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1964" autoAdjust="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9225D-DBA0-4AF7-AF19-27E9579F0F5A}" type="datetimeFigureOut">
              <a:rPr lang="ru-RU" smtClean="0"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C451-1408-4656-8BEE-6F065B694E0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microsoft.com/office/2007/relationships/hdphoto" Target="../media/hdphoto3.wdp"/><Relationship Id="rId7" Type="http://schemas.microsoft.com/office/2007/relationships/hdphoto" Target="../media/hdphoto4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5.wdp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microsoft.com/office/2007/relationships/hdphoto" Target="../media/hdphoto7.wdp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18" Type="http://schemas.openxmlformats.org/officeDocument/2006/relationships/image" Target="../media/image52.jpe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12" Type="http://schemas.openxmlformats.org/officeDocument/2006/relationships/image" Target="../media/image46.jpeg"/><Relationship Id="rId17" Type="http://schemas.openxmlformats.org/officeDocument/2006/relationships/image" Target="../media/image51.png"/><Relationship Id="rId2" Type="http://schemas.openxmlformats.org/officeDocument/2006/relationships/image" Target="../media/image36.jpeg"/><Relationship Id="rId16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5" Type="http://schemas.openxmlformats.org/officeDocument/2006/relationships/image" Target="../media/image49.jpeg"/><Relationship Id="rId10" Type="http://schemas.openxmlformats.org/officeDocument/2006/relationships/image" Target="../media/image44.jpeg"/><Relationship Id="rId19" Type="http://schemas.openxmlformats.org/officeDocument/2006/relationships/image" Target="../media/image53.jpeg"/><Relationship Id="rId4" Type="http://schemas.openxmlformats.org/officeDocument/2006/relationships/image" Target="../media/image38.jpeg"/><Relationship Id="rId9" Type="http://schemas.openxmlformats.org/officeDocument/2006/relationships/image" Target="../media/image43.png"/><Relationship Id="rId1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7725" y="1622396"/>
            <a:ext cx="8784976" cy="17526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Почему</a:t>
            </a:r>
            <a:r>
              <a:rPr lang="ru-RU" sz="5400" b="1" dirty="0" smtClean="0">
                <a:solidFill>
                  <a:srgbClr val="FF0000"/>
                </a:solidFill>
              </a:rPr>
              <a:t> Я </a:t>
            </a:r>
          </a:p>
          <a:p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вступил </a:t>
            </a:r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в самый</a:t>
            </a:r>
          </a:p>
          <a:p>
            <a:r>
              <a:rPr lang="ru-RU" sz="5400" b="1" dirty="0" smtClean="0">
                <a:solidFill>
                  <a:srgbClr val="FF0000"/>
                </a:solidFill>
                <a:effectLst/>
              </a:rPr>
              <a:t>«Экспертный совет»?!!!</a:t>
            </a:r>
            <a:endParaRPr lang="ru-RU" sz="5400" b="1" dirty="0">
              <a:solidFill>
                <a:srgbClr val="FF000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764704"/>
            <a:ext cx="215265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4725144"/>
            <a:ext cx="2152650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72008" y="908720"/>
            <a:ext cx="9036496" cy="5472608"/>
          </a:xfrm>
          <a:prstGeom prst="verticalScroll">
            <a:avLst/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628800"/>
            <a:ext cx="7632848" cy="427809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marL="180000" indent="-1800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ru-RU" sz="2200" dirty="0" smtClean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мы </a:t>
            </a: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работаем </a:t>
            </a:r>
            <a:r>
              <a:rPr lang="ru-RU" sz="2200" b="1" dirty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в интересах Оценщика</a:t>
            </a:r>
          </a:p>
          <a:p>
            <a:pPr marL="180000" indent="-1800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у н</a:t>
            </a:r>
            <a:r>
              <a:rPr lang="ru-RU" sz="2200" dirty="0" smtClean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ас </a:t>
            </a:r>
            <a:r>
              <a:rPr lang="ru-RU" sz="2200" b="1" dirty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нет вступительного взноса</a:t>
            </a:r>
          </a:p>
          <a:p>
            <a:pPr marL="180000" indent="-1800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у </a:t>
            </a:r>
            <a:r>
              <a:rPr lang="ru-RU" sz="2200" dirty="0" smtClean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нас </a:t>
            </a:r>
            <a:r>
              <a:rPr lang="ru-RU" sz="2200" b="1" dirty="0" smtClean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минимальные </a:t>
            </a:r>
            <a:r>
              <a:rPr lang="ru-RU" sz="2200" b="1" dirty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расходы </a:t>
            </a: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на страховку </a:t>
            </a:r>
            <a:r>
              <a:rPr lang="ru-RU" sz="2200" dirty="0" smtClean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и членские </a:t>
            </a: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взносы</a:t>
            </a:r>
          </a:p>
          <a:p>
            <a:pPr marL="180000" indent="-1800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ru-RU" sz="2200" b="1" dirty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мы защищаем </a:t>
            </a: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своих оценщиков</a:t>
            </a:r>
          </a:p>
          <a:p>
            <a:pPr marL="180000" indent="-1800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ru-RU" sz="2200" b="1" dirty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мы делегируем </a:t>
            </a: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регионам полномочия по экспертизе</a:t>
            </a:r>
          </a:p>
          <a:p>
            <a:pPr marL="180000" indent="-1800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мы проводим </a:t>
            </a:r>
            <a:r>
              <a:rPr lang="ru-RU" sz="2200" b="1" dirty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бесплатную экспертизу </a:t>
            </a: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для начинающих</a:t>
            </a:r>
          </a:p>
          <a:p>
            <a:pPr marL="180000" indent="-1800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ru-RU" sz="2200" dirty="0">
                <a:ln w="19050" cmpd="sng">
                  <a:noFill/>
                  <a:bevel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мы болеем за оценочную деятельность и стараемся</a:t>
            </a:r>
            <a:r>
              <a:rPr lang="ru-RU" sz="2200" dirty="0" smtClean="0">
                <a:ln w="19050" cmpd="sng">
                  <a:noFill/>
                  <a:bevel/>
                </a:ln>
                <a:solidFill>
                  <a:schemeClr val="bg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 </a:t>
            </a:r>
            <a:r>
              <a:rPr lang="ru-RU" sz="2200" b="1" dirty="0">
                <a:ln w="19050" cmpd="sng">
                  <a:noFill/>
                  <a:bevel/>
                </a:ln>
                <a:solidFill>
                  <a:srgbClr val="FF0000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Bookman Old Style" pitchFamily="18" charset="0"/>
              </a:rPr>
              <a:t>изменить ее к лучшему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90322" y="188640"/>
            <a:ext cx="3363357" cy="646331"/>
          </a:xfrm>
          <a:prstGeom prst="rect">
            <a:avLst/>
          </a:prstGeom>
          <a:scene3d>
            <a:camera prst="isometricOffAxis1Right"/>
            <a:lightRig rig="threePt" dir="t"/>
          </a:scene3d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Не 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потому, 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что: </a:t>
            </a:r>
          </a:p>
        </p:txBody>
      </p:sp>
      <p:sp>
        <p:nvSpPr>
          <p:cNvPr id="7" name="7-конечная звезда 6"/>
          <p:cNvSpPr/>
          <p:nvPr/>
        </p:nvSpPr>
        <p:spPr>
          <a:xfrm>
            <a:off x="6876255" y="5238179"/>
            <a:ext cx="1512169" cy="1160264"/>
          </a:xfrm>
          <a:prstGeom prst="star7">
            <a:avLst/>
          </a:prstGeom>
          <a:pattFill prst="pct70">
            <a:fgClr>
              <a:schemeClr val="accent1"/>
            </a:fgClr>
            <a:bgClr>
              <a:schemeClr val="bg1"/>
            </a:bgClr>
          </a:patt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9957" y="5660791"/>
            <a:ext cx="964763" cy="37566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496" y="260648"/>
            <a:ext cx="9108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ведь, это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</a:rPr>
              <a:t>у Нас</a:t>
            </a:r>
            <a:r>
              <a:rPr lang="ru-RU" sz="2800" b="1" u="sng" dirty="0" smtClean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ru-RU" sz="2800" b="1" dirty="0" smtClean="0">
                <a:solidFill>
                  <a:srgbClr val="FF0000"/>
                </a:solidFill>
              </a:rPr>
              <a:t>самые красивые </a:t>
            </a:r>
            <a:r>
              <a:rPr lang="ru-RU" sz="2800" dirty="0" smtClean="0">
                <a:solidFill>
                  <a:schemeClr val="bg1"/>
                </a:solidFill>
              </a:rPr>
              <a:t>девушки! 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075" name="Picture 3" descr="\\psf\Host\Volumes\Data\Media\Foto\Фото 2011\240611 - ОСЧ\OSCH (80 of 85)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84" y="1791164"/>
            <a:ext cx="5852160" cy="3889248"/>
          </a:xfrm>
          <a:prstGeom prst="rect">
            <a:avLst/>
          </a:prstGeom>
          <a:noFill/>
        </p:spPr>
      </p:pic>
      <p:pic>
        <p:nvPicPr>
          <p:cNvPr id="3076" name="Picture 4" descr="\\psf\Host\Volumes\Data\Media\Foto\Фото 2009\26.12.2009\26.12.2009 (14 of 63)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448" y="1484784"/>
            <a:ext cx="3240024" cy="48768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749625" y="3212976"/>
            <a:ext cx="400110" cy="208823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1400" i="1" dirty="0" smtClean="0">
                <a:solidFill>
                  <a:schemeClr val="accent1">
                    <a:lumMod val="75000"/>
                  </a:schemeClr>
                </a:solidFill>
              </a:rPr>
              <a:t>Главный бухгалтер</a:t>
            </a:r>
            <a:endParaRPr lang="ru-RU" sz="14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36512" y="1268760"/>
            <a:ext cx="197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bg1"/>
                </a:solidFill>
              </a:rPr>
              <a:t>Начальник</a:t>
            </a:r>
          </a:p>
          <a:p>
            <a:r>
              <a:rPr lang="ru-RU" sz="1400" i="1" dirty="0" smtClean="0">
                <a:solidFill>
                  <a:schemeClr val="bg1"/>
                </a:solidFill>
              </a:rPr>
              <a:t>Отдела реестра</a:t>
            </a:r>
            <a:endParaRPr lang="ru-RU" sz="1400" i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59833" y="1268760"/>
            <a:ext cx="2592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i="1" dirty="0" smtClean="0">
                <a:solidFill>
                  <a:schemeClr val="bg1"/>
                </a:solidFill>
              </a:rPr>
              <a:t>Руководитель</a:t>
            </a:r>
          </a:p>
          <a:p>
            <a:pPr algn="r"/>
            <a:r>
              <a:rPr lang="ru-RU" sz="1400" i="1" dirty="0" smtClean="0">
                <a:solidFill>
                  <a:schemeClr val="bg1"/>
                </a:solidFill>
              </a:rPr>
              <a:t>Департамента контроля </a:t>
            </a:r>
            <a:endParaRPr lang="ru-RU" sz="14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619672" y="5671701"/>
            <a:ext cx="2592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 smtClean="0">
                <a:solidFill>
                  <a:schemeClr val="accent1">
                    <a:lumMod val="75000"/>
                  </a:schemeClr>
                </a:solidFill>
              </a:rPr>
              <a:t>Специалист</a:t>
            </a:r>
          </a:p>
          <a:p>
            <a:pPr algn="ctr"/>
            <a:r>
              <a:rPr lang="ru-RU" sz="1400" i="1" dirty="0" smtClean="0">
                <a:solidFill>
                  <a:schemeClr val="accent1">
                    <a:lumMod val="75000"/>
                  </a:schemeClr>
                </a:solidFill>
              </a:rPr>
              <a:t>Исполнительной дирекции</a:t>
            </a:r>
            <a:endParaRPr lang="ru-RU" sz="14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38869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Мы – </a:t>
            </a:r>
            <a:r>
              <a:rPr lang="ru-RU" sz="2800" b="1" dirty="0" smtClean="0">
                <a:solidFill>
                  <a:srgbClr val="FF0000"/>
                </a:solidFill>
              </a:rPr>
              <a:t>самые плодотворные </a:t>
            </a:r>
          </a:p>
          <a:p>
            <a:pPr algn="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у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нашего Президента и Первого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вице-президента</a:t>
            </a:r>
          </a:p>
          <a:p>
            <a:pPr algn="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по </a:t>
            </a:r>
            <a:r>
              <a:rPr lang="ru-RU" sz="2800" b="1" dirty="0">
                <a:solidFill>
                  <a:srgbClr val="FF0000"/>
                </a:solidFill>
              </a:rPr>
              <a:t>трое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детей!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95245" y="4005640"/>
            <a:ext cx="3725979" cy="2715761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5536" y="1700808"/>
            <a:ext cx="4058764" cy="3662713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4135" y="2060848"/>
            <a:ext cx="2313045" cy="173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Z:\фотосессия\sroarmo_04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2156" y="1257705"/>
            <a:ext cx="3691844" cy="275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Наша вице-президент - </a:t>
            </a:r>
            <a:r>
              <a:rPr lang="ru-RU" sz="2800" b="1" dirty="0" smtClean="0">
                <a:solidFill>
                  <a:srgbClr val="FF0000"/>
                </a:solidFill>
              </a:rPr>
              <a:t>самая обаятельная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7" name="Picture 3" descr="\\srv1\ЭС\ПРОЧЕЕ\Фото\2009\Фото Кира\sroarmo_055BW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95736" y="2752902"/>
            <a:ext cx="2168303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\\srv1\ЭС\ПРОЧЕЕ\Фото\2010\РГ 17.06.2010\РГ 17.06.2010 (58 of 63)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822379"/>
            <a:ext cx="1986055" cy="29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\\psf\Host\Volumes\Data\Media\Foto\Фото 2009\ДР Киры 09\kira's bithday 09 (98 of 106)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041" y="3626856"/>
            <a:ext cx="4335383" cy="2880320"/>
          </a:xfrm>
          <a:prstGeom prst="rect">
            <a:avLst/>
          </a:prstGeom>
          <a:noFill/>
        </p:spPr>
      </p:pic>
      <p:pic>
        <p:nvPicPr>
          <p:cNvPr id="4100" name="Picture 4" descr="\\psf\Host\Volumes\Data\Media\Foto\Фото 2010\24.12.10\24.12.10 (37 of 70)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2818" y="1556792"/>
            <a:ext cx="1985776" cy="2988000"/>
          </a:xfrm>
          <a:prstGeom prst="rect">
            <a:avLst/>
          </a:prstGeom>
          <a:noFill/>
        </p:spPr>
      </p:pic>
      <p:pic>
        <p:nvPicPr>
          <p:cNvPr id="4098" name="Picture 2" descr="\\psf\Home\Desktop\Волгоград (1 of 1)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5" y="1261844"/>
            <a:ext cx="2053310" cy="29821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Наш Исполнительный директор –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ru-RU" sz="2800" b="1" dirty="0" smtClean="0">
                <a:solidFill>
                  <a:srgbClr val="FF0000"/>
                </a:solidFill>
              </a:rPr>
              <a:t>самый исполнительный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8195" name="Picture 3" descr="\\psf\Host\Volumes\Data\Media\Foto\Фото 2010\ВОСЧ АРМО 03.04.2010\04.03.2010 (144 of 144)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1628800"/>
            <a:ext cx="4876800" cy="3901440"/>
          </a:xfrm>
          <a:prstGeom prst="rect">
            <a:avLst/>
          </a:prstGeom>
          <a:noFill/>
        </p:spPr>
      </p:pic>
      <p:pic>
        <p:nvPicPr>
          <p:cNvPr id="2052" name="Picture 4" descr="\\srv1\ЭС\ПРОЧЕЕ\Фото\2011\Макс за Полярным кругом\Фото из Финляндии\finland (271 of 464)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3365011" cy="223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\\psf\Host\Volumes\Data\Media\Foto\Фото 2011\Волгоград 2011\Волгоград (19 of 130)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0849" y="4077072"/>
            <a:ext cx="3792271" cy="2520280"/>
          </a:xfrm>
          <a:prstGeom prst="rect">
            <a:avLst/>
          </a:prstGeom>
          <a:noFill/>
        </p:spPr>
      </p:pic>
      <p:pic>
        <p:nvPicPr>
          <p:cNvPr id="2051" name="Picture 3" descr="\\srv1\ЭС\ПРОЧЕЕ\Фото\2010\Сплав Макса по р Лух\Сплав_по_Луху (22 of 270)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3631509"/>
            <a:ext cx="2318658" cy="321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1459" y="4328011"/>
            <a:ext cx="3796415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6512" y="44624"/>
            <a:ext cx="91805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</a:t>
            </a:r>
          </a:p>
          <a:p>
            <a:pPr algn="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у Нашего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Председателя Дисциплинарного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комитета -</a:t>
            </a:r>
            <a:r>
              <a:rPr lang="ru-RU" sz="2800" dirty="0" smtClean="0">
                <a:solidFill>
                  <a:schemeClr val="bg1"/>
                </a:solidFill>
              </a:rPr>
              <a:t>  </a:t>
            </a:r>
            <a:r>
              <a:rPr lang="ru-RU" sz="2800" b="1" dirty="0">
                <a:solidFill>
                  <a:srgbClr val="FF0000"/>
                </a:solidFill>
              </a:rPr>
              <a:t>самые </a:t>
            </a:r>
            <a:r>
              <a:rPr lang="ru-RU" sz="2800" b="1" dirty="0" smtClean="0">
                <a:solidFill>
                  <a:srgbClr val="FF0000"/>
                </a:solidFill>
              </a:rPr>
              <a:t>честные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глаза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</p:txBody>
      </p:sp>
      <p:pic>
        <p:nvPicPr>
          <p:cNvPr id="6146" name="Picture 2" descr="\\psf\Host\Volumes\Data\Media\Foto\Фото 2011\240611 - ОСЧ\OSCH (44 of 8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792" y="1772817"/>
            <a:ext cx="6048672" cy="4019846"/>
          </a:xfrm>
          <a:prstGeom prst="rect">
            <a:avLst/>
          </a:prstGeom>
          <a:noFill/>
        </p:spPr>
      </p:pic>
      <p:pic>
        <p:nvPicPr>
          <p:cNvPr id="6147" name="Picture 3" descr="\\psf\Host\Volumes\Data\Media\Foto\Фото 2011\Корпоратив у Киры\ŠŽ8FED~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2488476" cy="3744416"/>
          </a:xfrm>
          <a:prstGeom prst="rect">
            <a:avLst/>
          </a:prstGeom>
          <a:noFill/>
        </p:spPr>
      </p:pic>
      <p:pic>
        <p:nvPicPr>
          <p:cNvPr id="3074" name="Picture 2" descr="\\srv1\ЭС\ПРОЧЕЕ\Фото\2010\Сплав Макса по р Лух\Сплав_по_Луху (46 of 270)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4856695"/>
            <a:ext cx="2817533" cy="187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43805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Мы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знаем о проблемах регионов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не понаслышке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! </a:t>
            </a:r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Мы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сами </a:t>
            </a:r>
            <a:r>
              <a:rPr lang="ru-RU" sz="2800" b="1" dirty="0" smtClean="0">
                <a:solidFill>
                  <a:srgbClr val="FF0000"/>
                </a:solidFill>
              </a:rPr>
              <a:t>оттуда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понаехали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4915034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Президент А.В. Каминский – </a:t>
            </a:r>
            <a:r>
              <a:rPr lang="ru-RU" b="1" dirty="0">
                <a:solidFill>
                  <a:srgbClr val="FF0000"/>
                </a:solidFill>
              </a:rPr>
              <a:t>Тверская область</a:t>
            </a:r>
          </a:p>
          <a:p>
            <a:pPr algn="just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Первый вице-президент В.И. Лебединский –  </a:t>
            </a:r>
            <a:r>
              <a:rPr lang="ru-RU" b="1" dirty="0">
                <a:solidFill>
                  <a:srgbClr val="FF0000"/>
                </a:solidFill>
              </a:rPr>
              <a:t>Томская, Новосибирская область</a:t>
            </a:r>
          </a:p>
          <a:p>
            <a:pPr algn="just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Вице-президент К.Е.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Калинкина, Исполнительный директор М.О. Ильин,  </a:t>
            </a:r>
          </a:p>
          <a:p>
            <a:pPr algn="just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Начальник отдела реестра Е.А. Ивлева –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Московская область</a:t>
            </a:r>
          </a:p>
          <a:p>
            <a:pPr algn="just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Руководитель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Департамента контроля Е.Ю. Кузяева - </a:t>
            </a:r>
            <a:r>
              <a:rPr lang="ru-RU" b="1" dirty="0">
                <a:solidFill>
                  <a:srgbClr val="FF0000"/>
                </a:solidFill>
              </a:rPr>
              <a:t>Приморский край</a:t>
            </a:r>
          </a:p>
          <a:p>
            <a:pPr algn="just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Председатель Дисциплинарного комитета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М.В.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Лапин – </a:t>
            </a:r>
            <a:r>
              <a:rPr lang="ru-RU" b="1" dirty="0">
                <a:solidFill>
                  <a:srgbClr val="FF0000"/>
                </a:solidFill>
              </a:rPr>
              <a:t>Самарская </a:t>
            </a:r>
            <a:r>
              <a:rPr lang="ru-RU" b="1" dirty="0" smtClean="0">
                <a:solidFill>
                  <a:srgbClr val="FF0000"/>
                </a:solidFill>
              </a:rPr>
              <a:t>область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\\psf\Home\Desktop\Screen shot 2011-10-23 at 11.50.14 A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1712809"/>
            <a:ext cx="5544616" cy="3196468"/>
          </a:xfrm>
          <a:prstGeom prst="rect">
            <a:avLst/>
          </a:prstGeom>
          <a:noFill/>
        </p:spPr>
      </p:pic>
      <p:pic>
        <p:nvPicPr>
          <p:cNvPr id="1026" name="Picture 2" descr="\\srv1\ЭС\ПРОЧЕЕ\Фото\2011\Волгоград 2011\Волгоград (99 of 130)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8203" y="2236819"/>
            <a:ext cx="1457624" cy="72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0-tub-ru.yandex.net/i?id=338124172-00-7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8203" y="3455044"/>
            <a:ext cx="1428750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8-tub-ru.yandex.net/i?id=338064839-67-7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878" y="2129737"/>
            <a:ext cx="1428750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5-tub-ru.yandex.net/i?id=447473898-14-7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828" y="3331124"/>
            <a:ext cx="1428750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srv1\ЭС\ПРОЧЕЕ\Фото\2011\Волгоград 2011\Волгоград (64 of 130)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0596" y="1826727"/>
            <a:ext cx="402808" cy="60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88640"/>
            <a:ext cx="91440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наш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Президент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- 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Дед мороз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… а может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быть – </a:t>
            </a:r>
          </a:p>
          <a:p>
            <a:pPr algn="r">
              <a:spcBef>
                <a:spcPts val="600"/>
              </a:spcBef>
            </a:pPr>
            <a:r>
              <a:rPr lang="ru-RU" sz="2800" dirty="0" smtClean="0">
                <a:solidFill>
                  <a:schemeClr val="bg1"/>
                </a:solidFill>
              </a:rPr>
              <a:t>даже </a:t>
            </a:r>
            <a:r>
              <a:rPr lang="ru-RU" sz="2800" dirty="0">
                <a:solidFill>
                  <a:schemeClr val="bg1"/>
                </a:solidFill>
              </a:rPr>
              <a:t>больше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</p:txBody>
      </p:sp>
      <p:pic>
        <p:nvPicPr>
          <p:cNvPr id="3" name="Picture 2" descr="\\psf\Host\Volumes\Data\Media\Foto\Фото 2011\Волгоград 2011\Волгоград (30 of 130)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1757746"/>
            <a:ext cx="2105825" cy="3168352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2050" name="Picture 2" descr="\\psf\Host\Volumes\Data\Media\Foto\Фото 2009\Яхрома-Волен\_IGP414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1765454"/>
            <a:ext cx="2592288" cy="3901243"/>
          </a:xfrm>
          <a:prstGeom prst="rect">
            <a:avLst/>
          </a:prstGeom>
          <a:noFill/>
        </p:spPr>
      </p:pic>
      <p:pic>
        <p:nvPicPr>
          <p:cNvPr id="2" name="Изображение 1" descr="_IGP4139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757746"/>
            <a:ext cx="3133109" cy="47177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6512" y="44624"/>
            <a:ext cx="9180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Нас</a:t>
            </a:r>
            <a:r>
              <a:rPr lang="ru-RU" sz="2800" b="1" dirty="0" smtClean="0">
                <a:solidFill>
                  <a:srgbClr val="FF0000"/>
                </a:solidFill>
              </a:rPr>
              <a:t> легко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найти! </a:t>
            </a:r>
          </a:p>
          <a:p>
            <a:pPr algn="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Мы - прямо в </a:t>
            </a:r>
            <a:r>
              <a:rPr lang="ru-RU" sz="2800" b="1" dirty="0" smtClean="0">
                <a:solidFill>
                  <a:srgbClr val="FF0000"/>
                </a:solidFill>
              </a:rPr>
              <a:t>центре</a:t>
            </a:r>
          </a:p>
        </p:txBody>
      </p:sp>
      <p:pic>
        <p:nvPicPr>
          <p:cNvPr id="8" name="Picture 2" descr="\\psf\Home\Desktop\Волгоград (1 of 1)-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19" y="1268760"/>
            <a:ext cx="3349500" cy="5040000"/>
          </a:xfrm>
          <a:prstGeom prst="rect">
            <a:avLst/>
          </a:prstGeom>
          <a:noFill/>
        </p:spPr>
      </p:pic>
      <p:sp>
        <p:nvSpPr>
          <p:cNvPr id="2" name="Овал 1"/>
          <p:cNvSpPr/>
          <p:nvPr/>
        </p:nvSpPr>
        <p:spPr>
          <a:xfrm>
            <a:off x="2339752" y="2924944"/>
            <a:ext cx="72000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691680" y="5108431"/>
            <a:ext cx="2088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Справа от </a:t>
            </a:r>
            <a:r>
              <a:rPr lang="ru-RU" sz="2400" b="1" dirty="0" smtClean="0">
                <a:solidFill>
                  <a:srgbClr val="FF0000"/>
                </a:solidFill>
              </a:rPr>
              <a:t>Красной площади</a:t>
            </a:r>
            <a:r>
              <a:rPr lang="ru-RU" sz="2400" dirty="0" smtClean="0">
                <a:solidFill>
                  <a:schemeClr val="bg1"/>
                </a:solidFill>
              </a:rPr>
              <a:t>!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6147" name="Picture 3" descr="\\srv1\ЭС\фото вход\IMG_1029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4474919" y="1898760"/>
            <a:ext cx="5040000" cy="37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\\srv1\ЭС\фото вход\IMG_1030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97611" y="2996292"/>
            <a:ext cx="2310493" cy="177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первая выставка (4 of 23)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73" y="1242350"/>
            <a:ext cx="1882480" cy="1296166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\\psf\Home\Desktop\Волгоград (1 of 1)-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83159">
            <a:off x="3051271" y="4515121"/>
            <a:ext cx="1453135" cy="217970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5496" y="260648"/>
            <a:ext cx="91085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… это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Мы - все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ru-RU" sz="2800" b="1" dirty="0" smtClean="0">
                <a:solidFill>
                  <a:srgbClr val="FF0000"/>
                </a:solidFill>
              </a:rPr>
              <a:t>такие разные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!  </a:t>
            </a:r>
          </a:p>
          <a:p>
            <a:pPr algn="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Мы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ru-RU" sz="2800" b="1" dirty="0">
                <a:solidFill>
                  <a:schemeClr val="bg1"/>
                </a:solidFill>
              </a:rPr>
              <a:t>дружная команда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 algn="r"/>
            <a:r>
              <a:rPr lang="ru-RU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9222" name="Picture 6" descr="\\psf\Host\Volumes\Data\Media\Foto\Фото 2011\Лики оценки. Часть 1\первая выставка (17 of 23)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169883">
            <a:off x="289992" y="2708920"/>
            <a:ext cx="1966452" cy="133131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9218" name="Picture 2" descr="\\psf\Host\Volumes\Data\Media\Foto\Фото 2011\Лики оценки. Часть 1\первая выставка (9 of 23)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56028">
            <a:off x="7591707" y="1698686"/>
            <a:ext cx="1280520" cy="1859757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pic>
        <p:nvPicPr>
          <p:cNvPr id="9" name="Изображение 8" descr="ВОСЧ НП 09.09.2010 (51 of 82)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272" y="3468474"/>
            <a:ext cx="1391168" cy="2093294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59205">
            <a:off x="6723628" y="5205636"/>
            <a:ext cx="942975" cy="14287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\\srv1\ЭС\ПРОЧЕЕ\Фото\2011\ОСЧ\OSCH (74 of 85)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72984">
            <a:off x="4222237" y="3573016"/>
            <a:ext cx="1280799" cy="192695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32033" y="5078853"/>
            <a:ext cx="1111967" cy="1779147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\\srv1\ЭС\ПРОЧЕЕ\Фото\2011\ОСЧ\OSCH (43 of 85).jpg"/>
          <p:cNvPicPr>
            <a:picLocks noChangeAspect="1" noChangeArrowheads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308667">
            <a:off x="2878449" y="738021"/>
            <a:ext cx="1711299" cy="1455842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Z:\ПРОЧЕЕ\Фото\2011\ОСЧ\OSCH (79 of 85).jp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5251" y="2082817"/>
            <a:ext cx="2030578" cy="134967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\\psf\Host\Volumes\Data\Media\Foto\Фото 2011\Лики оценки. Часть 1\первая выставка (11 of 23).jpg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9804">
            <a:off x="6050320" y="1782361"/>
            <a:ext cx="1275949" cy="1853117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pic>
        <p:nvPicPr>
          <p:cNvPr id="20" name="Picture 6" descr="\\psf\Host\Volumes\Data\Media\Foto\Фото 2010\24.12.10\24.12.10 (69 of 70).jpg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261240">
            <a:off x="2483469" y="2251409"/>
            <a:ext cx="1294369" cy="194764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220" name="Picture 4" descr="\\psf\Host\Volumes\Data\Media\Foto\Фото 2011\Лики оценки. Часть 1\первая выставка (12 of 23).jpg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26980">
            <a:off x="1515433" y="3739949"/>
            <a:ext cx="1363016" cy="1979570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4101" name="Picture 5" descr="\\srv1\ЭС\ПРОЧЕЕ\Фото\2010\РГ 17.06.2010\РГ 17.06.2010 (30 of 63).jpg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84945">
            <a:off x="1079038" y="5604972"/>
            <a:ext cx="1735843" cy="1153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\\psf\Host\Volumes\Data\Media\Foto\Фото 2011\Лики оценки. Часть 1\первая выставка (14 of 23).jpg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61381">
            <a:off x="179512" y="4515121"/>
            <a:ext cx="1189932" cy="172819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96523">
            <a:off x="1715032" y="1015713"/>
            <a:ext cx="942975" cy="1428750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Изображение 2" descr="первая выставка (10 of 23)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5907">
            <a:off x="5652120" y="3678088"/>
            <a:ext cx="1182093" cy="1716805"/>
          </a:xfrm>
          <a:prstGeom prst="rect">
            <a:avLst/>
          </a:prstGeom>
        </p:spPr>
      </p:pic>
      <p:pic>
        <p:nvPicPr>
          <p:cNvPr id="4099" name="Picture 3" descr="\\srv1\ЭС\ПРОЧЕЕ\Фото\2010\Ебург\ебург (34 of 41).jpg"/>
          <p:cNvPicPr>
            <a:picLocks noChangeAspect="1" noChangeArrowheads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45918">
            <a:off x="4920540" y="5379217"/>
            <a:ext cx="1720827" cy="143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26" y="51433"/>
            <a:ext cx="8784976" cy="1368152"/>
          </a:xfrm>
        </p:spPr>
        <p:txBody>
          <a:bodyPr>
            <a:noAutofit/>
          </a:bodyPr>
          <a:lstStyle/>
          <a:p>
            <a:endParaRPr lang="ru-RU" sz="4000" b="1" dirty="0" smtClean="0">
              <a:solidFill>
                <a:schemeClr val="bg1"/>
              </a:solidFill>
            </a:endParaRPr>
          </a:p>
          <a:p>
            <a:endParaRPr lang="ru-RU" sz="4000" b="1" dirty="0" smtClean="0">
              <a:solidFill>
                <a:schemeClr val="bg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51519" y="1458814"/>
            <a:ext cx="8784976" cy="8763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Мы гордо называем </a:t>
            </a:r>
            <a:r>
              <a:rPr lang="ru-RU" sz="2800" b="1" smtClean="0">
                <a:solidFill>
                  <a:schemeClr val="accent1">
                    <a:lumMod val="75000"/>
                  </a:schemeClr>
                </a:solidFill>
              </a:rPr>
              <a:t>Нашу СРОО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Экспертный совет»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5400" b="1" dirty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sz="4000" b="1" dirty="0" smtClean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872" y="476672"/>
            <a:ext cx="215265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6881" y="2715714"/>
            <a:ext cx="2703271" cy="379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115877"/>
            <a:ext cx="228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2800" b="1" dirty="0">
                <a:solidFill>
                  <a:srgbClr val="FF0000"/>
                </a:solidFill>
              </a:rPr>
              <a:t>Нам 1 Год!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372200" y="4115877"/>
            <a:ext cx="2592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Нас </a:t>
            </a:r>
            <a:r>
              <a:rPr lang="ru-RU" sz="2800" b="1" dirty="0">
                <a:solidFill>
                  <a:srgbClr val="FF0000"/>
                </a:solidFill>
              </a:rPr>
              <a:t>уже 500</a:t>
            </a:r>
            <a:r>
              <a:rPr lang="ru-RU" sz="2800" b="1" dirty="0" smtClean="0">
                <a:solidFill>
                  <a:srgbClr val="FF0000"/>
                </a:solidFill>
              </a:rPr>
              <a:t>!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259</Words>
  <Application>Microsoft Office PowerPoint</Application>
  <PresentationFormat>Экран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Computer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1</cp:lastModifiedBy>
  <cp:revision>68</cp:revision>
  <dcterms:created xsi:type="dcterms:W3CDTF">2011-10-23T07:15:28Z</dcterms:created>
  <dcterms:modified xsi:type="dcterms:W3CDTF">2011-11-10T13:00:52Z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