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1787" r:id="rId3"/>
    <p:sldId id="1819" r:id="rId4"/>
    <p:sldId id="1817" r:id="rId5"/>
    <p:sldId id="1820" r:id="rId6"/>
    <p:sldId id="1800" r:id="rId7"/>
    <p:sldId id="1821" r:id="rId8"/>
    <p:sldId id="1801" r:id="rId9"/>
    <p:sldId id="1702" r:id="rId10"/>
    <p:sldId id="1711" r:id="rId11"/>
    <p:sldId id="1309" r:id="rId12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529F"/>
    <a:srgbClr val="FFFFFF"/>
    <a:srgbClr val="F5F7FC"/>
    <a:srgbClr val="015289"/>
    <a:srgbClr val="0070C0"/>
    <a:srgbClr val="FF410F"/>
    <a:srgbClr val="045535"/>
    <a:srgbClr val="E3E3E3"/>
    <a:srgbClr val="00578E"/>
    <a:srgbClr val="24B5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42" autoAdjust="0"/>
    <p:restoredTop sz="94579" autoAdjust="0"/>
  </p:normalViewPr>
  <p:slideViewPr>
    <p:cSldViewPr>
      <p:cViewPr varScale="1">
        <p:scale>
          <a:sx n="82" d="100"/>
          <a:sy n="82" d="100"/>
        </p:scale>
        <p:origin x="122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92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660232" y="6349220"/>
            <a:ext cx="2392973" cy="33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6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6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>
          <a:xfrm>
            <a:off x="899592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835822" y="6543750"/>
            <a:ext cx="76246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Ильин М.О. Оценка сложных долгов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D4830C-5774-460C-A53D-0A8224C2FAC3}"/>
              </a:ext>
            </a:extLst>
          </p:cNvPr>
          <p:cNvSpPr/>
          <p:nvPr userDrawn="1"/>
        </p:nvSpPr>
        <p:spPr>
          <a:xfrm>
            <a:off x="579675" y="6642559"/>
            <a:ext cx="144016" cy="157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E091A93-F625-47C6-A0AB-0AB050352F2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0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837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418645-80A4-8EEE-89D6-81C88AAD00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325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DF7D77-34EF-4531-C8AD-C4FD0A475F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65F7FE-46EE-D795-1F8C-81159DD7ED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156" y="1052736"/>
            <a:ext cx="3953687" cy="198338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135720-DA19-44AF-BAF5-D24428FAFBE6}"/>
              </a:ext>
            </a:extLst>
          </p:cNvPr>
          <p:cNvSpPr/>
          <p:nvPr/>
        </p:nvSpPr>
        <p:spPr>
          <a:xfrm>
            <a:off x="690364" y="3284984"/>
            <a:ext cx="75540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8529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сложных долгов</a:t>
            </a:r>
            <a:endParaRPr lang="ru-RU" sz="2400" dirty="0">
              <a:solidFill>
                <a:srgbClr val="18529F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CE65E7B-DA64-403C-9888-F79AAFE493C8}"/>
              </a:ext>
            </a:extLst>
          </p:cNvPr>
          <p:cNvSpPr/>
          <p:nvPr/>
        </p:nvSpPr>
        <p:spPr>
          <a:xfrm>
            <a:off x="690364" y="4695527"/>
            <a:ext cx="49617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18529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Ильин Максим Олегович, Генеральный директор Ассоциации «СРОО «Экспертный совет», к.э.н.</a:t>
            </a:r>
            <a:endParaRPr lang="ru-RU" sz="1200" dirty="0">
              <a:solidFill>
                <a:srgbClr val="18529F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349461-F924-2572-8A10-D3B2E4B8A8B3}"/>
              </a:ext>
            </a:extLst>
          </p:cNvPr>
          <p:cNvSpPr/>
          <p:nvPr/>
        </p:nvSpPr>
        <p:spPr>
          <a:xfrm>
            <a:off x="690364" y="3746649"/>
            <a:ext cx="82021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8529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Методическая деятельность Ассоциации «СРОО «Экспертный совет» в области оценки и экспертизы. </a:t>
            </a:r>
          </a:p>
          <a:p>
            <a:r>
              <a:rPr lang="ru-RU" dirty="0">
                <a:solidFill>
                  <a:srgbClr val="18529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Актуальные методические разъяснения и рекомендации</a:t>
            </a:r>
          </a:p>
          <a:p>
            <a:r>
              <a:rPr lang="ru-RU" dirty="0">
                <a:solidFill>
                  <a:srgbClr val="18529F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18529F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397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6ED7C9-C574-AF88-CC1B-5BAE96FEE750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4564"/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83568" y="320468"/>
            <a:ext cx="6660232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Юридический риск взыскания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3C74450-3510-C325-3590-04B77A43BF1C}"/>
                  </a:ext>
                </a:extLst>
              </p:cNvPr>
              <p:cNvSpPr txBox="1"/>
              <p:nvPr/>
            </p:nvSpPr>
            <p:spPr>
              <a:xfrm>
                <a:off x="755576" y="1412776"/>
                <a:ext cx="8020710" cy="46467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5000"/>
                  </a:lnSpc>
                </a:pPr>
                <a:r>
                  <a:rPr lang="ru-RU" sz="2000" dirty="0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Определяется: документами по долгу и стадией взыскания. </a:t>
                </a:r>
              </a:p>
              <a:p>
                <a:pPr lvl="0">
                  <a:lnSpc>
                    <a:spcPct val="115000"/>
                  </a:lnSpc>
                </a:pPr>
                <a:r>
                  <a:rPr lang="ru-RU" sz="2000" dirty="0"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В зависимости от информации о вероятности взыскания:</a:t>
                </a:r>
                <a:endParaRPr lang="ru-RU" sz="2000" dirty="0">
                  <a:effectLst/>
                  <a:latin typeface="Roboto" panose="02000000000000000000" pitchFamily="2" charset="0"/>
                  <a:ea typeface="Roboto" panose="02000000000000000000" pitchFamily="2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</a:pPr>
                <a:r>
                  <a:rPr lang="ru-RU" sz="2000" dirty="0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в ставке дисконтирования;</a:t>
                </a: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</a:pPr>
                <a:r>
                  <a:rPr lang="ru-RU" sz="2000" dirty="0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коэффициентом вероятности возврата.</a:t>
                </a:r>
              </a:p>
              <a:p>
                <a:pPr lvl="0">
                  <a:lnSpc>
                    <a:spcPct val="115000"/>
                  </a:lnSpc>
                </a:pPr>
                <a:r>
                  <a:rPr lang="ru-RU" sz="2000" dirty="0"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При наличии р</a:t>
                </a:r>
                <a:r>
                  <a:rPr lang="ru-RU" sz="2000" dirty="0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ешения судов или правового заключения.</a:t>
                </a:r>
              </a:p>
              <a:p>
                <a:pPr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 kern="100" smtClean="0">
                              <a:effectLst/>
                              <a:latin typeface="Cambria Math" panose="02040503050406030204" pitchFamily="18" charset="0"/>
                              <a:ea typeface="Lucida Sans Unicode" panose="020B0602030504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 kern="100">
                              <a:effectLst/>
                              <a:latin typeface="Cambria Math" panose="02040503050406030204" pitchFamily="18" charset="0"/>
                              <a:ea typeface="Lucida Sans Unicode" panose="020B0602030504020204" pitchFamily="34" charset="0"/>
                              <a:cs typeface="Times New Roman" panose="02020603050405020304" pitchFamily="18" charset="0"/>
                            </a:rPr>
                            <m:t>С</m:t>
                          </m:r>
                        </m:e>
                        <m:sub>
                          <m:r>
                            <a:rPr lang="ru-RU" sz="2800" i="1" kern="100">
                              <a:effectLst/>
                              <a:latin typeface="Cambria Math" panose="02040503050406030204" pitchFamily="18" charset="0"/>
                              <a:ea typeface="Lucida Sans Unicode" panose="020B0602030504020204" pitchFamily="34" charset="0"/>
                              <a:cs typeface="Times New Roman" panose="02020603050405020304" pitchFamily="18" charset="0"/>
                            </a:rPr>
                            <m:t>Р</m:t>
                          </m:r>
                        </m:sub>
                      </m:sSub>
                      <m:r>
                        <a:rPr lang="ru-RU" sz="2800" i="1" kern="100">
                          <a:effectLst/>
                          <a:latin typeface="Cambria Math" panose="02040503050406030204" pitchFamily="18" charset="0"/>
                          <a:ea typeface="Lucida Sans Unicode" panose="020B0602030504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ru-RU" sz="2800" i="1" kern="100">
                              <a:effectLst/>
                              <a:latin typeface="Cambria Math" panose="02040503050406030204" pitchFamily="18" charset="0"/>
                              <a:ea typeface="Lucida Sans Unicode" panose="020B060203050402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i="1" kern="100">
                              <a:effectLst/>
                              <a:latin typeface="Cambria Math" panose="02040503050406030204" pitchFamily="18" charset="0"/>
                              <a:ea typeface="Lucida Sans Unicode" panose="020B060203050402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ru-RU" sz="2800" i="1" kern="100">
                              <a:effectLst/>
                              <a:latin typeface="Cambria Math" panose="02040503050406030204" pitchFamily="18" charset="0"/>
                              <a:ea typeface="Lucida Sans Unicode" panose="020B060203050402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ru-RU" sz="2800" i="1" kern="100">
                              <a:effectLst/>
                              <a:latin typeface="Cambria Math" panose="02040503050406030204" pitchFamily="18" charset="0"/>
                              <a:ea typeface="Lucida Sans Unicode" panose="020B0602030504020204" pitchFamily="34" charset="0"/>
                              <a:cs typeface="Times New Roman" panose="02020603050405020304" pitchFamily="18" charset="0"/>
                            </a:rPr>
                            <m:t>𝑁</m:t>
                          </m:r>
                        </m:sup>
                        <m:e>
                          <m:f>
                            <m:fPr>
                              <m:ctrlPr>
                                <a:rPr lang="ru-RU" sz="2800" i="1" kern="100">
                                  <a:effectLst/>
                                  <a:latin typeface="Cambria Math" panose="02040503050406030204" pitchFamily="18" charset="0"/>
                                  <a:ea typeface="Lucida Sans Unicode" panose="020B0602030504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i="1" kern="100">
                                  <a:effectLst/>
                                  <a:latin typeface="Cambria Math" panose="02040503050406030204" pitchFamily="18" charset="0"/>
                                  <a:ea typeface="Lucida Sans Unicode" panose="020B0602030504020204" pitchFamily="34" charset="0"/>
                                  <a:cs typeface="Times New Roman" panose="02020603050405020304" pitchFamily="18" charset="0"/>
                                </a:rPr>
                                <m:t>Д</m:t>
                              </m:r>
                              <m:sSub>
                                <m:sSubPr>
                                  <m:ctrlPr>
                                    <a:rPr lang="ru-RU" sz="2800" i="1" kern="100" smtClean="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 kern="100" smtClean="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  <m:t>х</m:t>
                                  </m:r>
                                </m:e>
                                <m:sub>
                                  <m:r>
                                    <a:rPr lang="ru-RU" sz="2800" i="1" kern="10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ru-RU" sz="2800" i="1" kern="100" smtClean="0">
                                  <a:effectLst/>
                                  <a:latin typeface="Cambria Math" panose="02040503050406030204" pitchFamily="18" charset="0"/>
                                  <a:ea typeface="Lucida Sans Unicode" panose="020B0602030504020204" pitchFamily="34" charset="0"/>
                                  <a:cs typeface="Times New Roman" panose="020206030504050203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ru-RU" sz="2800" i="1" kern="10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 kern="10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ru-RU" sz="2800" i="1" kern="10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ru-RU" sz="2800" i="1" kern="100">
                                  <a:effectLst/>
                                  <a:latin typeface="Cambria Math" panose="02040503050406030204" pitchFamily="18" charset="0"/>
                                  <a:ea typeface="Lucida Sans Unicode" panose="020B0602030504020204" pitchFamily="34" charset="0"/>
                                  <a:cs typeface="Times New Roman" panose="02020603050405020304" pitchFamily="18" charset="0"/>
                                </a:rPr>
                                <m:t>−Рас</m:t>
                              </m:r>
                              <m:sSub>
                                <m:sSubPr>
                                  <m:ctrlPr>
                                    <a:rPr lang="ru-RU" sz="2800" i="1" kern="10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 kern="10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  <m:t>х</m:t>
                                  </m:r>
                                </m:e>
                                <m:sub>
                                  <m:r>
                                    <a:rPr lang="ru-RU" sz="2800" i="1" kern="10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ru-RU" sz="2800" i="1" kern="100">
                                  <a:effectLst/>
                                  <a:latin typeface="Cambria Math" panose="02040503050406030204" pitchFamily="18" charset="0"/>
                                  <a:ea typeface="Lucida Sans Unicode" panose="020B0602030504020204" pitchFamily="34" charset="0"/>
                                  <a:cs typeface="Times New Roman" panose="02020603050405020304" pitchFamily="18" charset="0"/>
                                </a:rPr>
                                <m:t>(1+</m:t>
                              </m:r>
                              <m:sSub>
                                <m:sSubPr>
                                  <m:ctrlPr>
                                    <a:rPr lang="ru-RU" sz="2800" i="1" kern="10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 kern="10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ru-RU" sz="2800" i="1" kern="10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  <m:t>БРВ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ru-RU" sz="2800" i="1" kern="10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800" i="1" kern="100">
                                      <a:effectLst/>
                                      <a:latin typeface="Cambria Math" panose="02040503050406030204" pitchFamily="18" charset="0"/>
                                      <a:ea typeface="Lucida Sans Unicode" panose="020B060203050402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ru-RU" sz="2800" i="1" kern="100">
                                          <a:effectLst/>
                                          <a:latin typeface="Cambria Math" panose="02040503050406030204" pitchFamily="18" charset="0"/>
                                          <a:ea typeface="Lucida Sans Unicode" panose="020B060203050402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800" i="1" kern="100">
                                          <a:effectLst/>
                                          <a:latin typeface="Cambria Math" panose="02040503050406030204" pitchFamily="18" charset="0"/>
                                          <a:ea typeface="Lucida Sans Unicode" panose="020B0602030504020204" pitchFamily="34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800" i="1" kern="100">
                                          <a:effectLst/>
                                          <a:latin typeface="Cambria Math" panose="02040503050406030204" pitchFamily="18" charset="0"/>
                                          <a:ea typeface="Lucida Sans Unicode" panose="020B0602030504020204" pitchFamily="34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ru-RU" sz="2800" i="1" kern="100">
                          <a:effectLst/>
                          <a:latin typeface="Cambria Math" panose="02040503050406030204" pitchFamily="18" charset="0"/>
                          <a:ea typeface="Lucida Sans Unicode" panose="020B060203050402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</a:pPr>
                <a:r>
                  <a:rPr lang="ru-RU" sz="2000" dirty="0" err="1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Дх</a:t>
                </a:r>
                <a:r>
                  <a:rPr lang="ru-RU" sz="2000" baseline="-25000" dirty="0" err="1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n</a:t>
                </a:r>
                <a:r>
                  <a:rPr lang="ru-RU" sz="2000" dirty="0"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 – возврат долга;</a:t>
                </a: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</a:pPr>
                <a:r>
                  <a:rPr lang="ru-RU" sz="2000" dirty="0" err="1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P</a:t>
                </a:r>
                <a:r>
                  <a:rPr lang="ru-RU" sz="2000" baseline="-25000" dirty="0" err="1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n</a:t>
                </a:r>
                <a:r>
                  <a:rPr lang="ru-RU" sz="2000" dirty="0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 – 	коэффициент вероятности возврата;</a:t>
                </a: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</a:pPr>
                <a:r>
                  <a:rPr lang="en-US" sz="2000" dirty="0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I</a:t>
                </a:r>
                <a:r>
                  <a:rPr lang="ru-RU" sz="2000" dirty="0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aseline="-25000" dirty="0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БРВ </a:t>
                </a:r>
                <a:r>
                  <a:rPr lang="ru-RU" sz="2000" dirty="0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– безрисковая ставка дисконтирования;</a:t>
                </a:r>
              </a:p>
              <a:p>
                <a:pPr marL="342900" lvl="0" indent="-342900">
                  <a:lnSpc>
                    <a:spcPct val="115000"/>
                  </a:lnSpc>
                  <a:buFont typeface="Symbol" panose="05050102010706020507" pitchFamily="18" charset="2"/>
                  <a:buChar char=""/>
                </a:pPr>
                <a:r>
                  <a:rPr lang="ru-RU" sz="2000" dirty="0" err="1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Расх</a:t>
                </a:r>
                <a:r>
                  <a:rPr lang="en-US" sz="2000" baseline="-25000" dirty="0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n</a:t>
                </a:r>
                <a:r>
                  <a:rPr lang="en-US" sz="2000" dirty="0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>
                    <a:effectLst/>
                    <a:latin typeface="Roboto" panose="02000000000000000000" pitchFamily="2" charset="0"/>
                    <a:ea typeface="Roboto" panose="02000000000000000000" pitchFamily="2" charset="0"/>
                    <a:cs typeface="Times New Roman" panose="02020603050405020304" pitchFamily="18" charset="0"/>
                  </a:rPr>
                  <a:t>- расходы по взысканию.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3C74450-3510-C325-3590-04B77A43BF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412776"/>
                <a:ext cx="8020710" cy="4646721"/>
              </a:xfrm>
              <a:prstGeom prst="rect">
                <a:avLst/>
              </a:prstGeom>
              <a:blipFill>
                <a:blip r:embed="rId2"/>
                <a:stretch>
                  <a:fillRect l="-836" t="-262" b="-1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4151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7A1C265-8771-1F68-8A41-0D23DE4BBE83}"/>
              </a:ext>
            </a:extLst>
          </p:cNvPr>
          <p:cNvSpPr/>
          <p:nvPr/>
        </p:nvSpPr>
        <p:spPr>
          <a:xfrm>
            <a:off x="6372200" y="0"/>
            <a:ext cx="2771800" cy="685800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9B33CB-7668-4236-9A98-06FFF9808857}"/>
              </a:ext>
            </a:extLst>
          </p:cNvPr>
          <p:cNvSpPr txBox="1"/>
          <p:nvPr/>
        </p:nvSpPr>
        <p:spPr>
          <a:xfrm>
            <a:off x="533628" y="484175"/>
            <a:ext cx="51845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24325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Максим ИЛЬИН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2FF781-53D9-489B-B42D-DB4A7C559167}"/>
              </a:ext>
            </a:extLst>
          </p:cNvPr>
          <p:cNvSpPr txBox="1"/>
          <p:nvPr/>
        </p:nvSpPr>
        <p:spPr>
          <a:xfrm>
            <a:off x="533628" y="1340768"/>
            <a:ext cx="554461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515254"/>
                </a:solidFill>
                <a:latin typeface="Roboto" panose="02000000000000000000"/>
              </a:rPr>
              <a:t>Генеральный директор</a:t>
            </a:r>
          </a:p>
          <a:p>
            <a:r>
              <a:rPr lang="ru-RU" dirty="0">
                <a:solidFill>
                  <a:srgbClr val="515254"/>
                </a:solidFill>
                <a:latin typeface="Roboto" panose="02000000000000000000"/>
              </a:rPr>
              <a:t>Союза судебных экспертов</a:t>
            </a:r>
          </a:p>
          <a:p>
            <a:endParaRPr lang="ru-RU" dirty="0">
              <a:solidFill>
                <a:srgbClr val="515254"/>
              </a:solidFill>
              <a:latin typeface="Roboto" panose="02000000000000000000"/>
            </a:endParaRPr>
          </a:p>
          <a:p>
            <a:r>
              <a:rPr lang="ru-RU" dirty="0">
                <a:solidFill>
                  <a:srgbClr val="515254"/>
                </a:solidFill>
                <a:latin typeface="Roboto" panose="02000000000000000000"/>
              </a:rPr>
              <a:t>Генеральный директор, заместитель председателя Экспертного совета, </a:t>
            </a:r>
          </a:p>
          <a:p>
            <a:r>
              <a:rPr lang="ru-RU" dirty="0">
                <a:solidFill>
                  <a:srgbClr val="515254"/>
                </a:solidFill>
                <a:latin typeface="Roboto" panose="02000000000000000000"/>
              </a:rPr>
              <a:t>начальник Департамента контроля, </a:t>
            </a:r>
          </a:p>
          <a:p>
            <a:r>
              <a:rPr lang="ru-RU" dirty="0">
                <a:solidFill>
                  <a:srgbClr val="515254"/>
                </a:solidFill>
                <a:latin typeface="Roboto" panose="02000000000000000000"/>
              </a:rPr>
              <a:t>координатор методического совета</a:t>
            </a:r>
          </a:p>
          <a:p>
            <a:r>
              <a:rPr lang="ru-RU" dirty="0">
                <a:solidFill>
                  <a:srgbClr val="515254"/>
                </a:solidFill>
                <a:latin typeface="Roboto" panose="02000000000000000000"/>
              </a:rPr>
              <a:t>Ассоциации «СРОО «Экспертный совет»</a:t>
            </a:r>
          </a:p>
          <a:p>
            <a:endParaRPr lang="ru-RU" dirty="0">
              <a:solidFill>
                <a:srgbClr val="515254"/>
              </a:solidFill>
              <a:latin typeface="Roboto" panose="02000000000000000000"/>
            </a:endParaRPr>
          </a:p>
          <a:p>
            <a:r>
              <a:rPr lang="ru-RU" dirty="0">
                <a:solidFill>
                  <a:srgbClr val="515254"/>
                </a:solidFill>
                <a:latin typeface="Roboto" panose="02000000000000000000"/>
              </a:rPr>
              <a:t>Преподаватель </a:t>
            </a:r>
          </a:p>
          <a:p>
            <a:r>
              <a:rPr lang="ru-RU" dirty="0">
                <a:solidFill>
                  <a:srgbClr val="515254"/>
                </a:solidFill>
                <a:latin typeface="Roboto" panose="02000000000000000000"/>
              </a:rPr>
              <a:t>РЭУ им. Г.В. Плеханова </a:t>
            </a:r>
          </a:p>
          <a:p>
            <a:endParaRPr lang="ru-RU" dirty="0">
              <a:solidFill>
                <a:srgbClr val="515254"/>
              </a:solidFill>
              <a:latin typeface="Roboto" panose="02000000000000000000"/>
            </a:endParaRPr>
          </a:p>
          <a:p>
            <a:r>
              <a:rPr lang="ru-RU" dirty="0">
                <a:solidFill>
                  <a:srgbClr val="515254"/>
                </a:solidFill>
                <a:latin typeface="Roboto" panose="02000000000000000000"/>
              </a:rPr>
              <a:t>http://srosovet.ru/</a:t>
            </a:r>
          </a:p>
          <a:p>
            <a:r>
              <a:rPr lang="ru-RU" dirty="0">
                <a:solidFill>
                  <a:srgbClr val="515254"/>
                </a:solidFill>
                <a:latin typeface="Roboto" panose="02000000000000000000"/>
              </a:rPr>
              <a:t>http://sudsovet.ru/</a:t>
            </a:r>
          </a:p>
          <a:p>
            <a:endParaRPr lang="ru-RU" dirty="0">
              <a:solidFill>
                <a:srgbClr val="515254"/>
              </a:solidFill>
              <a:latin typeface="Roboto" panose="02000000000000000000"/>
            </a:endParaRPr>
          </a:p>
          <a:p>
            <a:pPr algn="just"/>
            <a:endParaRPr lang="ru-RU" dirty="0">
              <a:solidFill>
                <a:srgbClr val="515254"/>
              </a:solidFill>
              <a:latin typeface="Roboto" panose="02000000000000000000"/>
            </a:endParaRPr>
          </a:p>
          <a:p>
            <a:endParaRPr lang="ru-RU" dirty="0">
              <a:solidFill>
                <a:srgbClr val="515254"/>
              </a:solidFill>
              <a:latin typeface="Roboto" panose="02000000000000000000"/>
            </a:endParaRPr>
          </a:p>
          <a:p>
            <a:r>
              <a:rPr lang="ru-RU" dirty="0">
                <a:solidFill>
                  <a:srgbClr val="515254"/>
                </a:solidFill>
                <a:latin typeface="Roboto" panose="02000000000000000000"/>
              </a:rPr>
              <a:t>+7(800) 200-2950, +7 (916) 287-66-34</a:t>
            </a:r>
          </a:p>
        </p:txBody>
      </p:sp>
      <p:sp>
        <p:nvSpPr>
          <p:cNvPr id="12" name="Номер слайда 1">
            <a:extLst>
              <a:ext uri="{FF2B5EF4-FFF2-40B4-BE49-F238E27FC236}">
                <a16:creationId xmlns:a16="http://schemas.microsoft.com/office/drawing/2014/main" id="{6E5954CD-126B-4A2D-B6A0-93980A2A9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solidFill>
                  <a:srgbClr val="24325F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>
                <a:defRPr/>
              </a:pPr>
              <a:t>11</a:t>
            </a:fld>
            <a:endParaRPr lang="ru-RU" sz="1200" dirty="0">
              <a:solidFill>
                <a:srgbClr val="24325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Рисунок 4" descr="Изображение выглядит как Человеческое лицо, Лоб, Подбородок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A6FA08C7-DB1A-A615-9EAD-EE52F657B4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761" y="620687"/>
            <a:ext cx="2105157" cy="2105157"/>
          </a:xfrm>
          <a:prstGeom prst="rect">
            <a:avLst/>
          </a:prstGeom>
        </p:spPr>
      </p:pic>
      <p:pic>
        <p:nvPicPr>
          <p:cNvPr id="10" name="Рисунок 9" descr="Изображение выглядит как шаблон, Графика, пиксель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1F33D648-A2F4-5C5A-2478-5E67F95D73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525" y="4118566"/>
            <a:ext cx="2073399" cy="207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7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78852" y="331930"/>
            <a:ext cx="8235308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МР по оценке долгов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BB0C42-BA20-780C-F29A-4BF3F4B7D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09029"/>
            <a:ext cx="3017490" cy="30174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C8571E-F52A-FB1F-1698-BF15D379162A}"/>
              </a:ext>
            </a:extLst>
          </p:cNvPr>
          <p:cNvSpPr txBox="1"/>
          <p:nvPr/>
        </p:nvSpPr>
        <p:spPr>
          <a:xfrm>
            <a:off x="678852" y="1376249"/>
            <a:ext cx="7565556" cy="1026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dirty="0">
                <a:effectLst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Методические рекомендации по оценке рыночной стоимости прав (требований) по денежным обязательствам</a:t>
            </a:r>
            <a:r>
              <a:rPr lang="en-US" dirty="0">
                <a:effectLst/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МР–1/24 от 25.03.2024 с доп. от 22.04.2024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B1F973-2076-87AD-120A-CD14B413785E}"/>
              </a:ext>
            </a:extLst>
          </p:cNvPr>
          <p:cNvSpPr txBox="1"/>
          <p:nvPr/>
        </p:nvSpPr>
        <p:spPr>
          <a:xfrm>
            <a:off x="755576" y="6008536"/>
            <a:ext cx="82105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Calibri" panose="020F0502020204030204" pitchFamily="34" charset="0"/>
              </a:rPr>
              <a:t>https://srosovet.ru/Metod/metodicheskierecommenrazn123/right-of-claim/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4E384F9-545F-04AB-B8CA-F56125357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2438966"/>
            <a:ext cx="3017490" cy="3362840"/>
          </a:xfrm>
          <a:prstGeom prst="rect">
            <a:avLst/>
          </a:prstGeom>
          <a:ln>
            <a:solidFill>
              <a:srgbClr val="18529F"/>
            </a:solidFill>
          </a:ln>
        </p:spPr>
      </p:pic>
    </p:spTree>
    <p:extLst>
      <p:ext uri="{BB962C8B-B14F-4D97-AF65-F5344CB8AC3E}">
        <p14:creationId xmlns:p14="http://schemas.microsoft.com/office/powerpoint/2010/main" val="4172039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43668"/>
            <a:ext cx="8518624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Факторы стоимости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F3346F-E644-FC5A-395C-0A1514B01D2F}"/>
              </a:ext>
            </a:extLst>
          </p:cNvPr>
          <p:cNvSpPr txBox="1"/>
          <p:nvPr/>
        </p:nvSpPr>
        <p:spPr>
          <a:xfrm>
            <a:off x="683568" y="1772816"/>
            <a:ext cx="7488832" cy="3573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Состав документов, подтверждающих права </a:t>
            </a:r>
            <a:r>
              <a:rPr lang="ru-RU" sz="1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требования: договор, объем и сроки исполнения, акт сдачи-приемки, взаиморасчеты, решения суда, акты сверки, бухгалтерские документы, соглашения о реструктуризации, переписка и др.;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Платёжеспособность должника;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Обеспечение прав требования: залог, поручительство, гарантии, субсидиарная ответственность;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Обслуживания долга и поведение </a:t>
            </a:r>
            <a:r>
              <a:rPr lang="ru-RU" sz="1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олжника;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Стадия процесса взыскания;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Доля долга в общей сумме требований (банкротство);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Законодательные ограничения (юрисдикция, санкции).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5139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43668"/>
            <a:ext cx="8518624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Платежеспособность должника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3B3F91-7A1A-4BD2-F229-36F3CAB46A6D}"/>
              </a:ext>
            </a:extLst>
          </p:cNvPr>
          <p:cNvSpPr txBox="1"/>
          <p:nvPr/>
        </p:nvSpPr>
        <p:spPr>
          <a:xfrm>
            <a:off x="611560" y="1772816"/>
            <a:ext cx="8208912" cy="3891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фактическая платежеспособность на дату оценки, 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динамика платежеспособности в ретроспективный период</a:t>
            </a:r>
            <a:r>
              <a:rPr lang="ru-RU" sz="1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;</a:t>
            </a:r>
            <a:endParaRPr lang="ru-RU" sz="1800" dirty="0"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прогнозная платежеспособность до даты окончательного исполнения Должником обязательств.</a:t>
            </a:r>
          </a:p>
          <a:p>
            <a:pPr lvl="0">
              <a:lnSpc>
                <a:spcPct val="115000"/>
              </a:lnSpc>
            </a:pPr>
            <a:endParaRPr lang="ru-RU" sz="1800" dirty="0"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18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Источники погашения: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свободные денежные средства;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залоговое имущество;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конкурсная масса Должника, в т.ч. возврат от оспоренных сделок;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доходы от будущей деятельности;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поручительства и гарантии;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субсидиарная ответственность КДЛ.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0243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43668"/>
            <a:ext cx="8518624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Проблемная задолженность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A2911EB-5D1C-CC2C-8ABE-B95F238CB5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136637"/>
              </p:ext>
            </p:extLst>
          </p:nvPr>
        </p:nvGraphicFramePr>
        <p:xfrm>
          <a:off x="755576" y="1336134"/>
          <a:ext cx="8136904" cy="4916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1152">
                  <a:extLst>
                    <a:ext uri="{9D8B030D-6E8A-4147-A177-3AD203B41FA5}">
                      <a16:colId xmlns:a16="http://schemas.microsoft.com/office/drawing/2014/main" val="1072028363"/>
                    </a:ext>
                  </a:extLst>
                </a:gridCol>
                <a:gridCol w="4090645">
                  <a:extLst>
                    <a:ext uri="{9D8B030D-6E8A-4147-A177-3AD203B41FA5}">
                      <a16:colId xmlns:a16="http://schemas.microsoft.com/office/drawing/2014/main" val="1475616470"/>
                    </a:ext>
                  </a:extLst>
                </a:gridCol>
                <a:gridCol w="1045107">
                  <a:extLst>
                    <a:ext uri="{9D8B030D-6E8A-4147-A177-3AD203B41FA5}">
                      <a16:colId xmlns:a16="http://schemas.microsoft.com/office/drawing/2014/main" val="4131471361"/>
                    </a:ext>
                  </a:extLst>
                </a:gridCol>
              </a:tblGrid>
              <a:tr h="711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Параметр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852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Характеристика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852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Дисконт</a:t>
                      </a:r>
                    </a:p>
                  </a:txBody>
                  <a:tcPr marL="68580" marR="68580" marT="0" marB="0" anchor="ctr">
                    <a:solidFill>
                      <a:srgbClr val="1852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443930"/>
                  </a:ext>
                </a:extLst>
              </a:tr>
              <a:tr h="5613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Истечение срока исковой давности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8529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Срок исковой давности истек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100%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4218792"/>
                  </a:ext>
                </a:extLst>
              </a:tr>
              <a:tr h="272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Сумма задолженности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8529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&lt; 1/4 месячной заработной платы юриста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ru-RU" sz="15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100%</a:t>
                      </a:r>
                      <a:endParaRPr lang="ru-RU" sz="15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1210070"/>
                  </a:ext>
                </a:extLst>
              </a:tr>
              <a:tr h="57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Состав и качество документов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8529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Документы отсутствуют либо оформлены ненадлежащим образом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sym typeface="Symbol" panose="05050102010706020507" pitchFamily="18" charset="2"/>
                        </a:rPr>
                        <a:t></a:t>
                      </a:r>
                      <a:r>
                        <a:rPr lang="ru-RU" sz="15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100%</a:t>
                      </a:r>
                      <a:endParaRPr lang="ru-RU" sz="150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4484729"/>
                  </a:ext>
                </a:extLst>
              </a:tr>
              <a:tr h="7172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Наличие судебного решения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8529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Наличие отрицательного судебного решения, вступившего в законную силу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&gt; </a:t>
                      </a: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90%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1864303"/>
                  </a:ext>
                </a:extLst>
              </a:tr>
              <a:tr h="2084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Финансовое состояние должника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8529F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rgbClr val="18529F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Должник является банкротом. Задолженность третьей реестровой очереди. Требования не обеспечены залогом или поручительством.</a:t>
                      </a: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Clr>
                          <a:srgbClr val="18529F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Данные о финансовом состоянии должника отсутствуют, несмотря на проведенный поиск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&gt; 90%</a:t>
                      </a:r>
                      <a:endParaRPr lang="ru-RU" sz="15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6328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002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F4D9FF-808C-E267-7E55-C98832B5D9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59"/>
          <a:stretch/>
        </p:blipFill>
        <p:spPr>
          <a:xfrm rot="5400000">
            <a:off x="4741944" y="1918290"/>
            <a:ext cx="6320344" cy="248376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64F89D9-0F5F-FB34-FF3C-CA11BF442FCD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C6962D8-A0C8-4CCA-9A07-40140D508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323599"/>
            <a:ext cx="8424936" cy="65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Сложность оценки долгов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0B47D9-E327-2010-1090-058AC2DF3C25}"/>
              </a:ext>
            </a:extLst>
          </p:cNvPr>
          <p:cNvSpPr txBox="1"/>
          <p:nvPr/>
        </p:nvSpPr>
        <p:spPr>
          <a:xfrm>
            <a:off x="611560" y="1772816"/>
            <a:ext cx="6840760" cy="357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1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Сомнительная практика – упрощенный сравнительный подход</a:t>
            </a:r>
            <a:endParaRPr lang="ru-RU" sz="1800" dirty="0"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ru-RU" sz="1800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подбор аналогов, большой разброс дисконтов при продаже;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анализ финансово-экономической деятельности и активов должника;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правовой анализ оснований истребования долга, процедуры взыскания и юридической оценки вероятности взыскания;</a:t>
            </a:r>
          </a:p>
          <a:p>
            <a:pPr marL="342900" lvl="0" indent="-342900">
              <a:lnSpc>
                <a:spcPct val="115000"/>
              </a:lnSpc>
              <a:buClr>
                <a:srgbClr val="18529F"/>
              </a:buClr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прогноз схемы взыскания, сроков и расходов.</a:t>
            </a:r>
          </a:p>
        </p:txBody>
      </p:sp>
    </p:spTree>
    <p:extLst>
      <p:ext uri="{BB962C8B-B14F-4D97-AF65-F5344CB8AC3E}">
        <p14:creationId xmlns:p14="http://schemas.microsoft.com/office/powerpoint/2010/main" val="2786453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64F89D9-0F5F-FB34-FF3C-CA11BF442FCD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C6962D8-A0C8-4CCA-9A07-40140D508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323599"/>
            <a:ext cx="8424936" cy="65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Прогноз денежных потоков (источников / модели погашения)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BC8385-70F9-7D1D-9E00-32BA597D0A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/>
          <a:stretch/>
        </p:blipFill>
        <p:spPr>
          <a:xfrm>
            <a:off x="1187624" y="1412776"/>
            <a:ext cx="6470325" cy="44644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522F49-3D8D-3826-E9AA-23D95C44835C}"/>
              </a:ext>
            </a:extLst>
          </p:cNvPr>
          <p:cNvSpPr txBox="1"/>
          <p:nvPr/>
        </p:nvSpPr>
        <p:spPr>
          <a:xfrm>
            <a:off x="971600" y="5877272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>
                <a:latin typeface="Roboto" panose="02000000000000000000" pitchFamily="2" charset="0"/>
                <a:ea typeface="Roboto" panose="02000000000000000000" pitchFamily="2" charset="0"/>
              </a:rPr>
              <a:t>С</a:t>
            </a:r>
            <a:r>
              <a:rPr lang="ru-RU" sz="1400" baseline="-25000" dirty="0" err="1">
                <a:latin typeface="Roboto" panose="02000000000000000000" pitchFamily="2" charset="0"/>
                <a:ea typeface="Roboto" panose="02000000000000000000" pitchFamily="2" charset="0"/>
              </a:rPr>
              <a:t>р</a:t>
            </a:r>
            <a:r>
              <a:rPr lang="ru-RU" sz="1400" baseline="30000" dirty="0" err="1">
                <a:latin typeface="Roboto" panose="02000000000000000000" pitchFamily="2" charset="0"/>
                <a:ea typeface="Roboto" panose="02000000000000000000" pitchFamily="2" charset="0"/>
              </a:rPr>
              <a:t>ликв</a:t>
            </a:r>
            <a:r>
              <a:rPr lang="ru-RU" sz="1400" baseline="30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– потоки от реализации имущества по рыночной стоимости при его плановой ликвидации, </a:t>
            </a:r>
            <a:r>
              <a:rPr lang="ru-RU" sz="1400" dirty="0" err="1">
                <a:latin typeface="Roboto" panose="02000000000000000000" pitchFamily="2" charset="0"/>
                <a:ea typeface="Roboto" panose="02000000000000000000" pitchFamily="2" charset="0"/>
              </a:rPr>
              <a:t>З</a:t>
            </a:r>
            <a:r>
              <a:rPr lang="ru-RU" sz="1400" baseline="-25000" dirty="0" err="1">
                <a:latin typeface="Roboto" panose="02000000000000000000" pitchFamily="2" charset="0"/>
                <a:ea typeface="Roboto" panose="02000000000000000000" pitchFamily="2" charset="0"/>
              </a:rPr>
              <a:t>ликв</a:t>
            </a: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 – затраты на ликвидацию</a:t>
            </a:r>
          </a:p>
        </p:txBody>
      </p:sp>
    </p:spTree>
    <p:extLst>
      <p:ext uri="{BB962C8B-B14F-4D97-AF65-F5344CB8AC3E}">
        <p14:creationId xmlns:p14="http://schemas.microsoft.com/office/powerpoint/2010/main" val="1919313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DCB0FB6-BBD5-4C7E-8AB7-59CCCDD2E683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2E776D5D-F613-43EE-8BA8-24D00BB6710C}"/>
              </a:ext>
            </a:extLst>
          </p:cNvPr>
          <p:cNvSpPr txBox="1">
            <a:spLocks noChangeArrowheads="1"/>
          </p:cNvSpPr>
          <p:nvPr/>
        </p:nvSpPr>
        <p:spPr>
          <a:xfrm>
            <a:off x="683568" y="332656"/>
            <a:ext cx="7524328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Прогноз периода дисконтирования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EDB69A5-5B47-9E47-5BEE-B020034A78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/>
          <a:stretch/>
        </p:blipFill>
        <p:spPr>
          <a:xfrm>
            <a:off x="953852" y="1492795"/>
            <a:ext cx="7236296" cy="499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258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9DFFD2-604D-ED2E-013B-AE0D98D0F0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8" b="5744"/>
          <a:stretch/>
        </p:blipFill>
        <p:spPr>
          <a:xfrm>
            <a:off x="899592" y="1196752"/>
            <a:ext cx="7079039" cy="457122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C3948C7-480A-2571-9BBC-5059D126B76F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185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539552" y="309981"/>
            <a:ext cx="8424936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ОБОСНОВАНИЕ ставки дисконтирования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16D8E8-17EA-E33B-2247-965FBD90BEB1}"/>
              </a:ext>
            </a:extLst>
          </p:cNvPr>
          <p:cNvSpPr txBox="1"/>
          <p:nvPr/>
        </p:nvSpPr>
        <p:spPr>
          <a:xfrm>
            <a:off x="925352" y="5748303"/>
            <a:ext cx="75350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i</a:t>
            </a:r>
            <a:r>
              <a:rPr lang="ru-RU" sz="1400" baseline="-25000" dirty="0">
                <a:latin typeface="Roboto" panose="02000000000000000000" pitchFamily="2" charset="0"/>
                <a:ea typeface="Roboto" panose="02000000000000000000" pitchFamily="2" charset="0"/>
              </a:rPr>
              <a:t>вен</a:t>
            </a:r>
            <a:r>
              <a:rPr lang="ru-RU" sz="1400" baseline="30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– риск инвестиций в венчурные проекты,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i</a:t>
            </a:r>
            <a:r>
              <a:rPr lang="ru-RU" sz="1400" baseline="-25000" dirty="0" err="1">
                <a:latin typeface="Roboto" panose="02000000000000000000" pitchFamily="2" charset="0"/>
                <a:ea typeface="Roboto" panose="02000000000000000000" pitchFamily="2" charset="0"/>
              </a:rPr>
              <a:t>нр</a:t>
            </a: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 – доходность альтернативных </a:t>
            </a:r>
            <a:r>
              <a:rPr lang="ru-RU" sz="1400" dirty="0" err="1">
                <a:latin typeface="Roboto" panose="02000000000000000000" pitchFamily="2" charset="0"/>
                <a:ea typeface="Roboto" panose="02000000000000000000" pitchFamily="2" charset="0"/>
              </a:rPr>
              <a:t>низкорискованных</a:t>
            </a: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 вложений,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i</a:t>
            </a:r>
            <a:r>
              <a:rPr lang="ru-RU" sz="1400" baseline="-25000" dirty="0" err="1">
                <a:latin typeface="Roboto" panose="02000000000000000000" pitchFamily="2" charset="0"/>
                <a:ea typeface="Roboto" panose="02000000000000000000" pitchFamily="2" charset="0"/>
              </a:rPr>
              <a:t>деят</a:t>
            </a: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 – риски будущей деятельности должника,               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i</a:t>
            </a:r>
            <a:r>
              <a:rPr lang="ru-RU" sz="1400" baseline="-25000" dirty="0" err="1">
                <a:latin typeface="Roboto" panose="02000000000000000000" pitchFamily="2" charset="0"/>
                <a:ea typeface="Roboto" panose="02000000000000000000" pitchFamily="2" charset="0"/>
              </a:rPr>
              <a:t>рв</a:t>
            </a: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 – юридический риск взыскания,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i</a:t>
            </a:r>
            <a:r>
              <a:rPr lang="ru-RU" sz="1400" baseline="-25000" dirty="0">
                <a:latin typeface="Roboto" panose="02000000000000000000" pitchFamily="2" charset="0"/>
                <a:ea typeface="Roboto" panose="02000000000000000000" pitchFamily="2" charset="0"/>
              </a:rPr>
              <a:t>си</a:t>
            </a: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</a:rPr>
              <a:t> – риск учета стоимости имущества должника</a:t>
            </a:r>
          </a:p>
        </p:txBody>
      </p:sp>
    </p:spTree>
    <p:extLst>
      <p:ext uri="{BB962C8B-B14F-4D97-AF65-F5344CB8AC3E}">
        <p14:creationId xmlns:p14="http://schemas.microsoft.com/office/powerpoint/2010/main" val="1104031190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559</Words>
  <Application>Microsoft Office PowerPoint</Application>
  <PresentationFormat>Экран (4:3)</PresentationFormat>
  <Paragraphs>91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Arial Black</vt:lpstr>
      <vt:lpstr>Calibri</vt:lpstr>
      <vt:lpstr>Cambria Math</vt:lpstr>
      <vt:lpstr>Roboto</vt:lpstr>
      <vt:lpstr>Symbol</vt:lpstr>
      <vt:lpstr>Wingdings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Murat Kurbanov</cp:lastModifiedBy>
  <cp:revision>917</cp:revision>
  <dcterms:created xsi:type="dcterms:W3CDTF">2008-06-01T08:07:10Z</dcterms:created>
  <dcterms:modified xsi:type="dcterms:W3CDTF">2024-12-04T13:38:54Z</dcterms:modified>
</cp:coreProperties>
</file>