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1787" r:id="rId3"/>
    <p:sldId id="1819" r:id="rId4"/>
    <p:sldId id="1817" r:id="rId5"/>
    <p:sldId id="1820" r:id="rId6"/>
    <p:sldId id="1800" r:id="rId7"/>
    <p:sldId id="1821" r:id="rId8"/>
    <p:sldId id="1801" r:id="rId9"/>
    <p:sldId id="1702" r:id="rId10"/>
    <p:sldId id="1711" r:id="rId11"/>
    <p:sldId id="1824" r:id="rId12"/>
    <p:sldId id="1771" r:id="rId13"/>
  </p:sldIdLst>
  <p:sldSz cx="9144000" cy="6858000" type="screen4x3"/>
  <p:notesSz cx="7099300" cy="102235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a" initials="1" lastIdx="61" clrIdx="0"/>
  <p:cmAuthor id="1" name="Ильин МО" initials="ИМ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529F"/>
    <a:srgbClr val="F5F7FC"/>
    <a:srgbClr val="015289"/>
    <a:srgbClr val="0070C0"/>
    <a:srgbClr val="FF410F"/>
    <a:srgbClr val="045535"/>
    <a:srgbClr val="E3E3E3"/>
    <a:srgbClr val="00578E"/>
    <a:srgbClr val="24B574"/>
    <a:srgbClr val="A5AB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042" autoAdjust="0"/>
    <p:restoredTop sz="94579" autoAdjust="0"/>
  </p:normalViewPr>
  <p:slideViewPr>
    <p:cSldViewPr>
      <p:cViewPr varScale="1">
        <p:scale>
          <a:sx n="82" d="100"/>
          <a:sy n="82" d="100"/>
        </p:scale>
        <p:origin x="122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5C4C6794-D013-4EF5-AFAF-7CC8688113BD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984" tIns="49492" rIns="98984" bIns="4949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vert="horz" lIns="98984" tIns="49492" rIns="98984" bIns="4949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C037970B-F608-4EE3-A50F-EF6DC42D1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726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F3199-62D6-4BC8-A920-DE92AE7728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7DC11-F992-4A71-A5BE-34D36BC1F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A1FFB-BE8F-470D-9B75-A02F91C7EE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6660232" y="6349220"/>
            <a:ext cx="2392973" cy="33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187" tIns="44594" rIns="89187" bIns="44594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891861" eaLnBrk="1" hangingPunct="1">
              <a:defRPr/>
            </a:pPr>
            <a:fld id="{38F478B8-5712-402F-895D-A4571B91ED4F}" type="slidenum">
              <a:rPr lang="ru-RU" sz="1600" smtClean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defTabSz="891861" eaLnBrk="1" hangingPunct="1">
                <a:defRPr/>
              </a:pPr>
              <a:t>‹#›</a:t>
            </a:fld>
            <a:endParaRPr lang="ru-RU" sz="1600" dirty="0">
              <a:solidFill>
                <a:srgbClr val="01528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cxnSpLocks/>
          </p:cNvCxnSpPr>
          <p:nvPr userDrawn="1"/>
        </p:nvCxnSpPr>
        <p:spPr>
          <a:xfrm>
            <a:off x="899592" y="6525344"/>
            <a:ext cx="7632848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835822" y="6543750"/>
            <a:ext cx="76246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0" kern="1200" dirty="0">
                <a:solidFill>
                  <a:srgbClr val="015289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Ильин М.О. Оценка бизнеса для предоставления в Правительственную комиссию по контролю за осуществлением иностранных инвестиций в РФ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AD4830C-5774-460C-A53D-0A8224C2FAC3}"/>
              </a:ext>
            </a:extLst>
          </p:cNvPr>
          <p:cNvSpPr/>
          <p:nvPr userDrawn="1"/>
        </p:nvSpPr>
        <p:spPr>
          <a:xfrm>
            <a:off x="579675" y="6642559"/>
            <a:ext cx="144016" cy="1578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1E091A93-F625-47C6-A0AB-0AB050352F2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590" y="6405311"/>
            <a:ext cx="344169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28370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3418645-80A4-8EEE-89D6-81C88AAD00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325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C18E8-D67C-493D-97D2-B4CA21C163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28344-5389-4CE3-A1E2-5EAC7F909D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AD81C-4057-497E-83B2-80BB147EA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22B6A-9634-4B79-81FD-E741B0BA3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408BA-5D30-493E-A491-9C46BBBB2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6CA7D-3397-4467-9BDB-DDFA3449D8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15839-58B3-430F-8C28-3E1D084F0B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2B363-E902-4561-96C8-9D0053844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E739DFD-F524-4B04-B3A9-0F122877C6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DF7D77-34EF-4531-C8AD-C4FD0A475F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665F7FE-46EE-D795-1F8C-81159DD7ED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156" y="1052736"/>
            <a:ext cx="3953687" cy="198338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1135720-DA19-44AF-BAF5-D24428FAFBE6}"/>
              </a:ext>
            </a:extLst>
          </p:cNvPr>
          <p:cNvSpPr/>
          <p:nvPr/>
        </p:nvSpPr>
        <p:spPr>
          <a:xfrm>
            <a:off x="690364" y="3140968"/>
            <a:ext cx="75540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8529F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бизнеса для предоставления                                в Правительственную комиссию по контролю               за осуществлением иностранных инвестиций в РФ </a:t>
            </a:r>
            <a:endParaRPr lang="ru-RU" dirty="0">
              <a:solidFill>
                <a:srgbClr val="18529F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CE65E7B-DA64-403C-9888-F79AAFE493C8}"/>
              </a:ext>
            </a:extLst>
          </p:cNvPr>
          <p:cNvSpPr/>
          <p:nvPr/>
        </p:nvSpPr>
        <p:spPr>
          <a:xfrm>
            <a:off x="690364" y="4335487"/>
            <a:ext cx="49617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18529F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Ильин Максим Олегович, Генеральный директор Ассоциации «СРОО «Экспертный совет», к.э.н.</a:t>
            </a:r>
            <a:endParaRPr lang="ru-RU" sz="1200" dirty="0">
              <a:solidFill>
                <a:srgbClr val="18529F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397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6ED7C9-C574-AF88-CC1B-5BAE96FEE750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18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564"/>
              </a:solidFill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683568" y="15618"/>
            <a:ext cx="6660232" cy="7322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Затратный подход к оценке</a:t>
            </a:r>
          </a:p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– акценты внимания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2C0C01-4AA3-42F6-93D9-F6E9D485215D}"/>
              </a:ext>
            </a:extLst>
          </p:cNvPr>
          <p:cNvSpPr txBox="1"/>
          <p:nvPr/>
        </p:nvSpPr>
        <p:spPr>
          <a:xfrm>
            <a:off x="395536" y="2657232"/>
            <a:ext cx="856895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Последствия Сделки могут отражаться на: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рыночной стоимости нематериальных активов;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обесценении части активов, экономическая полезность которых снизилась из-за Последствий Сделки;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рыночной стоимости займов и кредитов.</a:t>
            </a:r>
          </a:p>
          <a:p>
            <a:pPr algn="just">
              <a:spcBef>
                <a:spcPts val="1200"/>
              </a:spcBef>
            </a:pP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Существенным по стоимости активом может являться персонал, поскольку продолжение отдельных видов деятельности требует сотрудников такой квалификации и количества, получение которых в разумные сроки затруднено. Стоимость данного актива может быть определена по рыночным затратам на поиск и обучение сотрудников.</a:t>
            </a:r>
          </a:p>
          <a:p>
            <a:pPr algn="just">
              <a:spcBef>
                <a:spcPts val="1200"/>
              </a:spcBef>
            </a:pP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При наличии предпосылки ликвидации бизнеса после совершения Сделки – оценка осуществляется по методу плановой ликвидации.</a:t>
            </a:r>
          </a:p>
        </p:txBody>
      </p:sp>
      <p:graphicFrame>
        <p:nvGraphicFramePr>
          <p:cNvPr id="5" name="Object 6">
            <a:extLst>
              <a:ext uri="{FF2B5EF4-FFF2-40B4-BE49-F238E27FC236}">
                <a16:creationId xmlns:a16="http://schemas.microsoft.com/office/drawing/2014/main" id="{80E1440D-B423-8247-6C0C-027959CCAE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1741007"/>
              </p:ext>
            </p:extLst>
          </p:nvPr>
        </p:nvGraphicFramePr>
        <p:xfrm>
          <a:off x="3203848" y="1412776"/>
          <a:ext cx="2872935" cy="10913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2" imgW="1168200" imgH="444240" progId="Equation.3">
                  <p:embed/>
                </p:oleObj>
              </mc:Choice>
              <mc:Fallback>
                <p:oleObj name="Формула" r:id="rId2" imgW="1168200" imgH="444240" progId="Equation.3">
                  <p:embed/>
                  <p:pic>
                    <p:nvPicPr>
                      <p:cNvPr id="16" name="Object 6">
                        <a:extLst>
                          <a:ext uri="{FF2B5EF4-FFF2-40B4-BE49-F238E27FC236}">
                            <a16:creationId xmlns:a16="http://schemas.microsoft.com/office/drawing/2014/main" id="{824475BA-DA5C-47FB-86A4-E0AD34AA07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848" y="1412776"/>
                        <a:ext cx="2872935" cy="109134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94151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6ED7C9-C574-AF88-CC1B-5BAE96FEE750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18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564"/>
              </a:solidFill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683568" y="15618"/>
            <a:ext cx="6840760" cy="7322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Сравнительный подход к оценке – акценты внимания</a:t>
            </a:r>
          </a:p>
          <a:p>
            <a:pPr algn="l" eaLnBrk="1" hangingPunct="1"/>
            <a:endParaRPr lang="ru-RU" sz="3600" b="1" kern="0" dirty="0">
              <a:solidFill>
                <a:schemeClr val="bg1"/>
              </a:solidFill>
              <a:latin typeface="Calibri" panose="020F0502020204030204" pitchFamily="34" charset="0"/>
              <a:cs typeface="Calibri" pitchFamily="34" charset="0"/>
            </a:endParaRPr>
          </a:p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– акценты внимания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2C0C01-4AA3-42F6-93D9-F6E9D485215D}"/>
              </a:ext>
            </a:extLst>
          </p:cNvPr>
          <p:cNvSpPr txBox="1"/>
          <p:nvPr/>
        </p:nvSpPr>
        <p:spPr>
          <a:xfrm>
            <a:off x="359532" y="2780928"/>
            <a:ext cx="86049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1. Как правило, при прочих равных условиях активы в Российской Федерации стоят дешевле, чем в развитых странах, по причине наличия большего странового риска.</a:t>
            </a:r>
          </a:p>
          <a:p>
            <a:pPr algn="just"/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2. Следует учитывать, что обстоятельства совершения сделок</a:t>
            </a: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 российскими объектами-аналогами до/после вступления в силу [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] могут существенно отличаться.</a:t>
            </a:r>
          </a:p>
          <a:p>
            <a:pPr algn="just"/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3. Если сделки с объектами-аналогами были одобрены/совершены</a:t>
            </a: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 соответствии с Указами Президента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[…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], следует анализировать их существенные условия, в т. ч. части дисконтов к рыночной стоимости, использованных для установления цены сделки и иных существенных условий сделки (например, наличие опционов).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bject 6">
                <a:extLst>
                  <a:ext uri="{FF2B5EF4-FFF2-40B4-BE49-F238E27FC236}">
                    <a16:creationId xmlns:a16="http://schemas.microsoft.com/office/drawing/2014/main" id="{6C2065D4-63C8-247C-4EC7-658EC855FA38}"/>
                  </a:ext>
                </a:extLst>
              </p:cNvPr>
              <p:cNvSpPr txBox="1"/>
              <p:nvPr/>
            </p:nvSpPr>
            <p:spPr bwMode="auto">
              <a:xfrm>
                <a:off x="3473965" y="1772816"/>
                <a:ext cx="2376090" cy="648667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Р</m:t>
                          </m:r>
                        </m:sub>
                      </m:sSub>
                      <m:r>
                        <a:rPr lang="en-GB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3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GB" sz="3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3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GB" sz="3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GB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" name="Object 6">
                <a:extLst>
                  <a:ext uri="{FF2B5EF4-FFF2-40B4-BE49-F238E27FC236}">
                    <a16:creationId xmlns:a16="http://schemas.microsoft.com/office/drawing/2014/main" id="{6C2065D4-63C8-247C-4EC7-658EC855FA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73965" y="1772816"/>
                <a:ext cx="2376090" cy="64866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6174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6ED7C9-C574-AF88-CC1B-5BAE96FEE750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18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611560" y="332656"/>
            <a:ext cx="7632848" cy="7322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Дополнительные акценты внимания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EDD691-BB6A-A90E-E6C4-F8C3103F490F}"/>
              </a:ext>
            </a:extLst>
          </p:cNvPr>
          <p:cNvSpPr txBox="1"/>
          <p:nvPr/>
        </p:nvSpPr>
        <p:spPr>
          <a:xfrm>
            <a:off x="611560" y="1340768"/>
            <a:ext cx="828092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1. Описание существенных количественных и качественных характеристик существенных материальных элементов имущественного комплекса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Например, для основных средств:</a:t>
            </a:r>
          </a:p>
          <a:p>
            <a:pPr marL="358775" indent="-271463" algn="just"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масштаб;</a:t>
            </a:r>
          </a:p>
          <a:p>
            <a:pPr marL="358775" indent="-271463" algn="just"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месторасположение;</a:t>
            </a:r>
          </a:p>
          <a:p>
            <a:pPr marL="358775" indent="-271463" algn="just"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класс;</a:t>
            </a:r>
          </a:p>
          <a:p>
            <a:pPr marL="358775" indent="-271463" algn="just"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производственная мощность;</a:t>
            </a:r>
          </a:p>
          <a:p>
            <a:pPr marL="358775" indent="-271463" algn="just"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техническое состояние (физический износ).</a:t>
            </a:r>
          </a:p>
          <a:p>
            <a:pPr marL="358775" indent="-271463" algn="just">
              <a:buFont typeface="Arial" panose="020B0604020202020204" pitchFamily="34" charset="0"/>
              <a:buChar char="•"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2. Исследования за пределами процесса оценки.</a:t>
            </a:r>
          </a:p>
          <a:p>
            <a:pPr algn="just"/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Установление Последствий Сделки может требовать проведения анализа,</a:t>
            </a:r>
            <a:b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не относящегося к процессу оценки (п. 2 ФСО III).</a:t>
            </a:r>
          </a:p>
          <a:p>
            <a:pPr algn="just"/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Результаты соответствующего анализа могут быть предоставлены Оценщику Заказчиком или отраслевыми специалистами (п. 11 ФСО III). Использование данных материалов и связанные с этим допущения, ограничения рекомендуется закрепить в Задании на оценку (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п.п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. 6 п. 3 ФСО IV). При этом Оценщик проверяет достоверность соответствующих данных, используя доступные ему способы.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114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DCB0FB6-BBD5-4C7E-8AB7-59CCCDD2E683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18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2E776D5D-F613-43EE-8BA8-24D00BB6710C}"/>
              </a:ext>
            </a:extLst>
          </p:cNvPr>
          <p:cNvSpPr txBox="1">
            <a:spLocks noChangeArrowheads="1"/>
          </p:cNvSpPr>
          <p:nvPr/>
        </p:nvSpPr>
        <p:spPr>
          <a:xfrm>
            <a:off x="395536" y="44624"/>
            <a:ext cx="8518624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Отдельные события, повлиявшие</a:t>
            </a:r>
            <a:b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</a:br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на развитие методологии оценки</a:t>
            </a: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787AC13B-D17E-F3BA-B56D-5DDEF36C20B5}"/>
              </a:ext>
            </a:extLst>
          </p:cNvPr>
          <p:cNvCxnSpPr>
            <a:cxnSpLocks/>
          </p:cNvCxnSpPr>
          <p:nvPr/>
        </p:nvCxnSpPr>
        <p:spPr>
          <a:xfrm flipV="1">
            <a:off x="1115616" y="2348880"/>
            <a:ext cx="7128792" cy="3168352"/>
          </a:xfrm>
          <a:prstGeom prst="straightConnector1">
            <a:avLst/>
          </a:prstGeom>
          <a:ln w="28575">
            <a:solidFill>
              <a:srgbClr val="0070C0"/>
            </a:solidFill>
            <a:headEnd type="none"/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8FD7C33-8107-4AA2-CF46-3979391BE261}"/>
              </a:ext>
            </a:extLst>
          </p:cNvPr>
          <p:cNvSpPr txBox="1"/>
          <p:nvPr/>
        </p:nvSpPr>
        <p:spPr>
          <a:xfrm>
            <a:off x="8023990" y="2440607"/>
            <a:ext cx="2880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12C305FD-3479-6F75-B58E-E3FD6283852B}"/>
              </a:ext>
            </a:extLst>
          </p:cNvPr>
          <p:cNvSpPr/>
          <p:nvPr/>
        </p:nvSpPr>
        <p:spPr>
          <a:xfrm>
            <a:off x="2123728" y="5085184"/>
            <a:ext cx="72008" cy="72008"/>
          </a:xfrm>
          <a:prstGeom prst="ellipse">
            <a:avLst/>
          </a:prstGeom>
          <a:solidFill>
            <a:srgbClr val="0070C0"/>
          </a:solidFill>
          <a:ln>
            <a:solidFill>
              <a:srgbClr val="0152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40720347-3957-8188-7438-869DE19753B1}"/>
              </a:ext>
            </a:extLst>
          </p:cNvPr>
          <p:cNvSpPr/>
          <p:nvPr/>
        </p:nvSpPr>
        <p:spPr>
          <a:xfrm>
            <a:off x="4427984" y="4005064"/>
            <a:ext cx="72008" cy="72008"/>
          </a:xfrm>
          <a:prstGeom prst="ellipse">
            <a:avLst/>
          </a:prstGeom>
          <a:solidFill>
            <a:srgbClr val="0070C0"/>
          </a:solidFill>
          <a:ln>
            <a:solidFill>
              <a:srgbClr val="0152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DED449D6-1CC9-28CF-986B-F71AD7B22583}"/>
              </a:ext>
            </a:extLst>
          </p:cNvPr>
          <p:cNvSpPr/>
          <p:nvPr/>
        </p:nvSpPr>
        <p:spPr>
          <a:xfrm>
            <a:off x="6372200" y="3140968"/>
            <a:ext cx="72008" cy="72008"/>
          </a:xfrm>
          <a:prstGeom prst="ellipse">
            <a:avLst/>
          </a:prstGeom>
          <a:solidFill>
            <a:srgbClr val="0070C0"/>
          </a:solidFill>
          <a:ln>
            <a:solidFill>
              <a:srgbClr val="0152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E81981-3BC1-B94A-20CB-479BFA3B674F}"/>
              </a:ext>
            </a:extLst>
          </p:cNvPr>
          <p:cNvSpPr txBox="1"/>
          <p:nvPr/>
        </p:nvSpPr>
        <p:spPr>
          <a:xfrm>
            <a:off x="2123728" y="5181770"/>
            <a:ext cx="30708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2006 год</a:t>
            </a:r>
            <a:b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оценка вкладов</a:t>
            </a:r>
          </a:p>
          <a:p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 инвестиционные проекты</a:t>
            </a:r>
            <a:endParaRPr lang="en-GB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96298F-6876-906B-3951-7038A8E2AFE1}"/>
              </a:ext>
            </a:extLst>
          </p:cNvPr>
          <p:cNvSpPr txBox="1"/>
          <p:nvPr/>
        </p:nvSpPr>
        <p:spPr>
          <a:xfrm>
            <a:off x="1619672" y="3033777"/>
            <a:ext cx="34563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2015 год</a:t>
            </a:r>
          </a:p>
          <a:p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оценка в целях «оспаривания»</a:t>
            </a:r>
          </a:p>
          <a:p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кадастровой стоимости</a:t>
            </a:r>
            <a:endParaRPr lang="en-GB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6306AE-ACAB-6A84-6BE9-4F2B94016D06}"/>
              </a:ext>
            </a:extLst>
          </p:cNvPr>
          <p:cNvSpPr txBox="1"/>
          <p:nvPr/>
        </p:nvSpPr>
        <p:spPr>
          <a:xfrm>
            <a:off x="6420206" y="3292178"/>
            <a:ext cx="33123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2015 год</a:t>
            </a:r>
          </a:p>
          <a:p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оценка бизнеса</a:t>
            </a:r>
          </a:p>
          <a:p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</a:t>
            </a:r>
            <a:r>
              <a:rPr lang="ru-RU" b="1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Правкома</a:t>
            </a:r>
            <a:endParaRPr lang="en-GB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039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DCB0FB6-BBD5-4C7E-8AB7-59CCCDD2E683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18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2E776D5D-F613-43EE-8BA8-24D00BB6710C}"/>
              </a:ext>
            </a:extLst>
          </p:cNvPr>
          <p:cNvSpPr txBox="1">
            <a:spLocks noChangeArrowheads="1"/>
          </p:cNvSpPr>
          <p:nvPr/>
        </p:nvSpPr>
        <p:spPr>
          <a:xfrm>
            <a:off x="611560" y="343668"/>
            <a:ext cx="8518624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Источник информации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4CA15C-0A29-4BD3-895F-6ABBED669001}"/>
              </a:ext>
            </a:extLst>
          </p:cNvPr>
          <p:cNvSpPr txBox="1"/>
          <p:nvPr/>
        </p:nvSpPr>
        <p:spPr>
          <a:xfrm>
            <a:off x="4644007" y="4293096"/>
            <a:ext cx="41764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https://srosovet.ru/press/news/050924-2/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42450F-B168-ED13-7F75-1D70DF88A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458126"/>
            <a:ext cx="3026602" cy="3434361"/>
          </a:xfrm>
          <a:prstGeom prst="rect">
            <a:avLst/>
          </a:prstGeom>
          <a:ln>
            <a:solidFill>
              <a:srgbClr val="0070C0"/>
            </a:solidFill>
          </a:ln>
        </p:spPr>
      </p:pic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CCBAA944-37C5-B51C-B334-0C1BADECCD47}"/>
              </a:ext>
            </a:extLst>
          </p:cNvPr>
          <p:cNvCxnSpPr>
            <a:cxnSpLocks/>
          </p:cNvCxnSpPr>
          <p:nvPr/>
        </p:nvCxnSpPr>
        <p:spPr>
          <a:xfrm flipH="1">
            <a:off x="3347864" y="3212976"/>
            <a:ext cx="720080" cy="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>
            <a:extLst>
              <a:ext uri="{FF2B5EF4-FFF2-40B4-BE49-F238E27FC236}">
                <a16:creationId xmlns:a16="http://schemas.microsoft.com/office/drawing/2014/main" id="{A4D1801F-D27F-A88D-3C8B-C68F9B1EF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177" y="2346573"/>
            <a:ext cx="1762125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41D118-FD2E-CEBF-E28A-E6567F5C372B}"/>
              </a:ext>
            </a:extLst>
          </p:cNvPr>
          <p:cNvSpPr txBox="1"/>
          <p:nvPr/>
        </p:nvSpPr>
        <p:spPr>
          <a:xfrm>
            <a:off x="539551" y="5157193"/>
            <a:ext cx="8208912" cy="1264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3000"/>
              </a:spcBef>
              <a:spcAft>
                <a:spcPts val="800"/>
              </a:spcAft>
            </a:pP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МЕТОДИЧЕСКИЕ РАЗЪЯСНЕНИЯ</a:t>
            </a:r>
            <a:b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подготовке отчетов об оценке бизнеса для предоставления</a:t>
            </a:r>
            <a:b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Правительственную комиссию по контролю за осуществлением иностранных инвестиций в Российской Федерации от 05.09.2024 МРз–2/23(7) </a:t>
            </a:r>
            <a:endParaRPr lang="en-GB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139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DCB0FB6-BBD5-4C7E-8AB7-59CCCDD2E683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18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2E776D5D-F613-43EE-8BA8-24D00BB6710C}"/>
              </a:ext>
            </a:extLst>
          </p:cNvPr>
          <p:cNvSpPr txBox="1">
            <a:spLocks noChangeArrowheads="1"/>
          </p:cNvSpPr>
          <p:nvPr/>
        </p:nvSpPr>
        <p:spPr>
          <a:xfrm>
            <a:off x="611560" y="343668"/>
            <a:ext cx="8518624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Формы методического обеспечения</a:t>
            </a:r>
          </a:p>
        </p:txBody>
      </p:sp>
      <p:pic>
        <p:nvPicPr>
          <p:cNvPr id="1028" name="Picture 4" descr="Инь ян цзя — Википедия">
            <a:extLst>
              <a:ext uri="{FF2B5EF4-FFF2-40B4-BE49-F238E27FC236}">
                <a16:creationId xmlns:a16="http://schemas.microsoft.com/office/drawing/2014/main" id="{D3A91CD0-8433-1FE5-6017-D5E9587DF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249289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42B019-81A2-3373-734D-CA2E8E5FAF2A}"/>
              </a:ext>
            </a:extLst>
          </p:cNvPr>
          <p:cNvSpPr txBox="1"/>
          <p:nvPr/>
        </p:nvSpPr>
        <p:spPr>
          <a:xfrm>
            <a:off x="611560" y="3068960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рекомендации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DE96CF-AD65-D1C2-BB6C-414BAAB8D7FF}"/>
              </a:ext>
            </a:extLst>
          </p:cNvPr>
          <p:cNvSpPr txBox="1"/>
          <p:nvPr/>
        </p:nvSpPr>
        <p:spPr>
          <a:xfrm>
            <a:off x="5724128" y="4653136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solidFill>
                  <a:schemeClr val="bg1"/>
                </a:solidFill>
                <a:highlight>
                  <a:srgbClr val="0000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разъяснения</a:t>
            </a:r>
          </a:p>
        </p:txBody>
      </p:sp>
    </p:spTree>
    <p:extLst>
      <p:ext uri="{BB962C8B-B14F-4D97-AF65-F5344CB8AC3E}">
        <p14:creationId xmlns:p14="http://schemas.microsoft.com/office/powerpoint/2010/main" val="3750243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DCB0FB6-BBD5-4C7E-8AB7-59CCCDD2E683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18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2E776D5D-F613-43EE-8BA8-24D00BB6710C}"/>
              </a:ext>
            </a:extLst>
          </p:cNvPr>
          <p:cNvSpPr txBox="1">
            <a:spLocks noChangeArrowheads="1"/>
          </p:cNvSpPr>
          <p:nvPr/>
        </p:nvSpPr>
        <p:spPr>
          <a:xfrm>
            <a:off x="611560" y="343668"/>
            <a:ext cx="8518624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Структура МРз для </a:t>
            </a:r>
            <a:r>
              <a:rPr lang="ru-RU" sz="3600" b="1" kern="0" dirty="0" err="1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Правкома</a:t>
            </a:r>
            <a:endParaRPr lang="ru-RU" sz="3600" b="1" kern="0" dirty="0">
              <a:solidFill>
                <a:schemeClr val="bg1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2487DF02-C857-9AA0-86A0-4D9A9649128E}"/>
              </a:ext>
            </a:extLst>
          </p:cNvPr>
          <p:cNvSpPr/>
          <p:nvPr/>
        </p:nvSpPr>
        <p:spPr>
          <a:xfrm>
            <a:off x="930690" y="2276872"/>
            <a:ext cx="2880000" cy="10800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055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C7114C-AF87-A1C0-27D0-87CF0186E9AA}"/>
              </a:ext>
            </a:extLst>
          </p:cNvPr>
          <p:cNvSpPr txBox="1"/>
          <p:nvPr/>
        </p:nvSpPr>
        <p:spPr>
          <a:xfrm>
            <a:off x="1255866" y="2475714"/>
            <a:ext cx="2311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01528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ru-RU" b="1" dirty="0">
                <a:solidFill>
                  <a:srgbClr val="01528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Формирование Задания на оценку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541AF80C-8DA6-7D4C-B0D2-B786624C3C46}"/>
              </a:ext>
            </a:extLst>
          </p:cNvPr>
          <p:cNvSpPr/>
          <p:nvPr/>
        </p:nvSpPr>
        <p:spPr>
          <a:xfrm>
            <a:off x="5431190" y="2276872"/>
            <a:ext cx="2880000" cy="10800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055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5CFB8C-7BFB-1E45-259A-93BDA34B5F6E}"/>
              </a:ext>
            </a:extLst>
          </p:cNvPr>
          <p:cNvSpPr txBox="1"/>
          <p:nvPr/>
        </p:nvSpPr>
        <p:spPr>
          <a:xfrm>
            <a:off x="5508104" y="2475713"/>
            <a:ext cx="28083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01528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ru-RU" b="1" dirty="0">
                <a:solidFill>
                  <a:srgbClr val="01528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Учет</a:t>
            </a:r>
            <a:br>
              <a:rPr lang="ru-RU" b="1" dirty="0">
                <a:solidFill>
                  <a:srgbClr val="01528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b="1" dirty="0">
                <a:solidFill>
                  <a:srgbClr val="01528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факта выхода акционера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D0F8B6BA-27E6-B197-9517-1A6F3F7CEF37}"/>
              </a:ext>
            </a:extLst>
          </p:cNvPr>
          <p:cNvSpPr/>
          <p:nvPr/>
        </p:nvSpPr>
        <p:spPr>
          <a:xfrm>
            <a:off x="913933" y="4581128"/>
            <a:ext cx="2880000" cy="10800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055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D5B139-D2AA-E7A3-BD48-8B067EFF8967}"/>
              </a:ext>
            </a:extLst>
          </p:cNvPr>
          <p:cNvSpPr txBox="1"/>
          <p:nvPr/>
        </p:nvSpPr>
        <p:spPr>
          <a:xfrm>
            <a:off x="1233224" y="4653136"/>
            <a:ext cx="231178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01528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ru-RU" b="1" dirty="0">
                <a:solidFill>
                  <a:srgbClr val="01528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Специфика применения подходов к оценке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A5ECED36-03AF-C5DF-DB95-7E19AF05259B}"/>
              </a:ext>
            </a:extLst>
          </p:cNvPr>
          <p:cNvSpPr/>
          <p:nvPr/>
        </p:nvSpPr>
        <p:spPr>
          <a:xfrm>
            <a:off x="5418199" y="4572402"/>
            <a:ext cx="2880000" cy="10800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055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5F83FE-E500-B228-CE9E-3D1B11FCB0BE}"/>
              </a:ext>
            </a:extLst>
          </p:cNvPr>
          <p:cNvSpPr txBox="1"/>
          <p:nvPr/>
        </p:nvSpPr>
        <p:spPr>
          <a:xfrm>
            <a:off x="5715296" y="4789236"/>
            <a:ext cx="2311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01528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ru-RU" b="1" dirty="0">
                <a:solidFill>
                  <a:srgbClr val="01528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Дополнительные акценты внимания</a:t>
            </a: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06690555-2C14-1386-998E-9B0CCF6A7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093" y="3439407"/>
            <a:ext cx="1174492" cy="114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5002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F4D9FF-808C-E267-7E55-C98832B5D9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59"/>
          <a:stretch/>
        </p:blipFill>
        <p:spPr>
          <a:xfrm rot="5400000">
            <a:off x="4741944" y="1918290"/>
            <a:ext cx="6320344" cy="2483769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64F89D9-0F5F-FB34-FF3C-CA11BF442FCD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18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C6962D8-A0C8-4CCA-9A07-40140D508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323599"/>
            <a:ext cx="8424936" cy="658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Формирование задания на оценку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175575-E991-AC74-8FDB-544DE2194EF6}"/>
              </a:ext>
            </a:extLst>
          </p:cNvPr>
          <p:cNvSpPr txBox="1"/>
          <p:nvPr/>
        </p:nvSpPr>
        <p:spPr>
          <a:xfrm>
            <a:off x="683568" y="1670895"/>
            <a:ext cx="669674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Объект оценки </a:t>
            </a:r>
            <a:r>
              <a:rPr lang="ru-RU" sz="24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конкретный пакет </a:t>
            </a:r>
            <a:r>
              <a:rPr lang="en-GB" sz="24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ru-RU" sz="24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доля участия.</a:t>
            </a:r>
          </a:p>
          <a:p>
            <a:pPr algn="just"/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Допущения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должны быть понятны причины введения допущений;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условия предполагаемой сделки (взаимосвязанные сделки)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выполнение формальных требований ФСО.</a:t>
            </a:r>
          </a:p>
          <a:p>
            <a:pPr algn="just"/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4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Дата оценки </a:t>
            </a:r>
            <a:r>
              <a:rPr lang="ru-RU" sz="24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максимально близко к текущей.</a:t>
            </a:r>
          </a:p>
        </p:txBody>
      </p:sp>
    </p:spTree>
    <p:extLst>
      <p:ext uri="{BB962C8B-B14F-4D97-AF65-F5344CB8AC3E}">
        <p14:creationId xmlns:p14="http://schemas.microsoft.com/office/powerpoint/2010/main" val="2786453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F4D9FF-808C-E267-7E55-C98832B5D9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59"/>
          <a:stretch/>
        </p:blipFill>
        <p:spPr>
          <a:xfrm rot="5400000">
            <a:off x="4741944" y="1918290"/>
            <a:ext cx="6320344" cy="2483769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64F89D9-0F5F-FB34-FF3C-CA11BF442FCD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18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C6962D8-A0C8-4CCA-9A07-40140D508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323599"/>
            <a:ext cx="8424936" cy="658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Планы и перспективы развития бизнеса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175575-E991-AC74-8FDB-544DE2194EF6}"/>
              </a:ext>
            </a:extLst>
          </p:cNvPr>
          <p:cNvSpPr txBox="1"/>
          <p:nvPr/>
        </p:nvSpPr>
        <p:spPr>
          <a:xfrm>
            <a:off x="683568" y="1670895"/>
            <a:ext cx="6552728" cy="4632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Рыночная стоимость устанавливается </a:t>
            </a:r>
            <a:r>
              <a:rPr lang="ru-RU" sz="20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 учетом планов                   и перспектив развития бизнеса</a:t>
            </a: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которые определяются (п. 6, 7 ФСО 8 [13]):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характеристиками имущественного комплекса, финансовым состоянием бизнеса и параметрами</a:t>
            </a:r>
            <a:b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его деятельности;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отраслевой и макроэкономической конъюнктурой                    (в частности, анализу подлежит влияние санкций</a:t>
            </a:r>
            <a:b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 ответных мер РФ);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последствиями сделки, которые имеют отношение                  к гипотетическому (типичному рыночному) покупателю </a:t>
            </a: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(п. 14 ФСО II). Например, для сделки купли-продажи – 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фактом выхода акционера(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/ учредителя(ей) по результатам Сделки</a:t>
            </a:r>
            <a:r>
              <a:rPr lang="ru-RU" sz="2000" b="0" i="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9313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DCB0FB6-BBD5-4C7E-8AB7-59CCCDD2E683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18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2E776D5D-F613-43EE-8BA8-24D00BB6710C}"/>
              </a:ext>
            </a:extLst>
          </p:cNvPr>
          <p:cNvSpPr txBox="1">
            <a:spLocks noChangeArrowheads="1"/>
          </p:cNvSpPr>
          <p:nvPr/>
        </p:nvSpPr>
        <p:spPr>
          <a:xfrm>
            <a:off x="683568" y="390246"/>
            <a:ext cx="7524328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Экономические последствия сделки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6CE4CB-D158-22CC-F350-899B4C23B548}"/>
              </a:ext>
            </a:extLst>
          </p:cNvPr>
          <p:cNvSpPr txBox="1"/>
          <p:nvPr/>
        </p:nvSpPr>
        <p:spPr>
          <a:xfrm>
            <a:off x="491005" y="1414787"/>
            <a:ext cx="7909453" cy="4978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Зависят от оцениваемого пакета акций (размера доли), характеристик имущественного комплекса, деятельности, условий сделки.</a:t>
            </a:r>
          </a:p>
          <a:p>
            <a:pPr marL="342900" indent="-342900" algn="just">
              <a:buAutoNum type="arabicPeriod"/>
            </a:pPr>
            <a:endParaRPr lang="ru-RU" sz="20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0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Распространенные 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примеры Последствий Сделки</a:t>
            </a: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285750" indent="-285750" algn="just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изменение контрагентов бизнеса;</a:t>
            </a:r>
          </a:p>
          <a:p>
            <a:pPr marL="285750" indent="-285750" algn="just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изменение структуры и условий финансирования;</a:t>
            </a:r>
          </a:p>
          <a:p>
            <a:pPr marL="285750" indent="-285750" algn="just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появление дополнительных обязательств;</a:t>
            </a:r>
          </a:p>
          <a:p>
            <a:pPr marL="285750" indent="-285750" algn="just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появление избыточных или непрофильных активов;</a:t>
            </a:r>
          </a:p>
          <a:p>
            <a:pPr marL="285750" indent="-285750" algn="just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изменение условий доступа к ключевому сырью, материалам, объектам интеллектуальной собственности;</a:t>
            </a:r>
          </a:p>
          <a:p>
            <a:pPr marL="285750" indent="-285750" algn="just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изменение размера 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распределения 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рисков </a:t>
            </a: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денежных потоков;</a:t>
            </a:r>
          </a:p>
          <a:p>
            <a:pPr marL="285750" indent="-285750" algn="just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появление оснований для прогноза плановой ликвидации бизнеса.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sz="20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0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Сделка может и не приводить к существенным последствиям.</a:t>
            </a:r>
          </a:p>
        </p:txBody>
      </p:sp>
    </p:spTree>
    <p:extLst>
      <p:ext uri="{BB962C8B-B14F-4D97-AF65-F5344CB8AC3E}">
        <p14:creationId xmlns:p14="http://schemas.microsoft.com/office/powerpoint/2010/main" val="3605258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C3948C7-480A-2571-9BBC-5059D126B76F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18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611560" y="0"/>
            <a:ext cx="673224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Доходный подход к оценке</a:t>
            </a:r>
          </a:p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– акценты внимания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F76A9E-1B1A-DC4B-2B9A-1BFF0A92391A}"/>
              </a:ext>
            </a:extLst>
          </p:cNvPr>
          <p:cNvSpPr txBox="1"/>
          <p:nvPr/>
        </p:nvSpPr>
        <p:spPr>
          <a:xfrm>
            <a:off x="395536" y="2575351"/>
            <a:ext cx="8568952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Последствия Сделки могут влиять на величину денежных потоков, рисков деятельности, а также размер итоговых корректировок. При этом следует избегать двойного учета факторов стоимости (п. 23 ФСО V).</a:t>
            </a:r>
          </a:p>
          <a:p>
            <a:pPr algn="just">
              <a:spcBef>
                <a:spcPts val="1200"/>
              </a:spcBef>
            </a:pPr>
            <a:r>
              <a:rPr lang="ru-RU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Риски могут отличаться от среднерыночных и ретроспективных. </a:t>
            </a:r>
            <a:r>
              <a:rPr lang="ru-RU" b="1" i="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Риски могут как повышаться, так и снижаться, </a:t>
            </a: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например, в связи с ответными мерами РФ на санкции (импортозамещение, обеспечение технологического и иного суверенитета и т.д.). Могут быть учтены в величине ставки дисконтирования (</a:t>
            </a:r>
            <a:r>
              <a:rPr lang="ru-RU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спецриск</a:t>
            </a: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структура капитала, стоимость заемного капитала).</a:t>
            </a:r>
          </a:p>
          <a:p>
            <a:pPr algn="just">
              <a:spcBef>
                <a:spcPts val="1200"/>
              </a:spcBef>
            </a:pPr>
            <a:r>
              <a:rPr lang="ru-RU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Может иметь место существенное различие прогнозных и ретроспективных показателей деятельности в связи с Последстви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ями</a:t>
            </a: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Сделки.</a:t>
            </a:r>
          </a:p>
          <a:p>
            <a:pPr algn="just">
              <a:spcBef>
                <a:spcPts val="1200"/>
              </a:spcBef>
            </a:pPr>
            <a:r>
              <a:rPr lang="ru-RU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</a:t>
            </a: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Планы и перспективы развития бизнеса формируются с учетом ключевых показателях эффективности для собственников </a:t>
            </a:r>
            <a:r>
              <a:rPr lang="en-US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отдельный документ</a:t>
            </a:r>
            <a:r>
              <a:rPr lang="en-US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]</a:t>
            </a: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4E52D20-5811-ABCD-B853-177D5BADAC60}"/>
                  </a:ext>
                </a:extLst>
              </p:cNvPr>
              <p:cNvSpPr txBox="1"/>
              <p:nvPr/>
            </p:nvSpPr>
            <p:spPr bwMode="auto">
              <a:xfrm>
                <a:off x="3059832" y="1428692"/>
                <a:ext cx="3384376" cy="9575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Р</m:t>
                          </m:r>
                        </m:sub>
                      </m:sSub>
                      <m:r>
                        <a:rPr lang="en-GB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GB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GB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GB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  <m:e>
                          <m:f>
                            <m:fPr>
                              <m:ctrlPr>
                                <a:rPr lang="en-GB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Д</m:t>
                              </m:r>
                              <m:sSub>
                                <m:sSubPr>
                                  <m:ctrlPr>
                                    <a:rPr lang="en-GB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П</m:t>
                                  </m:r>
                                </m:e>
                                <m:sub>
                                  <m:r>
                                    <a:rPr lang="en-GB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GB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(1+</m:t>
                              </m:r>
                              <m:r>
                                <a:rPr lang="en-GB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en-GB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±кор.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4E52D20-5811-ABCD-B853-177D5BADAC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59832" y="1428692"/>
                <a:ext cx="3384376" cy="957584"/>
              </a:xfrm>
              <a:prstGeom prst="rect">
                <a:avLst/>
              </a:prstGeom>
              <a:blipFill>
                <a:blip r:embed="rId2"/>
                <a:stretch>
                  <a:fillRect b="-1273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4031190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876</Words>
  <Application>Microsoft Office PowerPoint</Application>
  <PresentationFormat>Экран (4:3)</PresentationFormat>
  <Paragraphs>85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Calibri</vt:lpstr>
      <vt:lpstr>Cambria Math</vt:lpstr>
      <vt:lpstr>Оформление по умолчанию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недвижимости</dc:title>
  <dc:creator>1</dc:creator>
  <cp:lastModifiedBy>Murat Kurbanov</cp:lastModifiedBy>
  <cp:revision>915</cp:revision>
  <dcterms:created xsi:type="dcterms:W3CDTF">2008-06-01T08:07:10Z</dcterms:created>
  <dcterms:modified xsi:type="dcterms:W3CDTF">2024-12-03T13:05:50Z</dcterms:modified>
</cp:coreProperties>
</file>