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95" r:id="rId2"/>
    <p:sldId id="1592" r:id="rId3"/>
    <p:sldId id="1594" r:id="rId4"/>
    <p:sldId id="1764" r:id="rId5"/>
    <p:sldId id="1800" r:id="rId6"/>
    <p:sldId id="1787" r:id="rId7"/>
    <p:sldId id="1702" r:id="rId8"/>
    <p:sldId id="1711" r:id="rId9"/>
    <p:sldId id="1771" r:id="rId10"/>
    <p:sldId id="1725" r:id="rId11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7A"/>
    <a:srgbClr val="FFFFFF"/>
    <a:srgbClr val="004564"/>
    <a:srgbClr val="00618B"/>
    <a:srgbClr val="0079A0"/>
    <a:srgbClr val="015289"/>
    <a:srgbClr val="C4D6EB"/>
    <a:srgbClr val="0066FF"/>
    <a:srgbClr val="FF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1429" autoAdjust="0"/>
    <p:restoredTop sz="94579" autoAdjust="0"/>
  </p:normalViewPr>
  <p:slideViewPr>
    <p:cSldViewPr>
      <p:cViewPr varScale="1">
        <p:scale>
          <a:sx n="66" d="100"/>
          <a:sy n="66" d="100"/>
        </p:scale>
        <p:origin x="14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3312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A80A612-7000-A69C-4C64-A7CA2E8A4B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731541-1F06-1FDA-1698-847C81DA45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9D39F-B5F9-4EA0-B378-77E69E13C869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F08226-2EA4-9E59-9FA4-6D4BD32239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10738"/>
            <a:ext cx="307657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C55165-29CE-90DC-B30D-446BBB2A55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10738"/>
            <a:ext cx="307657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5ADCE-DA4C-4543-86BF-6BE0B3FC4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757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05.10.2023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09CFF8-3CEB-5D4D-61C3-44FFEE5815B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5FF04DD-B070-6B24-3C43-FE43A33EFE60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9EEA459-D7F0-0440-847D-22803A2E7D07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logo">
            <a:extLst>
              <a:ext uri="{FF2B5EF4-FFF2-40B4-BE49-F238E27FC236}">
                <a16:creationId xmlns:a16="http://schemas.microsoft.com/office/drawing/2014/main" id="{C165D636-223B-8A9A-263D-58EEE643A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CFC51-CB0C-688B-55F8-86198F2E699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90CFEF1-BACA-F158-D440-E4A388CE0503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D307115-179E-1CBD-E67A-969B7E6336C7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logo">
            <a:extLst>
              <a:ext uri="{FF2B5EF4-FFF2-40B4-BE49-F238E27FC236}">
                <a16:creationId xmlns:a16="http://schemas.microsoft.com/office/drawing/2014/main" id="{F0E1DBF4-01B6-D340-8CC5-C57BF3685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МКОД. Методические особенности оценки бизнеса для Правительственной комиссии по контролю за </a:t>
            </a:r>
            <a:r>
              <a:rPr lang="ru-RU" sz="800" b="1" kern="120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иностранными инвестициями в РФ </a:t>
            </a:r>
            <a:endParaRPr lang="ru-RU" sz="800" b="1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logo">
            <a:extLst>
              <a:ext uri="{FF2B5EF4-FFF2-40B4-BE49-F238E27FC236}">
                <a16:creationId xmlns:a16="http://schemas.microsoft.com/office/drawing/2014/main" id="{2CB41E36-A2DB-4B37-82F3-30D94681A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61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0BDCF-E288-85AF-1131-0659545E696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BD5C7E5-97D0-C607-5CD6-26CBC6103A55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865F442-7C8E-3B61-505E-DBA626A18414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logo">
            <a:extLst>
              <a:ext uri="{FF2B5EF4-FFF2-40B4-BE49-F238E27FC236}">
                <a16:creationId xmlns:a16="http://schemas.microsoft.com/office/drawing/2014/main" id="{BBB8F6BA-3C86-9E02-C0BA-FEF12ABFA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67B53-4362-9C82-700E-2779162FF37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36163EF-97FB-317A-A532-F5B3C961E3FC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3DA251F-D045-815F-A69B-8F375FBE09E6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logo">
            <a:extLst>
              <a:ext uri="{FF2B5EF4-FFF2-40B4-BE49-F238E27FC236}">
                <a16:creationId xmlns:a16="http://schemas.microsoft.com/office/drawing/2014/main" id="{39A329A4-89AB-B0D9-CFB1-FBAD8C4E17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71506A-03B3-47AA-B307-7D9B3B1030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F399ABD-EB6F-0807-DD35-23AFE3832F2B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3C45EC8-C144-A029-E0BD-BD67D5D1AF59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Рисунок 10" descr="logo">
            <a:extLst>
              <a:ext uri="{FF2B5EF4-FFF2-40B4-BE49-F238E27FC236}">
                <a16:creationId xmlns:a16="http://schemas.microsoft.com/office/drawing/2014/main" id="{6AD1111B-54E2-10E5-A527-CEC43E82D5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69119-7A45-BFC4-F1C7-DA495AF5789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8D48590-A5F0-92BA-B48B-0495793811F3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D6C77C4-FE95-D86C-20B7-E7EC6CF5E574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Рисунок 12" descr="logo">
            <a:extLst>
              <a:ext uri="{FF2B5EF4-FFF2-40B4-BE49-F238E27FC236}">
                <a16:creationId xmlns:a16="http://schemas.microsoft.com/office/drawing/2014/main" id="{DC7D7D2E-C6A4-8E42-7767-AB37F0124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CDC672-3404-9EF4-FA8F-DAEDCEE273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A948CF3-D07D-C81D-DE1A-C68F161C7E9E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B90E13E-C068-A80E-E8C8-4652BE389AA6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 descr="logo">
            <a:extLst>
              <a:ext uri="{FF2B5EF4-FFF2-40B4-BE49-F238E27FC236}">
                <a16:creationId xmlns:a16="http://schemas.microsoft.com/office/drawing/2014/main" id="{B4538F68-F778-673D-E018-FD7E1C1EB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7E008-D80C-12B8-DD6D-7BE9A0A922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DDD8701-D830-8444-7CC5-AE44E02A5763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6B235EE-F7EF-13D0-C1D6-7A3D639302B9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logo">
            <a:extLst>
              <a:ext uri="{FF2B5EF4-FFF2-40B4-BE49-F238E27FC236}">
                <a16:creationId xmlns:a16="http://schemas.microsoft.com/office/drawing/2014/main" id="{DA15EF91-CB07-D585-33F4-59CCBB64A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C1E0F1-C262-536D-8DD7-F4D8D6CA9F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054E7CE-5784-0C56-284D-07D5291B8E49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10F2BD-26B0-6806-F484-92A8CDE718D8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Рисунок 10" descr="logo">
            <a:extLst>
              <a:ext uri="{FF2B5EF4-FFF2-40B4-BE49-F238E27FC236}">
                <a16:creationId xmlns:a16="http://schemas.microsoft.com/office/drawing/2014/main" id="{44004878-697D-1E00-61A2-4283302032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463684-49CB-0426-6D8C-763E674F96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3523" y="6405088"/>
            <a:ext cx="2392973" cy="3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400" b="0" i="0" baseline="0" smtClean="0">
                <a:solidFill>
                  <a:srgbClr val="015289"/>
                </a:solidFill>
                <a:latin typeface="Calibri" panose="020F0502020204030204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400" b="0" i="0" baseline="0" dirty="0">
              <a:solidFill>
                <a:srgbClr val="015289"/>
              </a:solidFill>
              <a:latin typeface="Calibri" panose="020F0502020204030204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6366EE7-CB1C-2EE4-4952-99B7A4CE72FE}"/>
              </a:ext>
            </a:extLst>
          </p:cNvPr>
          <p:cNvCxnSpPr>
            <a:cxnSpLocks/>
          </p:cNvCxnSpPr>
          <p:nvPr userDrawn="1"/>
        </p:nvCxnSpPr>
        <p:spPr>
          <a:xfrm>
            <a:off x="755576" y="6597352"/>
            <a:ext cx="7776864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96DF6E8-2047-F278-E53F-C1A452BF9809}"/>
              </a:ext>
            </a:extLst>
          </p:cNvPr>
          <p:cNvSpPr txBox="1"/>
          <p:nvPr userDrawn="1"/>
        </p:nvSpPr>
        <p:spPr>
          <a:xfrm>
            <a:off x="691806" y="6597352"/>
            <a:ext cx="78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XIII </a:t>
            </a:r>
            <a:r>
              <a:rPr lang="ru-RU" sz="800" b="1" kern="1200" dirty="0">
                <a:solidFill>
                  <a:srgbClr val="01528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Международная конференция по оценочной деятельности</a:t>
            </a:r>
            <a:endParaRPr lang="ru-RU" sz="800" b="0" kern="1200" dirty="0">
              <a:solidFill>
                <a:srgbClr val="01528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Рисунок 10" descr="logo">
            <a:extLst>
              <a:ext uri="{FF2B5EF4-FFF2-40B4-BE49-F238E27FC236}">
                <a16:creationId xmlns:a16="http://schemas.microsoft.com/office/drawing/2014/main" id="{F4B10FE9-2BD1-3D2E-4047-95476DF33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42"/>
          <a:stretch/>
        </p:blipFill>
        <p:spPr bwMode="auto">
          <a:xfrm>
            <a:off x="472118" y="6467378"/>
            <a:ext cx="249158" cy="27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196E72-F7E8-9596-9CAF-1ABBE7632504}"/>
              </a:ext>
            </a:extLst>
          </p:cNvPr>
          <p:cNvSpPr/>
          <p:nvPr/>
        </p:nvSpPr>
        <p:spPr>
          <a:xfrm>
            <a:off x="-9526" y="822079"/>
            <a:ext cx="7829950" cy="5802363"/>
          </a:xfrm>
          <a:custGeom>
            <a:avLst/>
            <a:gdLst>
              <a:gd name="connsiteX0" fmla="*/ 0 w 6732240"/>
              <a:gd name="connsiteY0" fmla="*/ 0 h 5792838"/>
              <a:gd name="connsiteX1" fmla="*/ 6732240 w 6732240"/>
              <a:gd name="connsiteY1" fmla="*/ 0 h 5792838"/>
              <a:gd name="connsiteX2" fmla="*/ 6732240 w 6732240"/>
              <a:gd name="connsiteY2" fmla="*/ 5792838 h 5792838"/>
              <a:gd name="connsiteX3" fmla="*/ 0 w 6732240"/>
              <a:gd name="connsiteY3" fmla="*/ 5792838 h 5792838"/>
              <a:gd name="connsiteX4" fmla="*/ 0 w 6732240"/>
              <a:gd name="connsiteY4" fmla="*/ 0 h 5792838"/>
              <a:gd name="connsiteX0" fmla="*/ 0 w 6741765"/>
              <a:gd name="connsiteY0" fmla="*/ 0 h 5802363"/>
              <a:gd name="connsiteX1" fmla="*/ 6741765 w 6741765"/>
              <a:gd name="connsiteY1" fmla="*/ 9525 h 5802363"/>
              <a:gd name="connsiteX2" fmla="*/ 6741765 w 6741765"/>
              <a:gd name="connsiteY2" fmla="*/ 5802363 h 5802363"/>
              <a:gd name="connsiteX3" fmla="*/ 9525 w 6741765"/>
              <a:gd name="connsiteY3" fmla="*/ 5802363 h 5802363"/>
              <a:gd name="connsiteX4" fmla="*/ 0 w 6741765"/>
              <a:gd name="connsiteY4" fmla="*/ 0 h 580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1765" h="5802363">
                <a:moveTo>
                  <a:pt x="0" y="0"/>
                </a:moveTo>
                <a:lnTo>
                  <a:pt x="6741765" y="9525"/>
                </a:lnTo>
                <a:lnTo>
                  <a:pt x="6741765" y="5802363"/>
                </a:lnTo>
                <a:lnTo>
                  <a:pt x="9525" y="5802363"/>
                </a:lnTo>
                <a:lnTo>
                  <a:pt x="0" y="0"/>
                </a:lnTo>
                <a:close/>
              </a:path>
            </a:pathLst>
          </a:custGeom>
          <a:solidFill>
            <a:srgbClr val="007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7556" y="6201308"/>
            <a:ext cx="1971468" cy="216024"/>
          </a:xfrm>
        </p:spPr>
        <p:txBody>
          <a:bodyPr/>
          <a:lstStyle/>
          <a:p>
            <a:pPr lvl="0" algn="l" eaLnBrk="1" hangingPunct="1"/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Москва, 2023</a:t>
            </a:r>
          </a:p>
        </p:txBody>
      </p:sp>
      <p:pic>
        <p:nvPicPr>
          <p:cNvPr id="6" name="Рисунок 5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5DC7E87F-80A8-29C7-6E92-253288BC2A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-1384" r="24184" b="1384"/>
          <a:stretch/>
        </p:blipFill>
        <p:spPr>
          <a:xfrm>
            <a:off x="5536243" y="2926434"/>
            <a:ext cx="3607758" cy="3698008"/>
          </a:xfrm>
          <a:prstGeom prst="rect">
            <a:avLst/>
          </a:prstGeom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369AC6B9-7182-FE13-6B39-C60F173567FF}"/>
              </a:ext>
            </a:extLst>
          </p:cNvPr>
          <p:cNvSpPr/>
          <p:nvPr/>
        </p:nvSpPr>
        <p:spPr>
          <a:xfrm rot="18105275">
            <a:off x="2886496" y="1863132"/>
            <a:ext cx="4477509" cy="3735131"/>
          </a:xfrm>
          <a:prstGeom prst="triangle">
            <a:avLst>
              <a:gd name="adj" fmla="val 49499"/>
            </a:avLst>
          </a:prstGeom>
          <a:solidFill>
            <a:srgbClr val="007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FE92181-1F41-E6E7-C645-F1676F9F3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94" y="1932880"/>
            <a:ext cx="7418819" cy="319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Aft>
                <a:spcPts val="0"/>
              </a:spcAft>
            </a:pP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Методические </a:t>
            </a:r>
            <a:endParaRPr lang="en-US" sz="36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особенности оценки бизнеса </a:t>
            </a:r>
            <a:endParaRPr lang="en-US" sz="36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для Правительственной комиссии по контролю за осуществлением иностранных инвестиций в РФ</a:t>
            </a:r>
          </a:p>
          <a:p>
            <a:pPr algn="l">
              <a:spcAft>
                <a:spcPts val="0"/>
              </a:spcAft>
            </a:pP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4C5EA9F-A29F-8AC0-AC81-5858B7278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0000">
            <a:off x="5557777" y="-198890"/>
            <a:ext cx="5666624" cy="350603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6091E7-A1D5-4135-AB4E-373A3ABC649D}"/>
              </a:ext>
            </a:extLst>
          </p:cNvPr>
          <p:cNvSpPr/>
          <p:nvPr/>
        </p:nvSpPr>
        <p:spPr>
          <a:xfrm>
            <a:off x="757616" y="548680"/>
            <a:ext cx="284761" cy="8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8EE6F6A-BD2F-45A5-8A52-57A2EC093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203" y="98704"/>
            <a:ext cx="2272066" cy="6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20CC9C8-9E66-495A-8CFE-03625123B221}"/>
              </a:ext>
            </a:extLst>
          </p:cNvPr>
          <p:cNvCxnSpPr>
            <a:cxnSpLocks/>
          </p:cNvCxnSpPr>
          <p:nvPr/>
        </p:nvCxnSpPr>
        <p:spPr>
          <a:xfrm flipV="1">
            <a:off x="-9526" y="817418"/>
            <a:ext cx="9153526" cy="4661"/>
          </a:xfrm>
          <a:prstGeom prst="line">
            <a:avLst/>
          </a:prstGeom>
          <a:ln w="76200">
            <a:solidFill>
              <a:srgbClr val="0079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Рисунок 14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75A236F9-0C36-4789-BA93-9BBDA7FE7A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63650" r="6910" b="22319"/>
          <a:stretch/>
        </p:blipFill>
        <p:spPr>
          <a:xfrm>
            <a:off x="6084168" y="57132"/>
            <a:ext cx="2831563" cy="6638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B5412A-B21E-CE72-1194-11CD509A5238}"/>
              </a:ext>
            </a:extLst>
          </p:cNvPr>
          <p:cNvSpPr txBox="1"/>
          <p:nvPr/>
        </p:nvSpPr>
        <p:spPr>
          <a:xfrm>
            <a:off x="398894" y="5616533"/>
            <a:ext cx="34732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 sz="1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XIII </a:t>
            </a:r>
            <a:r>
              <a:rPr lang="ru-RU" sz="1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Международная конференция </a:t>
            </a:r>
            <a:endParaRPr lang="en-US" sz="16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ru-RU" sz="16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по оценочной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документ, компьютер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409FA4D9-E0A1-D4B5-D51B-2759A7DC32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340804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28562DC-3FE6-F2D3-257D-0AAE0EBFFD0B}"/>
              </a:ext>
            </a:extLst>
          </p:cNvPr>
          <p:cNvSpPr/>
          <p:nvPr/>
        </p:nvSpPr>
        <p:spPr>
          <a:xfrm>
            <a:off x="683568" y="116632"/>
            <a:ext cx="7632848" cy="12961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04C827C-E884-DD09-7AE9-1174634F6779}"/>
              </a:ext>
            </a:extLst>
          </p:cNvPr>
          <p:cNvSpPr txBox="1">
            <a:spLocks noChangeArrowheads="1"/>
          </p:cNvSpPr>
          <p:nvPr/>
        </p:nvSpPr>
        <p:spPr>
          <a:xfrm>
            <a:off x="935596" y="188640"/>
            <a:ext cx="727280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57A"/>
                </a:solidFill>
                <a:latin typeface="Calibri" panose="020F0502020204030204" pitchFamily="34" charset="0"/>
                <a:cs typeface="Calibri" pitchFamily="34" charset="0"/>
              </a:rPr>
              <a:t>Исследования</a:t>
            </a:r>
            <a:br>
              <a:rPr lang="ru-RU" sz="3600" b="1" kern="0" dirty="0">
                <a:solidFill>
                  <a:srgbClr val="00557A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rgbClr val="00557A"/>
                </a:solidFill>
                <a:latin typeface="Calibri" panose="020F0502020204030204" pitchFamily="34" charset="0"/>
                <a:cs typeface="Calibri" pitchFamily="34" charset="0"/>
              </a:rPr>
              <a:t>за пределами процесса оценки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CAF75-78C1-0811-1D6E-86803B6978CD}"/>
              </a:ext>
            </a:extLst>
          </p:cNvPr>
          <p:cNvSpPr txBox="1"/>
          <p:nvPr/>
        </p:nvSpPr>
        <p:spPr>
          <a:xfrm>
            <a:off x="467544" y="3933056"/>
            <a:ext cx="8424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Установление Последствий Сделки может требовать проведения анализа,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относящегося к процессу оценки (п. 2 ФСО III).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Результаты соответствующего анализа могут быть предоставлены Оценщику Заказчиком или отраслевыми специалистами (п. 11 ФСО III). Использование данных материалов и связанные с этим допущения, ограничения рекомендуется закрепить в Задании на оценку 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п.п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6 п. 3 ФСО IV). При этом Оценщик проверяет достоверность соответствующих данных, используя доступные ему способы.</a:t>
            </a:r>
          </a:p>
        </p:txBody>
      </p:sp>
    </p:spTree>
    <p:extLst>
      <p:ext uri="{BB962C8B-B14F-4D97-AF65-F5344CB8AC3E}">
        <p14:creationId xmlns:p14="http://schemas.microsoft.com/office/powerpoint/2010/main" val="71050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шаблон, Графика, пиксель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9365BC2-0267-02A2-51F9-D629279EC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0" y="3715469"/>
            <a:ext cx="2365047" cy="23650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5A2402-2DB8-4A07-B638-9C198B236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210">
            <a:off x="7120182" y="-617751"/>
            <a:ext cx="3256563" cy="2078989"/>
          </a:xfrm>
          <a:prstGeom prst="rect">
            <a:avLst/>
          </a:prstGeom>
        </p:spPr>
      </p:pic>
      <p:pic>
        <p:nvPicPr>
          <p:cNvPr id="4098" name="Рисунок 5">
            <a:extLst>
              <a:ext uri="{FF2B5EF4-FFF2-40B4-BE49-F238E27FC236}">
                <a16:creationId xmlns:a16="http://schemas.microsoft.com/office/drawing/2014/main" id="{F2E26F01-E377-B4A0-97A7-EF24770BB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2" r="11143"/>
          <a:stretch/>
        </p:blipFill>
        <p:spPr bwMode="auto">
          <a:xfrm>
            <a:off x="971600" y="836712"/>
            <a:ext cx="1832091" cy="236504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BDA40D-DBE4-AB70-F801-0B8DFDCF41BC}"/>
              </a:ext>
            </a:extLst>
          </p:cNvPr>
          <p:cNvSpPr txBox="1"/>
          <p:nvPr/>
        </p:nvSpPr>
        <p:spPr>
          <a:xfrm>
            <a:off x="3694335" y="2131293"/>
            <a:ext cx="468052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Ильин Максим Олегович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Ассоциации «СРОО «Экспертный совет», 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Председатель Методического совета Ассоциации,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 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Союза судебных экспертов «Экспертный совет»,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к.э.н.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49852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454" y="396205"/>
            <a:ext cx="726645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Обобщение профильного опыта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AC0E5-02D3-45B7-9A55-05E5A4B298D5}"/>
              </a:ext>
            </a:extLst>
          </p:cNvPr>
          <p:cNvSpPr txBox="1"/>
          <p:nvPr/>
        </p:nvSpPr>
        <p:spPr>
          <a:xfrm>
            <a:off x="4148766" y="1972854"/>
            <a:ext cx="4040882" cy="3046988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Методические разъяснения</a:t>
            </a:r>
            <a:br>
              <a:rPr lang="ru-RU" sz="24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r>
              <a:rPr lang="ru-RU" sz="24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по оценке бизнеса для предоставления                             в Правительственную комиссию по контролю             за осуществлением иностранных инвестиций</a:t>
            </a:r>
            <a:br>
              <a:rPr lang="ru-RU" sz="24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r>
              <a:rPr lang="ru-RU" sz="24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в РФ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2EEE2A-FEA6-7A12-38A1-E3C3DAE06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14" y="2287890"/>
            <a:ext cx="2416917" cy="241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324F7B-02D1-B710-6B25-A54AD0F184AD}"/>
              </a:ext>
            </a:extLst>
          </p:cNvPr>
          <p:cNvSpPr txBox="1"/>
          <p:nvPr/>
        </p:nvSpPr>
        <p:spPr>
          <a:xfrm>
            <a:off x="928235" y="5431344"/>
            <a:ext cx="7220675" cy="70589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b="1" dirty="0">
                <a:latin typeface="Calibri" pitchFamily="34" charset="0"/>
                <a:cs typeface="Calibri" pitchFamily="34" charset="0"/>
              </a:rPr>
              <a:t>Документ постоянно актуализируется,</a:t>
            </a:r>
            <a:br>
              <a:rPr lang="ru-RU" b="1" dirty="0">
                <a:latin typeface="Calibri" pitchFamily="34" charset="0"/>
                <a:cs typeface="Calibri" pitchFamily="34" charset="0"/>
              </a:rPr>
            </a:br>
            <a:r>
              <a:rPr lang="ru-RU" b="1" dirty="0">
                <a:latin typeface="Calibri" pitchFamily="34" charset="0"/>
                <a:cs typeface="Calibri" pitchFamily="34" charset="0"/>
              </a:rPr>
              <a:t>сейчас обсуждается 4-я редакция.</a:t>
            </a:r>
          </a:p>
        </p:txBody>
      </p:sp>
    </p:spTree>
    <p:extLst>
      <p:ext uri="{BB962C8B-B14F-4D97-AF65-F5344CB8AC3E}">
        <p14:creationId xmlns:p14="http://schemas.microsoft.com/office/powerpoint/2010/main" val="302254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EA95766-76E0-6892-2A5D-F6DD9F4306C9}"/>
              </a:ext>
            </a:extLst>
          </p:cNvPr>
          <p:cNvSpPr/>
          <p:nvPr/>
        </p:nvSpPr>
        <p:spPr>
          <a:xfrm>
            <a:off x="1311204" y="4630507"/>
            <a:ext cx="6110742" cy="72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AFF4B53-7959-DD7A-6906-0EB5CF9857F5}"/>
              </a:ext>
            </a:extLst>
          </p:cNvPr>
          <p:cNvSpPr/>
          <p:nvPr/>
        </p:nvSpPr>
        <p:spPr>
          <a:xfrm>
            <a:off x="1311557" y="3550307"/>
            <a:ext cx="6110742" cy="72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6E0292B-3746-B070-1A5C-71A808B35668}"/>
              </a:ext>
            </a:extLst>
          </p:cNvPr>
          <p:cNvSpPr/>
          <p:nvPr/>
        </p:nvSpPr>
        <p:spPr>
          <a:xfrm>
            <a:off x="1311557" y="2542195"/>
            <a:ext cx="6110742" cy="72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BADAD0F-6DBD-6C28-1A7D-0708B5395FE2}"/>
              </a:ext>
            </a:extLst>
          </p:cNvPr>
          <p:cNvSpPr/>
          <p:nvPr/>
        </p:nvSpPr>
        <p:spPr>
          <a:xfrm>
            <a:off x="1311557" y="1556792"/>
            <a:ext cx="6110742" cy="72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907122" y="331930"/>
            <a:ext cx="7581276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Основные смысловые блоки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07489-FC5D-6950-1767-110C2D2A13DD}"/>
              </a:ext>
            </a:extLst>
          </p:cNvPr>
          <p:cNvSpPr txBox="1"/>
          <p:nvPr/>
        </p:nvSpPr>
        <p:spPr>
          <a:xfrm>
            <a:off x="2483768" y="173212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Компоненты Задания на оценку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B9CADB-B2F2-4F69-7D71-FE845D2FECEC}"/>
              </a:ext>
            </a:extLst>
          </p:cNvPr>
          <p:cNvSpPr txBox="1"/>
          <p:nvPr/>
        </p:nvSpPr>
        <p:spPr>
          <a:xfrm>
            <a:off x="2195736" y="2709819"/>
            <a:ext cx="5760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Планы и перспективы развития бизнеса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7DC34-6B1A-371E-1402-1078D6E7083D}"/>
              </a:ext>
            </a:extLst>
          </p:cNvPr>
          <p:cNvSpPr txBox="1"/>
          <p:nvPr/>
        </p:nvSpPr>
        <p:spPr>
          <a:xfrm>
            <a:off x="2339752" y="37558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Э</a:t>
            </a:r>
            <a:r>
              <a:rPr lang="ru-RU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кономические последствия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делки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F97AD-83BD-5AB2-B98F-795063D6685A}"/>
              </a:ext>
            </a:extLst>
          </p:cNvPr>
          <p:cNvSpPr txBox="1"/>
          <p:nvPr/>
        </p:nvSpPr>
        <p:spPr>
          <a:xfrm>
            <a:off x="1835696" y="4805841"/>
            <a:ext cx="5724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Специфика применения подходов к оценке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C8D0DB1-5CD4-4D7F-BFAC-46D9F723A1FF}"/>
              </a:ext>
            </a:extLst>
          </p:cNvPr>
          <p:cNvSpPr/>
          <p:nvPr/>
        </p:nvSpPr>
        <p:spPr>
          <a:xfrm>
            <a:off x="1311204" y="5636997"/>
            <a:ext cx="6110742" cy="720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9A74D9-E52A-4ACE-9119-0778827CEA1F}"/>
              </a:ext>
            </a:extLst>
          </p:cNvPr>
          <p:cNvSpPr txBox="1"/>
          <p:nvPr/>
        </p:nvSpPr>
        <p:spPr>
          <a:xfrm>
            <a:off x="1907704" y="5782555"/>
            <a:ext cx="5993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Исследования за границами процесса оценки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46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4D9FF-808C-E267-7E55-C98832B5D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5400000">
            <a:off x="4741944" y="1918290"/>
            <a:ext cx="6320344" cy="248376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96047"/>
            <a:ext cx="842493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Планы и перспективы развития бизнеса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75575-E991-AC74-8FDB-544DE2194EF6}"/>
              </a:ext>
            </a:extLst>
          </p:cNvPr>
          <p:cNvSpPr txBox="1"/>
          <p:nvPr/>
        </p:nvSpPr>
        <p:spPr>
          <a:xfrm>
            <a:off x="683568" y="1670895"/>
            <a:ext cx="6552728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Рыночная стоимость устанавливается </a:t>
            </a:r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 учетом планов                   и перспектив развития бизнеса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которые определяются (п. 6, 7 ФСО 8 [13]):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характеристиками имущественного комплекса, финансовым состоянием бизнеса и параметрами его деятельности;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отраслевой и макроэкономической конъюнктурой                    (в частности, анализу подлежит влияние санкций и ответных мер РФ);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последствиями сделки, которые имеют отношение                  к гипотетическому (типичному рыночному) покупателю 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(п. 14 ФСО II). Например, для сделки купли-продажи –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фактом выхода акционера(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/ учредителя(ей) по результатам Сделки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8898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404664"/>
            <a:ext cx="7524328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Экономические последствия сделки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6CE4CB-D158-22CC-F350-899B4C23B548}"/>
              </a:ext>
            </a:extLst>
          </p:cNvPr>
          <p:cNvSpPr txBox="1"/>
          <p:nvPr/>
        </p:nvSpPr>
        <p:spPr>
          <a:xfrm>
            <a:off x="755576" y="1458126"/>
            <a:ext cx="7920880" cy="479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Зависят от оцениваемого количества акций (размера доли), характеристик имущественного комплекса, деятельности конкретного бизнеса, содержания сделки.</a:t>
            </a:r>
          </a:p>
          <a:p>
            <a:pPr marL="342900" indent="-342900" algn="just">
              <a:buAutoNum type="arabicPeriod"/>
            </a:pPr>
            <a:endParaRPr lang="ru-RU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Распространенные </a:t>
            </a:r>
            <a:r>
              <a:rPr lang="ru-RU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примеры Последствий Сделки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контрагентов бизнеса (покупателей, поставщиков, кредиторов);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структуры и условий финансирования;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обязательств, необходимых для продолжения деятельности;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избыточных или непрофильных активов;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условий доступа к ключевому сырью, материалам, объектам интеллектуальной собственности (цена, сроки и т.д.);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изменение размера денежных потоков, их распределения во времени</a:t>
            </a:r>
            <a:b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связанных с ними рисков;</a:t>
            </a:r>
          </a:p>
          <a:p>
            <a:pPr marL="285750" indent="-2857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появление оснований для прогноза плановой ликвидации бизнеса.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Сделка может не приводить к существенным для бизнеса последствиям.</a:t>
            </a:r>
          </a:p>
        </p:txBody>
      </p:sp>
    </p:spTree>
    <p:extLst>
      <p:ext uri="{BB962C8B-B14F-4D97-AF65-F5344CB8AC3E}">
        <p14:creationId xmlns:p14="http://schemas.microsoft.com/office/powerpoint/2010/main" val="270179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948C7-480A-2571-9BBC-5059D126B76F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116632"/>
            <a:ext cx="673224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Доходный подход к оценке</a:t>
            </a: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– акценты внимания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F76A9E-1B1A-DC4B-2B9A-1BFF0A92391A}"/>
              </a:ext>
            </a:extLst>
          </p:cNvPr>
          <p:cNvSpPr txBox="1"/>
          <p:nvPr/>
        </p:nvSpPr>
        <p:spPr>
          <a:xfrm>
            <a:off x="510140" y="1340768"/>
            <a:ext cx="827829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Последствия Сделки могут влиять на величину денежных потоков, рисков деятельности, а также размер итоговых корректировок (например, стоимость избыточных и непрофильных активов). При этом следует избегать двойного учета факторов стоимости (п. 23 ФСО V).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Риски будущей деятельности могут отличаться от среднерыночных и ретроспективных. </a:t>
            </a:r>
            <a:r>
              <a:rPr lang="ru-RU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Риски могут как повышаться, так и снижаться, 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например,</a:t>
            </a:r>
            <a:b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связи с ответными мерами РФ на санкции (импортозамещение, обеспечение технологического и иного суверенитета и т.д.).</a:t>
            </a:r>
          </a:p>
          <a:p>
            <a:pPr algn="just"/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Последствия Сделки могут быть учтены в величине </a:t>
            </a:r>
            <a:r>
              <a:rPr lang="ru-RU" b="0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ставки дисконтирования</a:t>
            </a:r>
            <a:br>
              <a:rPr lang="ru-RU" b="0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0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счет: премии за специфический риск и за размер, изменения структуры капитала и стоимости заемного капитала.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Может иметь место существенное различие прогнозных и ретроспективных показателей деятельности в связи с изменением условий функционирования бизнеса из-за Последствий Сделки – снижается достоверность методов оценки, основанных на экстраполяции ретроспективных результатов.</a:t>
            </a:r>
          </a:p>
          <a:p>
            <a:pPr algn="just">
              <a:spcBef>
                <a:spcPts val="1200"/>
              </a:spcBef>
            </a:pPr>
            <a:r>
              <a:rPr lang="ru-R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Планы и перспективы развития бизнеса формируются с учетом ключевых показателях эффективности для собственников </a:t>
            </a:r>
            <a:r>
              <a:rPr lang="en-US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отдельный документ</a:t>
            </a:r>
            <a:r>
              <a:rPr lang="en-US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682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564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104444"/>
            <a:ext cx="666023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Затратный подход к оценке</a:t>
            </a: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– акценты внимания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467544" y="1541596"/>
            <a:ext cx="842493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Последствия Сделки могут отражаться на: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рыночной стоимости нематериальных активов;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обесценении части активов, экономическая полезность которых снизилась из-за Последствий Сделки (незавершенное строительство, расходы будущих периодов, отложенные налоговые активы и т.д.);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рыночной стоимости займов и кредитов.</a:t>
            </a:r>
          </a:p>
          <a:p>
            <a:pPr algn="just">
              <a:spcBef>
                <a:spcPts val="12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Существенным по стоимости активом может являться персонал, поскольку продолжение отдельных видов деятельности требует сотрудников такой квалификации и количества, получение которых в разумные сроки затруднено. Стоимость данного актива может быть определена по рыночным затратам на поиск и обучение сотрудников.</a:t>
            </a:r>
          </a:p>
          <a:p>
            <a:pPr algn="just">
              <a:spcBef>
                <a:spcPts val="12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Применение подхода носит ограниченный характер (п. 11 ФСО 8). Может применяться, когда Последствия Сделки характеризуются высокой неопределенностью и денежные потоки бизнеса не могут быть определены.</a:t>
            </a:r>
          </a:p>
          <a:p>
            <a:pPr algn="just">
              <a:spcBef>
                <a:spcPts val="12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наличии предпосылки ликвидации бизнеса после совершения Сделки – оценка осуществляется по методу плановой ликвидации.</a:t>
            </a:r>
          </a:p>
        </p:txBody>
      </p:sp>
    </p:spTree>
    <p:extLst>
      <p:ext uri="{BB962C8B-B14F-4D97-AF65-F5344CB8AC3E}">
        <p14:creationId xmlns:p14="http://schemas.microsoft.com/office/powerpoint/2010/main" val="4109733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372487"/>
            <a:ext cx="666023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Учет скидок и премий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255771-8DD0-A6DC-8D8C-AEE586FD649E}"/>
              </a:ext>
            </a:extLst>
          </p:cNvPr>
          <p:cNvSpPr txBox="1"/>
          <p:nvPr/>
        </p:nvSpPr>
        <p:spPr>
          <a:xfrm>
            <a:off x="467544" y="1484784"/>
            <a:ext cx="835292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Рыночная стоимость определяется с учетом рыночного уровня скидки на недостаток контроля (премии за контроль), скидки на низкую ликвидность.</a:t>
            </a:r>
            <a:endParaRPr lang="en-US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В общем виде,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отсутствуют основания для невнесения скидок</a:t>
            </a:r>
            <a:br>
              <a:rPr lang="ru-RU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неконтрольный характер для миноритарных пакетов акций (долей участия), поскольку:</a:t>
            </a:r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сделка осуществляется по инициативе продавца;</a:t>
            </a:r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сделка не является обязательным выкупом акций – не применимы положения ст. 87 Закона об АО;</a:t>
            </a:r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определению подлежит рыночная, а не действительная стоимость – не применимы положения ст. 23, 26 Закона об ООО.</a:t>
            </a:r>
            <a:endParaRPr lang="en-US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ru-RU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Размер скидки на неконтрольный характер (премии на контроль) следует определять с учетом фактических обстоятельств / намерений совершения Сделки.</a:t>
            </a:r>
          </a:p>
        </p:txBody>
      </p:sp>
    </p:spTree>
    <p:extLst>
      <p:ext uri="{BB962C8B-B14F-4D97-AF65-F5344CB8AC3E}">
        <p14:creationId xmlns:p14="http://schemas.microsoft.com/office/powerpoint/2010/main" val="3454784937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24932</TotalTime>
  <Words>873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User</cp:lastModifiedBy>
  <cp:revision>983</cp:revision>
  <dcterms:created xsi:type="dcterms:W3CDTF">2008-06-01T08:07:10Z</dcterms:created>
  <dcterms:modified xsi:type="dcterms:W3CDTF">2023-10-05T11:27:14Z</dcterms:modified>
</cp:coreProperties>
</file>