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695" r:id="rId2"/>
    <p:sldId id="1704" r:id="rId3"/>
    <p:sldId id="1700" r:id="rId4"/>
    <p:sldId id="1701" r:id="rId5"/>
    <p:sldId id="1702" r:id="rId6"/>
    <p:sldId id="1703" r:id="rId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78E"/>
    <a:srgbClr val="FFFFFF"/>
    <a:srgbClr val="F374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50" autoAdjust="0"/>
    <p:restoredTop sz="90719" autoAdjust="0"/>
  </p:normalViewPr>
  <p:slideViewPr>
    <p:cSldViewPr>
      <p:cViewPr varScale="1">
        <p:scale>
          <a:sx n="162" d="100"/>
          <a:sy n="162" d="100"/>
        </p:scale>
        <p:origin x="2256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088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616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688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660232" y="6349220"/>
            <a:ext cx="2392973" cy="33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187" tIns="44594" rIns="89187" bIns="44594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891861" eaLnBrk="1" hangingPunct="1">
              <a:defRPr/>
            </a:pPr>
            <a:fld id="{38F478B8-5712-402F-895D-A4571B91ED4F}" type="slidenum">
              <a:rPr lang="ru-RU" sz="160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defTabSz="891861" eaLnBrk="1" hangingPunct="1">
                <a:defRPr/>
              </a:pPr>
              <a:t>‹#›</a:t>
            </a:fld>
            <a:endParaRPr lang="ru-RU" sz="1600" dirty="0">
              <a:solidFill>
                <a:srgbClr val="01528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cxnSpLocks/>
          </p:cNvCxnSpPr>
          <p:nvPr userDrawn="1"/>
        </p:nvCxnSpPr>
        <p:spPr>
          <a:xfrm>
            <a:off x="899592" y="6525344"/>
            <a:ext cx="7632848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835822" y="6543750"/>
            <a:ext cx="76246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0" kern="1200" dirty="0">
                <a:solidFill>
                  <a:srgbClr val="015289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Общее собрание членов Ассоциации 2023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AD4830C-5774-460C-A53D-0A8224C2FAC3}"/>
              </a:ext>
            </a:extLst>
          </p:cNvPr>
          <p:cNvSpPr/>
          <p:nvPr userDrawn="1"/>
        </p:nvSpPr>
        <p:spPr>
          <a:xfrm>
            <a:off x="579675" y="6642559"/>
            <a:ext cx="144016" cy="157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1E091A93-F625-47C6-A0AB-0AB050352F2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590" y="6405311"/>
            <a:ext cx="344169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184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56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742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t>02.10.2023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93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t>02.10.2023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146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t>02.10.2023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58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t>02.10.2023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594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t>02.10.2023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43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t>02.10.2023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323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6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4594" y="2060848"/>
            <a:ext cx="5729086" cy="2520280"/>
          </a:xfrm>
        </p:spPr>
        <p:txBody>
          <a:bodyPr>
            <a:noAutofit/>
          </a:bodyPr>
          <a:lstStyle/>
          <a:p>
            <a:pPr algn="l" fontAlgn="auto"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  <a:t>Отчет Председателя Экспертного совета </a:t>
            </a:r>
            <a:br>
              <a:rPr lang="ru-RU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r>
              <a:rPr lang="ru-RU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  <a:t>о результатах</a:t>
            </a:r>
            <a:r>
              <a:rPr lang="en-US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ru-RU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  <a:t>деятельности </a:t>
            </a:r>
            <a:br>
              <a:rPr lang="ru-RU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r>
              <a:rPr lang="ru-RU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  <a:t>в 2022 году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3114" y="6381328"/>
            <a:ext cx="1395354" cy="360040"/>
          </a:xfrm>
        </p:spPr>
        <p:txBody>
          <a:bodyPr/>
          <a:lstStyle/>
          <a:p>
            <a:pPr lvl="0" algn="l" eaLnBrk="1" hangingPunct="1"/>
            <a:r>
              <a:rPr lang="ru-RU" sz="1200" b="1" dirty="0">
                <a:solidFill>
                  <a:srgbClr val="00578E"/>
                </a:solidFill>
                <a:latin typeface="Calibri" panose="020F0502020204030204" pitchFamily="34" charset="0"/>
              </a:rPr>
              <a:t>Москва, 20</a:t>
            </a:r>
            <a:r>
              <a:rPr lang="en-US" sz="1200" b="1" dirty="0">
                <a:solidFill>
                  <a:srgbClr val="00578E"/>
                </a:solidFill>
                <a:latin typeface="Calibri" panose="020F0502020204030204" pitchFamily="34" charset="0"/>
              </a:rPr>
              <a:t>2</a:t>
            </a:r>
            <a:r>
              <a:rPr lang="ru-RU" sz="1200" b="1" dirty="0">
                <a:solidFill>
                  <a:srgbClr val="00578E"/>
                </a:solidFill>
                <a:latin typeface="Calibri" panose="020F0502020204030204" pitchFamily="34" charset="0"/>
              </a:rPr>
              <a:t>3</a:t>
            </a:r>
          </a:p>
        </p:txBody>
      </p:sp>
      <p:pic>
        <p:nvPicPr>
          <p:cNvPr id="1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9EFFD5BA-7178-47EB-86BB-9F19C8E1E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14" y="192672"/>
            <a:ext cx="2774728" cy="811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3">
            <a:extLst>
              <a:ext uri="{FF2B5EF4-FFF2-40B4-BE49-F238E27FC236}">
                <a16:creationId xmlns:a16="http://schemas.microsoft.com/office/drawing/2014/main" id="{A5E30F87-B206-4B68-B061-0E3AFAC46C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114" y="1062724"/>
            <a:ext cx="3240360" cy="495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5991"/>
                </a:solidFill>
                <a:effectLst/>
                <a:uLnTx/>
                <a:uFillTx/>
                <a:latin typeface="Calibri" panose="020F0502020204030204" pitchFamily="34" charset="0"/>
              </a:rPr>
              <a:t>Ассоциация «Саморегулируемая организация оценщиков «Экспертный</a:t>
            </a:r>
            <a:r>
              <a:rPr lang="ru-RU" sz="1200" b="1" kern="0" dirty="0">
                <a:solidFill>
                  <a:srgbClr val="005991"/>
                </a:solidFill>
                <a:latin typeface="Calibri" panose="020F0502020204030204" pitchFamily="34" charset="0"/>
              </a:rPr>
              <a:t> совет»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005991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pic>
        <p:nvPicPr>
          <p:cNvPr id="4" name="Рисунок 3" descr="Изображение выглядит как текст, документ&#10;&#10;Автоматически созданное описание">
            <a:extLst>
              <a:ext uri="{FF2B5EF4-FFF2-40B4-BE49-F238E27FC236}">
                <a16:creationId xmlns:a16="http://schemas.microsoft.com/office/drawing/2014/main" id="{FE3EBFB3-A6BC-34BC-19BF-89B5213F19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001"/>
          <a:stretch/>
        </p:blipFill>
        <p:spPr>
          <a:xfrm>
            <a:off x="6263680" y="0"/>
            <a:ext cx="2880320" cy="6858000"/>
          </a:xfrm>
          <a:prstGeom prst="rect">
            <a:avLst/>
          </a:prstGeom>
        </p:spPr>
      </p:pic>
      <p:pic>
        <p:nvPicPr>
          <p:cNvPr id="3" name="Рисунок 2" descr="Изображение выглядит как человек, в помещении, ноутбук, Оргтехника&#10;&#10;Автоматически созданное описание">
            <a:extLst>
              <a:ext uri="{FF2B5EF4-FFF2-40B4-BE49-F238E27FC236}">
                <a16:creationId xmlns:a16="http://schemas.microsoft.com/office/drawing/2014/main" id="{0CE9AF9E-1AB4-C227-A16B-7FF7FEF481E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45" r="26374"/>
          <a:stretch/>
        </p:blipFill>
        <p:spPr>
          <a:xfrm>
            <a:off x="6263680" y="0"/>
            <a:ext cx="2880320" cy="688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06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7B1BFE-2ABC-461E-90C2-8B6D8A6D9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60" y="1124744"/>
            <a:ext cx="7128792" cy="4827077"/>
          </a:xfrm>
          <a:prstGeom prst="rect">
            <a:avLst/>
          </a:prstGeom>
        </p:spPr>
      </p:pic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653376" y="430948"/>
            <a:ext cx="7519024" cy="119785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Динамика экспертизы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4B2B95D-90E1-49BC-E546-A86353CBFD8E}"/>
              </a:ext>
            </a:extLst>
          </p:cNvPr>
          <p:cNvSpPr/>
          <p:nvPr/>
        </p:nvSpPr>
        <p:spPr>
          <a:xfrm>
            <a:off x="6588224" y="3068960"/>
            <a:ext cx="576064" cy="576064"/>
          </a:xfrm>
          <a:prstGeom prst="rect">
            <a:avLst/>
          </a:prstGeom>
          <a:noFill/>
          <a:ln w="19050">
            <a:solidFill>
              <a:srgbClr val="F3740B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2451AB-01E3-E94B-4830-004DAEE75882}"/>
              </a:ext>
            </a:extLst>
          </p:cNvPr>
          <p:cNvSpPr txBox="1"/>
          <p:nvPr/>
        </p:nvSpPr>
        <p:spPr>
          <a:xfrm>
            <a:off x="2987824" y="5949280"/>
            <a:ext cx="601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Резкий рост сложности экспертизы (оценка для </a:t>
            </a:r>
            <a:r>
              <a:rPr lang="ru-RU" dirty="0" err="1"/>
              <a:t>Прав.ком</a:t>
            </a:r>
            <a:r>
              <a:rPr lang="ru-RU" dirty="0"/>
              <a:t>.)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BF73026-55DC-9891-E1D4-482007623D13}"/>
              </a:ext>
            </a:extLst>
          </p:cNvPr>
          <p:cNvCxnSpPr>
            <a:cxnSpLocks/>
          </p:cNvCxnSpPr>
          <p:nvPr/>
        </p:nvCxnSpPr>
        <p:spPr>
          <a:xfrm>
            <a:off x="7236296" y="4077072"/>
            <a:ext cx="656456" cy="0"/>
          </a:xfrm>
          <a:prstGeom prst="line">
            <a:avLst/>
          </a:prstGeom>
          <a:ln w="19050">
            <a:solidFill>
              <a:srgbClr val="F374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6E51B46-C9F8-4759-B287-6A0455FBBE34}"/>
              </a:ext>
            </a:extLst>
          </p:cNvPr>
          <p:cNvCxnSpPr>
            <a:cxnSpLocks/>
          </p:cNvCxnSpPr>
          <p:nvPr/>
        </p:nvCxnSpPr>
        <p:spPr>
          <a:xfrm>
            <a:off x="7892752" y="4149080"/>
            <a:ext cx="0" cy="1800200"/>
          </a:xfrm>
          <a:prstGeom prst="line">
            <a:avLst/>
          </a:prstGeom>
          <a:ln w="19050">
            <a:solidFill>
              <a:srgbClr val="F374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5144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653376" y="430948"/>
            <a:ext cx="7519024" cy="119785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Количество экспертиз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C58B34-C03D-313D-9354-6AF27CA393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75" r="15087"/>
          <a:stretch/>
        </p:blipFill>
        <p:spPr>
          <a:xfrm>
            <a:off x="755576" y="1844824"/>
            <a:ext cx="3390067" cy="25683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4AEB75-F83F-81B1-57CE-B829ABAD1338}"/>
              </a:ext>
            </a:extLst>
          </p:cNvPr>
          <p:cNvSpPr txBox="1"/>
          <p:nvPr/>
        </p:nvSpPr>
        <p:spPr>
          <a:xfrm>
            <a:off x="653376" y="4725144"/>
            <a:ext cx="3390067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Сводная информация</a:t>
            </a:r>
            <a:b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 всем 34 регионам, осуществлявшим(</a:t>
            </a:r>
            <a:r>
              <a:rPr lang="ru-R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ющим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экспертизу отчетов об оценке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043C93C0-95BE-697B-5F5D-71AC38AE60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957841"/>
              </p:ext>
            </p:extLst>
          </p:nvPr>
        </p:nvGraphicFramePr>
        <p:xfrm>
          <a:off x="5314325" y="516580"/>
          <a:ext cx="3456385" cy="59210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02220">
                  <a:extLst>
                    <a:ext uri="{9D8B030D-6E8A-4147-A177-3AD203B41FA5}">
                      <a16:colId xmlns:a16="http://schemas.microsoft.com/office/drawing/2014/main" val="732277481"/>
                    </a:ext>
                  </a:extLst>
                </a:gridCol>
                <a:gridCol w="500926">
                  <a:extLst>
                    <a:ext uri="{9D8B030D-6E8A-4147-A177-3AD203B41FA5}">
                      <a16:colId xmlns:a16="http://schemas.microsoft.com/office/drawing/2014/main" val="1623311544"/>
                    </a:ext>
                  </a:extLst>
                </a:gridCol>
                <a:gridCol w="450833">
                  <a:extLst>
                    <a:ext uri="{9D8B030D-6E8A-4147-A177-3AD203B41FA5}">
                      <a16:colId xmlns:a16="http://schemas.microsoft.com/office/drawing/2014/main" val="1227680205"/>
                    </a:ext>
                  </a:extLst>
                </a:gridCol>
                <a:gridCol w="611129">
                  <a:extLst>
                    <a:ext uri="{9D8B030D-6E8A-4147-A177-3AD203B41FA5}">
                      <a16:colId xmlns:a16="http://schemas.microsoft.com/office/drawing/2014/main" val="1485168833"/>
                    </a:ext>
                  </a:extLst>
                </a:gridCol>
                <a:gridCol w="691277">
                  <a:extLst>
                    <a:ext uri="{9D8B030D-6E8A-4147-A177-3AD203B41FA5}">
                      <a16:colId xmlns:a16="http://schemas.microsoft.com/office/drawing/2014/main" val="1364930763"/>
                    </a:ext>
                  </a:extLst>
                </a:gridCol>
              </a:tblGrid>
              <a:tr h="1493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 Регион</a:t>
                      </a:r>
                      <a:endParaRPr lang="ru-RU" sz="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ctr">
                    <a:solidFill>
                      <a:srgbClr val="0057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2020</a:t>
                      </a:r>
                      <a:endParaRPr lang="ru-RU" sz="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ctr">
                    <a:solidFill>
                      <a:srgbClr val="0057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2021</a:t>
                      </a:r>
                      <a:endParaRPr lang="ru-RU" sz="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ctr">
                    <a:solidFill>
                      <a:srgbClr val="0057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2022</a:t>
                      </a:r>
                      <a:endParaRPr lang="ru-RU" sz="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ctr">
                    <a:solidFill>
                      <a:srgbClr val="0057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до 01.10.2023</a:t>
                      </a:r>
                      <a:endParaRPr lang="ru-RU" sz="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ctr">
                    <a:solidFill>
                      <a:srgbClr val="0057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9153659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+mj-lt"/>
                        </a:rPr>
                        <a:t>Пермский край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57833853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+mj-lt"/>
                        </a:rPr>
                        <a:t>Свердловская область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9713185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Республика Татарстан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04758688"/>
                  </a:ext>
                </a:extLst>
              </a:tr>
              <a:tr h="18711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+mj-lt"/>
                        </a:rPr>
                        <a:t>Самарская область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75553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+mj-lt"/>
                        </a:rPr>
                        <a:t>Астраханская область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58614150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Пензенская область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53429822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Хабаровский край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6772868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+mj-lt"/>
                        </a:rPr>
                        <a:t>Санкт-Петербург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11467792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+mj-lt"/>
                        </a:rPr>
                        <a:t>Саратовская область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10796790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Челябинская область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0147518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Новосибирская область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40552182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Республика Чувашия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98377213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Республика Бурятия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47694758"/>
                  </a:ext>
                </a:extLst>
              </a:tr>
              <a:tr h="16235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Калиниградская область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ru-RU" sz="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56782763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Республика Хакасия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14230639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Краснодарский край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47760202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Тверская область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35554233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Волгоградская область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82608878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Ростовская область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09487763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Красноярский край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2180270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+mj-lt"/>
                        </a:rPr>
                        <a:t>Омская область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67758248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Великий Новгород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2364809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Владимирская область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77548394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Кемеровская область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4938493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Тюменская область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82236043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Оренбургская область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65073931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Мурманская область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35142642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Нижегородская область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79640230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Башкирия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8027557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+mj-lt"/>
                        </a:rPr>
                        <a:t>Севастополь, Крым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18079699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Ульяновская область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6397232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Брянская область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02044345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Воронежская область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1033931"/>
                  </a:ext>
                </a:extLst>
              </a:tr>
              <a:tr h="15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  <a:latin typeface="+mj-lt"/>
                        </a:rPr>
                        <a:t>Ивановская область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1535139"/>
                  </a:ext>
                </a:extLst>
              </a:tr>
              <a:tr h="15339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effectLst/>
                          <a:latin typeface="+mj-lt"/>
                        </a:rPr>
                        <a:t>Итого Регионы 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355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64539583"/>
                  </a:ext>
                </a:extLst>
              </a:tr>
              <a:tr h="15339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>
                          <a:effectLst/>
                          <a:latin typeface="+mj-lt"/>
                        </a:rPr>
                        <a:t>Москва 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447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386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19402694"/>
                  </a:ext>
                </a:extLst>
              </a:tr>
              <a:tr h="15339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effectLst/>
                          <a:latin typeface="+mj-lt"/>
                        </a:rPr>
                        <a:t>Всего 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809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741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412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970575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767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653376" y="430949"/>
            <a:ext cx="8239104" cy="62178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Наиболее активные регионы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845BDD53-3A0E-E79E-BB60-438F6DF09C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098086"/>
              </p:ext>
            </p:extLst>
          </p:nvPr>
        </p:nvGraphicFramePr>
        <p:xfrm>
          <a:off x="755576" y="1124744"/>
          <a:ext cx="5904655" cy="51685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3792">
                  <a:extLst>
                    <a:ext uri="{9D8B030D-6E8A-4147-A177-3AD203B41FA5}">
                      <a16:colId xmlns:a16="http://schemas.microsoft.com/office/drawing/2014/main" val="732277481"/>
                    </a:ext>
                  </a:extLst>
                </a:gridCol>
                <a:gridCol w="855748">
                  <a:extLst>
                    <a:ext uri="{9D8B030D-6E8A-4147-A177-3AD203B41FA5}">
                      <a16:colId xmlns:a16="http://schemas.microsoft.com/office/drawing/2014/main" val="1623311544"/>
                    </a:ext>
                  </a:extLst>
                </a:gridCol>
                <a:gridCol w="770173">
                  <a:extLst>
                    <a:ext uri="{9D8B030D-6E8A-4147-A177-3AD203B41FA5}">
                      <a16:colId xmlns:a16="http://schemas.microsoft.com/office/drawing/2014/main" val="1227680205"/>
                    </a:ext>
                  </a:extLst>
                </a:gridCol>
                <a:gridCol w="1044011">
                  <a:extLst>
                    <a:ext uri="{9D8B030D-6E8A-4147-A177-3AD203B41FA5}">
                      <a16:colId xmlns:a16="http://schemas.microsoft.com/office/drawing/2014/main" val="1485168833"/>
                    </a:ext>
                  </a:extLst>
                </a:gridCol>
                <a:gridCol w="1180931">
                  <a:extLst>
                    <a:ext uri="{9D8B030D-6E8A-4147-A177-3AD203B41FA5}">
                      <a16:colId xmlns:a16="http://schemas.microsoft.com/office/drawing/2014/main" val="1364930763"/>
                    </a:ext>
                  </a:extLst>
                </a:gridCol>
              </a:tblGrid>
              <a:tr h="1706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 Регион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ctr">
                    <a:solidFill>
                      <a:srgbClr val="0057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2020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ctr">
                    <a:solidFill>
                      <a:srgbClr val="0057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2021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ctr">
                    <a:solidFill>
                      <a:srgbClr val="0057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2022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ctr">
                    <a:solidFill>
                      <a:srgbClr val="0057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до 01.10.2023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ctr">
                    <a:solidFill>
                      <a:srgbClr val="0057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9153659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Пермский край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57833853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Свердловская область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9713185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Республика Татарстан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04758688"/>
                  </a:ext>
                </a:extLst>
              </a:tr>
              <a:tr h="21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Самарская область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75553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Астраханская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58614150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Пензенская область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53429822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Хабаровский край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6772868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Санкт-Петербург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11467792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Саратовская область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10796790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Челябинская область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0147518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Новосибирская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40552182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Республика Чувашия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98377213"/>
                  </a:ext>
                </a:extLst>
              </a:tr>
              <a:tr h="18548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Калиниградская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56782763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Волгоградская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82608878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Красноярский край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2180270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Великий Новгород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2364809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Кемеровская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4938493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Тюменская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82236043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Оренбургская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65073931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Башкирия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8027557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Севастополь, Крым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18079699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Ульяновская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6397232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Воронежская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1033931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Ивановская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1535139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Прочие регионы</a:t>
                      </a: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53599856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effectLst/>
                        </a:rPr>
                        <a:t>Итого Регионы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64539583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>
                          <a:effectLst/>
                        </a:rPr>
                        <a:t>Москва 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1940269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effectLst/>
                        </a:rPr>
                        <a:t>Всего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970575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5342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653376" y="234045"/>
            <a:ext cx="8239104" cy="62178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Предложение – отметить результаты следующих Экспертов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4E872-B5AD-EE1D-5B5C-F86618BAFFA3}"/>
              </a:ext>
            </a:extLst>
          </p:cNvPr>
          <p:cNvSpPr txBox="1"/>
          <p:nvPr/>
        </p:nvSpPr>
        <p:spPr>
          <a:xfrm>
            <a:off x="2002073" y="1772816"/>
            <a:ext cx="5541710" cy="779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Киршина Наталья Рудольфовна</a:t>
            </a:r>
          </a:p>
          <a:p>
            <a:pPr>
              <a:spcAft>
                <a:spcPts val="800"/>
              </a:spcAft>
            </a:pP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(Санкт-Петербург)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CB2B33D-F737-471E-B69B-8975CC7F32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36" y="3933056"/>
            <a:ext cx="989330" cy="106911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7DF2BD0-3A1F-4AA0-A1EB-FFEB44999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32" y="1651764"/>
            <a:ext cx="989330" cy="1069114"/>
          </a:xfrm>
          <a:prstGeom prst="rect">
            <a:avLst/>
          </a:prstGeom>
        </p:spPr>
      </p:pic>
      <p:pic>
        <p:nvPicPr>
          <p:cNvPr id="3" name="Рисунок 2" descr="Изображение выглядит как человек, Человеческое лицо, часы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8240C40E-5C4B-B49A-589A-53DB657BC4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9" b="16152"/>
          <a:stretch/>
        </p:blipFill>
        <p:spPr>
          <a:xfrm>
            <a:off x="737494" y="2780928"/>
            <a:ext cx="959892" cy="1069114"/>
          </a:xfrm>
          <a:prstGeom prst="rect">
            <a:avLst/>
          </a:prstGeom>
        </p:spPr>
      </p:pic>
      <p:pic>
        <p:nvPicPr>
          <p:cNvPr id="6" name="Рисунок 5" descr="Изображение выглядит как человек, одежда, Человеческое лицо, окно&#10;&#10;Автоматически созданное описание">
            <a:extLst>
              <a:ext uri="{FF2B5EF4-FFF2-40B4-BE49-F238E27FC236}">
                <a16:creationId xmlns:a16="http://schemas.microsoft.com/office/drawing/2014/main" id="{193990D8-62D8-F2CF-2852-43F438B754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01" t="8000" r="34250" b="60500"/>
          <a:stretch/>
        </p:blipFill>
        <p:spPr>
          <a:xfrm>
            <a:off x="702350" y="5057741"/>
            <a:ext cx="989330" cy="10691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DED9096-F057-5240-F68B-D6FD4DEB0CC2}"/>
              </a:ext>
            </a:extLst>
          </p:cNvPr>
          <p:cNvSpPr txBox="1"/>
          <p:nvPr/>
        </p:nvSpPr>
        <p:spPr>
          <a:xfrm>
            <a:off x="2002073" y="3020287"/>
            <a:ext cx="4572000" cy="779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Горюнов Иван Александрович</a:t>
            </a:r>
          </a:p>
          <a:p>
            <a:pPr>
              <a:spcAft>
                <a:spcPts val="800"/>
              </a:spcAft>
            </a:pP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(Новгородская область)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0FEAF6-EC00-129B-7BE0-E842958DCD66}"/>
              </a:ext>
            </a:extLst>
          </p:cNvPr>
          <p:cNvSpPr txBox="1"/>
          <p:nvPr/>
        </p:nvSpPr>
        <p:spPr>
          <a:xfrm>
            <a:off x="2002073" y="4110074"/>
            <a:ext cx="4572000" cy="779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Мищенко Сергей Александрович</a:t>
            </a:r>
          </a:p>
          <a:p>
            <a:pPr>
              <a:spcAft>
                <a:spcPts val="800"/>
              </a:spcAft>
            </a:pP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(Пензенская область)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2CF9C2-17D8-16CA-7F8F-BCD0311A6A61}"/>
              </a:ext>
            </a:extLst>
          </p:cNvPr>
          <p:cNvSpPr txBox="1"/>
          <p:nvPr/>
        </p:nvSpPr>
        <p:spPr>
          <a:xfrm>
            <a:off x="2002073" y="5217836"/>
            <a:ext cx="4572000" cy="779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Румянцев Марк Альбертович</a:t>
            </a:r>
          </a:p>
          <a:p>
            <a:pPr>
              <a:spcAft>
                <a:spcPts val="800"/>
              </a:spcAft>
            </a:pP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(Калининградская область)</a:t>
            </a:r>
            <a:endParaRPr lang="ru-RU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5B77DE3-C86D-64CC-3B71-9E5D5F003A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7072" y="2636912"/>
            <a:ext cx="1945407" cy="348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564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ABECB26-0368-4303-5FC0-4EC9736362AE}"/>
              </a:ext>
            </a:extLst>
          </p:cNvPr>
          <p:cNvSpPr/>
          <p:nvPr/>
        </p:nvSpPr>
        <p:spPr>
          <a:xfrm>
            <a:off x="0" y="934849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>
                <a:solidFill>
                  <a:srgbClr val="C00000"/>
                </a:solidFill>
                <a:cs typeface="Calibri" panose="020F0502020204030204" pitchFamily="34" charset="0"/>
              </a:rPr>
              <a:t>УТВЕРДИТЬ 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cs typeface="Calibri" panose="020F0502020204030204" pitchFamily="34" charset="0"/>
              </a:rPr>
              <a:t>Отчет Председателя 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cs typeface="Calibri" panose="020F0502020204030204" pitchFamily="34" charset="0"/>
              </a:rPr>
              <a:t>Экспертного совета 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cs typeface="Calibri" panose="020F0502020204030204" pitchFamily="34" charset="0"/>
              </a:rPr>
              <a:t>Ассоциации «СРОО «ЭС»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588D27-4250-4BCA-AB7B-CD9233C4B08B}"/>
              </a:ext>
            </a:extLst>
          </p:cNvPr>
          <p:cNvSpPr txBox="1"/>
          <p:nvPr/>
        </p:nvSpPr>
        <p:spPr>
          <a:xfrm>
            <a:off x="0" y="3140968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(формулировка решения, выносимого на голосование)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3402280-B099-3457-110A-482796FD19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319"/>
          <a:stretch/>
        </p:blipFill>
        <p:spPr>
          <a:xfrm>
            <a:off x="1519452" y="3730811"/>
            <a:ext cx="6105096" cy="272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2255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4768</TotalTime>
  <Words>512</Words>
  <Application>Microsoft Office PowerPoint</Application>
  <PresentationFormat>Экран (4:3)</PresentationFormat>
  <Paragraphs>357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Отчет Председателя Экспертного совета  о результатах деятельности  в 2022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pentaxer</cp:lastModifiedBy>
  <cp:revision>279</cp:revision>
  <cp:lastPrinted>2012-06-28T15:39:41Z</cp:lastPrinted>
  <dcterms:created xsi:type="dcterms:W3CDTF">2011-04-20T12:27:46Z</dcterms:created>
  <dcterms:modified xsi:type="dcterms:W3CDTF">2023-10-02T09:44:33Z</dcterms:modified>
</cp:coreProperties>
</file>