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65" r:id="rId3"/>
    <p:sldId id="386" r:id="rId4"/>
    <p:sldId id="387" r:id="rId5"/>
    <p:sldId id="318" r:id="rId6"/>
    <p:sldId id="324" r:id="rId7"/>
    <p:sldId id="326" r:id="rId8"/>
    <p:sldId id="325" r:id="rId9"/>
    <p:sldId id="328" r:id="rId10"/>
    <p:sldId id="323" r:id="rId11"/>
    <p:sldId id="388" r:id="rId12"/>
    <p:sldId id="334" r:id="rId13"/>
    <p:sldId id="319" r:id="rId14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ихаил Лапин" initials="МЛ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847" autoAdjust="0"/>
  </p:normalViewPr>
  <p:slideViewPr>
    <p:cSldViewPr>
      <p:cViewPr varScale="1">
        <p:scale>
          <a:sx n="100" d="100"/>
          <a:sy n="100" d="100"/>
        </p:scale>
        <p:origin x="1836" y="8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Колличество</a:t>
            </a:r>
            <a:r>
              <a:rPr lang="ru-RU" baseline="0"/>
              <a:t> дел в ДК</a:t>
            </a:r>
            <a:endParaRPr lang="ru-R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6.5358705161854769E-2"/>
          <c:y val="0.19486111111111112"/>
          <c:w val="0.89019685039370078"/>
          <c:h val="0.7208876494604841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Лист2!$D$7:$L$7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Лист2!$D$8:$L$8</c:f>
              <c:numCache>
                <c:formatCode>General</c:formatCode>
                <c:ptCount val="9"/>
                <c:pt idx="0">
                  <c:v>81</c:v>
                </c:pt>
                <c:pt idx="1">
                  <c:v>44</c:v>
                </c:pt>
                <c:pt idx="2">
                  <c:v>63</c:v>
                </c:pt>
                <c:pt idx="3">
                  <c:v>108</c:v>
                </c:pt>
                <c:pt idx="4">
                  <c:v>119</c:v>
                </c:pt>
                <c:pt idx="5">
                  <c:v>101</c:v>
                </c:pt>
                <c:pt idx="6">
                  <c:v>127</c:v>
                </c:pt>
                <c:pt idx="7">
                  <c:v>103</c:v>
                </c:pt>
                <c:pt idx="8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70-4889-B030-039242C511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0120440"/>
        <c:axId val="340119784"/>
      </c:barChart>
      <c:catAx>
        <c:axId val="340120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0119784"/>
        <c:crosses val="autoZero"/>
        <c:auto val="1"/>
        <c:lblAlgn val="ctr"/>
        <c:lblOffset val="100"/>
        <c:noMultiLvlLbl val="0"/>
      </c:catAx>
      <c:valAx>
        <c:axId val="340119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0120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967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967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r">
              <a:defRPr sz="1200"/>
            </a:lvl1pPr>
          </a:lstStyle>
          <a:p>
            <a:fld id="{63AA41F3-AC4B-4972-AFA2-3EF4DD88E9E8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672"/>
            <a:ext cx="2946400" cy="496966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9" y="9429672"/>
            <a:ext cx="2946400" cy="496966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r">
              <a:defRPr sz="1200"/>
            </a:lvl1pPr>
          </a:lstStyle>
          <a:p>
            <a:fld id="{D950F91E-7361-444C-B823-9E41B12025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33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967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967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r">
              <a:defRPr sz="1200"/>
            </a:lvl1pPr>
          </a:lstStyle>
          <a:p>
            <a:fld id="{424A4017-A235-449E-A375-A248D0C1ADF9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3" rIns="91427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2" y="4715630"/>
            <a:ext cx="5438775" cy="4467939"/>
          </a:xfrm>
          <a:prstGeom prst="rect">
            <a:avLst/>
          </a:prstGeom>
        </p:spPr>
        <p:txBody>
          <a:bodyPr vert="horz" lIns="91427" tIns="45713" rIns="91427" bIns="4571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672"/>
            <a:ext cx="2946400" cy="496966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9" y="9429672"/>
            <a:ext cx="2946400" cy="496966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r">
              <a:defRPr sz="1200"/>
            </a:lvl1pPr>
          </a:lstStyle>
          <a:p>
            <a:fld id="{E36DFD84-94BC-4CF3-AE32-9B1354E14B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9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4499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5806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История про  работоспособность</a:t>
            </a:r>
            <a:r>
              <a:rPr lang="ru-RU" baseline="0" dirty="0"/>
              <a:t> яхты и </a:t>
            </a:r>
            <a:r>
              <a:rPr lang="ru-RU" dirty="0"/>
              <a:t>мотор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1241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200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916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79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0011"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3248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2621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при проведении оценки должны быть описаны объем доступных оценщику рыночных данных об объектах-аналогах и правила их отбора для проведения расчетов. Использование в расчетах лишь части доступных оценщику объектов-аналогов должно быть обосновано в отчете об оценке</a:t>
            </a:r>
          </a:p>
          <a:p>
            <a:endParaRPr lang="ru-RU" dirty="0"/>
          </a:p>
          <a:p>
            <a:r>
              <a:rPr lang="ru-RU" dirty="0"/>
              <a:t>Заявитель указывает что на дату оценки конкретно в этом </a:t>
            </a:r>
            <a:r>
              <a:rPr lang="ru-RU" dirty="0" err="1"/>
              <a:t>ЖК</a:t>
            </a:r>
            <a:r>
              <a:rPr lang="ru-RU" dirty="0"/>
              <a:t> продавался большой пул квартир</a:t>
            </a:r>
          </a:p>
          <a:p>
            <a:endParaRPr lang="ru-RU" dirty="0"/>
          </a:p>
          <a:p>
            <a:r>
              <a:rPr lang="ru-RU" dirty="0"/>
              <a:t>Оценщик указывает что удаленность от МКАД существенный </a:t>
            </a:r>
            <a:r>
              <a:rPr lang="ru-RU" dirty="0" err="1"/>
              <a:t>ЦОФ</a:t>
            </a:r>
            <a:r>
              <a:rPr lang="ru-RU" dirty="0"/>
              <a:t> и игнорирует его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73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Например</a:t>
            </a:r>
            <a:r>
              <a:rPr lang="ru-RU" baseline="0" dirty="0"/>
              <a:t> по площади в описании одна в расчётах другая, по состоянию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405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A08-922C-48E4-9DAA-A47FCF6C6A61}" type="datetime1">
              <a:rPr lang="ru-RU" smtClean="0"/>
              <a:pPr/>
              <a:t>05.10.2023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226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26D9-BD37-431A-9817-0B4C1BF26CB2}" type="datetime1">
              <a:rPr lang="ru-RU" smtClean="0"/>
              <a:pPr/>
              <a:t>05.10.2023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38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CBC24-C307-4C06-BC76-1B1B6D8828C9}" type="datetime1">
              <a:rPr lang="ru-RU" smtClean="0"/>
              <a:pPr/>
              <a:t>05.10.2023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37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A6DA-F297-4973-AACE-9968CC23BE9A}" type="datetime1">
              <a:rPr lang="ru-RU" smtClean="0"/>
              <a:pPr/>
              <a:t>05.10.2023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580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58101-200B-44C7-BE6A-46655B474DC6}" type="datetime1">
              <a:rPr lang="ru-RU" smtClean="0"/>
              <a:pPr/>
              <a:t>05.10.2023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03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188C-2AD0-413A-8BD1-625509F2FC9B}" type="datetime1">
              <a:rPr lang="ru-RU" smtClean="0"/>
              <a:pPr/>
              <a:t>05.10.2023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309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672A-3BAB-4877-BC0B-6753F0860C6E}" type="datetime1">
              <a:rPr lang="ru-RU" smtClean="0"/>
              <a:pPr/>
              <a:t>05.10.2023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646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3E5E-8696-46B9-B9FE-C58DAE77E520}" type="datetime1">
              <a:rPr lang="ru-RU" smtClean="0"/>
              <a:pPr/>
              <a:t>05.10.2023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616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D58-14A2-4FC8-AF01-DF505859C505}" type="datetime1">
              <a:rPr lang="ru-RU" smtClean="0"/>
              <a:pPr/>
              <a:t>05.10.2023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862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28FA2-1FBA-466B-8BE5-902FE8372E31}" type="datetime1">
              <a:rPr lang="ru-RU" smtClean="0"/>
              <a:pPr/>
              <a:t>05.10.2023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67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DA50-1487-44CE-8DCB-FA80AA9440AE}" type="datetime1">
              <a:rPr lang="ru-RU" smtClean="0"/>
              <a:pPr/>
              <a:t>05.10.2023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826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4FD3-6444-43AB-97E7-947C85F83A51}" type="datetime1">
              <a:rPr lang="ru-RU" smtClean="0"/>
              <a:pPr/>
              <a:t>05.10.2023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94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srosovet.ru/activities/Metod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6512" y="2564904"/>
            <a:ext cx="6048672" cy="180020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Доклад Председателя Дисциплинарного комитета</a:t>
            </a:r>
          </a:p>
        </p:txBody>
      </p:sp>
      <p:pic>
        <p:nvPicPr>
          <p:cNvPr id="7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9EFFD5BA-7178-47EB-86BB-9F19C8E1E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14" y="192672"/>
            <a:ext cx="2774728" cy="811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A5E30F87-B206-4B68-B061-0E3AFAC46C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114" y="1062724"/>
            <a:ext cx="3240360" cy="495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05991"/>
                </a:solidFill>
                <a:effectLst/>
                <a:uLnTx/>
                <a:uFillTx/>
                <a:latin typeface="Calibri" panose="020F0502020204030204" pitchFamily="34" charset="0"/>
              </a:rPr>
              <a:t>Ассоциация «Саморегулируемая организация оценщиков «Экспертный</a:t>
            </a:r>
            <a:r>
              <a:rPr lang="ru-RU" sz="1200" b="1" kern="0" dirty="0">
                <a:solidFill>
                  <a:srgbClr val="005991"/>
                </a:solidFill>
                <a:latin typeface="Calibri" panose="020F0502020204030204" pitchFamily="34" charset="0"/>
              </a:rPr>
              <a:t> совет»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005991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3114" y="6381328"/>
            <a:ext cx="1395354" cy="360040"/>
          </a:xfrm>
        </p:spPr>
        <p:txBody>
          <a:bodyPr/>
          <a:lstStyle/>
          <a:p>
            <a:pPr lvl="0" algn="l" eaLnBrk="1" hangingPunct="1"/>
            <a:r>
              <a:rPr lang="ru-RU" sz="1200" b="1" dirty="0">
                <a:solidFill>
                  <a:srgbClr val="00578E"/>
                </a:solidFill>
                <a:latin typeface="Calibri" panose="020F0502020204030204" pitchFamily="34" charset="0"/>
              </a:rPr>
              <a:t>Москва, 20</a:t>
            </a:r>
            <a:r>
              <a:rPr lang="en-US" sz="1200" b="1" dirty="0">
                <a:solidFill>
                  <a:srgbClr val="00578E"/>
                </a:solidFill>
                <a:latin typeface="Calibri" panose="020F0502020204030204" pitchFamily="34" charset="0"/>
              </a:rPr>
              <a:t>2</a:t>
            </a:r>
            <a:r>
              <a:rPr lang="ru-RU" sz="1200" b="1" dirty="0">
                <a:solidFill>
                  <a:srgbClr val="00578E"/>
                </a:solidFill>
                <a:latin typeface="Calibri" panose="020F0502020204030204" pitchFamily="34" charset="0"/>
              </a:rPr>
              <a:t>2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2284" y="24408"/>
            <a:ext cx="3378888" cy="6833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531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800" dirty="0"/>
              <a:t>два отчета с одинаковыми реквизитами (номер и дата составления)имеют различия в содержании</a:t>
            </a:r>
          </a:p>
          <a:p>
            <a:pPr algn="just"/>
            <a:r>
              <a:rPr lang="ru-RU" sz="2800" dirty="0" smtClean="0"/>
              <a:t>в </a:t>
            </a:r>
            <a:r>
              <a:rPr lang="ru-RU" sz="2800" dirty="0"/>
              <a:t>отчете приведены противоречивые данные по характеристикам объекта оценки, использованные оценщиком в расчетной части</a:t>
            </a:r>
          </a:p>
          <a:p>
            <a:pPr algn="just"/>
            <a:r>
              <a:rPr lang="ru-RU" sz="2800" dirty="0"/>
              <a:t>о</a:t>
            </a:r>
            <a:r>
              <a:rPr lang="ru-RU" sz="2800" dirty="0" smtClean="0"/>
              <a:t>ценивается</a:t>
            </a:r>
            <a:r>
              <a:rPr lang="en-US" sz="2800" dirty="0" smtClean="0"/>
              <a:t> </a:t>
            </a:r>
            <a:r>
              <a:rPr lang="ru-RU" sz="2800" dirty="0"/>
              <a:t>право пользования и владения на условиях договора аренды, в </a:t>
            </a:r>
            <a:r>
              <a:rPr lang="ru-RU" sz="2800" dirty="0" smtClean="0"/>
              <a:t>задании на оценку </a:t>
            </a:r>
            <a:r>
              <a:rPr lang="ru-RU" sz="2800" dirty="0"/>
              <a:t>объект аренды </a:t>
            </a:r>
            <a:r>
              <a:rPr lang="en-US" sz="2800" dirty="0"/>
              <a:t>–</a:t>
            </a:r>
            <a:r>
              <a:rPr lang="ru-RU" sz="2800" dirty="0"/>
              <a:t> здание, при этом в отчете не приводятся условия договора аренды, а итоговая величина р/с стоимости указывается за 1 </a:t>
            </a:r>
            <a:r>
              <a:rPr lang="ru-RU" sz="2800" dirty="0" smtClean="0"/>
              <a:t>кв.м.</a:t>
            </a:r>
          </a:p>
          <a:p>
            <a:pPr algn="just"/>
            <a:r>
              <a:rPr lang="ru-RU" sz="2800" dirty="0" smtClean="0"/>
              <a:t> нет </a:t>
            </a:r>
            <a:r>
              <a:rPr lang="ru-RU" sz="2800" dirty="0"/>
              <a:t>ссылок на источники информации (или они не обременены свободным доступом/копии материалов не приложены), в том числе по аналогам</a:t>
            </a:r>
          </a:p>
          <a:p>
            <a:pPr algn="just"/>
            <a:endParaRPr lang="ru-RU" sz="2800" dirty="0"/>
          </a:p>
          <a:p>
            <a:pPr algn="just"/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061448" y="0"/>
            <a:ext cx="705731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defRPr/>
            </a:pPr>
            <a:r>
              <a:rPr lang="ru-RU" sz="3200" b="1" dirty="0">
                <a:solidFill>
                  <a:schemeClr val="accent1"/>
                </a:solidFill>
              </a:rPr>
              <a:t>Подтвердившиеся нарушения</a:t>
            </a:r>
            <a:br>
              <a:rPr lang="ru-RU" sz="3200" b="1" dirty="0">
                <a:solidFill>
                  <a:schemeClr val="accent1"/>
                </a:solidFill>
              </a:rPr>
            </a:br>
            <a:r>
              <a:rPr lang="ru-RU" sz="3200" b="1" dirty="0">
                <a:solidFill>
                  <a:schemeClr val="accent1"/>
                </a:solidFill>
              </a:rPr>
              <a:t>в отчетах</a:t>
            </a:r>
            <a:endParaRPr lang="ru-RU" sz="4400" dirty="0">
              <a:solidFill>
                <a:schemeClr val="accent1"/>
              </a:solidFill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/>
          </a:bodyPr>
          <a:lstStyle/>
          <a:p>
            <a:pPr algn="just"/>
            <a:r>
              <a:rPr lang="ru-RU" sz="3000" dirty="0"/>
              <a:t>не анализируется разрыв между датой источника и датой </a:t>
            </a:r>
            <a:r>
              <a:rPr lang="ru-RU" sz="3000" b="1" dirty="0"/>
              <a:t>оценки</a:t>
            </a:r>
          </a:p>
          <a:p>
            <a:pPr algn="just"/>
            <a:r>
              <a:rPr lang="ru-RU" sz="3000" dirty="0"/>
              <a:t>необоснованные утверждения об отсутствии признаков внешнего и/или функционального устаревания (особенно, в случаях, когда эти виды устаревания очевидно есть, и тем более, в тех случаях, когда эти признаки косвенно указаны в отчете)</a:t>
            </a:r>
          </a:p>
          <a:p>
            <a:pPr algn="just"/>
            <a:r>
              <a:rPr lang="ru-RU" sz="3000" b="1" dirty="0"/>
              <a:t>математические ошибки</a:t>
            </a:r>
            <a:r>
              <a:rPr lang="ru-RU" sz="3000" dirty="0"/>
              <a:t>!! </a:t>
            </a:r>
          </a:p>
          <a:p>
            <a:pPr algn="just"/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061448" y="0"/>
            <a:ext cx="705731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defRPr/>
            </a:pPr>
            <a:r>
              <a:rPr lang="ru-RU" sz="3200" b="1" dirty="0">
                <a:solidFill>
                  <a:schemeClr val="accent1"/>
                </a:solidFill>
              </a:rPr>
              <a:t>Подтвердившиеся нарушения</a:t>
            </a:r>
            <a:br>
              <a:rPr lang="ru-RU" sz="3200" b="1" dirty="0">
                <a:solidFill>
                  <a:schemeClr val="accent1"/>
                </a:solidFill>
              </a:rPr>
            </a:br>
            <a:r>
              <a:rPr lang="ru-RU" sz="3200" b="1" dirty="0">
                <a:solidFill>
                  <a:schemeClr val="accent1"/>
                </a:solidFill>
              </a:rPr>
              <a:t>в отчетах</a:t>
            </a:r>
            <a:endParaRPr lang="ru-RU" sz="4400" dirty="0">
              <a:solidFill>
                <a:schemeClr val="accent1"/>
              </a:solidFill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960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67966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/>
          </a:bodyPr>
          <a:lstStyle/>
          <a:p>
            <a:pPr algn="just"/>
            <a:r>
              <a:rPr lang="ru-RU" b="1" dirty="0"/>
              <a:t>существенное</a:t>
            </a:r>
            <a:r>
              <a:rPr lang="ru-RU" dirty="0"/>
              <a:t> расхождение результатов, полученных с применением различных подходов/скорректированных цен аналогов, при отсутствии аргументированных пояснений</a:t>
            </a:r>
          </a:p>
          <a:p>
            <a:pPr algn="just"/>
            <a:r>
              <a:rPr lang="ru-RU" dirty="0"/>
              <a:t>отсутствие осмотра и допущений связанных с </a:t>
            </a:r>
            <a:r>
              <a:rPr lang="ru-RU" dirty="0" err="1"/>
              <a:t>непроведением</a:t>
            </a:r>
            <a:r>
              <a:rPr lang="ru-RU" dirty="0"/>
              <a:t> осмотра 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997646" y="-22820"/>
            <a:ext cx="712111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defRPr/>
            </a:pPr>
            <a:r>
              <a:rPr lang="ru-RU" sz="3200" b="1" dirty="0">
                <a:solidFill>
                  <a:schemeClr val="accent1"/>
                </a:solidFill>
              </a:rPr>
              <a:t>Подтвердившиеся нарушения</a:t>
            </a:r>
            <a:br>
              <a:rPr lang="ru-RU" sz="3200" b="1" dirty="0">
                <a:solidFill>
                  <a:schemeClr val="accent1"/>
                </a:solidFill>
              </a:rPr>
            </a:br>
            <a:r>
              <a:rPr lang="ru-RU" sz="3200" b="1" dirty="0">
                <a:solidFill>
                  <a:schemeClr val="accent1"/>
                </a:solidFill>
              </a:rPr>
              <a:t>в отчетах</a:t>
            </a:r>
            <a:endParaRPr lang="ru-RU" sz="4400" dirty="0">
              <a:solidFill>
                <a:schemeClr val="accent1"/>
              </a:solidFill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667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536459"/>
            <a:ext cx="2133600" cy="313010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7301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образовательные мероприятия</a:t>
            </a:r>
          </a:p>
          <a:p>
            <a:pPr algn="just">
              <a:spcBef>
                <a:spcPts val="1200"/>
              </a:spcBef>
            </a:pPr>
            <a:r>
              <a:rPr lang="ru-RU" dirty="0"/>
              <a:t>консультации оценщиков</a:t>
            </a:r>
          </a:p>
          <a:p>
            <a:pPr algn="just">
              <a:spcBef>
                <a:spcPts val="1200"/>
              </a:spcBef>
            </a:pPr>
            <a:r>
              <a:rPr lang="ru-RU" dirty="0"/>
              <a:t>подготовка методических материалов: </a:t>
            </a:r>
          </a:p>
          <a:p>
            <a:pPr lvl="1" algn="just"/>
            <a:r>
              <a:rPr lang="ru-RU" dirty="0"/>
              <a:t>шаблоны/примеры отчетов по новым ФСО;</a:t>
            </a:r>
          </a:p>
          <a:p>
            <a:pPr lvl="1" algn="just"/>
            <a:r>
              <a:rPr lang="ru-RU" dirty="0"/>
              <a:t>рекомендуемая форма задания на оценку по новым ФСО;</a:t>
            </a:r>
          </a:p>
          <a:p>
            <a:pPr lvl="1" algn="just"/>
            <a:r>
              <a:rPr lang="ru-RU" dirty="0"/>
              <a:t>рекомендации по формированию раздела «Допущения и ограничения»;</a:t>
            </a:r>
          </a:p>
          <a:p>
            <a:pPr lvl="1" algn="just"/>
            <a:r>
              <a:rPr lang="ru-RU" dirty="0"/>
              <a:t>проверочные таблицы.</a:t>
            </a:r>
          </a:p>
          <a:p>
            <a:pPr lvl="1" algn="just">
              <a:buNone/>
            </a:pPr>
            <a:r>
              <a:rPr lang="en-US" dirty="0">
                <a:hlinkClick r:id="rId3"/>
              </a:rPr>
              <a:t>http://srosovet.ru/activities/Metod/</a:t>
            </a:r>
            <a:r>
              <a:rPr lang="ru-RU" dirty="0"/>
              <a:t> 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030826" y="-35309"/>
            <a:ext cx="708793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Учет практики ДК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Картинки по запросу равновесие">
            <a:extLst>
              <a:ext uri="{FF2B5EF4-FFF2-40B4-BE49-F238E27FC236}">
                <a16:creationId xmlns:a16="http://schemas.microsoft.com/office/drawing/2014/main" id="{10F94F72-039B-4013-9181-6928D33FD4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0"/>
          <a:stretch/>
        </p:blipFill>
        <p:spPr bwMode="auto">
          <a:xfrm>
            <a:off x="6300192" y="4437112"/>
            <a:ext cx="1871814" cy="2348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2</a:t>
            </a:fld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467544" y="73428"/>
            <a:ext cx="87129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Заседания ДК Ассоциации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5435434-96EF-4642-932F-5590E41697CE}"/>
              </a:ext>
            </a:extLst>
          </p:cNvPr>
          <p:cNvSpPr/>
          <p:nvPr/>
        </p:nvSpPr>
        <p:spPr>
          <a:xfrm>
            <a:off x="414548" y="980729"/>
            <a:ext cx="8134375" cy="2664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200" dirty="0">
                <a:solidFill>
                  <a:schemeClr val="tx1"/>
                </a:solidFill>
              </a:rPr>
              <a:t>На официальном сайте Ассоциации в разделе «Раскрытие информации» размещаются планы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ru-RU" sz="2200" dirty="0">
                <a:solidFill>
                  <a:schemeClr val="tx1"/>
                </a:solidFill>
              </a:rPr>
              <a:t>проверок оценщиков, результаты плановых </a:t>
            </a:r>
            <a:r>
              <a:rPr lang="en-US" sz="2200" dirty="0">
                <a:solidFill>
                  <a:schemeClr val="tx1"/>
                </a:solidFill>
              </a:rPr>
              <a:t>и </a:t>
            </a:r>
            <a:r>
              <a:rPr lang="ru-RU" sz="2200" dirty="0">
                <a:solidFill>
                  <a:schemeClr val="tx1"/>
                </a:solidFill>
              </a:rPr>
              <a:t>в</a:t>
            </a:r>
            <a:r>
              <a:rPr lang="en-US" sz="2200" dirty="0">
                <a:solidFill>
                  <a:schemeClr val="tx1"/>
                </a:solidFill>
              </a:rPr>
              <a:t>н</a:t>
            </a:r>
            <a:r>
              <a:rPr lang="ru-RU" sz="2200" dirty="0">
                <a:solidFill>
                  <a:schemeClr val="tx1"/>
                </a:solidFill>
              </a:rPr>
              <a:t>е</a:t>
            </a:r>
            <a:r>
              <a:rPr lang="en-US" sz="2200" dirty="0">
                <a:solidFill>
                  <a:schemeClr val="tx1"/>
                </a:solidFill>
              </a:rPr>
              <a:t>п</a:t>
            </a:r>
            <a:r>
              <a:rPr lang="ru-RU" sz="2200" dirty="0">
                <a:solidFill>
                  <a:schemeClr val="tx1"/>
                </a:solidFill>
              </a:rPr>
              <a:t>л</a:t>
            </a:r>
            <a:r>
              <a:rPr lang="en-US" sz="2200" dirty="0">
                <a:solidFill>
                  <a:schemeClr val="tx1"/>
                </a:solidFill>
              </a:rPr>
              <a:t>а</a:t>
            </a:r>
            <a:r>
              <a:rPr lang="ru-RU" sz="2200" dirty="0">
                <a:solidFill>
                  <a:schemeClr val="tx1"/>
                </a:solidFill>
              </a:rPr>
              <a:t>н</a:t>
            </a:r>
            <a:r>
              <a:rPr lang="en-US" sz="2200" dirty="0">
                <a:solidFill>
                  <a:schemeClr val="tx1"/>
                </a:solidFill>
              </a:rPr>
              <a:t>о</a:t>
            </a:r>
            <a:r>
              <a:rPr lang="ru-RU" sz="2200" dirty="0">
                <a:solidFill>
                  <a:schemeClr val="tx1"/>
                </a:solidFill>
              </a:rPr>
              <a:t>в</a:t>
            </a:r>
            <a:r>
              <a:rPr lang="en-US" sz="2200" dirty="0">
                <a:solidFill>
                  <a:schemeClr val="tx1"/>
                </a:solidFill>
              </a:rPr>
              <a:t>ы</a:t>
            </a:r>
            <a:r>
              <a:rPr lang="ru-RU" sz="2200" dirty="0">
                <a:solidFill>
                  <a:schemeClr val="tx1"/>
                </a:solidFill>
              </a:rPr>
              <a:t>х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ru-RU" sz="2200" dirty="0">
                <a:solidFill>
                  <a:schemeClr val="tx1"/>
                </a:solidFill>
              </a:rPr>
              <a:t>проверок оценщиков, протоколы заседаний Дисциплинарного комитета и заседаний Совета </a:t>
            </a:r>
            <a:r>
              <a:rPr lang="en-US" sz="2200" dirty="0">
                <a:solidFill>
                  <a:schemeClr val="tx1"/>
                </a:solidFill>
              </a:rPr>
              <a:t>А</a:t>
            </a:r>
            <a:r>
              <a:rPr lang="ru-RU" sz="2200" dirty="0">
                <a:solidFill>
                  <a:schemeClr val="tx1"/>
                </a:solidFill>
              </a:rPr>
              <a:t>с</a:t>
            </a:r>
            <a:r>
              <a:rPr lang="en-US" sz="2200" dirty="0">
                <a:solidFill>
                  <a:schemeClr val="tx1"/>
                </a:solidFill>
              </a:rPr>
              <a:t>с</a:t>
            </a:r>
            <a:r>
              <a:rPr lang="ru-RU" sz="2200" dirty="0">
                <a:solidFill>
                  <a:schemeClr val="tx1"/>
                </a:solidFill>
              </a:rPr>
              <a:t>о</a:t>
            </a:r>
            <a:r>
              <a:rPr lang="en-US" sz="2200" dirty="0">
                <a:solidFill>
                  <a:schemeClr val="tx1"/>
                </a:solidFill>
              </a:rPr>
              <a:t>ц</a:t>
            </a:r>
            <a:r>
              <a:rPr lang="ru-RU" sz="2200" dirty="0">
                <a:solidFill>
                  <a:schemeClr val="tx1"/>
                </a:solidFill>
              </a:rPr>
              <a:t>и</a:t>
            </a:r>
            <a:r>
              <a:rPr lang="en-US" sz="2200" dirty="0">
                <a:solidFill>
                  <a:schemeClr val="tx1"/>
                </a:solidFill>
              </a:rPr>
              <a:t>а</a:t>
            </a:r>
            <a:r>
              <a:rPr lang="ru-RU" sz="2200" dirty="0">
                <a:solidFill>
                  <a:schemeClr val="tx1"/>
                </a:solidFill>
              </a:rPr>
              <a:t>ц</a:t>
            </a:r>
            <a:r>
              <a:rPr lang="en-US" sz="2200" dirty="0">
                <a:solidFill>
                  <a:schemeClr val="tx1"/>
                </a:solidFill>
              </a:rPr>
              <a:t>и</a:t>
            </a:r>
            <a:r>
              <a:rPr lang="ru-RU" sz="2200" dirty="0">
                <a:solidFill>
                  <a:schemeClr val="tx1"/>
                </a:solidFill>
              </a:rPr>
              <a:t>и.</a:t>
            </a:r>
          </a:p>
          <a:p>
            <a:pPr algn="just"/>
            <a:r>
              <a:rPr lang="ru-RU" sz="2200" dirty="0">
                <a:solidFill>
                  <a:schemeClr val="tx1"/>
                </a:solidFill>
              </a:rPr>
              <a:t>В  год проводится </a:t>
            </a:r>
            <a:r>
              <a:rPr lang="en-US" sz="2200" dirty="0">
                <a:solidFill>
                  <a:schemeClr val="tx1"/>
                </a:solidFill>
              </a:rPr>
              <a:t>~</a:t>
            </a:r>
            <a:r>
              <a:rPr lang="ru-RU" sz="2200" dirty="0">
                <a:solidFill>
                  <a:schemeClr val="tx1"/>
                </a:solidFill>
              </a:rPr>
              <a:t> 2</a:t>
            </a:r>
            <a:r>
              <a:rPr lang="en-US" sz="2200" dirty="0" smtClean="0">
                <a:solidFill>
                  <a:schemeClr val="tx1"/>
                </a:solidFill>
              </a:rPr>
              <a:t>0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>
                <a:solidFill>
                  <a:schemeClr val="tx1"/>
                </a:solidFill>
              </a:rPr>
              <a:t>заседаний Д</a:t>
            </a:r>
            <a:r>
              <a:rPr lang="en-US" sz="2200" dirty="0">
                <a:solidFill>
                  <a:schemeClr val="tx1"/>
                </a:solidFill>
              </a:rPr>
              <a:t>и</a:t>
            </a:r>
            <a:r>
              <a:rPr lang="ru-RU" sz="2200" dirty="0">
                <a:solidFill>
                  <a:schemeClr val="tx1"/>
                </a:solidFill>
              </a:rPr>
              <a:t>с</a:t>
            </a:r>
            <a:r>
              <a:rPr lang="en-US" sz="2200" dirty="0" err="1">
                <a:solidFill>
                  <a:schemeClr val="tx1"/>
                </a:solidFill>
              </a:rPr>
              <a:t>циплинарного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комитета</a:t>
            </a:r>
            <a:r>
              <a:rPr lang="en-US" sz="2200" dirty="0">
                <a:solidFill>
                  <a:schemeClr val="tx1"/>
                </a:solidFill>
              </a:rPr>
              <a:t> (</a:t>
            </a:r>
            <a:r>
              <a:rPr lang="ru-RU" sz="2200" dirty="0">
                <a:solidFill>
                  <a:schemeClr val="tx1"/>
                </a:solidFill>
              </a:rPr>
              <a:t>д</a:t>
            </a:r>
            <a:r>
              <a:rPr lang="en-US" sz="2200" dirty="0">
                <a:solidFill>
                  <a:schemeClr val="tx1"/>
                </a:solidFill>
              </a:rPr>
              <a:t>а</a:t>
            </a:r>
            <a:r>
              <a:rPr lang="ru-RU" sz="2200" dirty="0">
                <a:solidFill>
                  <a:schemeClr val="tx1"/>
                </a:solidFill>
              </a:rPr>
              <a:t>л</a:t>
            </a:r>
            <a:r>
              <a:rPr lang="en-US" sz="2200" dirty="0">
                <a:solidFill>
                  <a:schemeClr val="tx1"/>
                </a:solidFill>
              </a:rPr>
              <a:t>е</a:t>
            </a:r>
            <a:r>
              <a:rPr lang="ru-RU" sz="2200" dirty="0">
                <a:solidFill>
                  <a:schemeClr val="tx1"/>
                </a:solidFill>
              </a:rPr>
              <a:t>е</a:t>
            </a:r>
            <a:r>
              <a:rPr lang="en-US" sz="2200" dirty="0">
                <a:solidFill>
                  <a:schemeClr val="tx1"/>
                </a:solidFill>
              </a:rPr>
              <a:t> - </a:t>
            </a:r>
            <a:r>
              <a:rPr lang="ru-RU" sz="2200" dirty="0">
                <a:solidFill>
                  <a:schemeClr val="tx1"/>
                </a:solidFill>
              </a:rPr>
              <a:t>Д</a:t>
            </a:r>
            <a:r>
              <a:rPr lang="en-US" sz="2200" dirty="0">
                <a:solidFill>
                  <a:schemeClr val="tx1"/>
                </a:solidFill>
              </a:rPr>
              <a:t>К)</a:t>
            </a:r>
            <a:endParaRPr lang="ru-RU" sz="2200" dirty="0">
              <a:solidFill>
                <a:schemeClr val="tx1"/>
              </a:solidFill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2722184"/>
              </p:ext>
            </p:extLst>
          </p:nvPr>
        </p:nvGraphicFramePr>
        <p:xfrm>
          <a:off x="2195736" y="3792448"/>
          <a:ext cx="54006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5486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3658" y="1646804"/>
            <a:ext cx="6264696" cy="296297"/>
          </a:xfrm>
        </p:spPr>
        <p:txBody>
          <a:bodyPr>
            <a:noAutofit/>
          </a:bodyPr>
          <a:lstStyle/>
          <a:p>
            <a:r>
              <a:rPr lang="ru-RU" sz="2700" b="1" dirty="0">
                <a:solidFill>
                  <a:srgbClr val="0070C0"/>
                </a:solidFill>
              </a:rPr>
              <a:t>Решения ДК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5A7CFCEC-15EF-4F80-8CE7-A508901F5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950" y="1943100"/>
            <a:ext cx="7986713" cy="415019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По итогам рассмотрения жалобы и (или) дела о применении мер дисциплинарного воздействия дисциплинарный комитет принимает </a:t>
            </a:r>
            <a:r>
              <a:rPr lang="ru-RU" b="1" u="sng" dirty="0">
                <a:solidFill>
                  <a:schemeClr val="tx1"/>
                </a:solidFill>
              </a:rPr>
              <a:t>одно из следующих решений</a:t>
            </a:r>
            <a:r>
              <a:rPr lang="ru-RU" dirty="0">
                <a:solidFill>
                  <a:schemeClr val="tx1"/>
                </a:solidFill>
              </a:rPr>
              <a:t>:</a:t>
            </a: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pPr marL="514350" indent="-514350" algn="just">
              <a:buAutoNum type="arabicParenR"/>
            </a:pPr>
            <a:r>
              <a:rPr lang="ru-RU" dirty="0">
                <a:solidFill>
                  <a:schemeClr val="tx1"/>
                </a:solidFill>
              </a:rPr>
              <a:t>об </a:t>
            </a:r>
            <a:r>
              <a:rPr lang="ru-RU" dirty="0">
                <a:solidFill>
                  <a:srgbClr val="FF0000"/>
                </a:solidFill>
              </a:rPr>
              <a:t>удовлетворении жалобы и применении меры </a:t>
            </a:r>
            <a:r>
              <a:rPr lang="ru-RU" dirty="0">
                <a:solidFill>
                  <a:schemeClr val="tx1"/>
                </a:solidFill>
              </a:rPr>
              <a:t>дисциплинарного воздействия;</a:t>
            </a:r>
            <a:endParaRPr lang="en-US" dirty="0">
              <a:solidFill>
                <a:schemeClr val="tx1"/>
              </a:solidFill>
            </a:endParaRPr>
          </a:p>
          <a:p>
            <a:pPr marL="514350" indent="-514350" algn="just">
              <a:buAutoNum type="arabicParenR"/>
            </a:pPr>
            <a:r>
              <a:rPr lang="ru-RU" dirty="0">
                <a:solidFill>
                  <a:srgbClr val="FF0000"/>
                </a:solidFill>
              </a:rPr>
              <a:t> об отказе в удовлетворении жалобы</a:t>
            </a:r>
            <a:endParaRPr lang="en-US" dirty="0">
              <a:solidFill>
                <a:srgbClr val="FF0000"/>
              </a:solidFill>
            </a:endParaRPr>
          </a:p>
          <a:p>
            <a:pPr marL="514350" indent="-514350" algn="just">
              <a:buAutoNum type="arabicParenR"/>
            </a:pPr>
            <a:r>
              <a:rPr lang="ru-RU" dirty="0">
                <a:solidFill>
                  <a:schemeClr val="tx1"/>
                </a:solidFill>
              </a:rPr>
              <a:t> о прекращении процедуры рассмотрения дисциплинарным комитетом дела о применении мер дисциплинарного воздействия;</a:t>
            </a:r>
            <a:endParaRPr lang="en-US" dirty="0">
              <a:solidFill>
                <a:schemeClr val="tx1"/>
              </a:solidFill>
            </a:endParaRPr>
          </a:p>
          <a:p>
            <a:pPr marL="514350" indent="-514350" algn="just">
              <a:buAutoNum type="arabicParenR"/>
            </a:pPr>
            <a:endParaRPr lang="en-US" dirty="0"/>
          </a:p>
          <a:p>
            <a:pPr algn="just"/>
            <a:endParaRPr lang="ru-RU" dirty="0"/>
          </a:p>
        </p:txBody>
      </p:sp>
      <p:pic>
        <p:nvPicPr>
          <p:cNvPr id="7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577D9706-0EDD-41AD-ACDE-574D25636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74422"/>
            <a:ext cx="2271713" cy="66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EBA5B82-EF82-4396-9DE9-579B43AE1D4C}"/>
              </a:ext>
            </a:extLst>
          </p:cNvPr>
          <p:cNvSpPr/>
          <p:nvPr/>
        </p:nvSpPr>
        <p:spPr>
          <a:xfrm>
            <a:off x="3815916" y="953869"/>
            <a:ext cx="41850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500" b="1" dirty="0">
              <a:solidFill>
                <a:srgbClr val="0070C0"/>
              </a:solidFill>
            </a:endParaRPr>
          </a:p>
          <a:p>
            <a:pPr algn="ctr"/>
            <a:endParaRPr lang="ru-RU" sz="1500" b="1" dirty="0">
              <a:solidFill>
                <a:srgbClr val="0070C0"/>
              </a:solidFill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08B776C-AEC9-4B32-A7D2-B68F2E3D33B5}"/>
              </a:ext>
            </a:extLst>
          </p:cNvPr>
          <p:cNvCxnSpPr/>
          <p:nvPr/>
        </p:nvCxnSpPr>
        <p:spPr>
          <a:xfrm flipV="1">
            <a:off x="1143000" y="1592796"/>
            <a:ext cx="6858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945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6419056" cy="1325562"/>
          </a:xfrm>
        </p:spPr>
        <p:txBody>
          <a:bodyPr>
            <a:normAutofit fontScale="90000"/>
          </a:bodyPr>
          <a:lstStyle/>
          <a:p>
            <a:r>
              <a:rPr lang="ru-RU" sz="3000" b="1" dirty="0">
                <a:solidFill>
                  <a:srgbClr val="0070C0"/>
                </a:solidFill>
              </a:rPr>
              <a:t/>
            </a:r>
            <a:br>
              <a:rPr lang="ru-RU" sz="3000" b="1" dirty="0">
                <a:solidFill>
                  <a:srgbClr val="0070C0"/>
                </a:solidFill>
              </a:rPr>
            </a:br>
            <a:r>
              <a:rPr lang="ru-RU" sz="3000" b="1" dirty="0">
                <a:solidFill>
                  <a:srgbClr val="0070C0"/>
                </a:solidFill>
              </a:rPr>
              <a:t>ДК принимает решение о применении следующих мер дисциплинарного воздействия: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21275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7200" dirty="0"/>
              <a:t>1) вынесение </a:t>
            </a:r>
            <a:r>
              <a:rPr lang="ru-RU" sz="7200" dirty="0">
                <a:solidFill>
                  <a:srgbClr val="FF0000"/>
                </a:solidFill>
              </a:rPr>
              <a:t>предписания</a:t>
            </a:r>
            <a:r>
              <a:rPr lang="ru-RU" sz="7200" dirty="0"/>
              <a:t>, обязывающего члена саморегулируемой организации оценщиков устранить выявленные в результате проведенной проверки нарушения и устанавливающего сроки их устранения (далее - предписание);</a:t>
            </a:r>
          </a:p>
          <a:p>
            <a:pPr marL="0" indent="0" algn="just">
              <a:buNone/>
            </a:pPr>
            <a:r>
              <a:rPr lang="ru-RU" sz="7200" dirty="0"/>
              <a:t>2) вынесение члену саморегулируемой организации оценщиков </a:t>
            </a:r>
            <a:r>
              <a:rPr lang="ru-RU" sz="7200" dirty="0">
                <a:solidFill>
                  <a:srgbClr val="FF0000"/>
                </a:solidFill>
              </a:rPr>
              <a:t>предупреждения</a:t>
            </a:r>
            <a:r>
              <a:rPr lang="ru-RU" sz="7200" dirty="0"/>
              <a:t> (далее - предупреждение);</a:t>
            </a:r>
          </a:p>
          <a:p>
            <a:pPr marL="0" indent="0" algn="just">
              <a:buNone/>
            </a:pPr>
            <a:r>
              <a:rPr lang="ru-RU" sz="7200" dirty="0"/>
              <a:t>3) наложение на члена саморегулируемой организации оценщиков </a:t>
            </a:r>
            <a:r>
              <a:rPr lang="ru-RU" sz="7200" dirty="0">
                <a:solidFill>
                  <a:srgbClr val="FF0000"/>
                </a:solidFill>
              </a:rPr>
              <a:t>штрафа</a:t>
            </a:r>
            <a:r>
              <a:rPr lang="ru-RU" sz="7200" dirty="0"/>
              <a:t> в размере, установленном внутренними документами саморегулируемой организации оценщиков (далее - штраф);</a:t>
            </a:r>
          </a:p>
          <a:p>
            <a:pPr marL="0" indent="0" algn="just">
              <a:buNone/>
            </a:pPr>
            <a:r>
              <a:rPr lang="ru-RU" sz="7200" dirty="0"/>
              <a:t>4) </a:t>
            </a:r>
            <a:r>
              <a:rPr lang="ru-RU" sz="7200" dirty="0">
                <a:solidFill>
                  <a:srgbClr val="FF0000"/>
                </a:solidFill>
              </a:rPr>
              <a:t>приостановление</a:t>
            </a:r>
            <a:r>
              <a:rPr lang="ru-RU" sz="7200" dirty="0"/>
              <a:t> права осуществления оценочной деятельности</a:t>
            </a:r>
            <a:r>
              <a:rPr lang="en-US" sz="7200" dirty="0"/>
              <a:t> </a:t>
            </a:r>
            <a:r>
              <a:rPr lang="ru-RU" sz="7200" dirty="0">
                <a:solidFill>
                  <a:srgbClr val="FF0000"/>
                </a:solidFill>
              </a:rPr>
              <a:t>рекомендация о приостановлении деятельности эксперта </a:t>
            </a:r>
            <a:r>
              <a:rPr lang="ru-RU" sz="7200" dirty="0"/>
              <a:t>саморегулируемой организации оценщиков, ;</a:t>
            </a:r>
            <a:endParaRPr lang="en-US" sz="7200" dirty="0"/>
          </a:p>
          <a:p>
            <a:pPr marL="0" indent="0" algn="just">
              <a:buNone/>
            </a:pPr>
            <a:r>
              <a:rPr lang="ru-RU" sz="7200" dirty="0"/>
              <a:t>5) </a:t>
            </a:r>
            <a:r>
              <a:rPr lang="ru-RU" sz="7200" dirty="0">
                <a:solidFill>
                  <a:srgbClr val="FF0000"/>
                </a:solidFill>
              </a:rPr>
              <a:t>рекомендация об исключении</a:t>
            </a:r>
            <a:r>
              <a:rPr lang="ru-RU" sz="7200" dirty="0"/>
              <a:t> из членов саморегулируемой </a:t>
            </a:r>
            <a:r>
              <a:rPr lang="ru-RU" sz="7200" dirty="0">
                <a:solidFill>
                  <a:srgbClr val="FF0000"/>
                </a:solidFill>
              </a:rPr>
              <a:t>организации оценщиков</a:t>
            </a:r>
            <a:r>
              <a:rPr lang="ru-RU" sz="7200" dirty="0"/>
              <a:t>, подлежащая рассмотрению и утверждению или отклонению коллегиальным органом управления саморегулируемой организации </a:t>
            </a:r>
            <a:r>
              <a:rPr lang="ru-RU" sz="7200" dirty="0" smtClean="0"/>
              <a:t>оценщиков (далее - рекомендация об исключении из членов саморегулируемой организации оценщиков)</a:t>
            </a:r>
            <a:r>
              <a:rPr lang="ru-RU" sz="7200" dirty="0" smtClean="0">
                <a:solidFill>
                  <a:srgbClr val="FF0000"/>
                </a:solidFill>
              </a:rPr>
              <a:t> рекомендация об исключении </a:t>
            </a:r>
            <a:r>
              <a:rPr lang="ru-RU" sz="7200" dirty="0" smtClean="0"/>
              <a:t>члена саморегулируемой организации оценщиков </a:t>
            </a:r>
            <a:r>
              <a:rPr lang="ru-RU" sz="7200" dirty="0" smtClean="0">
                <a:solidFill>
                  <a:srgbClr val="FF0000"/>
                </a:solidFill>
              </a:rPr>
              <a:t>из состава экспертного совета </a:t>
            </a:r>
            <a:r>
              <a:rPr lang="ru-RU" sz="7200" dirty="0" smtClean="0"/>
              <a:t>саморегулируемой организации оценщиков</a:t>
            </a:r>
            <a:r>
              <a:rPr lang="en-US" sz="7200" dirty="0" smtClean="0"/>
              <a:t> </a:t>
            </a:r>
            <a:r>
              <a:rPr lang="ru-RU" sz="7200" dirty="0" smtClean="0"/>
              <a:t>;</a:t>
            </a:r>
            <a:endParaRPr lang="ru-RU" sz="72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7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4811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032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87258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51520" y="1196975"/>
            <a:ext cx="8640960" cy="1223913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</a:pPr>
            <a:r>
              <a:rPr lang="ru-RU" sz="2400" b="1" i="1" dirty="0"/>
              <a:t>замечание(я) указанные в жалобе не нашли свое подтверждение в рамках проверки</a:t>
            </a:r>
            <a:r>
              <a:rPr lang="ru-RU" sz="2400" dirty="0"/>
              <a:t>;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006030" y="0"/>
            <a:ext cx="713797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accent1"/>
                </a:solidFill>
                <a:latin typeface="+mj-lt"/>
              </a:rPr>
              <a:t>Не применяется мера дисциплинарного взыскания</a:t>
            </a: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2204864"/>
            <a:ext cx="8272016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/>
                </a:solidFill>
                <a:latin typeface="+mj-lt"/>
              </a:rPr>
              <a:t>Смягчающими</a:t>
            </a:r>
            <a:r>
              <a:rPr lang="ru-RU" sz="3200" b="1" dirty="0">
                <a:solidFill>
                  <a:schemeClr val="accent1"/>
                </a:solidFill>
              </a:rPr>
              <a:t> обстоятельствами являются:</a:t>
            </a:r>
            <a:endParaRPr lang="ru-RU" sz="3200" b="1" dirty="0">
              <a:solidFill>
                <a:schemeClr val="accent1"/>
              </a:solidFill>
              <a:latin typeface="+mj-lt"/>
            </a:endParaRP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200" dirty="0"/>
              <a:t>применение в отношении члена саморегулируемой организации оценщиков меры дисциплинарного воздействия </a:t>
            </a:r>
            <a:r>
              <a:rPr lang="ru-RU" sz="2200" b="1" dirty="0"/>
              <a:t>впервые;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200" b="1" dirty="0"/>
              <a:t>активное участие и помощь </a:t>
            </a:r>
            <a:r>
              <a:rPr lang="ru-RU" sz="2200" dirty="0"/>
              <a:t>члена саморегулируемой организации оценщиков в процессе рассмотрения дела о применении мер дисциплинарного воздействия;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200" dirty="0"/>
              <a:t>устранение членом саморегулируемой организации оценщиков выявленных нарушений </a:t>
            </a:r>
            <a:r>
              <a:rPr lang="ru-RU" sz="2200" b="1" dirty="0"/>
              <a:t>до вынесения решения по жалобе.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94319" y="6492875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/>
          </a:bodyPr>
          <a:lstStyle/>
          <a:p>
            <a:pPr algn="just"/>
            <a:r>
              <a:rPr lang="ru-RU" sz="2800" dirty="0"/>
              <a:t>«жалобы» (немотивированные обращения) на судебных </a:t>
            </a:r>
            <a:r>
              <a:rPr lang="ru-RU" sz="2800" dirty="0" smtClean="0"/>
              <a:t>экспертов</a:t>
            </a:r>
          </a:p>
          <a:p>
            <a:pPr algn="just"/>
            <a:r>
              <a:rPr lang="ru-RU" sz="2800" dirty="0" smtClean="0"/>
              <a:t>жалобы подаются не на прямую, а через прокуратуру  </a:t>
            </a:r>
            <a:endParaRPr lang="en-US" sz="2800" dirty="0"/>
          </a:p>
          <a:p>
            <a:pPr algn="just"/>
            <a:r>
              <a:rPr lang="ru-RU" sz="2800" dirty="0"/>
              <a:t>заявители жалоб отслеживают отчетность оценщиков и наличие квалификационного аттестата по направлению на сайте  СРОО;</a:t>
            </a:r>
            <a:endParaRPr lang="ru-RU" sz="2800" u="sng" dirty="0"/>
          </a:p>
          <a:p>
            <a:pPr algn="just"/>
            <a:r>
              <a:rPr lang="ru-RU" sz="2800" dirty="0"/>
              <a:t>отсутствие обращений об оспаривании в Росреестр и Апелляционный орган Минэкономразвития  </a:t>
            </a:r>
            <a:r>
              <a:rPr lang="en-US" sz="2800" dirty="0"/>
              <a:t>Р</a:t>
            </a:r>
            <a:r>
              <a:rPr lang="ru-RU" sz="2800" dirty="0"/>
              <a:t>Ф</a:t>
            </a:r>
            <a:endParaRPr lang="en-US" sz="2800" dirty="0"/>
          </a:p>
          <a:p>
            <a:endParaRPr lang="ru-RU" sz="2800" dirty="0"/>
          </a:p>
          <a:p>
            <a:pPr algn="just"/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123728" y="0"/>
            <a:ext cx="6995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</a:rPr>
              <a:t>Тенденции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0234" y="6470343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2200" dirty="0"/>
              <a:t>отступление оценщика от независимой позиции (!)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2200" dirty="0"/>
              <a:t>несколько версий отчета (!)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2200" dirty="0"/>
              <a:t>не учёт существенных обстоятельств оценки в допущениях/ограничениях/пределах применения результатов оценки (!)/ формулировка принятие управленческого решения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2200" dirty="0"/>
              <a:t>конфликтная ситуация между заказчиком и его оппонентами (в любом виде)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2200" dirty="0"/>
              <a:t>спешка при выполнении отчета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2200" dirty="0"/>
              <a:t>недостаточная компетенция оценщика (сложный/уникальный объект/специфический сегмент рынка) и незнание специфики рынка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287870" y="0"/>
            <a:ext cx="685613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</a:rPr>
              <a:t>Факторы, повышающие риски</a:t>
            </a:r>
            <a:b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</a:rPr>
            </a:b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</a:rPr>
              <a:t>для Оценщика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164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9559" y="646246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21696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endParaRPr lang="ru-RU" dirty="0"/>
          </a:p>
          <a:p>
            <a:pPr algn="just"/>
            <a:r>
              <a:rPr lang="ru-RU" sz="6400" dirty="0" smtClean="0"/>
              <a:t>Нарушено требование в части неоднозначного толкования полученного результата </a:t>
            </a:r>
            <a:r>
              <a:rPr lang="ru-RU" sz="6400" dirty="0"/>
              <a:t> </a:t>
            </a:r>
            <a:endParaRPr lang="ru-RU" sz="6400" dirty="0" smtClean="0"/>
          </a:p>
          <a:p>
            <a:pPr marL="361950" indent="-95250" algn="just">
              <a:buNone/>
            </a:pPr>
            <a:r>
              <a:rPr lang="ru-RU" sz="6400" i="1" dirty="0" smtClean="0"/>
              <a:t>  Пример замечания: </a:t>
            </a:r>
            <a:r>
              <a:rPr lang="ru-RU" sz="6400" i="1" dirty="0"/>
              <a:t>«</a:t>
            </a:r>
            <a:r>
              <a:rPr lang="ru-RU" sz="6400" i="1" dirty="0" smtClean="0"/>
              <a:t>Объекты </a:t>
            </a:r>
            <a:r>
              <a:rPr lang="ru-RU" sz="6400" i="1" dirty="0"/>
              <a:t>незавершенного строительства </a:t>
            </a:r>
            <a:r>
              <a:rPr lang="ru-RU" sz="6400" i="1" dirty="0" smtClean="0"/>
              <a:t>лит. 6 и </a:t>
            </a:r>
            <a:r>
              <a:rPr lang="ru-RU" sz="6400" i="1" dirty="0" err="1" smtClean="0"/>
              <a:t>лит.7</a:t>
            </a:r>
            <a:r>
              <a:rPr lang="ru-RU" sz="6400" i="1" dirty="0"/>
              <a:t> </a:t>
            </a:r>
            <a:r>
              <a:rPr lang="ru-RU" sz="6400" i="1" dirty="0" smtClean="0"/>
              <a:t>имеют одинаковые технико-экономические показатели (в т.ч. одинаковую </a:t>
            </a:r>
            <a:r>
              <a:rPr lang="ru-RU" sz="6400" i="1" dirty="0"/>
              <a:t>степень </a:t>
            </a:r>
            <a:r>
              <a:rPr lang="ru-RU" sz="6400" i="1" dirty="0" smtClean="0"/>
              <a:t>строительной готовности) и расположены по одному адресу, а полученная в Отчете величина рыночной стоимости в </a:t>
            </a:r>
            <a:r>
              <a:rPr lang="ru-RU" sz="6400" i="1" dirty="0"/>
              <a:t>отношении  объектов лит. 6 и 7 отличается в 2 </a:t>
            </a:r>
            <a:r>
              <a:rPr lang="ru-RU" sz="6400" i="1" dirty="0" smtClean="0"/>
              <a:t>раза»</a:t>
            </a:r>
          </a:p>
          <a:p>
            <a:pPr marL="361950" indent="-95250" algn="just">
              <a:buNone/>
            </a:pPr>
            <a:endParaRPr lang="ru-RU" sz="6400" i="1" dirty="0" smtClean="0"/>
          </a:p>
          <a:p>
            <a:pPr algn="just"/>
            <a:r>
              <a:rPr lang="ru-RU" sz="6400" dirty="0" smtClean="0"/>
              <a:t>Нарушено </a:t>
            </a:r>
            <a:r>
              <a:rPr lang="ru-RU" sz="6400" dirty="0"/>
              <a:t>требование в части неоднозначного толкования </a:t>
            </a:r>
            <a:r>
              <a:rPr lang="ru-RU" sz="6400" dirty="0" smtClean="0"/>
              <a:t>полученного результата и отсутствия существенной информации                                                                                             </a:t>
            </a:r>
            <a:endParaRPr lang="ru-RU" sz="6400" dirty="0"/>
          </a:p>
          <a:p>
            <a:pPr marL="361950" indent="0" algn="just">
              <a:buNone/>
            </a:pPr>
            <a:r>
              <a:rPr lang="ru-RU" sz="6400" i="1" dirty="0"/>
              <a:t>Пример замечания</a:t>
            </a:r>
            <a:r>
              <a:rPr lang="ru-RU" sz="6400" i="1" dirty="0" smtClean="0"/>
              <a:t>: «Оцениваемый </a:t>
            </a:r>
            <a:r>
              <a:rPr lang="ru-RU" sz="6400" i="1" dirty="0"/>
              <a:t>земельный участок </a:t>
            </a:r>
            <a:r>
              <a:rPr lang="ru-RU" sz="6400" i="1" dirty="0" smtClean="0"/>
              <a:t>расположен </a:t>
            </a:r>
            <a:r>
              <a:rPr lang="ru-RU" sz="6400" i="1" dirty="0"/>
              <a:t>на удалении около 1 км от г. Череповец в заболоченной местности (см. Приложение 1). Для эксплуатации оцениваемого земельного участка требуется проведение работ по осушению и отсыпке земельного участка. Наличие заболоченности является существенным ценообразующим фактором, оказывающим влияние </a:t>
            </a:r>
            <a:r>
              <a:rPr lang="ru-RU" sz="6400" i="1" dirty="0" smtClean="0"/>
              <a:t>на итоговую </a:t>
            </a:r>
            <a:r>
              <a:rPr lang="ru-RU" sz="6400" i="1" dirty="0"/>
              <a:t>величину до 70% (см. Приложение 1</a:t>
            </a:r>
            <a:r>
              <a:rPr lang="ru-RU" sz="6400" i="1" dirty="0" smtClean="0"/>
              <a:t>)»</a:t>
            </a:r>
          </a:p>
          <a:p>
            <a:pPr marL="447675" indent="0" algn="just">
              <a:buNone/>
            </a:pPr>
            <a:endParaRPr lang="ru-RU" sz="6400" i="1" dirty="0"/>
          </a:p>
          <a:p>
            <a:pPr algn="just"/>
            <a:r>
              <a:rPr lang="ru-RU" sz="6400" dirty="0" smtClean="0"/>
              <a:t>Нарушено </a:t>
            </a:r>
            <a:r>
              <a:rPr lang="ru-RU" sz="6400" dirty="0"/>
              <a:t>требование в </a:t>
            </a:r>
            <a:r>
              <a:rPr lang="ru-RU" sz="6400" dirty="0" smtClean="0"/>
              <a:t>части введения в заблуждение</a:t>
            </a:r>
          </a:p>
          <a:p>
            <a:pPr marL="361950" indent="0" algn="just">
              <a:buNone/>
            </a:pPr>
            <a:r>
              <a:rPr lang="ru-RU" sz="6400" i="1" dirty="0"/>
              <a:t>Пример замечания: «Оценщик самостоятельно, не обладая соответствующей компетенцией и квалификацией без привлечения специалистов, не принимая во внимание изготовителя и сложность ювелирных изделий, не приводя сведений об </a:t>
            </a:r>
            <a:r>
              <a:rPr lang="ru-RU" sz="6400" i="1" dirty="0" err="1" smtClean="0"/>
              <a:t>именнике</a:t>
            </a:r>
            <a:r>
              <a:rPr lang="ru-RU" sz="6400" i="1" smtClean="0"/>
              <a:t>(бирке) </a:t>
            </a:r>
            <a:r>
              <a:rPr lang="ru-RU" sz="6400" i="1" dirty="0"/>
              <a:t>приходит к </a:t>
            </a:r>
            <a:r>
              <a:rPr lang="ru-RU" sz="6400" i="1"/>
              <a:t>необоснованному </a:t>
            </a:r>
            <a:r>
              <a:rPr lang="ru-RU" sz="6400" i="1" smtClean="0"/>
              <a:t>выводу, </a:t>
            </a:r>
            <a:r>
              <a:rPr lang="ru-RU" sz="6400" i="1" dirty="0"/>
              <a:t>что оцениваемые объекты являются типичными изделиями массовой серии выпуска и оценивает их как лом без учёта драгоценных камней»</a:t>
            </a:r>
          </a:p>
          <a:p>
            <a:pPr algn="just"/>
            <a:endParaRPr lang="ru-RU" sz="6400" i="1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079106" y="-22820"/>
            <a:ext cx="706489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</a:rPr>
              <a:t>Подтвердившиеся нарушения</a:t>
            </a:r>
            <a:b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</a:rPr>
            </a:b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</a:rPr>
              <a:t>в отчетах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66137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/>
          </a:bodyPr>
          <a:lstStyle/>
          <a:p>
            <a:pPr algn="just"/>
            <a:r>
              <a:rPr lang="ru-RU" sz="3000" dirty="0"/>
              <a:t>формальная сторона обоснования выбора аналогов (объем данных, правила отбора...)</a:t>
            </a:r>
          </a:p>
          <a:p>
            <a:pPr algn="just"/>
            <a:r>
              <a:rPr lang="ru-RU" sz="3000" dirty="0"/>
              <a:t>адекватность выбора аналогов с точки зрения рыночного уровня (нелогичный отсев, например, более дешевых объектов)</a:t>
            </a:r>
          </a:p>
          <a:p>
            <a:pPr algn="just"/>
            <a:r>
              <a:rPr lang="ru-RU" sz="3000" dirty="0"/>
              <a:t>игнорирование в расчетной части одного из ЦОФ (тем более, указанного самим оценщиком), непроведение анализа влияния этого ЦОФ при значительном отличии объекта оценки от аналогов</a:t>
            </a:r>
          </a:p>
          <a:p>
            <a:pPr algn="just"/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012034" y="-22820"/>
            <a:ext cx="710672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</a:rPr>
              <a:t>Подтвердившиеся нарушения</a:t>
            </a:r>
            <a:b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</a:rPr>
            </a:b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</a:rPr>
              <a:t>в отчетах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9324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12431</TotalTime>
  <Words>1052</Words>
  <Application>Microsoft Office PowerPoint</Application>
  <PresentationFormat>Экран (4:3)</PresentationFormat>
  <Paragraphs>102</Paragraphs>
  <Slides>13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Доклад Председателя Дисциплинарного комитета</vt:lpstr>
      <vt:lpstr>Презентация PowerPoint</vt:lpstr>
      <vt:lpstr>Решения ДК</vt:lpstr>
      <vt:lpstr> ДК принимает решение о применении следующих мер дисциплинарного воздействия: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Стандартизация в системе саморегулирования</dc:title>
  <dc:creator>1</dc:creator>
  <cp:lastModifiedBy>Смирнов ДС</cp:lastModifiedBy>
  <cp:revision>759</cp:revision>
  <cp:lastPrinted>2022-10-05T07:52:12Z</cp:lastPrinted>
  <dcterms:created xsi:type="dcterms:W3CDTF">2011-04-20T12:27:46Z</dcterms:created>
  <dcterms:modified xsi:type="dcterms:W3CDTF">2023-10-05T07:56:01Z</dcterms:modified>
</cp:coreProperties>
</file>