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695" r:id="rId2"/>
    <p:sldId id="1788" r:id="rId3"/>
    <p:sldId id="1802" r:id="rId4"/>
    <p:sldId id="1795" r:id="rId5"/>
    <p:sldId id="1803" r:id="rId6"/>
    <p:sldId id="1806" r:id="rId7"/>
    <p:sldId id="1804" r:id="rId8"/>
    <p:sldId id="1798" r:id="rId9"/>
    <p:sldId id="1797" r:id="rId10"/>
    <p:sldId id="1807" r:id="rId11"/>
    <p:sldId id="1799" r:id="rId12"/>
    <p:sldId id="1800" r:id="rId13"/>
    <p:sldId id="1801" r:id="rId14"/>
    <p:sldId id="1791" r:id="rId15"/>
    <p:sldId id="1792" r:id="rId16"/>
    <p:sldId id="1805" r:id="rId17"/>
    <p:sldId id="1793" r:id="rId18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578E"/>
    <a:srgbClr val="015289"/>
    <a:srgbClr val="FF1515"/>
    <a:srgbClr val="0070C0"/>
    <a:srgbClr val="E3E3E3"/>
    <a:srgbClr val="24B574"/>
    <a:srgbClr val="A5ABB0"/>
    <a:srgbClr val="A5AAAE"/>
    <a:srgbClr val="005991"/>
    <a:srgbClr val="CAD1D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42" autoAdjust="0"/>
    <p:restoredTop sz="94579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Общее собрание членов Ассоциации 2023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0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283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jpe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2643182"/>
            <a:ext cx="5472608" cy="1498638"/>
          </a:xfrm>
        </p:spPr>
        <p:txBody>
          <a:bodyPr/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Отчет Президента и Председателя Совета 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 результатах деятельности в 2022 году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3</a:t>
            </a: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4" y="19267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44591E8-79F9-072B-71AA-191035457D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4393413" y="2107415"/>
            <a:ext cx="6858000" cy="2643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</a:t>
            </a:r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квалификационный экзамен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7565" t="9907" r="66975" b="29730"/>
          <a:stretch>
            <a:fillRect/>
          </a:stretch>
        </p:blipFill>
        <p:spPr bwMode="auto">
          <a:xfrm>
            <a:off x="251520" y="1052736"/>
            <a:ext cx="374441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7580" t="9340" r="66621" b="28479"/>
          <a:stretch>
            <a:fillRect/>
          </a:stretch>
        </p:blipFill>
        <p:spPr bwMode="auto">
          <a:xfrm>
            <a:off x="4211960" y="1196752"/>
            <a:ext cx="3349137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-10852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Росреестр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 – ст.22.1</a:t>
            </a:r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.; МР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7513" t="9337" r="66487" b="25251"/>
          <a:stretch>
            <a:fillRect/>
          </a:stretch>
        </p:blipFill>
        <p:spPr bwMode="auto">
          <a:xfrm>
            <a:off x="323528" y="1268760"/>
            <a:ext cx="324036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2493" t="10319" r="70778" b="28501"/>
          <a:stretch>
            <a:fillRect/>
          </a:stretch>
        </p:blipFill>
        <p:spPr bwMode="auto">
          <a:xfrm>
            <a:off x="4355976" y="1340768"/>
            <a:ext cx="3375239" cy="446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Сбербанк -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Домклик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7267" t="12215" r="68009" b="28990"/>
          <a:stretch>
            <a:fillRect/>
          </a:stretch>
        </p:blipFill>
        <p:spPr bwMode="auto">
          <a:xfrm>
            <a:off x="323528" y="980728"/>
            <a:ext cx="367240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7135" t="10074" r="67398" b="25553"/>
          <a:stretch>
            <a:fillRect/>
          </a:stretch>
        </p:blipFill>
        <p:spPr bwMode="auto">
          <a:xfrm>
            <a:off x="4067944" y="980728"/>
            <a:ext cx="374441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ОП РФ – круглый стол, 09.12.2022</a:t>
            </a:r>
          </a:p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судебная экспертиза</a:t>
            </a:r>
          </a:p>
        </p:txBody>
      </p:sp>
      <p:pic>
        <p:nvPicPr>
          <p:cNvPr id="5" name="Рисунок 4" descr="https://srosovet.ru/content/editor/news/2023/March/OP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556792"/>
            <a:ext cx="69847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799E579-DDD6-3136-45BF-C888A32EB033}"/>
              </a:ext>
            </a:extLst>
          </p:cNvPr>
          <p:cNvSpPr/>
          <p:nvPr/>
        </p:nvSpPr>
        <p:spPr>
          <a:xfrm>
            <a:off x="0" y="753671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Принять к сведению</a:t>
            </a:r>
            <a:endParaRPr lang="ru-RU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Отчет Президента Ассоциации «СРОО ЭС»</a:t>
            </a:r>
            <a:b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результатах представительской деятельности Ассоциации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«СРОО ЭС» в 2022 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227273F-00DA-2E01-847B-0B2FC592A969}"/>
              </a:ext>
            </a:extLst>
          </p:cNvPr>
          <p:cNvSpPr txBox="1"/>
          <p:nvPr/>
        </p:nvSpPr>
        <p:spPr>
          <a:xfrm>
            <a:off x="0" y="349171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(формулировка решения, выносимого на голосование)</a:t>
            </a:r>
          </a:p>
        </p:txBody>
      </p:sp>
      <p:pic>
        <p:nvPicPr>
          <p:cNvPr id="2" name="Picture 2" descr="http://xn-----glcebh5bjheaccklx2g.xn--p1ai/wp-content/uploads/2015/06/%D0%B3%D0%BE%D0%BB%D0%BE%D1%81%D0%BE%D0%B2%D0%B0%D0%BD%D0%B8%D0%B5-768x320.jpg">
            <a:extLst>
              <a:ext uri="{FF2B5EF4-FFF2-40B4-BE49-F238E27FC236}">
                <a16:creationId xmlns="" xmlns:a16="http://schemas.microsoft.com/office/drawing/2014/main" id="{B0A24F37-CD33-2078-647A-6F297ADE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48" y="4029374"/>
            <a:ext cx="5508104" cy="22950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734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42910" y="411504"/>
            <a:ext cx="6696744" cy="10183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Общая информация о Совете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8EEBDE9-3390-667A-195C-E7C517DD5C83}"/>
              </a:ext>
            </a:extLst>
          </p:cNvPr>
          <p:cNvSpPr txBox="1"/>
          <p:nvPr/>
        </p:nvSpPr>
        <p:spPr>
          <a:xfrm>
            <a:off x="107504" y="973565"/>
            <a:ext cx="90364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>
              <a:spcBef>
                <a:spcPts val="0"/>
              </a:spcBef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Функции Совета – </a:t>
            </a:r>
            <a:r>
              <a:rPr lang="ru-RU" sz="2000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 Партнерством в период между общими собраниями членов</a:t>
            </a:r>
          </a:p>
          <a:p>
            <a:pPr marL="539750">
              <a:spcBef>
                <a:spcPts val="1200"/>
              </a:spcBef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 Совета по состоянию на </a:t>
            </a:r>
            <a:r>
              <a:rPr lang="en-US" sz="2000" b="1" dirty="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2000" b="1" dirty="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5.10.20</a:t>
            </a:r>
            <a:r>
              <a:rPr lang="en-US" sz="2000" b="1" dirty="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="1" dirty="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3* </a:t>
            </a: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4DB976F0-E023-EDB0-02D4-5CE4DFBC6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248" y="2143116"/>
            <a:ext cx="452258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0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1. 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Астраханцева Ирина Александровна</a:t>
            </a:r>
          </a:p>
          <a:p>
            <a:pPr lvl="0" algn="just" fontAlgn="base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2.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Бобунов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Эдуард Анатольевич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Бондарева Любовь Николаевна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Бурмакина Надежда Петровна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Голощапова Татьяна</a:t>
            </a:r>
            <a:r>
              <a:rPr kumimoji="0" lang="ru-RU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Васильевна</a:t>
            </a:r>
            <a:endParaRPr kumimoji="0" lang="ru-RU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r>
              <a:rPr lang="ru-RU" dirty="0">
                <a:latin typeface="Calibri" pitchFamily="34" charset="0"/>
                <a:cs typeface="Calibri" pitchFamily="34" charset="0"/>
              </a:rPr>
              <a:t>Демина Марина Юрьевна</a:t>
            </a:r>
            <a:endParaRPr kumimoji="0" lang="ru-RU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r>
              <a:rPr lang="ru-RU" dirty="0">
                <a:latin typeface="Calibri" pitchFamily="34" charset="0"/>
                <a:cs typeface="Calibri" pitchFamily="34" charset="0"/>
              </a:rPr>
              <a:t>Дудко Владимир Григорьевич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dirty="0">
                <a:latin typeface="Calibri" pitchFamily="34" charset="0"/>
                <a:cs typeface="Calibri" pitchFamily="34" charset="0"/>
              </a:rPr>
              <a:t>8</a:t>
            </a:r>
            <a:r>
              <a:rPr kumimoji="0" lang="ru-RU" i="0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Calibri" pitchFamily="34" charset="0"/>
              </a:rPr>
              <a:t>. </a:t>
            </a:r>
            <a:r>
              <a:rPr kumimoji="0" lang="ru-RU" i="0" strike="noStrike" cap="none" normalizeH="0" baseline="0" dirty="0" err="1">
                <a:ln>
                  <a:noFill/>
                </a:ln>
                <a:effectLst/>
                <a:latin typeface="Calibri" pitchFamily="34" charset="0"/>
                <a:cs typeface="Calibri" pitchFamily="34" charset="0"/>
              </a:rPr>
              <a:t>Жарский</a:t>
            </a:r>
            <a:r>
              <a:rPr kumimoji="0" lang="ru-RU" i="0" strike="noStrike" cap="none" normalizeH="0" baseline="0" dirty="0">
                <a:ln>
                  <a:noFill/>
                </a:ln>
                <a:effectLst/>
                <a:latin typeface="Calibri" pitchFamily="34" charset="0"/>
                <a:cs typeface="Calibri" pitchFamily="34" charset="0"/>
              </a:rPr>
              <a:t> Илья Павлович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Иванова Ирина Владимировна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10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.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Иллювиев Василий Романович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11.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Ильин Максим Олегович</a:t>
            </a: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12.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Калинкина Кира Евгеньевна</a:t>
            </a: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ahoma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3B8B57A-D080-9C41-6314-E6A23214B04B}"/>
              </a:ext>
            </a:extLst>
          </p:cNvPr>
          <p:cNvSpPr/>
          <p:nvPr/>
        </p:nvSpPr>
        <p:spPr>
          <a:xfrm>
            <a:off x="4714876" y="2143116"/>
            <a:ext cx="4572000" cy="383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ts val="300"/>
              </a:spcBef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13.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Каминский Алексей Владимирович</a:t>
            </a:r>
          </a:p>
          <a:p>
            <a:pPr algn="just" eaLnBrk="0" hangingPunct="0">
              <a:spcBef>
                <a:spcPts val="300"/>
              </a:spcBef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14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Киршина Наталья Рудольфовна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15.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Кулаков Кирилл Юрьевич</a:t>
            </a:r>
          </a:p>
          <a:p>
            <a:pPr marL="446088" lvl="0" indent="-446088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16.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Лебединский Владимир Игоревич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17.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Летунов Сергей Анатольевич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18.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Матвеева Арина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Фаназилевна</a:t>
            </a:r>
            <a:endParaRPr lang="ru-RU" dirty="0">
              <a:latin typeface="Calibri" pitchFamily="34" charset="0"/>
              <a:cs typeface="Calibri" pitchFamily="34" charset="0"/>
            </a:endParaRP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19.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Москалёв Алексей Игоревич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20</a:t>
            </a: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Петруня</a:t>
            </a:r>
            <a:r>
              <a:rPr lang="ru-RU" dirty="0">
                <a:latin typeface="Calibri" pitchFamily="34" charset="0"/>
                <a:cs typeface="Calibri" pitchFamily="34" charset="0"/>
              </a:rPr>
              <a:t> Людмила Николаевна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21.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Путятин Александр Юрьевич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22. </a:t>
            </a:r>
            <a:r>
              <a:rPr lang="ru-RU" dirty="0">
                <a:latin typeface="Calibri" pitchFamily="34" charset="0"/>
                <a:cs typeface="Calibri" pitchFamily="34" charset="0"/>
              </a:rPr>
              <a:t>Романов Дмитрий Сергеевич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23.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Свиркова</a:t>
            </a:r>
            <a:r>
              <a:rPr lang="ru-RU" dirty="0">
                <a:latin typeface="Calibri" pitchFamily="34" charset="0"/>
                <a:cs typeface="Calibri" pitchFamily="34" charset="0"/>
              </a:rPr>
              <a:t> Ирина Петровна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24</a:t>
            </a:r>
            <a:r>
              <a:rPr lang="ru-RU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Шабля</a:t>
            </a:r>
            <a:r>
              <a:rPr lang="ru-RU" dirty="0">
                <a:latin typeface="Calibri" pitchFamily="34" charset="0"/>
                <a:cs typeface="Calibri" pitchFamily="34" charset="0"/>
              </a:rPr>
              <a:t> Егор Ярославович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BBED4A8-E599-0446-108F-F66E9C33A89F}"/>
              </a:ext>
            </a:extLst>
          </p:cNvPr>
          <p:cNvSpPr txBox="1"/>
          <p:nvPr/>
        </p:nvSpPr>
        <p:spPr>
          <a:xfrm>
            <a:off x="2267744" y="6042774"/>
            <a:ext cx="6072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>
                <a:latin typeface="Calibri" pitchFamily="34" charset="0"/>
                <a:cs typeface="Calibri" pitchFamily="34" charset="0"/>
              </a:rPr>
              <a:t>*</a:t>
            </a:r>
            <a:r>
              <a:rPr lang="en-US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i="1" dirty="0">
                <a:latin typeface="Calibri" pitchFamily="34" charset="0"/>
                <a:cs typeface="Calibri" pitchFamily="34" charset="0"/>
              </a:rPr>
              <a:t>выделены члены Совета из регионов (17 человек </a:t>
            </a:r>
            <a:r>
              <a:rPr lang="en-US" sz="1600" i="1" dirty="0">
                <a:latin typeface="Calibri" pitchFamily="34" charset="0"/>
                <a:cs typeface="Calibri" pitchFamily="34" charset="0"/>
              </a:rPr>
              <a:t>=</a:t>
            </a:r>
            <a:r>
              <a:rPr lang="ru-RU" sz="1600" i="1" dirty="0">
                <a:latin typeface="Calibri" pitchFamily="34" charset="0"/>
                <a:cs typeface="Calibri" pitchFamily="34" charset="0"/>
              </a:rPr>
              <a:t> 71%)</a:t>
            </a:r>
          </a:p>
        </p:txBody>
      </p:sp>
    </p:spTree>
    <p:extLst>
      <p:ext uri="{BB962C8B-B14F-4D97-AF65-F5344CB8AC3E}">
        <p14:creationId xmlns="" xmlns:p14="http://schemas.microsoft.com/office/powerpoint/2010/main" val="4218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382A93EB-3D43-3E07-3115-508804F9E634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16632"/>
            <a:ext cx="7097442" cy="10183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Основные направления деятельности Совета в 2022 году</a:t>
            </a: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86FA8A41-DE79-1FA8-5F32-24E1F2B90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6564972" cy="46846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86AFEDA-4128-43DC-5F55-F2BCB9259F47}"/>
              </a:ext>
            </a:extLst>
          </p:cNvPr>
          <p:cNvSpPr txBox="1"/>
          <p:nvPr/>
        </p:nvSpPr>
        <p:spPr>
          <a:xfrm>
            <a:off x="2195736" y="3140968"/>
            <a:ext cx="8864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bg1"/>
                  </a:solidFill>
                </a:ln>
                <a:solidFill>
                  <a:srgbClr val="FF1515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75</a:t>
            </a:r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799E579-DDD6-3136-45BF-C888A32EB033}"/>
              </a:ext>
            </a:extLst>
          </p:cNvPr>
          <p:cNvSpPr/>
          <p:nvPr/>
        </p:nvSpPr>
        <p:spPr>
          <a:xfrm>
            <a:off x="0" y="753671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УТВЕРДИТЬ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Отчет Совета Ассоциации «СРОО ЭС»</a:t>
            </a:r>
            <a:b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результатах финансово-хозяйственной</a:t>
            </a:r>
            <a:b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организационной деятельности Ассоциации «СРОО ЭС» в 2022 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227273F-00DA-2E01-847B-0B2FC592A969}"/>
              </a:ext>
            </a:extLst>
          </p:cNvPr>
          <p:cNvSpPr txBox="1"/>
          <p:nvPr/>
        </p:nvSpPr>
        <p:spPr>
          <a:xfrm>
            <a:off x="0" y="349171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(формулировка решения, выносимого на голосование)</a:t>
            </a:r>
          </a:p>
        </p:txBody>
      </p:sp>
      <p:pic>
        <p:nvPicPr>
          <p:cNvPr id="2" name="Picture 2" descr="http://xn-----glcebh5bjheaccklx2g.xn--p1ai/wp-content/uploads/2015/06/%D0%B3%D0%BE%D0%BB%D0%BE%D1%81%D0%BE%D0%B2%D0%B0%D0%BD%D0%B8%D0%B5-768x320.jpg">
            <a:extLst>
              <a:ext uri="{FF2B5EF4-FFF2-40B4-BE49-F238E27FC236}">
                <a16:creationId xmlns="" xmlns:a16="http://schemas.microsoft.com/office/drawing/2014/main" id="{B0A24F37-CD33-2078-647A-6F297ADE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48" y="4029374"/>
            <a:ext cx="5508104" cy="22950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64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zavodsporta.ru/media/catalog/product/cache/1/image/9df78eab33525d08d6e5fb8d27136e95/_/z/_zso__8_21.jpg">
            <a:extLst>
              <a:ext uri="{FF2B5EF4-FFF2-40B4-BE49-F238E27FC236}">
                <a16:creationId xmlns="" xmlns:a16="http://schemas.microsoft.com/office/drawing/2014/main" id="{BDF389A6-242D-3EAC-3476-D11EAD938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22006" b="11079"/>
          <a:stretch/>
        </p:blipFill>
        <p:spPr bwMode="auto">
          <a:xfrm>
            <a:off x="323528" y="1916832"/>
            <a:ext cx="8461448" cy="3941319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305273E-58B3-1F19-6051-A14D42CD842D}"/>
              </a:ext>
            </a:extLst>
          </p:cNvPr>
          <p:cNvSpPr txBox="1"/>
          <p:nvPr/>
        </p:nvSpPr>
        <p:spPr>
          <a:xfrm rot="20998446">
            <a:off x="1001000" y="1846467"/>
            <a:ext cx="213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ЭС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8D56A34-F3A7-9114-8DF1-188DB1C6C58D}"/>
              </a:ext>
            </a:extLst>
          </p:cNvPr>
          <p:cNvSpPr txBox="1"/>
          <p:nvPr/>
        </p:nvSpPr>
        <p:spPr>
          <a:xfrm rot="20933160">
            <a:off x="3601047" y="1214928"/>
            <a:ext cx="2484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РОО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A0719EB-A561-ED3B-2732-5D75974B4D2C}"/>
              </a:ext>
            </a:extLst>
          </p:cNvPr>
          <p:cNvSpPr txBox="1"/>
          <p:nvPr/>
        </p:nvSpPr>
        <p:spPr>
          <a:xfrm rot="20945230">
            <a:off x="6752717" y="1604939"/>
            <a:ext cx="213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СМАО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7F77720-4D5E-AA60-FF55-7B56634BA75D}"/>
              </a:ext>
            </a:extLst>
          </p:cNvPr>
          <p:cNvSpPr txBox="1"/>
          <p:nvPr/>
        </p:nvSpPr>
        <p:spPr>
          <a:xfrm rot="20609487">
            <a:off x="2079260" y="5207939"/>
            <a:ext cx="2277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1324 </a:t>
            </a:r>
            <a:r>
              <a:rPr lang="ru-RU" sz="3200" b="1" dirty="0">
                <a:solidFill>
                  <a:srgbClr val="00B050"/>
                </a:solidFill>
              </a:rPr>
              <a:t>чел.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4C44DF7-4EB4-52F7-9809-906F20867F28}"/>
              </a:ext>
            </a:extLst>
          </p:cNvPr>
          <p:cNvSpPr txBox="1"/>
          <p:nvPr/>
        </p:nvSpPr>
        <p:spPr>
          <a:xfrm rot="20404844">
            <a:off x="6881376" y="3667112"/>
            <a:ext cx="236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1</a:t>
            </a:r>
            <a:r>
              <a:rPr lang="en-US" sz="3200" b="1" dirty="0" smtClean="0">
                <a:solidFill>
                  <a:srgbClr val="0070C0"/>
                </a:solidFill>
              </a:rPr>
              <a:t>0</a:t>
            </a:r>
            <a:r>
              <a:rPr lang="ru-RU" sz="3200" b="1" dirty="0" smtClean="0">
                <a:solidFill>
                  <a:srgbClr val="0070C0"/>
                </a:solidFill>
              </a:rPr>
              <a:t>50 </a:t>
            </a:r>
            <a:r>
              <a:rPr lang="ru-RU" sz="3200" b="1" dirty="0">
                <a:solidFill>
                  <a:srgbClr val="0070C0"/>
                </a:solidFill>
              </a:rPr>
              <a:t>чел.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79B5382-6CCA-E024-099B-FD9EAE938C43}"/>
              </a:ext>
            </a:extLst>
          </p:cNvPr>
          <p:cNvSpPr txBox="1"/>
          <p:nvPr/>
        </p:nvSpPr>
        <p:spPr>
          <a:xfrm rot="20404844">
            <a:off x="4945841" y="4347051"/>
            <a:ext cx="2297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2675 чел.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16632"/>
            <a:ext cx="9144000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       Три 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наиболее крупных СРОО</a:t>
            </a:r>
          </a:p>
        </p:txBody>
      </p:sp>
    </p:spTree>
    <p:extLst>
      <p:ext uri="{BB962C8B-B14F-4D97-AF65-F5344CB8AC3E}">
        <p14:creationId xmlns="" xmlns:p14="http://schemas.microsoft.com/office/powerpoint/2010/main" val="2954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30070" y="385849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Будут отдельные доклады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5F29525-B4BE-1853-7271-5431E7806F26}"/>
              </a:ext>
            </a:extLst>
          </p:cNvPr>
          <p:cNvSpPr txBox="1"/>
          <p:nvPr/>
        </p:nvSpPr>
        <p:spPr>
          <a:xfrm>
            <a:off x="971600" y="2060848"/>
            <a:ext cx="682225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578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деятельности Исполнительной дирекции и её структурных подразделений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32E4AA-2410-99FB-9269-1A65C2D95F74}"/>
              </a:ext>
            </a:extLst>
          </p:cNvPr>
          <p:cNvSpPr txBox="1"/>
          <p:nvPr/>
        </p:nvSpPr>
        <p:spPr>
          <a:xfrm>
            <a:off x="971600" y="2996952"/>
            <a:ext cx="6822250" cy="1173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578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работе выборных органов Ассоциации: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578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Дисциплинарном комитете;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578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Экспертном совете. 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="" xmlns:a16="http://schemas.microsoft.com/office/drawing/2014/main" id="{1364BAC1-05BA-384D-FFEE-ADFCECFE5C09}"/>
              </a:ext>
            </a:extLst>
          </p:cNvPr>
          <p:cNvSpPr/>
          <p:nvPr/>
        </p:nvSpPr>
        <p:spPr>
          <a:xfrm>
            <a:off x="630070" y="2180781"/>
            <a:ext cx="289942" cy="216024"/>
          </a:xfrm>
          <a:prstGeom prst="rightArrow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="" xmlns:a16="http://schemas.microsoft.com/office/drawing/2014/main" id="{3DAC1E06-F0AA-2BF1-AD6D-8B53A433CE2C}"/>
              </a:ext>
            </a:extLst>
          </p:cNvPr>
          <p:cNvSpPr/>
          <p:nvPr/>
        </p:nvSpPr>
        <p:spPr>
          <a:xfrm>
            <a:off x="630070" y="3104964"/>
            <a:ext cx="289942" cy="216024"/>
          </a:xfrm>
          <a:prstGeom prst="rightArrow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12 СРОО</a:t>
            </a:r>
          </a:p>
        </p:txBody>
      </p:sp>
      <p:pic>
        <p:nvPicPr>
          <p:cNvPr id="6" name="Picture 2" descr="ÐÐ°ÑÑÐ¸Ð½ÐºÐ¸ Ð¿Ð¾ Ð·Ð°Ð¿ÑÐ¾ÑÑ Ð ÐÐ Ð¡Ð Ð">
            <a:extLst>
              <a:ext uri="{FF2B5EF4-FFF2-40B4-BE49-F238E27FC236}">
                <a16:creationId xmlns="" xmlns:a16="http://schemas.microsoft.com/office/drawing/2014/main" id="{50DA9475-41D2-4440-847E-77FA3E084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24744"/>
            <a:ext cx="577502" cy="1045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Ильин МО\Desktop\Картинки\logo.png">
            <a:extLst>
              <a:ext uri="{FF2B5EF4-FFF2-40B4-BE49-F238E27FC236}">
                <a16:creationId xmlns="" xmlns:a16="http://schemas.microsoft.com/office/drawing/2014/main" id="{342B726F-97CC-44E6-98DC-02792F0F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862" y="1405927"/>
            <a:ext cx="1742935" cy="509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ÐÐ°ÑÑÐ¸Ð½ÐºÐ¸ Ð¿Ð¾ Ð·Ð°Ð¿ÑÐ¾ÑÑ Ð¡ÐÐÐ">
            <a:extLst>
              <a:ext uri="{FF2B5EF4-FFF2-40B4-BE49-F238E27FC236}">
                <a16:creationId xmlns="" xmlns:a16="http://schemas.microsoft.com/office/drawing/2014/main" id="{E6CB72B6-2E62-4806-B265-38A576E7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207" y="2936601"/>
            <a:ext cx="1013098" cy="5328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ÐÐ°ÑÑÐ¸Ð½ÐºÐ¸ Ð¿Ð¾ Ð·Ð°Ð¿ÑÐ¾ÑÑ Ð¡ÐÐ Ð¡Ð Ð">
            <a:extLst>
              <a:ext uri="{FF2B5EF4-FFF2-40B4-BE49-F238E27FC236}">
                <a16:creationId xmlns="" xmlns:a16="http://schemas.microsoft.com/office/drawing/2014/main" id="{0B451513-C769-4640-97BC-7599CFB3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98" y="1938893"/>
            <a:ext cx="699213" cy="6992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ÐÐ°ÑÑÐ¸Ð½ÐºÐ¸ Ð¿Ð¾ Ð·Ð°Ð¿ÑÐ¾ÑÑ Ð¡Ð Ð ÐÐÐ¡Ð">
            <a:extLst>
              <a:ext uri="{FF2B5EF4-FFF2-40B4-BE49-F238E27FC236}">
                <a16:creationId xmlns="" xmlns:a16="http://schemas.microsoft.com/office/drawing/2014/main" id="{A7F71A75-B3B7-44F3-98F8-9ED4D274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492" y="1987774"/>
            <a:ext cx="752929" cy="79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ÐÐ°ÑÑÐ¸Ð½ÐºÐ¸ Ð¿Ð¾ Ð·Ð°Ð¿ÑÐ¾ÑÑ Ð¡Ð Ð ÐÐ ÐÐ">
            <a:extLst>
              <a:ext uri="{FF2B5EF4-FFF2-40B4-BE49-F238E27FC236}">
                <a16:creationId xmlns="" xmlns:a16="http://schemas.microsoft.com/office/drawing/2014/main" id="{34B85CDD-5290-4CAE-8D53-85B3692F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21" y="2890865"/>
            <a:ext cx="996702" cy="6777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ÐÐ°ÑÑÐ¸Ð½ÐºÐ¸ Ð¿Ð¾ Ð·Ð°Ð¿ÑÐ¾ÑÑ Ð¡Ð Ð Ð ÐÐ">
            <a:extLst>
              <a:ext uri="{FF2B5EF4-FFF2-40B4-BE49-F238E27FC236}">
                <a16:creationId xmlns="" xmlns:a16="http://schemas.microsoft.com/office/drawing/2014/main" id="{3C4672B3-2A91-43D3-B9AF-86E39E3D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647947"/>
            <a:ext cx="1066243" cy="554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ÐÐ°ÑÑÐ¸Ð½ÐºÐ¸ Ð¿Ð¾ Ð·Ð°Ð¿ÑÐ¾ÑÑ Ð¡Ð Ð Ð¤Ð¡Ð">
            <a:extLst>
              <a:ext uri="{FF2B5EF4-FFF2-40B4-BE49-F238E27FC236}">
                <a16:creationId xmlns="" xmlns:a16="http://schemas.microsoft.com/office/drawing/2014/main" id="{C830BB44-C76C-4BA5-80F5-387CF26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32" y="3888472"/>
            <a:ext cx="750265" cy="753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ÐÐ°ÑÑÐ¸Ð½ÐºÐ¸ Ð¿Ð¾ Ð·Ð°Ð¿ÑÐ¾ÑÑ Ð¡Ð Ð ÐÐ¡Ð">
            <a:extLst>
              <a:ext uri="{FF2B5EF4-FFF2-40B4-BE49-F238E27FC236}">
                <a16:creationId xmlns="" xmlns:a16="http://schemas.microsoft.com/office/drawing/2014/main" id="{0B597C5A-ACCF-4C2F-B3CB-F985468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5647947"/>
            <a:ext cx="1315814" cy="556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2" descr="ÐÐ°ÑÑÐ¸Ð½ÐºÐ¸ Ð¿Ð¾ Ð·Ð°Ð¿ÑÐ¾ÑÑ Ð¡Ð Ð Ð¡ÐÐÐ">
            <a:extLst>
              <a:ext uri="{FF2B5EF4-FFF2-40B4-BE49-F238E27FC236}">
                <a16:creationId xmlns="" xmlns:a16="http://schemas.microsoft.com/office/drawing/2014/main" id="{60B26FB9-7527-48A4-9D48-8AC108AC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961" t="21968" r="23120" b="13204"/>
          <a:stretch/>
        </p:blipFill>
        <p:spPr bwMode="auto">
          <a:xfrm>
            <a:off x="1943670" y="4928508"/>
            <a:ext cx="1517060" cy="466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Ð°ÑÑÐ¸Ð½ÐºÐ¸ Ð¿Ð¾ Ð·Ð°Ð¿ÑÐ¾ÑÑ Ð¾Ð¿ÑÐ¾ ÑÑÐ¾">
            <a:extLst>
              <a:ext uri="{FF2B5EF4-FFF2-40B4-BE49-F238E27FC236}">
                <a16:creationId xmlns="" xmlns:a16="http://schemas.microsoft.com/office/drawing/2014/main" id="{0ACF1731-D070-44AF-893C-33AB85C86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170" y="3934487"/>
            <a:ext cx="740075" cy="740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5249FDE-168F-4CEC-BBA7-A82A3188DAE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l="30313" t="6601" r="56300" b="86195"/>
          <a:stretch/>
        </p:blipFill>
        <p:spPr>
          <a:xfrm>
            <a:off x="5292080" y="4928508"/>
            <a:ext cx="1793755" cy="5429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85" y="2614674"/>
            <a:ext cx="1996303" cy="19883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</a:t>
            </a:r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преемственность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Picture 2" descr="D:\Алексей\фото\Каминский АВ для сборника ТПП РФ.jpg">
            <a:extLst>
              <a:ext uri="{FF2B5EF4-FFF2-40B4-BE49-F238E27FC236}">
                <a16:creationId xmlns="" xmlns:a16="http://schemas.microsoft.com/office/drawing/2014/main" id="{A6FF1112-B0E4-4CCC-BA20-C3C62E012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52936"/>
            <a:ext cx="2322055" cy="2664296"/>
          </a:xfrm>
          <a:prstGeom prst="rect">
            <a:avLst/>
          </a:prstGeom>
          <a:noFill/>
        </p:spPr>
      </p:pic>
      <p:pic>
        <p:nvPicPr>
          <p:cNvPr id="6" name="Picture 2" descr="Директор Ассоциации">
            <a:extLst>
              <a:ext uri="{FF2B5EF4-FFF2-40B4-BE49-F238E27FC236}">
                <a16:creationId xmlns="" xmlns:a16="http://schemas.microsoft.com/office/drawing/2014/main" id="{5C93FB6B-EE13-431B-BB0A-638BEE046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771" t="21575" r="24439" b="31454"/>
          <a:stretch/>
        </p:blipFill>
        <p:spPr bwMode="auto">
          <a:xfrm>
            <a:off x="2771800" y="2852936"/>
            <a:ext cx="2329361" cy="2672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7E213FC-61AB-485C-8CEC-88F7572A8B8C}"/>
              </a:ext>
            </a:extLst>
          </p:cNvPr>
          <p:cNvSpPr/>
          <p:nvPr/>
        </p:nvSpPr>
        <p:spPr>
          <a:xfrm>
            <a:off x="0" y="2283745"/>
            <a:ext cx="252825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2019 – май 2021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21F4F9D-217E-4644-87EE-96990157302B}"/>
              </a:ext>
            </a:extLst>
          </p:cNvPr>
          <p:cNvSpPr/>
          <p:nvPr/>
        </p:nvSpPr>
        <p:spPr>
          <a:xfrm>
            <a:off x="2627784" y="2276872"/>
            <a:ext cx="252825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2021 –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май 2023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E089387-A6EC-4077-AD9F-6C1512476382}"/>
              </a:ext>
            </a:extLst>
          </p:cNvPr>
          <p:cNvSpPr/>
          <p:nvPr/>
        </p:nvSpPr>
        <p:spPr>
          <a:xfrm>
            <a:off x="341482" y="5737189"/>
            <a:ext cx="193636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А.В. Каминский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E093244-8BE1-4FCF-9B94-DC0D7CAB2197}"/>
              </a:ext>
            </a:extLst>
          </p:cNvPr>
          <p:cNvSpPr/>
          <p:nvPr/>
        </p:nvSpPr>
        <p:spPr>
          <a:xfrm>
            <a:off x="3131840" y="5733256"/>
            <a:ext cx="1377557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А.Н. Луняк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2116BD2-D7D9-4BCD-8AB9-580A47491A52}"/>
              </a:ext>
            </a:extLst>
          </p:cNvPr>
          <p:cNvSpPr/>
          <p:nvPr/>
        </p:nvSpPr>
        <p:spPr>
          <a:xfrm>
            <a:off x="0" y="692696"/>
            <a:ext cx="9144000" cy="1077218"/>
          </a:xfrm>
          <a:prstGeom prst="rect">
            <a:avLst/>
          </a:prstGeom>
          <a:solidFill>
            <a:srgbClr val="015289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   </a:t>
            </a:r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Председатель 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Национального объединения </a:t>
            </a:r>
            <a:endParaRPr lang="ru-RU" sz="32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  СРО 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оценщиков «Союз СОО»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sun9-29.userapi.com/impg/OO5ekCMqch-EyvVt2MKab1vpxRnUo8cIYMqAMg/64ByO4pIA3A.jpg?size=352x488&amp;quality=95&amp;sign=369293ebb14fcc8b1b4215e0c442b85b&amp;type=album"/>
          <p:cNvPicPr>
            <a:picLocks noChangeAspect="1" noChangeArrowheads="1"/>
          </p:cNvPicPr>
          <p:nvPr/>
        </p:nvPicPr>
        <p:blipFill>
          <a:blip r:embed="rId5" cstate="print"/>
          <a:srcRect b="18605"/>
          <a:stretch>
            <a:fillRect/>
          </a:stretch>
        </p:blipFill>
        <p:spPr bwMode="auto">
          <a:xfrm>
            <a:off x="5364088" y="2780928"/>
            <a:ext cx="2376264" cy="2681461"/>
          </a:xfrm>
          <a:prstGeom prst="rect">
            <a:avLst/>
          </a:prstGeom>
          <a:noFill/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E089387-A6EC-4077-AD9F-6C1512476382}"/>
              </a:ext>
            </a:extLst>
          </p:cNvPr>
          <p:cNvSpPr/>
          <p:nvPr/>
        </p:nvSpPr>
        <p:spPr>
          <a:xfrm>
            <a:off x="5580112" y="5733256"/>
            <a:ext cx="1903213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.В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Жуковский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21F4F9D-217E-4644-87EE-96990157302B}"/>
              </a:ext>
            </a:extLst>
          </p:cNvPr>
          <p:cNvSpPr/>
          <p:nvPr/>
        </p:nvSpPr>
        <p:spPr>
          <a:xfrm>
            <a:off x="5436096" y="2276872"/>
            <a:ext cx="220765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2023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по </a:t>
            </a:r>
            <a:r>
              <a:rPr lang="ru-RU" sz="20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/в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30070" y="385849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новые ФСО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8125" t="11204" r="66778" b="26958"/>
          <a:stretch>
            <a:fillRect/>
          </a:stretch>
        </p:blipFill>
        <p:spPr bwMode="auto">
          <a:xfrm>
            <a:off x="467544" y="1916832"/>
            <a:ext cx="316835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ED93CE95-0D9E-F03F-64A7-97BF1BFBAAC9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1340768"/>
            <a:ext cx="2952328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Применение старых редакций ФСО</a:t>
            </a:r>
            <a:endParaRPr lang="ru-RU" sz="1600" kern="0" dirty="0">
              <a:solidFill>
                <a:srgbClr val="0057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17923" t="10532" r="66538" b="30914"/>
          <a:stretch>
            <a:fillRect/>
          </a:stretch>
        </p:blipFill>
        <p:spPr bwMode="auto">
          <a:xfrm>
            <a:off x="4355976" y="1988840"/>
            <a:ext cx="2991723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ED93CE95-0D9E-F03F-64A7-97BF1BFBAAC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0" y="1340768"/>
            <a:ext cx="2952328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Рекомендации по применению новых ФСО</a:t>
            </a:r>
            <a:endParaRPr lang="ru-RU" sz="1600" kern="0" dirty="0">
              <a:solidFill>
                <a:srgbClr val="00578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667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результатов двух оценок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6769" t="8599" r="67005" b="25553"/>
          <a:stretch>
            <a:fillRect/>
          </a:stretch>
        </p:blipFill>
        <p:spPr bwMode="auto">
          <a:xfrm>
            <a:off x="251520" y="1268760"/>
            <a:ext cx="38164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7576" t="10947" r="66932" b="30784"/>
          <a:stretch>
            <a:fillRect/>
          </a:stretch>
        </p:blipFill>
        <p:spPr bwMode="auto">
          <a:xfrm>
            <a:off x="4211960" y="1484784"/>
            <a:ext cx="36004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несущественность расхождения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8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</a:t>
            </a:r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РГ по гильотине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7778" t="9866" r="66749" b="32020"/>
          <a:stretch>
            <a:fillRect/>
          </a:stretch>
        </p:blipFill>
        <p:spPr bwMode="auto">
          <a:xfrm>
            <a:off x="323528" y="1700808"/>
            <a:ext cx="3218900" cy="436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ED93CE95-0D9E-F03F-64A7-97BF1BFBAAC9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908720"/>
            <a:ext cx="2952328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Электронный реестр отчетов – </a:t>
            </a:r>
          </a:p>
          <a:p>
            <a:pPr algn="l" eaLnBrk="1" hangingPunct="1"/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в Закон о банкротстве</a:t>
            </a:r>
            <a:endParaRPr lang="ru-RU" sz="1600" kern="0" dirty="0">
              <a:solidFill>
                <a:srgbClr val="0057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 l="17387" t="10319" r="66507" b="26536"/>
          <a:stretch>
            <a:fillRect/>
          </a:stretch>
        </p:blipFill>
        <p:spPr bwMode="auto">
          <a:xfrm>
            <a:off x="4283968" y="1556792"/>
            <a:ext cx="324014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>
            <a:extLst>
              <a:ext uri="{FF2B5EF4-FFF2-40B4-BE49-F238E27FC236}">
                <a16:creationId xmlns="" xmlns:a16="http://schemas.microsoft.com/office/drawing/2014/main" id="{ED93CE95-0D9E-F03F-64A7-97BF1BFBAAC9}"/>
              </a:ext>
            </a:extLst>
          </p:cNvPr>
          <p:cNvSpPr txBox="1">
            <a:spLocks noChangeArrowheads="1"/>
          </p:cNvSpPr>
          <p:nvPr/>
        </p:nvSpPr>
        <p:spPr>
          <a:xfrm>
            <a:off x="4427984" y="908720"/>
            <a:ext cx="2952328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Законопроект: </a:t>
            </a:r>
          </a:p>
          <a:p>
            <a:pPr algn="l" eaLnBrk="1" hangingPunct="1"/>
            <a:r>
              <a:rPr lang="ru-RU" sz="1600" kern="0" dirty="0" err="1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Апелляционый</a:t>
            </a:r>
            <a:r>
              <a:rPr lang="ru-RU" sz="1600" kern="0" dirty="0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600" kern="0" dirty="0" err="1" smtClean="0">
                <a:solidFill>
                  <a:srgbClr val="00578E"/>
                </a:solidFill>
                <a:latin typeface="Times New Roman" pitchFamily="18" charset="0"/>
                <a:cs typeface="Times New Roman" pitchFamily="18" charset="0"/>
              </a:rPr>
              <a:t>МинЭк</a:t>
            </a:r>
            <a:endParaRPr lang="ru-RU" sz="1600" kern="0" dirty="0">
              <a:solidFill>
                <a:srgbClr val="00578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83EE2B3-75E3-30BA-AE12-2F8DC46C6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029" b="17388"/>
          <a:stretch/>
        </p:blipFill>
        <p:spPr>
          <a:xfrm rot="5400000">
            <a:off x="5239258" y="2404576"/>
            <a:ext cx="6309318" cy="150016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116632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Союз СОО – </a:t>
            </a:r>
            <a:r>
              <a:rPr lang="ru-RU" sz="3600" b="1" kern="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МинЭк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:</a:t>
            </a:r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 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algn="l" eaLnBrk="1" hangingPunct="1"/>
            <a:r>
              <a:rPr lang="ru-RU" sz="36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Законопроект - апелляционный орган +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2137" t="8599" r="71401" b="25553"/>
          <a:stretch>
            <a:fillRect/>
          </a:stretch>
        </p:blipFill>
        <p:spPr bwMode="auto">
          <a:xfrm>
            <a:off x="539552" y="1412776"/>
            <a:ext cx="324035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2151" t="12072" r="71621" b="25307"/>
          <a:stretch>
            <a:fillRect/>
          </a:stretch>
        </p:blipFill>
        <p:spPr bwMode="auto">
          <a:xfrm>
            <a:off x="3995936" y="1484784"/>
            <a:ext cx="32403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4427984" y="2636912"/>
            <a:ext cx="792088" cy="2160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5220072" y="2780928"/>
            <a:ext cx="936104" cy="187220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E089387-A6EC-4077-AD9F-6C1512476382}"/>
              </a:ext>
            </a:extLst>
          </p:cNvPr>
          <p:cNvSpPr/>
          <p:nvPr/>
        </p:nvSpPr>
        <p:spPr>
          <a:xfrm>
            <a:off x="5292080" y="4797152"/>
            <a:ext cx="239578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libri" panose="020F0502020204030204" pitchFamily="34" charset="0"/>
              </a:rPr>
              <a:t>Приложение на 5 л.</a:t>
            </a:r>
            <a:endParaRPr lang="ru-RU" sz="2000" dirty="0"/>
          </a:p>
        </p:txBody>
      </p:sp>
      <p:sp>
        <p:nvSpPr>
          <p:cNvPr id="17" name="Овал 16"/>
          <p:cNvSpPr/>
          <p:nvPr/>
        </p:nvSpPr>
        <p:spPr>
          <a:xfrm>
            <a:off x="5148064" y="4653136"/>
            <a:ext cx="2664296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346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26287</TotalTime>
  <Words>333</Words>
  <Application>Microsoft Office PowerPoint</Application>
  <PresentationFormat>Экран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Отчет Президента и Председателя Совета  о результатах деятельности в 2022 году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Administrator</cp:lastModifiedBy>
  <cp:revision>893</cp:revision>
  <dcterms:created xsi:type="dcterms:W3CDTF">2008-06-01T08:07:10Z</dcterms:created>
  <dcterms:modified xsi:type="dcterms:W3CDTF">2023-10-03T11:03:47Z</dcterms:modified>
</cp:coreProperties>
</file>