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23"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0" d="100"/>
          <a:sy n="110" d="100"/>
        </p:scale>
        <p:origin x="59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39E6CC6-95C2-4A80-89D0-0C55D94AE83D}" type="datetimeFigureOut">
              <a:rPr lang="ru-RU" smtClean="0"/>
              <a:t>03.04.2023</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866C2B-7372-48AA-9861-455BFDF8F78E}" type="slidenum">
              <a:rPr lang="ru-RU" smtClean="0"/>
              <a:t>‹#›</a:t>
            </a:fld>
            <a:endParaRPr lang="ru-RU"/>
          </a:p>
        </p:txBody>
      </p:sp>
    </p:spTree>
    <p:extLst>
      <p:ext uri="{BB962C8B-B14F-4D97-AF65-F5344CB8AC3E}">
        <p14:creationId xmlns:p14="http://schemas.microsoft.com/office/powerpoint/2010/main" val="494518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4866C2B-7372-48AA-9861-455BFDF8F78E}" type="slidenum">
              <a:rPr lang="ru-RU" smtClean="0"/>
              <a:t>1</a:t>
            </a:fld>
            <a:endParaRPr lang="ru-RU"/>
          </a:p>
        </p:txBody>
      </p:sp>
    </p:spTree>
    <p:extLst>
      <p:ext uri="{BB962C8B-B14F-4D97-AF65-F5344CB8AC3E}">
        <p14:creationId xmlns:p14="http://schemas.microsoft.com/office/powerpoint/2010/main" val="26953656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74866C2B-7372-48AA-9861-455BFDF8F78E}" type="slidenum">
              <a:rPr lang="ru-RU" smtClean="0"/>
              <a:t>2</a:t>
            </a:fld>
            <a:endParaRPr lang="ru-RU"/>
          </a:p>
        </p:txBody>
      </p:sp>
    </p:spTree>
    <p:extLst>
      <p:ext uri="{BB962C8B-B14F-4D97-AF65-F5344CB8AC3E}">
        <p14:creationId xmlns:p14="http://schemas.microsoft.com/office/powerpoint/2010/main" val="9756748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0E3F6507-CE69-4A14-A523-B41199CD680C}" type="datetimeFigureOut">
              <a:rPr lang="ru-RU" smtClean="0"/>
              <a:t>03.04.2023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72046F7-F3C0-437F-9DD9-05AD9D371792}" type="slidenum">
              <a:rPr lang="ru-RU" smtClean="0"/>
              <a:t>‹#›</a:t>
            </a:fld>
            <a:endParaRPr lang="ru-RU"/>
          </a:p>
        </p:txBody>
      </p:sp>
    </p:spTree>
    <p:extLst>
      <p:ext uri="{BB962C8B-B14F-4D97-AF65-F5344CB8AC3E}">
        <p14:creationId xmlns:p14="http://schemas.microsoft.com/office/powerpoint/2010/main" val="40992210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0E3F6507-CE69-4A14-A523-B41199CD680C}" type="datetimeFigureOut">
              <a:rPr lang="ru-RU" smtClean="0"/>
              <a:t>03.04.2023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72046F7-F3C0-437F-9DD9-05AD9D371792}" type="slidenum">
              <a:rPr lang="ru-RU" smtClean="0"/>
              <a:t>‹#›</a:t>
            </a:fld>
            <a:endParaRPr lang="ru-RU"/>
          </a:p>
        </p:txBody>
      </p:sp>
    </p:spTree>
    <p:extLst>
      <p:ext uri="{BB962C8B-B14F-4D97-AF65-F5344CB8AC3E}">
        <p14:creationId xmlns:p14="http://schemas.microsoft.com/office/powerpoint/2010/main" val="25950549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0E3F6507-CE69-4A14-A523-B41199CD680C}" type="datetimeFigureOut">
              <a:rPr lang="ru-RU" smtClean="0"/>
              <a:t>03.04.2023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72046F7-F3C0-437F-9DD9-05AD9D371792}" type="slidenum">
              <a:rPr lang="ru-RU" smtClean="0"/>
              <a:t>‹#›</a:t>
            </a:fld>
            <a:endParaRPr lang="ru-RU"/>
          </a:p>
        </p:txBody>
      </p:sp>
    </p:spTree>
    <p:extLst>
      <p:ext uri="{BB962C8B-B14F-4D97-AF65-F5344CB8AC3E}">
        <p14:creationId xmlns:p14="http://schemas.microsoft.com/office/powerpoint/2010/main" val="20451174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0E3F6507-CE69-4A14-A523-B41199CD680C}" type="datetimeFigureOut">
              <a:rPr lang="ru-RU" smtClean="0"/>
              <a:t>03.04.2023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72046F7-F3C0-437F-9DD9-05AD9D371792}" type="slidenum">
              <a:rPr lang="ru-RU" smtClean="0"/>
              <a:t>‹#›</a:t>
            </a:fld>
            <a:endParaRPr lang="ru-RU"/>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0208553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0E3F6507-CE69-4A14-A523-B41199CD680C}" type="datetimeFigureOut">
              <a:rPr lang="ru-RU" smtClean="0"/>
              <a:t>03.04.2023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72046F7-F3C0-437F-9DD9-05AD9D371792}" type="slidenum">
              <a:rPr lang="ru-RU" smtClean="0"/>
              <a:t>‹#›</a:t>
            </a:fld>
            <a:endParaRPr lang="ru-RU"/>
          </a:p>
        </p:txBody>
      </p:sp>
    </p:spTree>
    <p:extLst>
      <p:ext uri="{BB962C8B-B14F-4D97-AF65-F5344CB8AC3E}">
        <p14:creationId xmlns:p14="http://schemas.microsoft.com/office/powerpoint/2010/main" val="31032522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0E3F6507-CE69-4A14-A523-B41199CD680C}" type="datetimeFigureOut">
              <a:rPr lang="ru-RU" smtClean="0"/>
              <a:t>03.04.2023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172046F7-F3C0-437F-9DD9-05AD9D371792}" type="slidenum">
              <a:rPr lang="ru-RU" smtClean="0"/>
              <a:t>‹#›</a:t>
            </a:fld>
            <a:endParaRPr lang="ru-RU"/>
          </a:p>
        </p:txBody>
      </p:sp>
    </p:spTree>
    <p:extLst>
      <p:ext uri="{BB962C8B-B14F-4D97-AF65-F5344CB8AC3E}">
        <p14:creationId xmlns:p14="http://schemas.microsoft.com/office/powerpoint/2010/main" val="10740720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0E3F6507-CE69-4A14-A523-B41199CD680C}" type="datetimeFigureOut">
              <a:rPr lang="ru-RU" smtClean="0"/>
              <a:t>03.04.2023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172046F7-F3C0-437F-9DD9-05AD9D371792}" type="slidenum">
              <a:rPr lang="ru-RU" smtClean="0"/>
              <a:t>‹#›</a:t>
            </a:fld>
            <a:endParaRPr lang="ru-RU"/>
          </a:p>
        </p:txBody>
      </p:sp>
    </p:spTree>
    <p:extLst>
      <p:ext uri="{BB962C8B-B14F-4D97-AF65-F5344CB8AC3E}">
        <p14:creationId xmlns:p14="http://schemas.microsoft.com/office/powerpoint/2010/main" val="5244106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E3F6507-CE69-4A14-A523-B41199CD680C}" type="datetimeFigureOut">
              <a:rPr lang="ru-RU" smtClean="0"/>
              <a:t>03.04.2023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72046F7-F3C0-437F-9DD9-05AD9D371792}" type="slidenum">
              <a:rPr lang="ru-RU" smtClean="0"/>
              <a:t>‹#›</a:t>
            </a:fld>
            <a:endParaRPr lang="ru-RU"/>
          </a:p>
        </p:txBody>
      </p:sp>
    </p:spTree>
    <p:extLst>
      <p:ext uri="{BB962C8B-B14F-4D97-AF65-F5344CB8AC3E}">
        <p14:creationId xmlns:p14="http://schemas.microsoft.com/office/powerpoint/2010/main" val="1771613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E3F6507-CE69-4A14-A523-B41199CD680C}" type="datetimeFigureOut">
              <a:rPr lang="ru-RU" smtClean="0"/>
              <a:t>03.04.2023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72046F7-F3C0-437F-9DD9-05AD9D371792}" type="slidenum">
              <a:rPr lang="ru-RU" smtClean="0"/>
              <a:t>‹#›</a:t>
            </a:fld>
            <a:endParaRPr lang="ru-RU"/>
          </a:p>
        </p:txBody>
      </p:sp>
    </p:spTree>
    <p:extLst>
      <p:ext uri="{BB962C8B-B14F-4D97-AF65-F5344CB8AC3E}">
        <p14:creationId xmlns:p14="http://schemas.microsoft.com/office/powerpoint/2010/main" val="5440707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E3F6507-CE69-4A14-A523-B41199CD680C}" type="datetimeFigureOut">
              <a:rPr lang="ru-RU" smtClean="0"/>
              <a:t>03.04.2023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72046F7-F3C0-437F-9DD9-05AD9D371792}" type="slidenum">
              <a:rPr lang="ru-RU" smtClean="0"/>
              <a:t>‹#›</a:t>
            </a:fld>
            <a:endParaRPr lang="ru-RU"/>
          </a:p>
        </p:txBody>
      </p:sp>
    </p:spTree>
    <p:extLst>
      <p:ext uri="{BB962C8B-B14F-4D97-AF65-F5344CB8AC3E}">
        <p14:creationId xmlns:p14="http://schemas.microsoft.com/office/powerpoint/2010/main" val="23922826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E3F6507-CE69-4A14-A523-B41199CD680C}" type="datetimeFigureOut">
              <a:rPr lang="ru-RU" smtClean="0"/>
              <a:t>03.04.2023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72046F7-F3C0-437F-9DD9-05AD9D371792}" type="slidenum">
              <a:rPr lang="ru-RU" smtClean="0"/>
              <a:t>‹#›</a:t>
            </a:fld>
            <a:endParaRPr lang="ru-RU"/>
          </a:p>
        </p:txBody>
      </p:sp>
    </p:spTree>
    <p:extLst>
      <p:ext uri="{BB962C8B-B14F-4D97-AF65-F5344CB8AC3E}">
        <p14:creationId xmlns:p14="http://schemas.microsoft.com/office/powerpoint/2010/main" val="31668356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0E3F6507-CE69-4A14-A523-B41199CD680C}" type="datetimeFigureOut">
              <a:rPr lang="ru-RU" smtClean="0"/>
              <a:t>03.04.2023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72046F7-F3C0-437F-9DD9-05AD9D371792}" type="slidenum">
              <a:rPr lang="ru-RU" smtClean="0"/>
              <a:t>‹#›</a:t>
            </a:fld>
            <a:endParaRPr lang="ru-RU"/>
          </a:p>
        </p:txBody>
      </p:sp>
    </p:spTree>
    <p:extLst>
      <p:ext uri="{BB962C8B-B14F-4D97-AF65-F5344CB8AC3E}">
        <p14:creationId xmlns:p14="http://schemas.microsoft.com/office/powerpoint/2010/main" val="182888437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0E3F6507-CE69-4A14-A523-B41199CD680C}" type="datetimeFigureOut">
              <a:rPr lang="ru-RU" smtClean="0"/>
              <a:t>03.04.2023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72046F7-F3C0-437F-9DD9-05AD9D371792}" type="slidenum">
              <a:rPr lang="ru-RU" smtClean="0"/>
              <a:t>‹#›</a:t>
            </a:fld>
            <a:endParaRPr lang="ru-RU"/>
          </a:p>
        </p:txBody>
      </p:sp>
    </p:spTree>
    <p:extLst>
      <p:ext uri="{BB962C8B-B14F-4D97-AF65-F5344CB8AC3E}">
        <p14:creationId xmlns:p14="http://schemas.microsoft.com/office/powerpoint/2010/main" val="2584175005"/>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0E3F6507-CE69-4A14-A523-B41199CD680C}" type="datetimeFigureOut">
              <a:rPr lang="ru-RU" smtClean="0"/>
              <a:t>03.04.2023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172046F7-F3C0-437F-9DD9-05AD9D371792}" type="slidenum">
              <a:rPr lang="ru-RU" smtClean="0"/>
              <a:t>‹#›</a:t>
            </a:fld>
            <a:endParaRPr lang="ru-RU"/>
          </a:p>
        </p:txBody>
      </p:sp>
    </p:spTree>
    <p:extLst>
      <p:ext uri="{BB962C8B-B14F-4D97-AF65-F5344CB8AC3E}">
        <p14:creationId xmlns:p14="http://schemas.microsoft.com/office/powerpoint/2010/main" val="5605508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3F6507-CE69-4A14-A523-B41199CD680C}" type="datetimeFigureOut">
              <a:rPr lang="ru-RU" smtClean="0"/>
              <a:t>03.04.2023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172046F7-F3C0-437F-9DD9-05AD9D371792}" type="slidenum">
              <a:rPr lang="ru-RU" smtClean="0"/>
              <a:t>‹#›</a:t>
            </a:fld>
            <a:endParaRPr lang="ru-RU"/>
          </a:p>
        </p:txBody>
      </p:sp>
    </p:spTree>
    <p:extLst>
      <p:ext uri="{BB962C8B-B14F-4D97-AF65-F5344CB8AC3E}">
        <p14:creationId xmlns:p14="http://schemas.microsoft.com/office/powerpoint/2010/main" val="551443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855633" y="609600"/>
            <a:ext cx="6411924" cy="518160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E3F6507-CE69-4A14-A523-B41199CD680C}" type="datetimeFigureOut">
              <a:rPr lang="ru-RU" smtClean="0"/>
              <a:t>03.04.2023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72046F7-F3C0-437F-9DD9-05AD9D371792}" type="slidenum">
              <a:rPr lang="ru-RU" smtClean="0"/>
              <a:t>‹#›</a:t>
            </a:fld>
            <a:endParaRPr lang="ru-RU"/>
          </a:p>
        </p:txBody>
      </p:sp>
    </p:spTree>
    <p:extLst>
      <p:ext uri="{BB962C8B-B14F-4D97-AF65-F5344CB8AC3E}">
        <p14:creationId xmlns:p14="http://schemas.microsoft.com/office/powerpoint/2010/main" val="3499633618"/>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E3F6507-CE69-4A14-A523-B41199CD680C}" type="datetimeFigureOut">
              <a:rPr lang="ru-RU" smtClean="0"/>
              <a:t>03.04.2023</a:t>
            </a:fld>
            <a:endParaRPr lang="ru-RU"/>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72046F7-F3C0-437F-9DD9-05AD9D371792}" type="slidenum">
              <a:rPr lang="ru-RU" smtClean="0"/>
              <a:t>‹#›</a:t>
            </a:fld>
            <a:endParaRPr lang="ru-RU"/>
          </a:p>
        </p:txBody>
      </p:sp>
    </p:spTree>
    <p:extLst>
      <p:ext uri="{BB962C8B-B14F-4D97-AF65-F5344CB8AC3E}">
        <p14:creationId xmlns:p14="http://schemas.microsoft.com/office/powerpoint/2010/main" val="6656319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0E3F6507-CE69-4A14-A523-B41199CD680C}" type="datetimeFigureOut">
              <a:rPr lang="ru-RU" smtClean="0"/>
              <a:t>03.04.2023</a:t>
            </a:fld>
            <a:endParaRPr lang="ru-RU"/>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ru-RU"/>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172046F7-F3C0-437F-9DD9-05AD9D371792}" type="slidenum">
              <a:rPr lang="ru-RU" smtClean="0"/>
              <a:t>‹#›</a:t>
            </a:fld>
            <a:endParaRPr lang="ru-RU"/>
          </a:p>
        </p:txBody>
      </p:sp>
    </p:spTree>
    <p:extLst>
      <p:ext uri="{BB962C8B-B14F-4D97-AF65-F5344CB8AC3E}">
        <p14:creationId xmlns:p14="http://schemas.microsoft.com/office/powerpoint/2010/main" val="290474130"/>
      </p:ext>
    </p:extLst>
  </p:cSld>
  <p:clrMap bg1="lt1" tx1="dk1" bg2="lt2" tx2="dk2" accent1="accent1" accent2="accent2" accent3="accent3" accent4="accent4" accent5="accent5" accent6="accent6" hlink="hlink" folHlink="folHlink"/>
  <p:sldLayoutIdLst>
    <p:sldLayoutId id="2147484124" r:id="rId1"/>
    <p:sldLayoutId id="2147484125" r:id="rId2"/>
    <p:sldLayoutId id="2147484126" r:id="rId3"/>
    <p:sldLayoutId id="2147484127" r:id="rId4"/>
    <p:sldLayoutId id="2147484128" r:id="rId5"/>
    <p:sldLayoutId id="2147484129" r:id="rId6"/>
    <p:sldLayoutId id="2147484130" r:id="rId7"/>
    <p:sldLayoutId id="2147484131" r:id="rId8"/>
    <p:sldLayoutId id="2147484132" r:id="rId9"/>
    <p:sldLayoutId id="2147484133" r:id="rId10"/>
    <p:sldLayoutId id="2147484134" r:id="rId11"/>
    <p:sldLayoutId id="2147484135" r:id="rId12"/>
    <p:sldLayoutId id="2147484136" r:id="rId13"/>
    <p:sldLayoutId id="2147484137" r:id="rId14"/>
    <p:sldLayoutId id="2147484138" r:id="rId15"/>
    <p:sldLayoutId id="2147484139" r:id="rId16"/>
    <p:sldLayoutId id="2147484140" r:id="rId17"/>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mailto:bobunov@oktereza.ru"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103457" y="1822619"/>
            <a:ext cx="8361229" cy="2996587"/>
          </a:xfrm>
        </p:spPr>
        <p:txBody>
          <a:bodyPr>
            <a:noAutofit/>
          </a:bodyPr>
          <a:lstStyle/>
          <a:p>
            <a:pPr>
              <a:lnSpc>
                <a:spcPct val="114000"/>
              </a:lnSpc>
            </a:pPr>
            <a:r>
              <a:rPr lang="ru-RU" sz="4800" b="1" dirty="0" smtClean="0"/>
              <a:t>Рецензия как </a:t>
            </a:r>
            <a:r>
              <a:rPr lang="ru-RU" sz="4800" b="1" dirty="0"/>
              <a:t>одно </a:t>
            </a:r>
            <a:r>
              <a:rPr lang="ru-RU" sz="4800" b="1" dirty="0" smtClean="0"/>
              <a:t/>
            </a:r>
            <a:br>
              <a:rPr lang="ru-RU" sz="4800" b="1" dirty="0" smtClean="0"/>
            </a:br>
            <a:r>
              <a:rPr lang="ru-RU" sz="4800" b="1" dirty="0" smtClean="0"/>
              <a:t>из </a:t>
            </a:r>
            <a:r>
              <a:rPr lang="ru-RU" sz="4800" b="1" dirty="0"/>
              <a:t>допустимых доказательств в судебном процессе</a:t>
            </a:r>
            <a:endParaRPr lang="ru-RU" sz="4800" dirty="0"/>
          </a:p>
        </p:txBody>
      </p:sp>
      <p:sp>
        <p:nvSpPr>
          <p:cNvPr id="5" name="Rectangle 4"/>
          <p:cNvSpPr>
            <a:spLocks noChangeArrowheads="1"/>
          </p:cNvSpPr>
          <p:nvPr/>
        </p:nvSpPr>
        <p:spPr bwMode="auto">
          <a:xfrm>
            <a:off x="7372732" y="4598446"/>
            <a:ext cx="7469589" cy="2207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2174" y="5232155"/>
            <a:ext cx="3867150" cy="1226170"/>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62583" y="5177790"/>
            <a:ext cx="5331465" cy="1334901"/>
          </a:xfrm>
          <a:prstGeom prst="rect">
            <a:avLst/>
          </a:prstGeom>
        </p:spPr>
      </p:pic>
    </p:spTree>
    <p:extLst>
      <p:ext uri="{BB962C8B-B14F-4D97-AF65-F5344CB8AC3E}">
        <p14:creationId xmlns:p14="http://schemas.microsoft.com/office/powerpoint/2010/main" val="5020959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400" b="1" dirty="0"/>
              <a:t>Основные ошибки рецензента, которые в том числе позволяют суду отказать в приобщении рецензии к делу, либо фактически игнорировать доводы рецензии при вынесении решения:</a:t>
            </a:r>
            <a:br>
              <a:rPr lang="ru-RU" sz="2400" b="1" dirty="0"/>
            </a:br>
            <a:endParaRPr lang="ru-RU" sz="2400" b="1" dirty="0"/>
          </a:p>
        </p:txBody>
      </p:sp>
      <p:sp>
        <p:nvSpPr>
          <p:cNvPr id="3" name="Объект 2"/>
          <p:cNvSpPr>
            <a:spLocks noGrp="1"/>
          </p:cNvSpPr>
          <p:nvPr>
            <p:ph idx="1"/>
          </p:nvPr>
        </p:nvSpPr>
        <p:spPr/>
        <p:txBody>
          <a:bodyPr>
            <a:noAutofit/>
          </a:bodyPr>
          <a:lstStyle/>
          <a:p>
            <a:pPr lvl="0" algn="just"/>
            <a:r>
              <a:rPr lang="ru-RU" sz="1800" dirty="0"/>
              <a:t>Рецензия написана «тяжелым», малопонятным для не специалиста языком</a:t>
            </a:r>
          </a:p>
          <a:p>
            <a:pPr lvl="0" algn="just"/>
            <a:r>
              <a:rPr lang="ru-RU" sz="1800" dirty="0"/>
              <a:t>Замечаний очень </a:t>
            </a:r>
            <a:r>
              <a:rPr lang="ru-RU" sz="1800" dirty="0" smtClean="0"/>
              <a:t>много, </a:t>
            </a:r>
            <a:r>
              <a:rPr lang="ru-RU" sz="1800" dirty="0"/>
              <a:t>и они никак не структурированы</a:t>
            </a:r>
          </a:p>
          <a:p>
            <a:pPr lvl="0" algn="just"/>
            <a:r>
              <a:rPr lang="ru-RU" sz="1800" dirty="0"/>
              <a:t>Замечания носят формальный характер, никак не влияющий на конечный результат, за </a:t>
            </a:r>
            <a:r>
              <a:rPr lang="ru-RU" sz="1800" dirty="0" smtClean="0"/>
              <a:t>который, собственно, </a:t>
            </a:r>
            <a:r>
              <a:rPr lang="ru-RU" sz="1800" dirty="0"/>
              <a:t>стороны «бьются».</a:t>
            </a:r>
          </a:p>
          <a:p>
            <a:pPr lvl="0" algn="just"/>
            <a:r>
              <a:rPr lang="ru-RU" sz="1800" dirty="0"/>
              <a:t>Свои убеждения и методики рецензент преподносит как единственно верные и правильные</a:t>
            </a:r>
          </a:p>
          <a:p>
            <a:pPr lvl="0" algn="just"/>
            <a:r>
              <a:rPr lang="ru-RU" sz="1800" dirty="0"/>
              <a:t>Замечания не обоснованы ссылками на законодательство и нормативные документы, либо ссылки эти неочевидны, либо замечания не раскрыты</a:t>
            </a:r>
          </a:p>
          <a:p>
            <a:pPr lvl="0" algn="just"/>
            <a:r>
              <a:rPr lang="ru-RU" sz="1800" dirty="0"/>
              <a:t>Рецензент не поясняет как и в какой степени замечание повлияло или могло повлиять на конечный результат</a:t>
            </a:r>
          </a:p>
          <a:p>
            <a:pPr lvl="0" algn="just"/>
            <a:r>
              <a:rPr lang="ru-RU" sz="1800" dirty="0"/>
              <a:t>Рецензент неэтично высказывается об эксперте либо заключении эксперта. Например: «эксперт низкой квалификации», «такие ошибки не делают даже начинающие» и т.п.</a:t>
            </a:r>
          </a:p>
          <a:p>
            <a:pPr lvl="0" algn="just"/>
            <a:r>
              <a:rPr lang="ru-RU" sz="1800" dirty="0"/>
              <a:t>Слишком большой объем рецензии так же понижает вероятность ее принятия судом.</a:t>
            </a:r>
          </a:p>
          <a:p>
            <a:pPr marL="0" indent="0" algn="just">
              <a:buNone/>
            </a:pPr>
            <a:endParaRPr lang="ru-RU" sz="1800" dirty="0"/>
          </a:p>
        </p:txBody>
      </p:sp>
    </p:spTree>
    <p:extLst>
      <p:ext uri="{BB962C8B-B14F-4D97-AF65-F5344CB8AC3E}">
        <p14:creationId xmlns:p14="http://schemas.microsoft.com/office/powerpoint/2010/main" val="24311829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9119" y="274456"/>
            <a:ext cx="10353762" cy="970450"/>
          </a:xfrm>
        </p:spPr>
        <p:txBody>
          <a:bodyPr>
            <a:normAutofit fontScale="90000"/>
          </a:bodyPr>
          <a:lstStyle/>
          <a:p>
            <a:r>
              <a:rPr lang="ru-RU" sz="2400" b="1" dirty="0"/>
              <a:t>Вот далеко не полный перечень решений судов, поддержавших рецензирование в судебных процессах:</a:t>
            </a:r>
            <a:r>
              <a:rPr lang="ru-RU" sz="2400" dirty="0"/>
              <a:t/>
            </a:r>
            <a:br>
              <a:rPr lang="ru-RU" sz="2400" dirty="0"/>
            </a:br>
            <a:endParaRPr lang="ru-RU" sz="2400" dirty="0"/>
          </a:p>
        </p:txBody>
      </p:sp>
      <p:sp>
        <p:nvSpPr>
          <p:cNvPr id="3" name="Объект 2"/>
          <p:cNvSpPr>
            <a:spLocks noGrp="1"/>
          </p:cNvSpPr>
          <p:nvPr>
            <p:ph idx="1"/>
          </p:nvPr>
        </p:nvSpPr>
        <p:spPr>
          <a:xfrm>
            <a:off x="838200" y="1244906"/>
            <a:ext cx="10515600" cy="5288096"/>
          </a:xfrm>
        </p:spPr>
        <p:txBody>
          <a:bodyPr>
            <a:normAutofit fontScale="77500" lnSpcReduction="20000"/>
          </a:bodyPr>
          <a:lstStyle/>
          <a:p>
            <a:pPr marL="514350" lvl="0" indent="-514350">
              <a:buFont typeface="+mj-lt"/>
              <a:buAutoNum type="arabicPeriod"/>
            </a:pPr>
            <a:r>
              <a:rPr lang="ru-RU" dirty="0"/>
              <a:t>Постановление Арбитражного суда Северо-Западного округа от 31.08.2018 N Ф07-7424/2018 по делу N А56-7742/2017:</a:t>
            </a:r>
          </a:p>
          <a:p>
            <a:pPr marL="514350" lvl="0" indent="-514350">
              <a:buFont typeface="+mj-lt"/>
              <a:buAutoNum type="arabicPeriod"/>
            </a:pPr>
            <a:r>
              <a:rPr lang="ru-RU" dirty="0"/>
              <a:t>Постановление Арбитражного суда Центрального округа от 14.02.2018 N Ф10-6266/2017 по делу N А62-5859/2016:</a:t>
            </a:r>
          </a:p>
          <a:p>
            <a:pPr marL="514350" lvl="0" indent="-514350">
              <a:buFont typeface="+mj-lt"/>
              <a:buAutoNum type="arabicPeriod"/>
            </a:pPr>
            <a:r>
              <a:rPr lang="ru-RU" dirty="0"/>
              <a:t>Постановление Четвертого арбитражного апелляционного суда от 03.09.2018 по делу N А19-16191/2017:</a:t>
            </a:r>
          </a:p>
          <a:p>
            <a:pPr marL="514350" lvl="0" indent="-514350">
              <a:buFont typeface="+mj-lt"/>
              <a:buAutoNum type="arabicPeriod"/>
            </a:pPr>
            <a:r>
              <a:rPr lang="ru-RU" dirty="0"/>
              <a:t>Постановление Восемнадцатого арбитражного апелляционного суда от 10.05.2018 N 18АП-4999/2018 по делу N А76-18428/2017:</a:t>
            </a:r>
          </a:p>
          <a:p>
            <a:pPr marL="514350" lvl="0" indent="-514350">
              <a:buFont typeface="+mj-lt"/>
              <a:buAutoNum type="arabicPeriod"/>
            </a:pPr>
            <a:r>
              <a:rPr lang="ru-RU" dirty="0"/>
              <a:t>Постановление Тринадцатого арбитражного апелляционного суда от 20.02.2018 N 13АП-31912/2017 по делу N А56-78296/2016:</a:t>
            </a:r>
          </a:p>
          <a:p>
            <a:pPr marL="514350" lvl="0" indent="-514350">
              <a:buFont typeface="+mj-lt"/>
              <a:buAutoNum type="arabicPeriod"/>
            </a:pPr>
            <a:r>
              <a:rPr lang="ru-RU" dirty="0"/>
              <a:t>Апелляционное определение Ростовского областного суда от 17.01.2019 по делу N 33-604/2019</a:t>
            </a:r>
          </a:p>
          <a:p>
            <a:pPr marL="514350" lvl="0" indent="-514350">
              <a:buFont typeface="+mj-lt"/>
              <a:buAutoNum type="arabicPeriod"/>
            </a:pPr>
            <a:r>
              <a:rPr lang="ru-RU" dirty="0"/>
              <a:t>Апелляционное определение Судебной коллегии по административным делам Верховного Суда Российской Федерации от 13.02.2020 N 66-АПА19-16</a:t>
            </a:r>
          </a:p>
          <a:p>
            <a:pPr marL="514350" lvl="0" indent="-514350">
              <a:buFont typeface="+mj-lt"/>
              <a:buAutoNum type="arabicPeriod"/>
            </a:pPr>
            <a:r>
              <a:rPr lang="ru-RU" dirty="0"/>
              <a:t>Определение Судебной коллегии по гражданским делам Верховного Суда Российской Федерации от 03.12.2019 N 5-КГ19-202, 2-200/2018</a:t>
            </a:r>
          </a:p>
          <a:p>
            <a:pPr marL="514350" lvl="0" indent="-514350">
              <a:buFont typeface="+mj-lt"/>
              <a:buAutoNum type="arabicPeriod"/>
            </a:pPr>
            <a:r>
              <a:rPr lang="ru-RU" dirty="0"/>
              <a:t>Апелляционное определение Судебной коллегии по административным делам Верховного Суда РФ от 21.03.2019 N 4-АПА19-2</a:t>
            </a:r>
          </a:p>
          <a:p>
            <a:pPr marL="514350" lvl="0" indent="-514350">
              <a:buFont typeface="+mj-lt"/>
              <a:buAutoNum type="arabicPeriod"/>
            </a:pPr>
            <a:r>
              <a:rPr lang="ru-RU" dirty="0"/>
              <a:t>Определение Суда Еврейской автономной области от 24.07.2020 по делу N 33-494/2020</a:t>
            </a:r>
          </a:p>
          <a:p>
            <a:pPr marL="514350" lvl="0" indent="-514350">
              <a:buFont typeface="+mj-lt"/>
              <a:buAutoNum type="arabicPeriod"/>
            </a:pPr>
            <a:r>
              <a:rPr lang="ru-RU" dirty="0"/>
              <a:t>Постановление Пятнадцатого арбитражного апелляционного суда от 24.11.2020 N 15АП-17294/2020 по делу N А32-1663/2019</a:t>
            </a:r>
          </a:p>
          <a:p>
            <a:endParaRPr lang="ru-RU" dirty="0"/>
          </a:p>
        </p:txBody>
      </p:sp>
    </p:spTree>
    <p:extLst>
      <p:ext uri="{BB962C8B-B14F-4D97-AF65-F5344CB8AC3E}">
        <p14:creationId xmlns:p14="http://schemas.microsoft.com/office/powerpoint/2010/main" val="30042293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199" y="242372"/>
            <a:ext cx="10982899" cy="5934592"/>
          </a:xfrm>
        </p:spPr>
        <p:txBody>
          <a:bodyPr>
            <a:normAutofit fontScale="77500" lnSpcReduction="20000"/>
          </a:bodyPr>
          <a:lstStyle/>
          <a:p>
            <a:pPr marL="514350" lvl="0" indent="-514350">
              <a:buFont typeface="+mj-lt"/>
              <a:buAutoNum type="arabicPeriod"/>
            </a:pPr>
            <a:r>
              <a:rPr lang="ru-RU" dirty="0" smtClean="0"/>
              <a:t>Определение Второго кассационного суда общей юрисдикции от 08.12.2020 по делу N 88-26698/2020</a:t>
            </a:r>
          </a:p>
          <a:p>
            <a:pPr marL="514350" lvl="0" indent="-514350">
              <a:buFont typeface="+mj-lt"/>
              <a:buAutoNum type="arabicPeriod"/>
            </a:pPr>
            <a:r>
              <a:rPr lang="ru-RU" dirty="0" smtClean="0"/>
              <a:t>Определение Судебной коллегии по гражданским делам Верховного Суда Российской Федерации от 07.12.2021 N 19-КГ21-22-К5 </a:t>
            </a:r>
          </a:p>
          <a:p>
            <a:pPr marL="514350" lvl="0" indent="-514350">
              <a:buFont typeface="+mj-lt"/>
              <a:buAutoNum type="arabicPeriod"/>
            </a:pPr>
            <a:r>
              <a:rPr lang="ru-RU" dirty="0" smtClean="0"/>
              <a:t>Определение Судебной коллегии по гражданским делам Верховного Суда Российской Федерации от 26.04.2022 N 43-КГ22-3-К6 </a:t>
            </a:r>
          </a:p>
          <a:p>
            <a:pPr marL="514350" lvl="0" indent="-514350">
              <a:buFont typeface="+mj-lt"/>
              <a:buAutoNum type="arabicPeriod"/>
            </a:pPr>
            <a:r>
              <a:rPr lang="ru-RU" dirty="0" smtClean="0"/>
              <a:t>Определение Судебной коллегии по гражданским делам Верховного Суда Российской Федерации от 24.05.2022 N 22-КГ22-1-К5 </a:t>
            </a:r>
          </a:p>
          <a:p>
            <a:pPr marL="514350" lvl="0" indent="-514350">
              <a:buFont typeface="+mj-lt"/>
              <a:buAutoNum type="arabicPeriod"/>
            </a:pPr>
            <a:r>
              <a:rPr lang="ru-RU" dirty="0" smtClean="0"/>
              <a:t>Определение Судебной коллегии по гражданским делам Верховного Суда Российской Федерации от 16.08.2022 N 30-КГ22-6-К5 </a:t>
            </a:r>
          </a:p>
          <a:p>
            <a:pPr marL="514350" lvl="0" indent="-514350">
              <a:buFont typeface="+mj-lt"/>
              <a:buAutoNum type="arabicPeriod"/>
            </a:pPr>
            <a:r>
              <a:rPr lang="ru-RU" dirty="0" smtClean="0"/>
              <a:t>Определение Судебной коллегии по гражданским делам Верховного Суда Российской Федерации от 30.08.2022 N 18-КГ22-78-К4 </a:t>
            </a:r>
          </a:p>
          <a:p>
            <a:pPr marL="514350" lvl="0" indent="-514350">
              <a:buFont typeface="+mj-lt"/>
              <a:buAutoNum type="arabicPeriod"/>
            </a:pPr>
            <a:r>
              <a:rPr lang="ru-RU" dirty="0" smtClean="0"/>
              <a:t>Определение Судебной коллегии по гражданским делам Верховного Суда Российской Федерации от 30.08.2022 N 24-КГ22-3-К4 </a:t>
            </a:r>
          </a:p>
          <a:p>
            <a:pPr marL="514350" lvl="0" indent="-514350">
              <a:buFont typeface="+mj-lt"/>
              <a:buAutoNum type="arabicPeriod"/>
            </a:pPr>
            <a:r>
              <a:rPr lang="ru-RU" dirty="0" smtClean="0"/>
              <a:t>Определение Судебной коллегии по гражданским делам Верховного Суда Российской Федерации от 13.09.2022 N 20-КГ22-11-К5 </a:t>
            </a:r>
          </a:p>
          <a:p>
            <a:pPr marL="514350" lvl="0" indent="-514350">
              <a:buFont typeface="+mj-lt"/>
              <a:buAutoNum type="arabicPeriod"/>
            </a:pPr>
            <a:r>
              <a:rPr lang="ru-RU" dirty="0" smtClean="0"/>
              <a:t>Определение Судебной коллегии по гражданским делам Верховного Суда Российской Федерации от 08.11.2022 N 20-КГ22-13-К5</a:t>
            </a:r>
          </a:p>
          <a:p>
            <a:pPr marL="514350" lvl="0" indent="-514350">
              <a:buFont typeface="+mj-lt"/>
              <a:buAutoNum type="arabicPeriod"/>
            </a:pPr>
            <a:r>
              <a:rPr lang="ru-RU" dirty="0" smtClean="0"/>
              <a:t>Определение Судебной коллегии по гражданским делам Верховного Суда Российской Федерации от 08.11.2022 N 30-КГ22-9-К5 </a:t>
            </a:r>
          </a:p>
          <a:p>
            <a:pPr marL="514350" lvl="0" indent="-514350">
              <a:buFont typeface="+mj-lt"/>
              <a:buAutoNum type="arabicPeriod"/>
            </a:pPr>
            <a:r>
              <a:rPr lang="ru-RU" dirty="0" smtClean="0"/>
              <a:t>Определение Судебной коллегии по экономическим спорам Верховного Суда Российской Федерации от 22.11.2022 N 305-ЭС22-10240 по делу N А40-224969/2020 </a:t>
            </a:r>
          </a:p>
          <a:p>
            <a:pPr marL="514350" lvl="0" indent="-514350">
              <a:buFont typeface="+mj-lt"/>
              <a:buAutoNum type="arabicPeriod"/>
            </a:pPr>
            <a:r>
              <a:rPr lang="ru-RU" dirty="0" smtClean="0"/>
              <a:t>Определение Верховного Суда РФ от 12.12.2022 N 308-ЭС22-23177 по делу N А63-2090/2021</a:t>
            </a:r>
          </a:p>
          <a:p>
            <a:endParaRPr lang="ru-RU" dirty="0"/>
          </a:p>
        </p:txBody>
      </p:sp>
    </p:spTree>
    <p:extLst>
      <p:ext uri="{BB962C8B-B14F-4D97-AF65-F5344CB8AC3E}">
        <p14:creationId xmlns:p14="http://schemas.microsoft.com/office/powerpoint/2010/main" val="31689867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800" b="1" dirty="0"/>
              <a:t>Наряду с обычными видами экспертиз и рецензий все чаще возникает необходимость и в других экспертизах, например: </a:t>
            </a:r>
            <a:br>
              <a:rPr lang="ru-RU" sz="2800" b="1" dirty="0"/>
            </a:br>
            <a:endParaRPr lang="ru-RU" sz="2800" b="1" dirty="0"/>
          </a:p>
        </p:txBody>
      </p:sp>
      <p:sp>
        <p:nvSpPr>
          <p:cNvPr id="3" name="Объект 2"/>
          <p:cNvSpPr>
            <a:spLocks noGrp="1"/>
          </p:cNvSpPr>
          <p:nvPr>
            <p:ph idx="1"/>
          </p:nvPr>
        </p:nvSpPr>
        <p:spPr/>
        <p:txBody>
          <a:bodyPr>
            <a:normAutofit/>
          </a:bodyPr>
          <a:lstStyle/>
          <a:p>
            <a:pPr lvl="0"/>
            <a:r>
              <a:rPr lang="ru-RU" dirty="0"/>
              <a:t>Оценка стоимости юридических услуг по представительству интересов в судах. </a:t>
            </a:r>
          </a:p>
          <a:p>
            <a:pPr lvl="0"/>
            <a:r>
              <a:rPr lang="ru-RU" dirty="0"/>
              <a:t>Оценка рыночной стоимости прав требования задолженности </a:t>
            </a:r>
          </a:p>
          <a:p>
            <a:pPr lvl="0"/>
            <a:r>
              <a:rPr lang="ru-RU" dirty="0"/>
              <a:t>Определение размера упущенной выгоды. </a:t>
            </a:r>
          </a:p>
          <a:p>
            <a:pPr lvl="0"/>
            <a:r>
              <a:rPr lang="ru-RU" dirty="0"/>
              <a:t>Оценка стоимости прав на интеллектуальную собственность, в том числе для целей залога. </a:t>
            </a:r>
          </a:p>
          <a:p>
            <a:pPr lvl="0"/>
            <a:r>
              <a:rPr lang="ru-RU" dirty="0"/>
              <a:t>Определение размера рыночного снижения арендной платы в условиях пандемии. </a:t>
            </a:r>
          </a:p>
          <a:p>
            <a:pPr lvl="0"/>
            <a:r>
              <a:rPr lang="ru-RU" dirty="0"/>
              <a:t>Оценка стоимости </a:t>
            </a:r>
            <a:r>
              <a:rPr lang="ru-RU" dirty="0" err="1"/>
              <a:t>криптовалюты</a:t>
            </a:r>
            <a:r>
              <a:rPr lang="ru-RU" dirty="0"/>
              <a:t>. </a:t>
            </a:r>
          </a:p>
          <a:p>
            <a:pPr lvl="0"/>
            <a:r>
              <a:rPr lang="ru-RU" dirty="0"/>
              <a:t>Оценка бизнеса для предоставления в Правительственную комиссию по контролю за осуществлением иностранных инвестиций в РФ. </a:t>
            </a:r>
          </a:p>
          <a:p>
            <a:endParaRPr lang="ru-RU" dirty="0"/>
          </a:p>
        </p:txBody>
      </p:sp>
    </p:spTree>
    <p:extLst>
      <p:ext uri="{BB962C8B-B14F-4D97-AF65-F5344CB8AC3E}">
        <p14:creationId xmlns:p14="http://schemas.microsoft.com/office/powerpoint/2010/main" val="10857365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ru-RU" dirty="0"/>
              <a:t>СРО Экспертный Совет совместно с Союзом судебных экспертов Экспертный Совет, чьи представительства в Пермском крае я возглавляю, разработали и внедряют в практику методические рекомендации по вышеуказанным и иным видам экспертиз.</a:t>
            </a:r>
          </a:p>
          <a:p>
            <a:r>
              <a:rPr lang="ru-RU" dirty="0"/>
              <a:t>Экспертный Совет выступил инициатором создания и методическим куратором первой и единственной в России магистерской программы «</a:t>
            </a:r>
            <a:r>
              <a:rPr lang="ru-RU" b="1" dirty="0"/>
              <a:t>Экспертиза отчетов об оценке» (на базе РЭУ им. Г.В. Плеханова, с 2012 года</a:t>
            </a:r>
            <a:r>
              <a:rPr lang="ru-RU" dirty="0"/>
              <a:t>). </a:t>
            </a:r>
          </a:p>
          <a:p>
            <a:endParaRPr lang="ru-RU" dirty="0"/>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38" y="4725975"/>
            <a:ext cx="3682313" cy="1167563"/>
          </a:xfrm>
          <a:prstGeom prst="rect">
            <a:avLst/>
          </a:prstGeom>
        </p:spPr>
      </p:pic>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84704" y="4592530"/>
            <a:ext cx="5544096" cy="1388140"/>
          </a:xfrm>
          <a:prstGeom prst="rect">
            <a:avLst/>
          </a:prstGeom>
        </p:spPr>
      </p:pic>
    </p:spTree>
    <p:extLst>
      <p:ext uri="{BB962C8B-B14F-4D97-AF65-F5344CB8AC3E}">
        <p14:creationId xmlns:p14="http://schemas.microsoft.com/office/powerpoint/2010/main" val="769747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r>
              <a:rPr lang="ru-RU" b="1" dirty="0" err="1"/>
              <a:t>Бобунов</a:t>
            </a:r>
            <a:r>
              <a:rPr lang="ru-RU" b="1" dirty="0"/>
              <a:t> Эдуард Анатольевич </a:t>
            </a:r>
            <a:endParaRPr lang="ru-RU" dirty="0"/>
          </a:p>
        </p:txBody>
      </p:sp>
      <p:sp>
        <p:nvSpPr>
          <p:cNvPr id="6" name="Объект 5"/>
          <p:cNvSpPr>
            <a:spLocks noGrp="1"/>
          </p:cNvSpPr>
          <p:nvPr>
            <p:ph idx="1"/>
          </p:nvPr>
        </p:nvSpPr>
        <p:spPr>
          <a:xfrm>
            <a:off x="913795" y="1732449"/>
            <a:ext cx="10353762" cy="4723435"/>
          </a:xfrm>
        </p:spPr>
        <p:txBody>
          <a:bodyPr>
            <a:normAutofit fontScale="77500" lnSpcReduction="20000"/>
          </a:bodyPr>
          <a:lstStyle/>
          <a:p>
            <a:pPr lvl="0"/>
            <a:r>
              <a:rPr lang="ru-RU" sz="2400" b="1" dirty="0">
                <a:effectLst/>
              </a:rPr>
              <a:t>руководитель представительств в Пермском крае:</a:t>
            </a:r>
          </a:p>
          <a:p>
            <a:pPr marL="900000" lvl="0">
              <a:buFont typeface="Arial" panose="020B0604020202020204" pitchFamily="34" charset="0"/>
              <a:buChar char="•"/>
            </a:pPr>
            <a:r>
              <a:rPr lang="ru-RU" sz="2600" dirty="0">
                <a:effectLst/>
              </a:rPr>
              <a:t>СРО оценщиков «Экспертный совет», </a:t>
            </a:r>
          </a:p>
          <a:p>
            <a:pPr marL="900000" lvl="0">
              <a:buFont typeface="Arial" panose="020B0604020202020204" pitchFamily="34" charset="0"/>
              <a:buChar char="•"/>
            </a:pPr>
            <a:r>
              <a:rPr lang="ru-RU" sz="2600" dirty="0">
                <a:effectLst/>
              </a:rPr>
              <a:t>Союз судебных экспертов «Экспертный совет»</a:t>
            </a:r>
          </a:p>
          <a:p>
            <a:pPr marL="900000" lvl="0">
              <a:buFont typeface="Arial" panose="020B0604020202020204" pitchFamily="34" charset="0"/>
              <a:buChar char="•"/>
            </a:pPr>
            <a:r>
              <a:rPr lang="ru-RU" sz="2600" dirty="0">
                <a:effectLst/>
              </a:rPr>
              <a:t>НП Финансово-экономических судебных экспертов</a:t>
            </a:r>
          </a:p>
          <a:p>
            <a:pPr lvl="0"/>
            <a:r>
              <a:rPr lang="ru-RU" sz="2600" dirty="0">
                <a:effectLst/>
              </a:rPr>
              <a:t>сертифицированный СРОО «Экспертный совет» и РОО оценщик недвижимости</a:t>
            </a:r>
          </a:p>
          <a:p>
            <a:pPr lvl="0"/>
            <a:r>
              <a:rPr lang="ru-RU" sz="2600" dirty="0">
                <a:effectLst/>
              </a:rPr>
              <a:t>сертифицированный по Европейским стандартам специалист по оценке недвижимости</a:t>
            </a:r>
          </a:p>
          <a:p>
            <a:pPr lvl="0"/>
            <a:r>
              <a:rPr lang="ru-RU" sz="2600" dirty="0">
                <a:effectLst/>
              </a:rPr>
              <a:t>оценщик предприятия (бизнеса) пятого отраслевого квалификационного уровня по требованиям Евразийской организации экономического сотрудничества</a:t>
            </a:r>
          </a:p>
          <a:p>
            <a:pPr lvl="0"/>
            <a:r>
              <a:rPr lang="ru-RU" sz="2600" dirty="0">
                <a:effectLst/>
              </a:rPr>
              <a:t>директор Оценочной компании «Тереза», </a:t>
            </a:r>
            <a:r>
              <a:rPr lang="ru-RU" sz="2600" dirty="0" err="1">
                <a:effectLst/>
              </a:rPr>
              <a:t>Юкей</a:t>
            </a:r>
            <a:r>
              <a:rPr lang="ru-RU" sz="2600" dirty="0">
                <a:effectLst/>
              </a:rPr>
              <a:t>-оценка</a:t>
            </a:r>
          </a:p>
          <a:p>
            <a:pPr lvl="0"/>
            <a:r>
              <a:rPr lang="ru-RU" sz="2600" dirty="0">
                <a:effectLst/>
              </a:rPr>
              <a:t>Оценщик, эксперт, опыт работы 28 лет</a:t>
            </a:r>
          </a:p>
          <a:p>
            <a:pPr lvl="0"/>
            <a:r>
              <a:rPr lang="en-US" sz="2600" b="1" dirty="0">
                <a:effectLst/>
              </a:rPr>
              <a:t>E-mail: </a:t>
            </a:r>
            <a:r>
              <a:rPr lang="en-US" sz="2600" b="1" u="sng" dirty="0">
                <a:effectLst/>
                <a:hlinkClick r:id="rId2"/>
              </a:rPr>
              <a:t>bobunov@oktereza.ru</a:t>
            </a:r>
            <a:r>
              <a:rPr lang="en-US" sz="2600" b="1" dirty="0">
                <a:effectLst/>
              </a:rPr>
              <a:t> </a:t>
            </a:r>
            <a:endParaRPr lang="ru-RU" sz="2600" dirty="0">
              <a:effectLst/>
            </a:endParaRPr>
          </a:p>
          <a:p>
            <a:pPr lvl="0"/>
            <a:r>
              <a:rPr lang="ru-RU" sz="2600" b="1" dirty="0">
                <a:effectLst/>
              </a:rPr>
              <a:t>Тел. +7-902-471-84-94</a:t>
            </a:r>
            <a:endParaRPr lang="ru-RU" sz="2600" dirty="0">
              <a:effectLst/>
            </a:endParaRPr>
          </a:p>
        </p:txBody>
      </p:sp>
    </p:spTree>
    <p:extLst>
      <p:ext uri="{BB962C8B-B14F-4D97-AF65-F5344CB8AC3E}">
        <p14:creationId xmlns:p14="http://schemas.microsoft.com/office/powerpoint/2010/main" val="1652797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17689" y="846530"/>
            <a:ext cx="11150021" cy="1693470"/>
          </a:xfrm>
        </p:spPr>
        <p:txBody>
          <a:bodyPr>
            <a:noAutofit/>
          </a:bodyPr>
          <a:lstStyle/>
          <a:p>
            <a:r>
              <a:rPr lang="ru-RU" sz="2400" b="1" dirty="0" smtClean="0"/>
              <a:t>Рецензия (применительно к судопроизводству) — это заключение специалиста, привлеченного одной из сторон судебного процесса, которое является мотивированным мнением стороны относительно дефектов судебной экспертизы.</a:t>
            </a:r>
            <a:br>
              <a:rPr lang="ru-RU" sz="2400" b="1" dirty="0" smtClean="0"/>
            </a:br>
            <a:endParaRPr lang="ru-RU" sz="2400" b="1" dirty="0"/>
          </a:p>
        </p:txBody>
      </p:sp>
      <p:sp>
        <p:nvSpPr>
          <p:cNvPr id="3" name="Объект 2"/>
          <p:cNvSpPr>
            <a:spLocks noGrp="1"/>
          </p:cNvSpPr>
          <p:nvPr>
            <p:ph idx="1"/>
          </p:nvPr>
        </p:nvSpPr>
        <p:spPr>
          <a:xfrm>
            <a:off x="1458714" y="2658962"/>
            <a:ext cx="9624152" cy="2804860"/>
          </a:xfrm>
        </p:spPr>
        <p:txBody>
          <a:bodyPr>
            <a:normAutofit/>
          </a:bodyPr>
          <a:lstStyle/>
          <a:p>
            <a:pPr marL="0" indent="0">
              <a:buNone/>
            </a:pPr>
            <a:r>
              <a:rPr lang="ru-RU" sz="2800" dirty="0"/>
              <a:t>Рецензия на заключение эксперта поможет, если:</a:t>
            </a:r>
          </a:p>
          <a:p>
            <a:pPr lvl="0"/>
            <a:r>
              <a:rPr lang="ru-RU" sz="2800" dirty="0"/>
              <a:t>Есть сомнения в квалификации судебного эксперта;</a:t>
            </a:r>
          </a:p>
          <a:p>
            <a:pPr lvl="0"/>
            <a:r>
              <a:rPr lang="ru-RU" sz="2800" dirty="0"/>
              <a:t>Есть сомнения в правильности процедуры экспертизы;</a:t>
            </a:r>
          </a:p>
          <a:p>
            <a:pPr lvl="0"/>
            <a:r>
              <a:rPr lang="ru-RU" sz="2800" dirty="0"/>
              <a:t>Вы не согласны с заключением судебного эксперта.</a:t>
            </a:r>
          </a:p>
          <a:p>
            <a:pPr marL="0" indent="0">
              <a:buNone/>
            </a:pPr>
            <a:endParaRPr lang="ru-RU" sz="2800" dirty="0"/>
          </a:p>
        </p:txBody>
      </p:sp>
    </p:spTree>
    <p:extLst>
      <p:ext uri="{BB962C8B-B14F-4D97-AF65-F5344CB8AC3E}">
        <p14:creationId xmlns:p14="http://schemas.microsoft.com/office/powerpoint/2010/main" val="6342173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1686" y="437500"/>
            <a:ext cx="10042793" cy="5456524"/>
          </a:xfrm>
        </p:spPr>
        <p:txBody>
          <a:bodyPr>
            <a:normAutofit/>
          </a:bodyPr>
          <a:lstStyle/>
          <a:p>
            <a:pPr marL="0" indent="0" algn="just">
              <a:buNone/>
            </a:pPr>
            <a:r>
              <a:rPr lang="ru-RU" sz="2400" b="1" dirty="0"/>
              <a:t>Непрофессионализм или недобросовестность судебных экспертов приводят </a:t>
            </a:r>
            <a:endParaRPr lang="ru-RU" sz="2400" b="1" dirty="0" smtClean="0"/>
          </a:p>
          <a:p>
            <a:pPr algn="just"/>
            <a:r>
              <a:rPr lang="ru-RU" sz="2400" dirty="0" smtClean="0"/>
              <a:t>к </a:t>
            </a:r>
            <a:r>
              <a:rPr lang="ru-RU" sz="2400" dirty="0"/>
              <a:t>искажению результатов судебной экспертизы, </a:t>
            </a:r>
            <a:endParaRPr lang="ru-RU" sz="2400" dirty="0" smtClean="0"/>
          </a:p>
          <a:p>
            <a:pPr algn="just"/>
            <a:r>
              <a:rPr lang="ru-RU" sz="2400" dirty="0" smtClean="0"/>
              <a:t>введению </a:t>
            </a:r>
            <a:r>
              <a:rPr lang="ru-RU" sz="2400" dirty="0"/>
              <a:t>в заблуждение участников процесса и, как следствие, вынесению незаконного судебного решения.</a:t>
            </a:r>
          </a:p>
          <a:p>
            <a:pPr marL="0" indent="0">
              <a:buNone/>
            </a:pPr>
            <a:endParaRPr lang="ru-RU" sz="2400" dirty="0" smtClean="0"/>
          </a:p>
          <a:p>
            <a:pPr marL="0" indent="0" algn="just">
              <a:buNone/>
            </a:pPr>
            <a:r>
              <a:rPr lang="ru-RU" sz="2400" dirty="0" smtClean="0"/>
              <a:t>Рецензирование </a:t>
            </a:r>
            <a:r>
              <a:rPr lang="ru-RU" sz="2400" dirty="0"/>
              <a:t>заключений судебных экспертов может предотвратить такое развитие событий. </a:t>
            </a:r>
            <a:endParaRPr lang="ru-RU" sz="2400" dirty="0" smtClean="0"/>
          </a:p>
          <a:p>
            <a:pPr marL="0" indent="0" algn="just">
              <a:buNone/>
            </a:pPr>
            <a:r>
              <a:rPr lang="ru-RU" sz="2400" dirty="0" smtClean="0"/>
              <a:t>С </a:t>
            </a:r>
            <a:r>
              <a:rPr lang="ru-RU" sz="2400" dirty="0"/>
              <a:t>его помощью осуществляется контроль качества судебной экспертизы, а некачественные заключения экспертов могут быть признаны ненадлежащими (недопустимыми) доказательствами.</a:t>
            </a:r>
          </a:p>
          <a:p>
            <a:pPr algn="just"/>
            <a:endParaRPr lang="ru-RU" sz="2400" dirty="0"/>
          </a:p>
        </p:txBody>
      </p:sp>
    </p:spTree>
    <p:extLst>
      <p:ext uri="{BB962C8B-B14F-4D97-AF65-F5344CB8AC3E}">
        <p14:creationId xmlns:p14="http://schemas.microsoft.com/office/powerpoint/2010/main" val="31752970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95" y="620889"/>
            <a:ext cx="10353762" cy="970450"/>
          </a:xfrm>
        </p:spPr>
        <p:txBody>
          <a:bodyPr>
            <a:noAutofit/>
          </a:bodyPr>
          <a:lstStyle/>
          <a:p>
            <a:r>
              <a:rPr lang="ru-RU" sz="2400" b="1" dirty="0" smtClean="0"/>
              <a:t>В последние несколько лет практика рецензирования была закреплена во многих решениях судов, в том числе и Верховного суда. </a:t>
            </a:r>
            <a:br>
              <a:rPr lang="ru-RU" sz="2400" b="1" dirty="0" smtClean="0"/>
            </a:br>
            <a:endParaRPr lang="ru-RU" sz="2400" b="1" dirty="0"/>
          </a:p>
        </p:txBody>
      </p:sp>
      <p:sp>
        <p:nvSpPr>
          <p:cNvPr id="3" name="Объект 2"/>
          <p:cNvSpPr>
            <a:spLocks noGrp="1"/>
          </p:cNvSpPr>
          <p:nvPr>
            <p:ph idx="1"/>
          </p:nvPr>
        </p:nvSpPr>
        <p:spPr>
          <a:xfrm>
            <a:off x="913795" y="1930400"/>
            <a:ext cx="10353762" cy="4459111"/>
          </a:xfrm>
        </p:spPr>
        <p:txBody>
          <a:bodyPr>
            <a:noAutofit/>
          </a:bodyPr>
          <a:lstStyle/>
          <a:p>
            <a:pPr marL="36900" indent="0">
              <a:buNone/>
            </a:pPr>
            <a:r>
              <a:rPr lang="ru-RU" sz="2200" dirty="0" smtClean="0"/>
              <a:t>В </a:t>
            </a:r>
            <a:r>
              <a:rPr lang="ru-RU" sz="2200" dirty="0"/>
              <a:t>соответствии с </a:t>
            </a:r>
            <a:r>
              <a:rPr lang="ru-RU" sz="2200" b="1" dirty="0"/>
              <a:t>Определением судебной коллегии по экономическим спорам Верховного Суда РФ по делу № 305-ЭС17-11486 от 25.01.2018</a:t>
            </a:r>
            <a:r>
              <a:rPr lang="ru-RU" sz="2200" dirty="0"/>
              <a:t> рецензия</a:t>
            </a:r>
            <a:r>
              <a:rPr lang="ru-RU" sz="2200" dirty="0" smtClean="0"/>
              <a:t>:</a:t>
            </a:r>
          </a:p>
          <a:p>
            <a:pPr marL="36900" indent="0">
              <a:buNone/>
            </a:pPr>
            <a:endParaRPr lang="ru-RU" sz="2200" dirty="0"/>
          </a:p>
          <a:p>
            <a:pPr lvl="0"/>
            <a:r>
              <a:rPr lang="ru-RU" sz="2200" dirty="0"/>
              <a:t>является допустимым доказательством в подтверждение недостоверности рыночной стоимости, определенной в судебной экспертизе;</a:t>
            </a:r>
          </a:p>
          <a:p>
            <a:pPr lvl="0"/>
            <a:r>
              <a:rPr lang="ru-RU" sz="2200" dirty="0"/>
              <a:t>фактически представляет собой мотивированное </a:t>
            </a:r>
            <a:r>
              <a:rPr lang="ru-RU" sz="2200" dirty="0" smtClean="0"/>
              <a:t>мнение стороны </a:t>
            </a:r>
            <a:r>
              <a:rPr lang="ru-RU" sz="2200" dirty="0"/>
              <a:t>относительно дефектов судебной экспертизы;</a:t>
            </a:r>
          </a:p>
          <a:p>
            <a:pPr lvl="0"/>
            <a:r>
              <a:rPr lang="ru-RU" sz="2200" dirty="0"/>
              <a:t>требования к ее оформлению законом не установлены;</a:t>
            </a:r>
          </a:p>
          <a:p>
            <a:pPr lvl="0"/>
            <a:r>
              <a:rPr lang="ru-RU" sz="2200" dirty="0"/>
              <a:t>должно оцениваться судом наряду с другими письменными доказательствами.</a:t>
            </a:r>
          </a:p>
          <a:p>
            <a:endParaRPr lang="ru-RU" sz="2200" dirty="0"/>
          </a:p>
        </p:txBody>
      </p:sp>
    </p:spTree>
    <p:extLst>
      <p:ext uri="{BB962C8B-B14F-4D97-AF65-F5344CB8AC3E}">
        <p14:creationId xmlns:p14="http://schemas.microsoft.com/office/powerpoint/2010/main" val="33864696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800" b="1" dirty="0"/>
              <a:t>Выдержки из апелляционного определения Верховного суда РФ</a:t>
            </a:r>
            <a:br>
              <a:rPr lang="ru-RU" sz="2800" b="1" dirty="0"/>
            </a:br>
            <a:r>
              <a:rPr lang="ru-RU" sz="2800" b="1" dirty="0"/>
              <a:t>N 4-АПА19-2 от 21 марта 2019 г. </a:t>
            </a:r>
            <a:br>
              <a:rPr lang="ru-RU" sz="2800" b="1" dirty="0"/>
            </a:br>
            <a:endParaRPr lang="ru-RU" sz="2800" dirty="0"/>
          </a:p>
        </p:txBody>
      </p:sp>
      <p:sp>
        <p:nvSpPr>
          <p:cNvPr id="3" name="Объект 2"/>
          <p:cNvSpPr>
            <a:spLocks noGrp="1"/>
          </p:cNvSpPr>
          <p:nvPr>
            <p:ph idx="1"/>
          </p:nvPr>
        </p:nvSpPr>
        <p:spPr>
          <a:xfrm>
            <a:off x="913795" y="1732449"/>
            <a:ext cx="10353762" cy="4448014"/>
          </a:xfrm>
        </p:spPr>
        <p:txBody>
          <a:bodyPr>
            <a:normAutofit fontScale="92500" lnSpcReduction="10000"/>
          </a:bodyPr>
          <a:lstStyle/>
          <a:p>
            <a:pPr>
              <a:lnSpc>
                <a:spcPct val="124000"/>
              </a:lnSpc>
            </a:pPr>
            <a:r>
              <a:rPr lang="ru-RU" dirty="0"/>
              <a:t>«…суду надлежало учесть, что достоверность доказательств подвергается сомнению не только в связи с дефектами источника доказательственной информации, но и в случае существования двух или более доказательств с противоположным содержанием. Очевидно, что при таких данных вывод суда о законности исключения (рецензии) из перечня является преждевременным…»,</a:t>
            </a:r>
          </a:p>
          <a:p>
            <a:pPr>
              <a:lnSpc>
                <a:spcPct val="124000"/>
              </a:lnSpc>
            </a:pPr>
            <a:r>
              <a:rPr lang="ru-RU" dirty="0"/>
              <a:t>«..</a:t>
            </a:r>
            <a:r>
              <a:rPr lang="ru-RU" dirty="0" err="1"/>
              <a:t>Непроведение</a:t>
            </a:r>
            <a:r>
              <a:rPr lang="ru-RU" dirty="0"/>
              <a:t> в этом случае повторной экспертизы означает не что иное, как несоблюдение принципа объективности при проведении экспертизы, установленного статьей 29 Федерального закона от 25 июня 2002 года N 73-ФЗ, и как следствие, нарушение порядка принятия оспариваемого нормативного правового регулирования…»</a:t>
            </a:r>
          </a:p>
          <a:p>
            <a:pPr>
              <a:lnSpc>
                <a:spcPct val="124000"/>
              </a:lnSpc>
            </a:pPr>
            <a:r>
              <a:rPr lang="ru-RU" dirty="0"/>
              <a:t>«…Представленные в суд рецензии … суд отклонил, как не отвечающие принципу относимости, ….с чем нельзя согласиться…».</a:t>
            </a:r>
          </a:p>
          <a:p>
            <a:pPr>
              <a:lnSpc>
                <a:spcPct val="110000"/>
              </a:lnSpc>
            </a:pPr>
            <a:endParaRPr lang="ru-RU" dirty="0"/>
          </a:p>
        </p:txBody>
      </p:sp>
    </p:spTree>
    <p:extLst>
      <p:ext uri="{BB962C8B-B14F-4D97-AF65-F5344CB8AC3E}">
        <p14:creationId xmlns:p14="http://schemas.microsoft.com/office/powerpoint/2010/main" val="4167309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13795" y="903383"/>
            <a:ext cx="10353762" cy="4957590"/>
          </a:xfrm>
        </p:spPr>
        <p:txBody>
          <a:bodyPr>
            <a:normAutofit/>
          </a:bodyPr>
          <a:lstStyle/>
          <a:p>
            <a:pPr algn="just">
              <a:lnSpc>
                <a:spcPct val="114000"/>
              </a:lnSpc>
            </a:pPr>
            <a:r>
              <a:rPr lang="ru-RU" dirty="0"/>
              <a:t>«…Таким образом, отдав предпочтение одному из доказательств, а именно экспертному заключению …, надлежащим образом не проверив его достоверность, суд закрепил презумпцию правоты за любой экспертизой независимо от того, отступал эксперт от требований закона при ее проведении или нет, что, бесспорно не соответствует целям и задачам административного судопроизводства и не согласуется с положениями статьи 84 КАС, в соответствии с которыми суд оценивает относимость, допустимость, достоверность каждого доказательства в отдельности, а также достаточность и взаимосвязь доказательств в их совокупности. Доказательство признается судом достоверным, если в результате его проверки и исследования суд придет к выводу, что содержащиеся в нем сведения соответствуют действительности...»</a:t>
            </a:r>
          </a:p>
        </p:txBody>
      </p:sp>
    </p:spTree>
    <p:extLst>
      <p:ext uri="{BB962C8B-B14F-4D97-AF65-F5344CB8AC3E}">
        <p14:creationId xmlns:p14="http://schemas.microsoft.com/office/powerpoint/2010/main" val="1023190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b="1" dirty="0"/>
              <a:t>Выдержки из определения Верховного суда РФ N 305-ЭС22-10240 от 22 ноября 2022 г. по Делу N А40-224969/2020</a:t>
            </a:r>
            <a:endParaRPr lang="ru-RU" sz="2800" dirty="0"/>
          </a:p>
        </p:txBody>
      </p:sp>
      <p:sp>
        <p:nvSpPr>
          <p:cNvPr id="3" name="Объект 2"/>
          <p:cNvSpPr>
            <a:spLocks noGrp="1"/>
          </p:cNvSpPr>
          <p:nvPr>
            <p:ph idx="1"/>
          </p:nvPr>
        </p:nvSpPr>
        <p:spPr>
          <a:xfrm>
            <a:off x="913795" y="2316343"/>
            <a:ext cx="10353762" cy="4058751"/>
          </a:xfrm>
        </p:spPr>
        <p:txBody>
          <a:bodyPr>
            <a:normAutofit/>
          </a:bodyPr>
          <a:lstStyle/>
          <a:p>
            <a:pPr>
              <a:lnSpc>
                <a:spcPct val="114000"/>
              </a:lnSpc>
            </a:pPr>
            <a:r>
              <a:rPr lang="ru-RU" sz="2200" dirty="0"/>
              <a:t>«…Вопреки части 2 статьи 65, статьи 71 и части 1 статьи 168 АПК РФ суды первой и апелляционной инстанций не разрешили вопрос о том, какая из представленных в материалы дела оценок рыночной стоимости предметов лизинга является достоверной, отказавшись учитывать данные об иной оценке имущества, не вынесли на обсуждение сторон вопрос о представлении рецензий на соответствующие отчеты, вопрос о назначении судебной оценочной экспертизы….»</a:t>
            </a:r>
          </a:p>
          <a:p>
            <a:pPr>
              <a:lnSpc>
                <a:spcPct val="114000"/>
              </a:lnSpc>
            </a:pPr>
            <a:endParaRPr lang="ru-RU" sz="2200" dirty="0"/>
          </a:p>
        </p:txBody>
      </p:sp>
    </p:spTree>
    <p:extLst>
      <p:ext uri="{BB962C8B-B14F-4D97-AF65-F5344CB8AC3E}">
        <p14:creationId xmlns:p14="http://schemas.microsoft.com/office/powerpoint/2010/main" val="41694960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b="1" dirty="0"/>
              <a:t>Выдержки из определения Верховного суда РФ N 30-КГ22-9-К5 </a:t>
            </a:r>
            <a:r>
              <a:rPr lang="ru-RU" sz="2800" dirty="0"/>
              <a:t/>
            </a:r>
            <a:br>
              <a:rPr lang="ru-RU" sz="2800" dirty="0"/>
            </a:br>
            <a:r>
              <a:rPr lang="ru-RU" sz="2800" b="1" dirty="0"/>
              <a:t>от 8 ноября 2022 г. </a:t>
            </a:r>
            <a:r>
              <a:rPr lang="ru-RU" sz="2800" dirty="0"/>
              <a:t/>
            </a:r>
            <a:br>
              <a:rPr lang="ru-RU" sz="2800" dirty="0"/>
            </a:br>
            <a:r>
              <a:rPr lang="ru-RU" sz="2800" b="1" dirty="0"/>
              <a:t> </a:t>
            </a:r>
            <a:br>
              <a:rPr lang="ru-RU" sz="2800" b="1" dirty="0"/>
            </a:br>
            <a:endParaRPr lang="ru-RU" sz="2800" dirty="0"/>
          </a:p>
        </p:txBody>
      </p:sp>
      <p:sp>
        <p:nvSpPr>
          <p:cNvPr id="3" name="Объект 2"/>
          <p:cNvSpPr>
            <a:spLocks noGrp="1"/>
          </p:cNvSpPr>
          <p:nvPr>
            <p:ph idx="1"/>
          </p:nvPr>
        </p:nvSpPr>
        <p:spPr/>
        <p:txBody>
          <a:bodyPr>
            <a:normAutofit/>
          </a:bodyPr>
          <a:lstStyle/>
          <a:p>
            <a:pPr algn="just">
              <a:lnSpc>
                <a:spcPct val="114000"/>
              </a:lnSpc>
            </a:pPr>
            <a:r>
              <a:rPr lang="ru-RU" sz="2200" dirty="0"/>
              <a:t>«…Для правильного разрешения спора суду надлежало дать оценку собранным доказательствам по правилам, установленным гражданским процессуальным законодательством, что сделано не было….»</a:t>
            </a:r>
          </a:p>
          <a:p>
            <a:pPr algn="just">
              <a:lnSpc>
                <a:spcPct val="114000"/>
              </a:lnSpc>
            </a:pPr>
            <a:r>
              <a:rPr lang="ru-RU" sz="2200" dirty="0"/>
              <a:t>«…Заключение эксперта по результатам проведения судебной экспертизы, назначенной при рассмотрении иного судебного дела, а равно заключение эксперта, полученное по результатам внесудебной экспертизы, не являются экспертными заключениями по рассматриваемому делу в смысле ст. ст. 55 и 79 Гражданского процессуального кодекса Российской Федерации, такие заключения могут быть признаны судом письменными доказательствами, которые подлежат оценке в совокупности с другими доказательствами….»</a:t>
            </a:r>
          </a:p>
        </p:txBody>
      </p:sp>
    </p:spTree>
    <p:extLst>
      <p:ext uri="{BB962C8B-B14F-4D97-AF65-F5344CB8AC3E}">
        <p14:creationId xmlns:p14="http://schemas.microsoft.com/office/powerpoint/2010/main" val="2440359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noAutofit/>
          </a:bodyPr>
          <a:lstStyle/>
          <a:p>
            <a:r>
              <a:rPr lang="ru-RU" sz="1800" b="1" dirty="0" smtClean="0"/>
              <a:t>Рецензия на экспертизу позволяет проверить, соответствует ли заключение, составленное судебным экспертом, нормам законодательства, обоснованы ли выбранные методики, а также определить, достаточно ли компетентен эксперт, выдавший заключение.</a:t>
            </a:r>
            <a:r>
              <a:rPr lang="ru-RU" sz="2000" b="1" dirty="0" smtClean="0"/>
              <a:t/>
            </a:r>
            <a:br>
              <a:rPr lang="ru-RU" sz="2000" b="1" dirty="0" smtClean="0"/>
            </a:br>
            <a:endParaRPr lang="ru-RU" sz="2000" b="1" dirty="0"/>
          </a:p>
        </p:txBody>
      </p:sp>
      <p:sp>
        <p:nvSpPr>
          <p:cNvPr id="3" name="Объект 2"/>
          <p:cNvSpPr>
            <a:spLocks noGrp="1"/>
          </p:cNvSpPr>
          <p:nvPr>
            <p:ph idx="1"/>
          </p:nvPr>
        </p:nvSpPr>
        <p:spPr>
          <a:xfrm>
            <a:off x="913795" y="1732449"/>
            <a:ext cx="10353762" cy="4602250"/>
          </a:xfrm>
        </p:spPr>
        <p:txBody>
          <a:bodyPr>
            <a:noAutofit/>
          </a:bodyPr>
          <a:lstStyle/>
          <a:p>
            <a:pPr marL="0" indent="0" algn="just">
              <a:buNone/>
            </a:pPr>
            <a:r>
              <a:rPr lang="ru-RU" sz="1700" dirty="0" smtClean="0"/>
              <a:t>Несмотря на то, что требований к форме рецензии нет, она должна соответствовать определенным требованиям (если вы хотите повысить вероятность ее приемлемости для суда):</a:t>
            </a:r>
          </a:p>
          <a:p>
            <a:pPr lvl="0" algn="just"/>
            <a:r>
              <a:rPr lang="ru-RU" sz="1700" dirty="0" smtClean="0"/>
              <a:t>Рецензия должна быть структурирована: в начале размещаются более существенные и значимые замечания, затем менее существенные по степени убывания.</a:t>
            </a:r>
          </a:p>
          <a:p>
            <a:pPr lvl="0" algn="just"/>
            <a:r>
              <a:rPr lang="ru-RU" sz="1700" dirty="0" smtClean="0"/>
              <a:t>Замечаний не должно быть слишком много, лучше группировать замечания по их однородности. Несущественные, малозначимые и формальные замечания следует размещать в конце рецензии</a:t>
            </a:r>
          </a:p>
          <a:p>
            <a:pPr lvl="0" algn="just"/>
            <a:r>
              <a:rPr lang="ru-RU" sz="1700" dirty="0" smtClean="0"/>
              <a:t>Замечание лучше оформлять следующим образом: сначала цитирование из текста заключения эксперта со ссылкой на страницу, затем суть замечания, со ссылкой на пункты законодательства, стандартов или методических материалов, затем - как и в какой степени повлияла эта ошибка на конечный результат.</a:t>
            </a:r>
          </a:p>
          <a:p>
            <a:pPr lvl="0" algn="just"/>
            <a:r>
              <a:rPr lang="ru-RU" sz="1700" dirty="0" smtClean="0"/>
              <a:t>Важно помнить, что вариативность применяемых методик само по себе замечанием не является. Если подход рецензента не совпадает с подходом эксперта, но методологически ничего не нарушено, такое замечание в рецензии указывать не следует.</a:t>
            </a:r>
          </a:p>
          <a:p>
            <a:pPr lvl="0" algn="just"/>
            <a:r>
              <a:rPr lang="ru-RU" sz="1700" dirty="0" smtClean="0"/>
              <a:t>Квалификация рецензента желательно должна быть сопоставима или выше квалификации критикуемого эксперта</a:t>
            </a:r>
          </a:p>
          <a:p>
            <a:pPr algn="just"/>
            <a:endParaRPr lang="ru-RU" sz="1700" dirty="0"/>
          </a:p>
        </p:txBody>
      </p:sp>
    </p:spTree>
    <p:extLst>
      <p:ext uri="{BB962C8B-B14F-4D97-AF65-F5344CB8AC3E}">
        <p14:creationId xmlns:p14="http://schemas.microsoft.com/office/powerpoint/2010/main" val="59232244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Грифель">
  <a:themeElements>
    <a:clrScheme name="Теплый синий">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Грифель">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каймленный край">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17779" dir="5400000" rotWithShape="0">
              <a:srgbClr val="000000">
                <a:alpha val="4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3F2DE9A5-64E6-437C-A389-CC4477E817E8}"/>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TM04033929[[fn=Сланец]]</Template>
  <TotalTime>368</TotalTime>
  <Words>1523</Words>
  <Application>Microsoft Office PowerPoint</Application>
  <PresentationFormat>Широкоэкранный</PresentationFormat>
  <Paragraphs>93</Paragraphs>
  <Slides>15</Slides>
  <Notes>2</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15</vt:i4>
      </vt:variant>
    </vt:vector>
  </HeadingPairs>
  <TitlesOfParts>
    <vt:vector size="21" baseType="lpstr">
      <vt:lpstr>Arial</vt:lpstr>
      <vt:lpstr>Calibri</vt:lpstr>
      <vt:lpstr>Calisto MT</vt:lpstr>
      <vt:lpstr>Trebuchet MS</vt:lpstr>
      <vt:lpstr>Wingdings 2</vt:lpstr>
      <vt:lpstr>Грифель</vt:lpstr>
      <vt:lpstr>Рецензия как одно  из допустимых доказательств в судебном процессе</vt:lpstr>
      <vt:lpstr>Рецензия (применительно к судопроизводству) — это заключение специалиста, привлеченного одной из сторон судебного процесса, которое является мотивированным мнением стороны относительно дефектов судебной экспертизы. </vt:lpstr>
      <vt:lpstr>Презентация PowerPoint</vt:lpstr>
      <vt:lpstr>В последние несколько лет практика рецензирования была закреплена во многих решениях судов, в том числе и Верховного суда.  </vt:lpstr>
      <vt:lpstr>Выдержки из апелляционного определения Верховного суда РФ N 4-АПА19-2 от 21 марта 2019 г.  </vt:lpstr>
      <vt:lpstr>Презентация PowerPoint</vt:lpstr>
      <vt:lpstr>Выдержки из определения Верховного суда РФ N 305-ЭС22-10240 от 22 ноября 2022 г. по Делу N А40-224969/2020</vt:lpstr>
      <vt:lpstr>Выдержки из определения Верховного суда РФ N 30-КГ22-9-К5  от 8 ноября 2022 г.    </vt:lpstr>
      <vt:lpstr>Рецензия на экспертизу позволяет проверить, соответствует ли заключение, составленное судебным экспертом, нормам законодательства, обоснованы ли выбранные методики, а также определить, достаточно ли компетентен эксперт, выдавший заключение. </vt:lpstr>
      <vt:lpstr>Основные ошибки рецензента, которые в том числе позволяют суду отказать в приобщении рецензии к делу, либо фактически игнорировать доводы рецензии при вынесении решения: </vt:lpstr>
      <vt:lpstr>Вот далеко не полный перечень решений судов, поддержавших рецензирование в судебных процессах: </vt:lpstr>
      <vt:lpstr>Презентация PowerPoint</vt:lpstr>
      <vt:lpstr>Наряду с обычными видами экспертиз и рецензий все чаще возникает необходимость и в других экспертизах, например:  </vt:lpstr>
      <vt:lpstr>Презентация PowerPoint</vt:lpstr>
      <vt:lpstr>Бобунов Эдуард Анатольевич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Рецензия как одно из допустимых доказательств в судебном процессе</dc:title>
  <dc:creator>Марина Петрова</dc:creator>
  <cp:lastModifiedBy>Эдуард Бобунов</cp:lastModifiedBy>
  <cp:revision>18</cp:revision>
  <dcterms:created xsi:type="dcterms:W3CDTF">2023-03-20T06:04:14Z</dcterms:created>
  <dcterms:modified xsi:type="dcterms:W3CDTF">2023-04-03T10:47:13Z</dcterms:modified>
</cp:coreProperties>
</file>