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61" r:id="rId2"/>
  </p:sldMasterIdLst>
  <p:notesMasterIdLst>
    <p:notesMasterId r:id="rId34"/>
  </p:notesMasterIdLst>
  <p:sldIdLst>
    <p:sldId id="536" r:id="rId3"/>
    <p:sldId id="627" r:id="rId4"/>
    <p:sldId id="636" r:id="rId5"/>
    <p:sldId id="609" r:id="rId6"/>
    <p:sldId id="610" r:id="rId7"/>
    <p:sldId id="592" r:id="rId8"/>
    <p:sldId id="619" r:id="rId9"/>
    <p:sldId id="621" r:id="rId10"/>
    <p:sldId id="629" r:id="rId11"/>
    <p:sldId id="622" r:id="rId12"/>
    <p:sldId id="623" r:id="rId13"/>
    <p:sldId id="624" r:id="rId14"/>
    <p:sldId id="626" r:id="rId15"/>
    <p:sldId id="611" r:id="rId16"/>
    <p:sldId id="443" r:id="rId17"/>
    <p:sldId id="444" r:id="rId18"/>
    <p:sldId id="433" r:id="rId19"/>
    <p:sldId id="442" r:id="rId20"/>
    <p:sldId id="561" r:id="rId21"/>
    <p:sldId id="478" r:id="rId22"/>
    <p:sldId id="479" r:id="rId23"/>
    <p:sldId id="480" r:id="rId24"/>
    <p:sldId id="634" r:id="rId25"/>
    <p:sldId id="633" r:id="rId26"/>
    <p:sldId id="555" r:id="rId27"/>
    <p:sldId id="557" r:id="rId28"/>
    <p:sldId id="556" r:id="rId29"/>
    <p:sldId id="488" r:id="rId30"/>
    <p:sldId id="486" r:id="rId31"/>
    <p:sldId id="487" r:id="rId32"/>
    <p:sldId id="485" r:id="rId33"/>
  </p:sldIdLst>
  <p:sldSz cx="24384000" cy="13716000"/>
  <p:notesSz cx="6797675" cy="992505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aj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660"/>
  </p:normalViewPr>
  <p:slideViewPr>
    <p:cSldViewPr>
      <p:cViewPr varScale="1">
        <p:scale>
          <a:sx n="53" d="100"/>
          <a:sy n="53" d="100"/>
        </p:scale>
        <p:origin x="798" y="36"/>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8" name="Shape 48"/>
          <p:cNvSpPr>
            <a:spLocks noGrp="1" noRot="1" noChangeAspect="1"/>
          </p:cNvSpPr>
          <p:nvPr>
            <p:ph type="sldImg"/>
          </p:nvPr>
        </p:nvSpPr>
        <p:spPr>
          <a:xfrm>
            <a:off x="92075" y="744538"/>
            <a:ext cx="6613525" cy="3721100"/>
          </a:xfrm>
          <a:prstGeom prst="rect">
            <a:avLst/>
          </a:prstGeom>
        </p:spPr>
        <p:txBody>
          <a:bodyPr/>
          <a:lstStyle/>
          <a:p>
            <a:endParaRPr/>
          </a:p>
        </p:txBody>
      </p:sp>
      <p:sp>
        <p:nvSpPr>
          <p:cNvPr id="49" name="Shape 49"/>
          <p:cNvSpPr>
            <a:spLocks noGrp="1"/>
          </p:cNvSpPr>
          <p:nvPr>
            <p:ph type="body" sz="quarter" idx="1"/>
          </p:nvPr>
        </p:nvSpPr>
        <p:spPr>
          <a:xfrm>
            <a:off x="906357" y="4714399"/>
            <a:ext cx="4984962" cy="4466273"/>
          </a:xfrm>
          <a:prstGeom prst="rect">
            <a:avLst/>
          </a:prstGeom>
        </p:spPr>
        <p:txBody>
          <a:bodyPr/>
          <a:lstStyle/>
          <a:p>
            <a:endParaRPr/>
          </a:p>
        </p:txBody>
      </p:sp>
    </p:spTree>
    <p:extLst>
      <p:ext uri="{BB962C8B-B14F-4D97-AF65-F5344CB8AC3E}">
        <p14:creationId xmlns:p14="http://schemas.microsoft.com/office/powerpoint/2010/main" val="1166211256"/>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Фото — горизонтально">
    <p:bg>
      <p:bgPr>
        <a:solidFill>
          <a:srgbClr val="FFFFFF"/>
        </a:solidFill>
        <a:effectLst/>
      </p:bgPr>
    </p:bg>
    <p:spTree>
      <p:nvGrpSpPr>
        <p:cNvPr id="1" name=""/>
        <p:cNvGrpSpPr/>
        <p:nvPr/>
      </p:nvGrpSpPr>
      <p:grpSpPr>
        <a:xfrm>
          <a:off x="0" y="0"/>
          <a:ext cx="0" cy="0"/>
          <a:chOff x="0" y="0"/>
          <a:chExt cx="0" cy="0"/>
        </a:xfrm>
      </p:grpSpPr>
      <p:sp>
        <p:nvSpPr>
          <p:cNvPr id="9" name="Изображение"/>
          <p:cNvSpPr>
            <a:spLocks noGrp="1"/>
          </p:cNvSpPr>
          <p:nvPr>
            <p:ph type="pic" sz="half" idx="13"/>
          </p:nvPr>
        </p:nvSpPr>
        <p:spPr>
          <a:xfrm>
            <a:off x="5307210" y="892968"/>
            <a:ext cx="13751720" cy="8322470"/>
          </a:xfrm>
          <a:prstGeom prst="rect">
            <a:avLst/>
          </a:prstGeom>
        </p:spPr>
        <p:txBody>
          <a:bodyPr lIns="91439" tIns="45719" rIns="91439" bIns="45719" anchor="t">
            <a:noAutofit/>
          </a:bodyPr>
          <a:lstStyle/>
          <a:p>
            <a:endParaRPr/>
          </a:p>
        </p:txBody>
      </p:sp>
      <p:sp>
        <p:nvSpPr>
          <p:cNvPr id="10" name="Текст заголовка"/>
          <p:cNvSpPr txBox="1">
            <a:spLocks noGrp="1"/>
          </p:cNvSpPr>
          <p:nvPr>
            <p:ph type="title"/>
          </p:nvPr>
        </p:nvSpPr>
        <p:spPr>
          <a:xfrm>
            <a:off x="4833937" y="9447609"/>
            <a:ext cx="14716126" cy="2000251"/>
          </a:xfrm>
          <a:prstGeom prst="rect">
            <a:avLst/>
          </a:prstGeom>
        </p:spPr>
        <p:txBody>
          <a:bodyPr anchor="b"/>
          <a:lstStyle/>
          <a:p>
            <a:r>
              <a:t>Текст заголовка</a:t>
            </a:r>
          </a:p>
        </p:txBody>
      </p:sp>
      <p:sp>
        <p:nvSpPr>
          <p:cNvPr id="11" name="Уровень текста 1…"/>
          <p:cNvSpPr txBox="1">
            <a:spLocks noGrp="1"/>
          </p:cNvSpPr>
          <p:nvPr>
            <p:ph type="body" sz="quarter" idx="1"/>
          </p:nvPr>
        </p:nvSpPr>
        <p:spPr>
          <a:xfrm>
            <a:off x="4833937" y="11519296"/>
            <a:ext cx="14716126" cy="1589486"/>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2" name="Номер слайда"/>
          <p:cNvSpPr txBox="1">
            <a:spLocks noGrp="1"/>
          </p:cNvSpPr>
          <p:nvPr>
            <p:ph type="sldNum" sz="quarter" idx="2"/>
          </p:nvPr>
        </p:nvSpPr>
        <p:spPr>
          <a:xfrm>
            <a:off x="11935814" y="13001625"/>
            <a:ext cx="494513" cy="51117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Пустой">
    <p:bg>
      <p:bgPr>
        <a:solidFill>
          <a:srgbClr val="FFFFFF"/>
        </a:solidFill>
        <a:effectLst/>
      </p:bgPr>
    </p:bg>
    <p:spTree>
      <p:nvGrpSpPr>
        <p:cNvPr id="1" name=""/>
        <p:cNvGrpSpPr/>
        <p:nvPr/>
      </p:nvGrpSpPr>
      <p:grpSpPr>
        <a:xfrm>
          <a:off x="0" y="0"/>
          <a:ext cx="0" cy="0"/>
          <a:chOff x="0" y="0"/>
          <a:chExt cx="0" cy="0"/>
        </a:xfrm>
      </p:grpSpPr>
      <p:sp>
        <p:nvSpPr>
          <p:cNvPr id="47"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B9B259-0D39-384C-AB80-2FD4BBFB9E15}"/>
              </a:ext>
            </a:extLst>
          </p:cNvPr>
          <p:cNvSpPr>
            <a:spLocks noGrp="1"/>
          </p:cNvSpPr>
          <p:nvPr>
            <p:ph type="ctrTitle"/>
          </p:nvPr>
        </p:nvSpPr>
        <p:spPr>
          <a:xfrm>
            <a:off x="3048000" y="2244726"/>
            <a:ext cx="18288000" cy="4775200"/>
          </a:xfrm>
        </p:spPr>
        <p:txBody>
          <a:bodyPr anchor="b"/>
          <a:lstStyle>
            <a:lvl1pPr algn="ctr">
              <a:defRPr sz="12000"/>
            </a:lvl1pPr>
          </a:lstStyle>
          <a:p>
            <a:r>
              <a:rPr lang="ru-RU"/>
              <a:t>Образец заголовка</a:t>
            </a:r>
          </a:p>
        </p:txBody>
      </p:sp>
      <p:sp>
        <p:nvSpPr>
          <p:cNvPr id="3" name="Подзаголовок 2">
            <a:extLst>
              <a:ext uri="{FF2B5EF4-FFF2-40B4-BE49-F238E27FC236}">
                <a16:creationId xmlns:a16="http://schemas.microsoft.com/office/drawing/2014/main" id="{22783C49-D117-D344-937E-ED3045125765}"/>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ru-RU"/>
              <a:t>Образец подзаголовка</a:t>
            </a:r>
          </a:p>
        </p:txBody>
      </p:sp>
      <p:sp>
        <p:nvSpPr>
          <p:cNvPr id="4" name="Дата 3">
            <a:extLst>
              <a:ext uri="{FF2B5EF4-FFF2-40B4-BE49-F238E27FC236}">
                <a16:creationId xmlns:a16="http://schemas.microsoft.com/office/drawing/2014/main" id="{BA7E842E-9BE5-5249-9C75-477E9126AF78}"/>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5" name="Нижний колонтитул 4">
            <a:extLst>
              <a:ext uri="{FF2B5EF4-FFF2-40B4-BE49-F238E27FC236}">
                <a16:creationId xmlns:a16="http://schemas.microsoft.com/office/drawing/2014/main" id="{C064F799-BC5D-AB43-B5E3-3EE9DB62891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8F13E03-FB85-FB4B-9703-8B666FC85508}"/>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2728337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16160C-4464-044C-BAC8-B40A65470E3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64ED1E5-8409-DA4D-831A-790E2EA7BB2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B30A3B0-0416-B040-82DA-9474A57F32E7}"/>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5" name="Нижний колонтитул 4">
            <a:extLst>
              <a:ext uri="{FF2B5EF4-FFF2-40B4-BE49-F238E27FC236}">
                <a16:creationId xmlns:a16="http://schemas.microsoft.com/office/drawing/2014/main" id="{6FEBB5A1-9CBD-F54D-9DBA-4690DB4E3DA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729B73D-7730-C743-8E81-FC71E09D3398}"/>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1850218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6AD829-C3B9-9841-AB38-10E0D18454B5}"/>
              </a:ext>
            </a:extLst>
          </p:cNvPr>
          <p:cNvSpPr>
            <a:spLocks noGrp="1"/>
          </p:cNvSpPr>
          <p:nvPr>
            <p:ph type="title"/>
          </p:nvPr>
        </p:nvSpPr>
        <p:spPr>
          <a:xfrm>
            <a:off x="1663700" y="3419477"/>
            <a:ext cx="21031200" cy="5705474"/>
          </a:xfrm>
        </p:spPr>
        <p:txBody>
          <a:bodyPr anchor="b"/>
          <a:lstStyle>
            <a:lvl1pPr>
              <a:defRPr sz="12000"/>
            </a:lvl1pPr>
          </a:lstStyle>
          <a:p>
            <a:r>
              <a:rPr lang="ru-RU"/>
              <a:t>Образец заголовка</a:t>
            </a:r>
          </a:p>
        </p:txBody>
      </p:sp>
      <p:sp>
        <p:nvSpPr>
          <p:cNvPr id="3" name="Текст 2">
            <a:extLst>
              <a:ext uri="{FF2B5EF4-FFF2-40B4-BE49-F238E27FC236}">
                <a16:creationId xmlns:a16="http://schemas.microsoft.com/office/drawing/2014/main" id="{4BEDC4E5-9E66-5144-BA81-4F62B64A1408}"/>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E83F2EC-CD71-D841-A853-746B6913383F}"/>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5" name="Нижний колонтитул 4">
            <a:extLst>
              <a:ext uri="{FF2B5EF4-FFF2-40B4-BE49-F238E27FC236}">
                <a16:creationId xmlns:a16="http://schemas.microsoft.com/office/drawing/2014/main" id="{6197050E-A0EC-9445-A946-A9C49289C83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A991451-8523-C247-BAB2-3C8F0A7A57DC}"/>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1145839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66DB3D-67A6-E04C-A304-7D48B9FD929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ECED3F4-18BE-DE42-AD2A-96D684B8A76E}"/>
              </a:ext>
            </a:extLst>
          </p:cNvPr>
          <p:cNvSpPr>
            <a:spLocks noGrp="1"/>
          </p:cNvSpPr>
          <p:nvPr>
            <p:ph sz="half" idx="1"/>
          </p:nvPr>
        </p:nvSpPr>
        <p:spPr>
          <a:xfrm>
            <a:off x="1676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D7C50E8-D9AF-0748-9D4F-0F9004DA6F57}"/>
              </a:ext>
            </a:extLst>
          </p:cNvPr>
          <p:cNvSpPr>
            <a:spLocks noGrp="1"/>
          </p:cNvSpPr>
          <p:nvPr>
            <p:ph sz="half" idx="2"/>
          </p:nvPr>
        </p:nvSpPr>
        <p:spPr>
          <a:xfrm>
            <a:off x="12344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668F460-62D5-D14E-A3D2-A0FE2D514031}"/>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6" name="Нижний колонтитул 5">
            <a:extLst>
              <a:ext uri="{FF2B5EF4-FFF2-40B4-BE49-F238E27FC236}">
                <a16:creationId xmlns:a16="http://schemas.microsoft.com/office/drawing/2014/main" id="{C463D8EE-7C92-1D48-8DC0-3459272621A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16119B-2C39-BA4B-9012-89665B8FABE5}"/>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2286484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1B0DFF-46AE-CB40-8CDE-F9E16970C20A}"/>
              </a:ext>
            </a:extLst>
          </p:cNvPr>
          <p:cNvSpPr>
            <a:spLocks noGrp="1"/>
          </p:cNvSpPr>
          <p:nvPr>
            <p:ph type="title"/>
          </p:nvPr>
        </p:nvSpPr>
        <p:spPr>
          <a:xfrm>
            <a:off x="1679576" y="730251"/>
            <a:ext cx="21031200" cy="2651126"/>
          </a:xfrm>
        </p:spPr>
        <p:txBody>
          <a:bodyPr/>
          <a:lstStyle/>
          <a:p>
            <a:r>
              <a:rPr lang="ru-RU"/>
              <a:t>Образец заголовка</a:t>
            </a:r>
          </a:p>
        </p:txBody>
      </p:sp>
      <p:sp>
        <p:nvSpPr>
          <p:cNvPr id="3" name="Текст 2">
            <a:extLst>
              <a:ext uri="{FF2B5EF4-FFF2-40B4-BE49-F238E27FC236}">
                <a16:creationId xmlns:a16="http://schemas.microsoft.com/office/drawing/2014/main" id="{15A814A2-D11B-6C48-99AF-5157B0F3F3D7}"/>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4" name="Объект 3">
            <a:extLst>
              <a:ext uri="{FF2B5EF4-FFF2-40B4-BE49-F238E27FC236}">
                <a16:creationId xmlns:a16="http://schemas.microsoft.com/office/drawing/2014/main" id="{7BC9E939-C76F-FD45-B48F-8DB313C4AE07}"/>
              </a:ext>
            </a:extLst>
          </p:cNvPr>
          <p:cNvSpPr>
            <a:spLocks noGrp="1"/>
          </p:cNvSpPr>
          <p:nvPr>
            <p:ph sz="half" idx="2"/>
          </p:nvPr>
        </p:nvSpPr>
        <p:spPr>
          <a:xfrm>
            <a:off x="1679577" y="5010150"/>
            <a:ext cx="10315574"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8162935-9C6F-A64E-8B60-00CC8799095B}"/>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6" name="Объект 5">
            <a:extLst>
              <a:ext uri="{FF2B5EF4-FFF2-40B4-BE49-F238E27FC236}">
                <a16:creationId xmlns:a16="http://schemas.microsoft.com/office/drawing/2014/main" id="{D6C61E2E-F9CA-1B4A-9822-AD3432E7BD33}"/>
              </a:ext>
            </a:extLst>
          </p:cNvPr>
          <p:cNvSpPr>
            <a:spLocks noGrp="1"/>
          </p:cNvSpPr>
          <p:nvPr>
            <p:ph sz="quarter" idx="4"/>
          </p:nvPr>
        </p:nvSpPr>
        <p:spPr>
          <a:xfrm>
            <a:off x="12344400" y="5010150"/>
            <a:ext cx="10366376"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6AA1A9F8-213C-2544-BCDF-CBC1DC32707C}"/>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8" name="Нижний колонтитул 7">
            <a:extLst>
              <a:ext uri="{FF2B5EF4-FFF2-40B4-BE49-F238E27FC236}">
                <a16:creationId xmlns:a16="http://schemas.microsoft.com/office/drawing/2014/main" id="{EB14CB76-2E78-454F-B10D-E0DE2541471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D21700C-314D-A44A-9C98-8E71F420A3EF}"/>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1081417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CE69D4-6C68-1443-B2F4-EFB5A80DD2B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9DBFCC28-2DAD-FD4F-852E-270EAD5C7C01}"/>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4" name="Нижний колонтитул 3">
            <a:extLst>
              <a:ext uri="{FF2B5EF4-FFF2-40B4-BE49-F238E27FC236}">
                <a16:creationId xmlns:a16="http://schemas.microsoft.com/office/drawing/2014/main" id="{79BCEFC7-CC6D-E14C-A8CC-62A63736901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395CB83-BC49-6D4A-93FC-05A63CF26A77}"/>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3019059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09E6C2B-83CD-3441-AFAD-5489C8DA7A1C}"/>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3" name="Нижний колонтитул 2">
            <a:extLst>
              <a:ext uri="{FF2B5EF4-FFF2-40B4-BE49-F238E27FC236}">
                <a16:creationId xmlns:a16="http://schemas.microsoft.com/office/drawing/2014/main" id="{12D54D26-DFB4-304A-B78A-8C30E0B5F87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03D4D4E-F72E-1A4E-8FD1-78FFE0013761}"/>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2432734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01BCA0-859D-A849-85AE-ACE1925D7BDD}"/>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p>
        </p:txBody>
      </p:sp>
      <p:sp>
        <p:nvSpPr>
          <p:cNvPr id="3" name="Объект 2">
            <a:extLst>
              <a:ext uri="{FF2B5EF4-FFF2-40B4-BE49-F238E27FC236}">
                <a16:creationId xmlns:a16="http://schemas.microsoft.com/office/drawing/2014/main" id="{95F00E5C-5762-DF4E-B7F0-86887DBA91B3}"/>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18FF143-E054-D14B-A554-CA090E3F64A4}"/>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id="{83F1E344-994C-3846-A183-DEDFEA8AAF78}"/>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6" name="Нижний колонтитул 5">
            <a:extLst>
              <a:ext uri="{FF2B5EF4-FFF2-40B4-BE49-F238E27FC236}">
                <a16:creationId xmlns:a16="http://schemas.microsoft.com/office/drawing/2014/main" id="{29C6E2B6-CE91-844E-BCB7-2C6F0FD05BE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EAD16CD-78A7-8E47-9C7F-8813743838F9}"/>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3446105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CC8308-B84D-4D4A-AFEF-F0A7241757EB}"/>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p>
        </p:txBody>
      </p:sp>
      <p:sp>
        <p:nvSpPr>
          <p:cNvPr id="3" name="Рисунок 2">
            <a:extLst>
              <a:ext uri="{FF2B5EF4-FFF2-40B4-BE49-F238E27FC236}">
                <a16:creationId xmlns:a16="http://schemas.microsoft.com/office/drawing/2014/main" id="{BE23F40C-45C7-FD47-8EB9-97B1F1A368EA}"/>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ru-RU"/>
          </a:p>
        </p:txBody>
      </p:sp>
      <p:sp>
        <p:nvSpPr>
          <p:cNvPr id="4" name="Текст 3">
            <a:extLst>
              <a:ext uri="{FF2B5EF4-FFF2-40B4-BE49-F238E27FC236}">
                <a16:creationId xmlns:a16="http://schemas.microsoft.com/office/drawing/2014/main" id="{EA3D54AE-E90A-8E4F-8B4D-87657BF03F99}"/>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id="{42529FD4-1E54-BF49-B13A-508EE65D4769}"/>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6" name="Нижний колонтитул 5">
            <a:extLst>
              <a:ext uri="{FF2B5EF4-FFF2-40B4-BE49-F238E27FC236}">
                <a16:creationId xmlns:a16="http://schemas.microsoft.com/office/drawing/2014/main" id="{B5FA04FF-0124-3944-9705-F7264979981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B64D2E2-BA10-3E43-8570-0368C2E351FA}"/>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3508432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Заголовок — по центру">
    <p:bg>
      <p:bgPr>
        <a:solidFill>
          <a:srgbClr val="FFFFFF"/>
        </a:solidFill>
        <a:effectLst/>
      </p:bgPr>
    </p:bg>
    <p:spTree>
      <p:nvGrpSpPr>
        <p:cNvPr id="1" name=""/>
        <p:cNvGrpSpPr/>
        <p:nvPr/>
      </p:nvGrpSpPr>
      <p:grpSpPr>
        <a:xfrm>
          <a:off x="0" y="0"/>
          <a:ext cx="0" cy="0"/>
          <a:chOff x="0" y="0"/>
          <a:chExt cx="0" cy="0"/>
        </a:xfrm>
      </p:grpSpPr>
      <p:sp>
        <p:nvSpPr>
          <p:cNvPr id="1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0A6B8F-1C40-3145-B05E-709CD6FCA7D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7F54103-E3EA-C74E-955A-37D4378DF4C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D6E1014-9ED9-E048-B00D-C298A427DE68}"/>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5" name="Нижний колонтитул 4">
            <a:extLst>
              <a:ext uri="{FF2B5EF4-FFF2-40B4-BE49-F238E27FC236}">
                <a16:creationId xmlns:a16="http://schemas.microsoft.com/office/drawing/2014/main" id="{8479CF41-E8A6-AD41-9E8F-511FD16B4A2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91A2850-59DD-464B-91FC-AEA1803AE42F}"/>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4110530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894DC64D-BFFE-A740-9781-5A27B7916999}"/>
              </a:ext>
            </a:extLst>
          </p:cNvPr>
          <p:cNvSpPr>
            <a:spLocks noGrp="1"/>
          </p:cNvSpPr>
          <p:nvPr>
            <p:ph type="title" orient="vert"/>
          </p:nvPr>
        </p:nvSpPr>
        <p:spPr>
          <a:xfrm>
            <a:off x="17449800" y="730250"/>
            <a:ext cx="5257800" cy="11623676"/>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605E6B7-DF61-9447-8712-83E2BA8BF3D8}"/>
              </a:ext>
            </a:extLst>
          </p:cNvPr>
          <p:cNvSpPr>
            <a:spLocks noGrp="1"/>
          </p:cNvSpPr>
          <p:nvPr>
            <p:ph type="body" orient="vert" idx="1"/>
          </p:nvPr>
        </p:nvSpPr>
        <p:spPr>
          <a:xfrm>
            <a:off x="1676400" y="730250"/>
            <a:ext cx="15468600" cy="1162367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3EFD2DC-1430-E040-AE62-CFB181B976FD}"/>
              </a:ext>
            </a:extLst>
          </p:cNvPr>
          <p:cNvSpPr>
            <a:spLocks noGrp="1"/>
          </p:cNvSpPr>
          <p:nvPr>
            <p:ph type="dt" sz="half" idx="10"/>
          </p:nvPr>
        </p:nvSpPr>
        <p:spPr/>
        <p:txBody>
          <a:bodyPr/>
          <a:lstStyle/>
          <a:p>
            <a:fld id="{ED149BFF-2E85-B040-A8EA-4CC214E0D916}" type="datetimeFigureOut">
              <a:rPr lang="ru-RU" smtClean="0"/>
              <a:t>17.05.2022</a:t>
            </a:fld>
            <a:endParaRPr lang="ru-RU"/>
          </a:p>
        </p:txBody>
      </p:sp>
      <p:sp>
        <p:nvSpPr>
          <p:cNvPr id="5" name="Нижний колонтитул 4">
            <a:extLst>
              <a:ext uri="{FF2B5EF4-FFF2-40B4-BE49-F238E27FC236}">
                <a16:creationId xmlns:a16="http://schemas.microsoft.com/office/drawing/2014/main" id="{2E809033-5BCC-1840-BEC2-727A731615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A37CFD3-0D0C-3E42-91CA-929B6A41D98C}"/>
              </a:ext>
            </a:extLst>
          </p:cNvPr>
          <p:cNvSpPr>
            <a:spLocks noGrp="1"/>
          </p:cNvSpPr>
          <p:nvPr>
            <p:ph type="sldNum" sz="quarter" idx="12"/>
          </p:nvPr>
        </p:nvSpPr>
        <p:spPr/>
        <p:txBody>
          <a:bodyPr/>
          <a:lstStyle/>
          <a:p>
            <a:fld id="{A7E90BD9-C952-A949-A51E-B0EA90D0CB50}" type="slidenum">
              <a:rPr lang="ru-RU" smtClean="0"/>
              <a:t>‹#›</a:t>
            </a:fld>
            <a:endParaRPr lang="ru-RU"/>
          </a:p>
        </p:txBody>
      </p:sp>
    </p:spTree>
    <p:extLst>
      <p:ext uri="{BB962C8B-B14F-4D97-AF65-F5344CB8AC3E}">
        <p14:creationId xmlns:p14="http://schemas.microsoft.com/office/powerpoint/2010/main" val="1528407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Фото — вертикально">
    <p:bg>
      <p:bgPr>
        <a:solidFill>
          <a:srgbClr val="FFFFFF"/>
        </a:solidFill>
        <a:effectLst/>
      </p:bgPr>
    </p:bg>
    <p:spTree>
      <p:nvGrpSpPr>
        <p:cNvPr id="1" name=""/>
        <p:cNvGrpSpPr/>
        <p:nvPr/>
      </p:nvGrpSpPr>
      <p:grpSpPr>
        <a:xfrm>
          <a:off x="0" y="0"/>
          <a:ext cx="0" cy="0"/>
          <a:chOff x="0" y="0"/>
          <a:chExt cx="0" cy="0"/>
        </a:xfrm>
      </p:grpSpPr>
      <p:sp>
        <p:nvSpPr>
          <p:cNvPr id="16" name="Изображение"/>
          <p:cNvSpPr>
            <a:spLocks noGrp="1"/>
          </p:cNvSpPr>
          <p:nvPr>
            <p:ph type="pic" sz="half" idx="13"/>
          </p:nvPr>
        </p:nvSpPr>
        <p:spPr>
          <a:xfrm>
            <a:off x="12495609" y="892968"/>
            <a:ext cx="7500938" cy="11572876"/>
          </a:xfrm>
          <a:prstGeom prst="rect">
            <a:avLst/>
          </a:prstGeom>
        </p:spPr>
        <p:txBody>
          <a:bodyPr lIns="91439" tIns="45719" rIns="91439" bIns="45719" anchor="t">
            <a:noAutofit/>
          </a:bodyPr>
          <a:lstStyle/>
          <a:p>
            <a:endParaRPr/>
          </a:p>
        </p:txBody>
      </p:sp>
      <p:sp>
        <p:nvSpPr>
          <p:cNvPr id="17" name="Текст заголовка"/>
          <p:cNvSpPr txBox="1">
            <a:spLocks noGrp="1"/>
          </p:cNvSpPr>
          <p:nvPr>
            <p:ph type="title"/>
          </p:nvPr>
        </p:nvSpPr>
        <p:spPr>
          <a:xfrm>
            <a:off x="4387453" y="892968"/>
            <a:ext cx="7500938" cy="5607845"/>
          </a:xfrm>
          <a:prstGeom prst="rect">
            <a:avLst/>
          </a:prstGeom>
        </p:spPr>
        <p:txBody>
          <a:bodyPr anchor="b"/>
          <a:lstStyle>
            <a:lvl1pPr>
              <a:defRPr sz="8400"/>
            </a:lvl1pPr>
          </a:lstStyle>
          <a:p>
            <a:r>
              <a:t>Текст заголовка</a:t>
            </a:r>
          </a:p>
        </p:txBody>
      </p:sp>
      <p:sp>
        <p:nvSpPr>
          <p:cNvPr id="18" name="Уровень текста 1…"/>
          <p:cNvSpPr txBox="1">
            <a:spLocks noGrp="1"/>
          </p:cNvSpPr>
          <p:nvPr>
            <p:ph type="body" sz="quarter" idx="1"/>
          </p:nvPr>
        </p:nvSpPr>
        <p:spPr>
          <a:xfrm>
            <a:off x="4387453" y="6697265"/>
            <a:ext cx="7500938" cy="5768579"/>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9"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Заголовок и пункты">
    <p:bg>
      <p:bgPr>
        <a:solidFill>
          <a:srgbClr val="FFFFFF"/>
        </a:solidFill>
        <a:effectLst/>
      </p:bgPr>
    </p:bg>
    <p:spTree>
      <p:nvGrpSpPr>
        <p:cNvPr id="1" name=""/>
        <p:cNvGrpSpPr/>
        <p:nvPr/>
      </p:nvGrpSpPr>
      <p:grpSpPr>
        <a:xfrm>
          <a:off x="0" y="0"/>
          <a:ext cx="0" cy="0"/>
          <a:chOff x="0" y="0"/>
          <a:chExt cx="0" cy="0"/>
        </a:xfrm>
      </p:grpSpPr>
      <p:sp>
        <p:nvSpPr>
          <p:cNvPr id="23" name="Текст заголовка"/>
          <p:cNvSpPr txBox="1">
            <a:spLocks noGrp="1"/>
          </p:cNvSpPr>
          <p:nvPr>
            <p:ph type="title"/>
          </p:nvPr>
        </p:nvSpPr>
        <p:spPr>
          <a:prstGeom prst="rect">
            <a:avLst/>
          </a:prstGeom>
        </p:spPr>
        <p:txBody>
          <a:bodyPr/>
          <a:lstStyle/>
          <a:p>
            <a:r>
              <a:t>Текст заголовка</a:t>
            </a:r>
          </a:p>
        </p:txBody>
      </p:sp>
      <p:sp>
        <p:nvSpPr>
          <p:cNvPr id="24"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пункты и фото">
    <p:bg>
      <p:bgPr>
        <a:solidFill>
          <a:srgbClr val="FFFFFF"/>
        </a:solidFill>
        <a:effectLst/>
      </p:bgPr>
    </p:bg>
    <p:spTree>
      <p:nvGrpSpPr>
        <p:cNvPr id="1" name=""/>
        <p:cNvGrpSpPr/>
        <p:nvPr/>
      </p:nvGrpSpPr>
      <p:grpSpPr>
        <a:xfrm>
          <a:off x="0" y="0"/>
          <a:ext cx="0" cy="0"/>
          <a:chOff x="0" y="0"/>
          <a:chExt cx="0" cy="0"/>
        </a:xfrm>
      </p:grpSpPr>
      <p:sp>
        <p:nvSpPr>
          <p:cNvPr id="27" name="Изображение"/>
          <p:cNvSpPr>
            <a:spLocks noGrp="1"/>
          </p:cNvSpPr>
          <p:nvPr>
            <p:ph type="pic" sz="quarter" idx="13"/>
          </p:nvPr>
        </p:nvSpPr>
        <p:spPr>
          <a:xfrm>
            <a:off x="12495609" y="3661171"/>
            <a:ext cx="7500938" cy="8840392"/>
          </a:xfrm>
          <a:prstGeom prst="rect">
            <a:avLst/>
          </a:prstGeom>
        </p:spPr>
        <p:txBody>
          <a:bodyPr lIns="91439" tIns="45719" rIns="91439" bIns="45719" anchor="t">
            <a:noAutofit/>
          </a:bodyPr>
          <a:lstStyle/>
          <a:p>
            <a:endParaRPr/>
          </a:p>
        </p:txBody>
      </p:sp>
      <p:sp>
        <p:nvSpPr>
          <p:cNvPr id="28" name="Текст заголовка"/>
          <p:cNvSpPr txBox="1">
            <a:spLocks noGrp="1"/>
          </p:cNvSpPr>
          <p:nvPr>
            <p:ph type="title"/>
          </p:nvPr>
        </p:nvSpPr>
        <p:spPr>
          <a:prstGeom prst="rect">
            <a:avLst/>
          </a:prstGeom>
        </p:spPr>
        <p:txBody>
          <a:bodyPr/>
          <a:lstStyle/>
          <a:p>
            <a:r>
              <a:t>Текст заголовка</a:t>
            </a:r>
          </a:p>
        </p:txBody>
      </p:sp>
      <p:sp>
        <p:nvSpPr>
          <p:cNvPr id="29" name="Уровень текста 1…"/>
          <p:cNvSpPr txBox="1">
            <a:spLocks noGrp="1"/>
          </p:cNvSpPr>
          <p:nvPr>
            <p:ph type="body" sz="quarter" idx="1"/>
          </p:nvPr>
        </p:nvSpPr>
        <p:spPr>
          <a:xfrm>
            <a:off x="4387453" y="3661171"/>
            <a:ext cx="7500938" cy="8840392"/>
          </a:xfrm>
          <a:prstGeom prst="rect">
            <a:avLst/>
          </a:prstGeom>
        </p:spPr>
        <p:txBody>
          <a:bodyPr/>
          <a:lstStyle>
            <a:lvl1pPr marL="465364" indent="-465364">
              <a:spcBef>
                <a:spcPts val="4500"/>
              </a:spcBef>
              <a:defRPr sz="3800"/>
            </a:lvl1pPr>
            <a:lvl2pPr marL="808264" indent="-465364">
              <a:spcBef>
                <a:spcPts val="4500"/>
              </a:spcBef>
              <a:defRPr sz="3800"/>
            </a:lvl2pPr>
            <a:lvl3pPr marL="1151164" indent="-465364">
              <a:spcBef>
                <a:spcPts val="4500"/>
              </a:spcBef>
              <a:defRPr sz="3800"/>
            </a:lvl3pPr>
            <a:lvl4pPr marL="1494064" indent="-465364">
              <a:spcBef>
                <a:spcPts val="4500"/>
              </a:spcBef>
              <a:defRPr sz="3800"/>
            </a:lvl4pPr>
            <a:lvl5pPr marL="1836964" indent="-465364">
              <a:spcBef>
                <a:spcPts val="4500"/>
              </a:spcBef>
              <a:defRPr sz="3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Пункты">
    <p:bg>
      <p:bgPr>
        <a:solidFill>
          <a:srgbClr val="FFFFFF"/>
        </a:solidFill>
        <a:effectLst/>
      </p:bgPr>
    </p:bg>
    <p:spTree>
      <p:nvGrpSpPr>
        <p:cNvPr id="1" name=""/>
        <p:cNvGrpSpPr/>
        <p:nvPr/>
      </p:nvGrpSpPr>
      <p:grpSpPr>
        <a:xfrm>
          <a:off x="0" y="0"/>
          <a:ext cx="0" cy="0"/>
          <a:chOff x="0" y="0"/>
          <a:chExt cx="0" cy="0"/>
        </a:xfrm>
      </p:grpSpPr>
      <p:sp>
        <p:nvSpPr>
          <p:cNvPr id="32" name="Уровень текста 1…"/>
          <p:cNvSpPr txBox="1">
            <a:spLocks noGrp="1"/>
          </p:cNvSpPr>
          <p:nvPr>
            <p:ph type="body" idx="1"/>
          </p:nvPr>
        </p:nvSpPr>
        <p:spPr>
          <a:xfrm>
            <a:off x="4387453" y="1785937"/>
            <a:ext cx="15609094" cy="10144126"/>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Фото — 3 шт.">
    <p:bg>
      <p:bgPr>
        <a:solidFill>
          <a:srgbClr val="FFFFFF"/>
        </a:solidFill>
        <a:effectLst/>
      </p:bgPr>
    </p:bg>
    <p:spTree>
      <p:nvGrpSpPr>
        <p:cNvPr id="1" name=""/>
        <p:cNvGrpSpPr/>
        <p:nvPr/>
      </p:nvGrpSpPr>
      <p:grpSpPr>
        <a:xfrm>
          <a:off x="0" y="0"/>
          <a:ext cx="0" cy="0"/>
          <a:chOff x="0" y="0"/>
          <a:chExt cx="0" cy="0"/>
        </a:xfrm>
      </p:grpSpPr>
      <p:sp>
        <p:nvSpPr>
          <p:cNvPr id="35" name="Изображение"/>
          <p:cNvSpPr>
            <a:spLocks noGrp="1"/>
          </p:cNvSpPr>
          <p:nvPr>
            <p:ph type="pic" sz="quarter" idx="13"/>
          </p:nvPr>
        </p:nvSpPr>
        <p:spPr>
          <a:xfrm>
            <a:off x="12495609" y="7161609"/>
            <a:ext cx="7500938" cy="5304235"/>
          </a:xfrm>
          <a:prstGeom prst="rect">
            <a:avLst/>
          </a:prstGeom>
        </p:spPr>
        <p:txBody>
          <a:bodyPr lIns="91439" tIns="45719" rIns="91439" bIns="45719" anchor="t">
            <a:noAutofit/>
          </a:bodyPr>
          <a:lstStyle/>
          <a:p>
            <a:endParaRPr/>
          </a:p>
        </p:txBody>
      </p:sp>
      <p:sp>
        <p:nvSpPr>
          <p:cNvPr id="36" name="Изображение"/>
          <p:cNvSpPr>
            <a:spLocks noGrp="1"/>
          </p:cNvSpPr>
          <p:nvPr>
            <p:ph type="pic" sz="quarter" idx="14"/>
          </p:nvPr>
        </p:nvSpPr>
        <p:spPr>
          <a:xfrm>
            <a:off x="12504353" y="1250156"/>
            <a:ext cx="7500939" cy="5304235"/>
          </a:xfrm>
          <a:prstGeom prst="rect">
            <a:avLst/>
          </a:prstGeom>
        </p:spPr>
        <p:txBody>
          <a:bodyPr lIns="91439" tIns="45719" rIns="91439" bIns="45719" anchor="t">
            <a:noAutofit/>
          </a:bodyPr>
          <a:lstStyle/>
          <a:p>
            <a:endParaRPr/>
          </a:p>
        </p:txBody>
      </p:sp>
      <p:sp>
        <p:nvSpPr>
          <p:cNvPr id="37" name="Изображение"/>
          <p:cNvSpPr>
            <a:spLocks noGrp="1"/>
          </p:cNvSpPr>
          <p:nvPr>
            <p:ph type="pic" sz="half" idx="15"/>
          </p:nvPr>
        </p:nvSpPr>
        <p:spPr>
          <a:xfrm>
            <a:off x="4387453" y="1250156"/>
            <a:ext cx="7500938" cy="11215688"/>
          </a:xfrm>
          <a:prstGeom prst="rect">
            <a:avLst/>
          </a:prstGeom>
        </p:spPr>
        <p:txBody>
          <a:bodyPr lIns="91439" tIns="45719" rIns="91439" bIns="45719" anchor="t">
            <a:noAutofit/>
          </a:bodyPr>
          <a:lstStyle/>
          <a:p>
            <a:endParaRPr/>
          </a:p>
        </p:txBody>
      </p:sp>
      <p:sp>
        <p:nvSpPr>
          <p:cNvPr id="3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Цитата">
    <p:bg>
      <p:bgPr>
        <a:solidFill>
          <a:srgbClr val="FFFFFF"/>
        </a:solidFill>
        <a:effectLst/>
      </p:bgPr>
    </p:bg>
    <p:spTree>
      <p:nvGrpSpPr>
        <p:cNvPr id="1" name=""/>
        <p:cNvGrpSpPr/>
        <p:nvPr/>
      </p:nvGrpSpPr>
      <p:grpSpPr>
        <a:xfrm>
          <a:off x="0" y="0"/>
          <a:ext cx="0" cy="0"/>
          <a:chOff x="0" y="0"/>
          <a:chExt cx="0" cy="0"/>
        </a:xfrm>
      </p:grpSpPr>
      <p:sp>
        <p:nvSpPr>
          <p:cNvPr id="40" name="–Иван Арсентьев"/>
          <p:cNvSpPr txBox="1">
            <a:spLocks noGrp="1"/>
          </p:cNvSpPr>
          <p:nvPr>
            <p:ph type="body" sz="quarter" idx="13"/>
          </p:nvPr>
        </p:nvSpPr>
        <p:spPr>
          <a:xfrm>
            <a:off x="4833937" y="8947546"/>
            <a:ext cx="14716126" cy="660798"/>
          </a:xfrm>
          <a:prstGeom prst="rect">
            <a:avLst/>
          </a:prstGeom>
        </p:spPr>
        <p:txBody>
          <a:bodyPr anchor="t">
            <a:spAutoFit/>
          </a:bodyPr>
          <a:lstStyle>
            <a:lvl1pPr marL="0" indent="0" algn="ctr">
              <a:spcBef>
                <a:spcPts val="0"/>
              </a:spcBef>
              <a:buSzTx/>
              <a:buNone/>
              <a:defRPr sz="3200">
                <a:latin typeface="Helvetica"/>
                <a:ea typeface="Helvetica"/>
                <a:cs typeface="Helvetica"/>
                <a:sym typeface="Helvetica"/>
              </a:defRPr>
            </a:lvl1pPr>
          </a:lstStyle>
          <a:p>
            <a:r>
              <a:t>–Иван Арсентьев</a:t>
            </a:r>
          </a:p>
        </p:txBody>
      </p:sp>
      <p:sp>
        <p:nvSpPr>
          <p:cNvPr id="41" name="«Место ввода цитаты»."/>
          <p:cNvSpPr txBox="1">
            <a:spLocks noGrp="1"/>
          </p:cNvSpPr>
          <p:nvPr>
            <p:ph type="body" sz="quarter" idx="14"/>
          </p:nvPr>
        </p:nvSpPr>
        <p:spPr>
          <a:xfrm>
            <a:off x="4833937" y="6000353"/>
            <a:ext cx="14716126" cy="965201"/>
          </a:xfrm>
          <a:prstGeom prst="rect">
            <a:avLst/>
          </a:prstGeom>
        </p:spPr>
        <p:txBody>
          <a:bodyPr>
            <a:spAutoFit/>
          </a:bodyPr>
          <a:lstStyle>
            <a:lvl1pPr marL="0" indent="0" algn="ctr">
              <a:spcBef>
                <a:spcPts val="0"/>
              </a:spcBef>
              <a:buSzTx/>
              <a:buNone/>
              <a:defRPr sz="5200"/>
            </a:lvl1pPr>
          </a:lstStyle>
          <a:p>
            <a:r>
              <a:t>«Место ввода цитаты».</a:t>
            </a:r>
          </a:p>
        </p:txBody>
      </p:sp>
      <p:sp>
        <p:nvSpPr>
          <p:cNvPr id="42"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Фото">
    <p:bg>
      <p:bgPr>
        <a:solidFill>
          <a:srgbClr val="FFFFFF"/>
        </a:solidFill>
        <a:effectLst/>
      </p:bgPr>
    </p:bg>
    <p:spTree>
      <p:nvGrpSpPr>
        <p:cNvPr id="1" name=""/>
        <p:cNvGrpSpPr/>
        <p:nvPr/>
      </p:nvGrpSpPr>
      <p:grpSpPr>
        <a:xfrm>
          <a:off x="0" y="0"/>
          <a:ext cx="0" cy="0"/>
          <a:chOff x="0" y="0"/>
          <a:chExt cx="0" cy="0"/>
        </a:xfrm>
      </p:grpSpPr>
      <p:sp>
        <p:nvSpPr>
          <p:cNvPr id="44" name="Изображение"/>
          <p:cNvSpPr>
            <a:spLocks noGrp="1"/>
          </p:cNvSpPr>
          <p:nvPr>
            <p:ph type="pic" idx="13"/>
          </p:nvPr>
        </p:nvSpPr>
        <p:spPr>
          <a:xfrm>
            <a:off x="3048000" y="0"/>
            <a:ext cx="18288000" cy="13716000"/>
          </a:xfrm>
          <a:prstGeom prst="rect">
            <a:avLst/>
          </a:prstGeom>
        </p:spPr>
        <p:txBody>
          <a:bodyPr lIns="91439" tIns="45719" rIns="91439" bIns="45719" anchor="t">
            <a:noAutofit/>
          </a:bodyPr>
          <a:lstStyle/>
          <a:p>
            <a:endParaRPr/>
          </a:p>
        </p:txBody>
      </p:sp>
      <p:sp>
        <p:nvSpPr>
          <p:cNvPr id="4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53957"/>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4387453" y="625078"/>
            <a:ext cx="15609094" cy="30360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p>
            <a:r>
              <a:t>Текст заголовка</a:t>
            </a:r>
          </a:p>
        </p:txBody>
      </p:sp>
      <p:sp>
        <p:nvSpPr>
          <p:cNvPr id="3" name="Уровень текста 1…"/>
          <p:cNvSpPr txBox="1">
            <a:spLocks noGrp="1"/>
          </p:cNvSpPr>
          <p:nvPr>
            <p:ph type="body" idx="1"/>
          </p:nvPr>
        </p:nvSpPr>
        <p:spPr>
          <a:xfrm>
            <a:off x="4387453" y="3661171"/>
            <a:ext cx="15609094" cy="88403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11935814" y="13010554"/>
            <a:ext cx="494513" cy="511176"/>
          </a:xfrm>
          <a:prstGeom prst="rect">
            <a:avLst/>
          </a:prstGeom>
          <a:ln w="12700">
            <a:miter lim="400000"/>
          </a:ln>
        </p:spPr>
        <p:txBody>
          <a:bodyPr wrap="none" lIns="71437" tIns="71437" rIns="71437" bIns="71437">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Lst>
  <p:transition spd="med"/>
  <p:hf hdr="0" ftr="0" dt="0"/>
  <p:txStyles>
    <p:titleStyle>
      <a:lvl1pPr marL="0" marR="0" indent="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1pPr>
      <a:lvl2pPr marL="0" marR="0" indent="2286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2pPr>
      <a:lvl3pPr marL="0" marR="0" indent="4572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3pPr>
      <a:lvl4pPr marL="0" marR="0" indent="6858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4pPr>
      <a:lvl5pPr marL="0" marR="0" indent="9144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5pPr>
      <a:lvl6pPr marL="0" marR="0" indent="11430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6pPr>
      <a:lvl7pPr marL="0" marR="0" indent="13716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7pPr>
      <a:lvl8pPr marL="0" marR="0" indent="16002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8pPr>
      <a:lvl9pPr marL="0" marR="0" indent="18288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9pPr>
    </p:titleStyle>
    <p:bodyStyle>
      <a:lvl1pPr marL="617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1pPr>
      <a:lvl2pPr marL="1061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2pPr>
      <a:lvl3pPr marL="1506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3pPr>
      <a:lvl4pPr marL="1950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4pPr>
      <a:lvl5pPr marL="2395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5pPr>
      <a:lvl6pPr marL="2839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6pPr>
      <a:lvl7pPr marL="3284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7pPr>
      <a:lvl8pPr marL="3728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8pPr>
      <a:lvl9pPr marL="4173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9pPr>
    </p:bodyStyle>
    <p:other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B02AF8-CD6E-9946-BACA-151CEB35E068}"/>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0596CEA4-D857-2342-9067-56AD7F971D03}"/>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D35DE53-513F-B346-863E-ABDC5CB798BC}"/>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ED149BFF-2E85-B040-A8EA-4CC214E0D916}" type="datetimeFigureOut">
              <a:rPr lang="ru-RU" smtClean="0"/>
              <a:t>17.05.2022</a:t>
            </a:fld>
            <a:endParaRPr lang="ru-RU"/>
          </a:p>
        </p:txBody>
      </p:sp>
      <p:sp>
        <p:nvSpPr>
          <p:cNvPr id="5" name="Нижний колонтитул 4">
            <a:extLst>
              <a:ext uri="{FF2B5EF4-FFF2-40B4-BE49-F238E27FC236}">
                <a16:creationId xmlns:a16="http://schemas.microsoft.com/office/drawing/2014/main" id="{1114F564-9110-B447-9FA7-E9001A628772}"/>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AC01AB4-F908-C240-A1D9-A91DE03DAC38}"/>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A7E90BD9-C952-A949-A51E-B0EA90D0CB50}" type="slidenum">
              <a:rPr lang="ru-RU" smtClean="0"/>
              <a:t>‹#›</a:t>
            </a:fld>
            <a:endParaRPr lang="ru-RU"/>
          </a:p>
        </p:txBody>
      </p:sp>
    </p:spTree>
    <p:extLst>
      <p:ext uri="{BB962C8B-B14F-4D97-AF65-F5344CB8AC3E}">
        <p14:creationId xmlns:p14="http://schemas.microsoft.com/office/powerpoint/2010/main" val="147949703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ru-RU"/>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zakon.ru/blog/2020/05/18/ugolovnoe_delo_aeroflota_kak_sledstvie_poluchilo_rynochnuyu_stoimost_chasa_raboty_advokata" TargetMode="External"/><Relationship Id="rId2" Type="http://schemas.openxmlformats.org/officeDocument/2006/relationships/hyperlink" Target="https://www.kommersant.ru/doc/4712794"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zakon.ru/blog/2020/07/30/ugolovnoe_delo_aeroflota_chast_2_kakie_pretenzii_mogut_byt_u_sledstviya_k_sostavleniyu_aktov_vypoln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44BB411-D558-4134-82F1-0CD50A44A441}"/>
              </a:ext>
            </a:extLst>
          </p:cNvPr>
          <p:cNvPicPr>
            <a:picLocks noChangeAspect="1"/>
          </p:cNvPicPr>
          <p:nvPr/>
        </p:nvPicPr>
        <p:blipFill>
          <a:blip r:embed="rId2"/>
          <a:stretch>
            <a:fillRect/>
          </a:stretch>
        </p:blipFill>
        <p:spPr>
          <a:xfrm>
            <a:off x="-7496" y="1190625"/>
            <a:ext cx="19507200" cy="12525375"/>
          </a:xfrm>
          <a:prstGeom prst="rect">
            <a:avLst/>
          </a:prstGeom>
        </p:spPr>
      </p:pic>
      <p:pic>
        <p:nvPicPr>
          <p:cNvPr id="24" name="Рисунок 23">
            <a:extLst>
              <a:ext uri="{FF2B5EF4-FFF2-40B4-BE49-F238E27FC236}">
                <a16:creationId xmlns:a16="http://schemas.microsoft.com/office/drawing/2014/main" id="{E93A3447-F0EF-2243-8745-368453999EBA}"/>
              </a:ext>
            </a:extLst>
          </p:cNvPr>
          <p:cNvPicPr>
            <a:picLocks noChangeAspect="1"/>
          </p:cNvPicPr>
          <p:nvPr/>
        </p:nvPicPr>
        <p:blipFill>
          <a:blip r:embed="rId3"/>
          <a:stretch>
            <a:fillRect/>
          </a:stretch>
        </p:blipFill>
        <p:spPr>
          <a:xfrm>
            <a:off x="19907927" y="1024128"/>
            <a:ext cx="3435694" cy="3438144"/>
          </a:xfrm>
          <a:prstGeom prst="rect">
            <a:avLst/>
          </a:prstGeom>
        </p:spPr>
      </p:pic>
      <p:sp>
        <p:nvSpPr>
          <p:cNvPr id="14" name="TextBox 13">
            <a:extLst>
              <a:ext uri="{FF2B5EF4-FFF2-40B4-BE49-F238E27FC236}">
                <a16:creationId xmlns:a16="http://schemas.microsoft.com/office/drawing/2014/main" id="{A2D13269-3253-4641-B8D1-CF6AFF9DA2BF}"/>
              </a:ext>
            </a:extLst>
          </p:cNvPr>
          <p:cNvSpPr txBox="1"/>
          <p:nvPr/>
        </p:nvSpPr>
        <p:spPr>
          <a:xfrm>
            <a:off x="1196363" y="7691361"/>
            <a:ext cx="17434558" cy="7184018"/>
          </a:xfrm>
          <a:prstGeom prst="rect">
            <a:avLst/>
          </a:prstGeom>
          <a:noFill/>
        </p:spPr>
        <p:txBody>
          <a:bodyPr wrap="square" rtlCol="0">
            <a:spAutoFit/>
          </a:bodyPr>
          <a:lstStyle/>
          <a:p>
            <a:pPr algn="l" defTabSz="1828800" hangingPunct="1">
              <a:lnSpc>
                <a:spcPts val="7920"/>
              </a:lnSpc>
            </a:pPr>
            <a:r>
              <a:rPr lang="ru-RU" sz="7200" kern="1200" dirty="0">
                <a:solidFill>
                  <a:prstClr val="white"/>
                </a:solidFill>
                <a:latin typeface="Aeroport Medium" panose="02000000000000000000" pitchFamily="2" charset="0"/>
                <a:ea typeface="+mn-ea"/>
                <a:cs typeface="+mn-cs"/>
              </a:rPr>
              <a:t>Актуальные вопросы уголовной ответственности за экономические преступления </a:t>
            </a:r>
          </a:p>
          <a:p>
            <a:pPr algn="l" defTabSz="1828800" hangingPunct="1">
              <a:lnSpc>
                <a:spcPts val="7920"/>
              </a:lnSpc>
            </a:pPr>
            <a:r>
              <a:rPr lang="ru-RU" sz="4800" kern="1200" dirty="0">
                <a:solidFill>
                  <a:prstClr val="white"/>
                </a:solidFill>
                <a:latin typeface="Aeroport Medium" panose="02000000000000000000" pitchFamily="2" charset="0"/>
                <a:ea typeface="+mn-ea"/>
                <a:cs typeface="+mn-cs"/>
              </a:rPr>
              <a:t>Есаков Геннадий Александрович, доктор юридических наук, профессор, советник Адвокатского бюро ZKS</a:t>
            </a:r>
          </a:p>
          <a:p>
            <a:pPr algn="l" defTabSz="1828800" hangingPunct="1">
              <a:lnSpc>
                <a:spcPts val="7920"/>
              </a:lnSpc>
            </a:pPr>
            <a:r>
              <a:rPr lang="ru-RU" sz="3600" i="1" kern="1200" dirty="0">
                <a:solidFill>
                  <a:prstClr val="white"/>
                </a:solidFill>
                <a:latin typeface="Aeroport Medium" panose="02000000000000000000" pitchFamily="2" charset="0"/>
                <a:ea typeface="+mn-ea"/>
                <a:cs typeface="+mn-cs"/>
              </a:rPr>
              <a:t>		В. Маковский. «Крах банка». Из собрания Третьяковской галереи</a:t>
            </a:r>
            <a:endParaRPr lang="ru-RU" sz="4800" i="1" kern="1200" dirty="0">
              <a:solidFill>
                <a:prstClr val="white"/>
              </a:solidFill>
              <a:latin typeface="Aeroport Medium" panose="02000000000000000000" pitchFamily="2" charset="0"/>
              <a:ea typeface="+mn-ea"/>
              <a:cs typeface="+mn-cs"/>
            </a:endParaRPr>
          </a:p>
          <a:p>
            <a:pPr algn="l" defTabSz="1828800" hangingPunct="1">
              <a:lnSpc>
                <a:spcPts val="7920"/>
              </a:lnSpc>
            </a:pPr>
            <a:endParaRPr lang="ru-RU" sz="7200" kern="1200" dirty="0">
              <a:solidFill>
                <a:prstClr val="white"/>
              </a:solidFill>
              <a:latin typeface="Aeroport Medium" panose="02000000000000000000" pitchFamily="2" charset="0"/>
              <a:ea typeface="+mn-ea"/>
              <a:cs typeface="+mn-cs"/>
            </a:endParaRPr>
          </a:p>
        </p:txBody>
      </p:sp>
    </p:spTree>
    <p:extLst>
      <p:ext uri="{BB962C8B-B14F-4D97-AF65-F5344CB8AC3E}">
        <p14:creationId xmlns:p14="http://schemas.microsoft.com/office/powerpoint/2010/main" val="318729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госзакупки</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Статья 178 УК РФ (ограничение конкуренции)</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Кто?</a:t>
            </a:r>
            <a:r>
              <a:rPr lang="ru-RU" sz="4000" dirty="0">
                <a:solidFill>
                  <a:srgbClr val="253957"/>
                </a:solidFill>
                <a:latin typeface="DXOldStandardRevilion" panose="02000506000000020003" pitchFamily="50" charset="0"/>
                <a:ea typeface="+mn-ea"/>
                <a:cs typeface="+mn-cs"/>
                <a:sym typeface="Arial Narrow"/>
              </a:rPr>
              <a:t> – в тексте закона нет упоминания, но на практике ограничиваются руководителями организации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a:t>
            </a:r>
            <a:r>
              <a:rPr lang="ru-RU" sz="4000" dirty="0">
                <a:solidFill>
                  <a:srgbClr val="253957"/>
                </a:solidFill>
                <a:latin typeface="DXOldStandardRevilion" panose="02000506000000020003" pitchFamily="50" charset="0"/>
                <a:ea typeface="+mn-ea"/>
                <a:cs typeface="+mn-cs"/>
                <a:sym typeface="Arial Narrow"/>
              </a:rPr>
              <a:t> «жёсткая» зависимость от решений антимонопольных органов; попытки наказуемости «видимости» конкуренции (когда для участия в торгах не с целью ограничения, а с целью имитации конкуренции привлекаются иные компании); доход как </a:t>
            </a:r>
            <a:r>
              <a:rPr lang="ru-RU" sz="4000" dirty="0" err="1">
                <a:solidFill>
                  <a:srgbClr val="253957"/>
                </a:solidFill>
                <a:latin typeface="DXOldStandardRevilion" panose="02000506000000020003" pitchFamily="50" charset="0"/>
                <a:ea typeface="+mn-ea"/>
                <a:cs typeface="+mn-cs"/>
                <a:sym typeface="Arial Narrow"/>
              </a:rPr>
              <a:t>криминообразующий</a:t>
            </a:r>
            <a:r>
              <a:rPr lang="ru-RU" sz="4000" dirty="0">
                <a:solidFill>
                  <a:srgbClr val="253957"/>
                </a:solidFill>
                <a:latin typeface="DXOldStandardRevilion" panose="02000506000000020003" pitchFamily="50" charset="0"/>
                <a:ea typeface="+mn-ea"/>
                <a:cs typeface="+mn-cs"/>
                <a:sym typeface="Arial Narrow"/>
              </a:rPr>
              <a:t> признак предполагает суммирование выручки всех участников картеля; вместо ст. 178 УК РФ часто вменяются ст. 159, 285 УК РФ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a:t>
            </a:r>
            <a:r>
              <a:rPr lang="ru-RU" sz="4000" dirty="0">
                <a:solidFill>
                  <a:srgbClr val="253957"/>
                </a:solidFill>
                <a:latin typeface="DXOldStandardRevilion" panose="02000506000000020003" pitchFamily="50" charset="0"/>
                <a:ea typeface="+mn-ea"/>
                <a:cs typeface="+mn-cs"/>
                <a:sym typeface="Arial Narrow"/>
              </a:rPr>
              <a:t> если картель образован по факту взаимозависимыми лицами, возглавляемыми одним физическим лицом, то даже при наличии антимонопольной противоправности, уголовная противоправность будет отсутствовать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10</a:t>
            </a:fld>
            <a:endParaRPr lang="ru-RU"/>
          </a:p>
        </p:txBody>
      </p:sp>
      <p:pic>
        <p:nvPicPr>
          <p:cNvPr id="8" name="Рисунок 7">
            <a:extLst>
              <a:ext uri="{FF2B5EF4-FFF2-40B4-BE49-F238E27FC236}">
                <a16:creationId xmlns:a16="http://schemas.microsoft.com/office/drawing/2014/main" id="{2A5F001D-EF05-4E38-83D1-9748575C2FD6}"/>
              </a:ext>
            </a:extLst>
          </p:cNvPr>
          <p:cNvPicPr>
            <a:picLocks noChangeAspect="1"/>
          </p:cNvPicPr>
          <p:nvPr/>
        </p:nvPicPr>
        <p:blipFill>
          <a:blip r:embed="rId2"/>
          <a:stretch>
            <a:fillRect/>
          </a:stretch>
        </p:blipFill>
        <p:spPr>
          <a:xfrm>
            <a:off x="13272120" y="11180566"/>
            <a:ext cx="2304256" cy="2304256"/>
          </a:xfrm>
          <a:prstGeom prst="rect">
            <a:avLst/>
          </a:prstGeom>
        </p:spPr>
      </p:pic>
      <p:pic>
        <p:nvPicPr>
          <p:cNvPr id="3" name="Рисунок 2">
            <a:extLst>
              <a:ext uri="{FF2B5EF4-FFF2-40B4-BE49-F238E27FC236}">
                <a16:creationId xmlns:a16="http://schemas.microsoft.com/office/drawing/2014/main" id="{DA9DA55F-F857-49AA-BE82-DDD1B0F7FBF7}"/>
              </a:ext>
            </a:extLst>
          </p:cNvPr>
          <p:cNvPicPr>
            <a:picLocks noChangeAspect="1"/>
          </p:cNvPicPr>
          <p:nvPr/>
        </p:nvPicPr>
        <p:blipFill>
          <a:blip r:embed="rId3"/>
          <a:stretch>
            <a:fillRect/>
          </a:stretch>
        </p:blipFill>
        <p:spPr>
          <a:xfrm>
            <a:off x="16080432" y="11180566"/>
            <a:ext cx="2304256" cy="2304256"/>
          </a:xfrm>
          <a:prstGeom prst="rect">
            <a:avLst/>
          </a:prstGeom>
        </p:spPr>
      </p:pic>
      <p:pic>
        <p:nvPicPr>
          <p:cNvPr id="4" name="Рисунок 3">
            <a:extLst>
              <a:ext uri="{FF2B5EF4-FFF2-40B4-BE49-F238E27FC236}">
                <a16:creationId xmlns:a16="http://schemas.microsoft.com/office/drawing/2014/main" id="{508F515B-A0FB-40B3-9EDA-87BE5CD83FAD}"/>
              </a:ext>
            </a:extLst>
          </p:cNvPr>
          <p:cNvPicPr>
            <a:picLocks noChangeAspect="1"/>
          </p:cNvPicPr>
          <p:nvPr/>
        </p:nvPicPr>
        <p:blipFill>
          <a:blip r:embed="rId4"/>
          <a:stretch>
            <a:fillRect/>
          </a:stretch>
        </p:blipFill>
        <p:spPr>
          <a:xfrm>
            <a:off x="18888744" y="11180566"/>
            <a:ext cx="2304256" cy="2304256"/>
          </a:xfrm>
          <a:prstGeom prst="rect">
            <a:avLst/>
          </a:prstGeom>
        </p:spPr>
      </p:pic>
    </p:spTree>
    <p:extLst>
      <p:ext uri="{BB962C8B-B14F-4D97-AF65-F5344CB8AC3E}">
        <p14:creationId xmlns:p14="http://schemas.microsoft.com/office/powerpoint/2010/main" val="52438023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Банкротство</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Статьи 195–196 УК РФ (неправомерные действия при банкротстве; преднамеренное банкротство)</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Кто?</a:t>
            </a:r>
            <a:r>
              <a:rPr lang="ru-RU" sz="4000" dirty="0">
                <a:solidFill>
                  <a:srgbClr val="253957"/>
                </a:solidFill>
                <a:latin typeface="DXOldStandardRevilion" panose="02000506000000020003" pitchFamily="50" charset="0"/>
                <a:ea typeface="+mn-ea"/>
                <a:cs typeface="+mn-cs"/>
                <a:sym typeface="Arial Narrow"/>
              </a:rPr>
              <a:t> – зависит от вида преступления, может быть как любое лицо, так и только руководитель организации. </a:t>
            </a:r>
            <a:r>
              <a:rPr lang="ru-RU" sz="4000" b="1" dirty="0">
                <a:solidFill>
                  <a:srgbClr val="253957"/>
                </a:solidFill>
                <a:latin typeface="DXOldStandardRevilion" panose="02000506000000020003" pitchFamily="50" charset="0"/>
                <a:ea typeface="+mn-ea"/>
                <a:cs typeface="+mn-cs"/>
                <a:sym typeface="Arial Narrow"/>
              </a:rPr>
              <a:t>Важно!</a:t>
            </a:r>
            <a:r>
              <a:rPr lang="ru-RU" sz="4000" dirty="0">
                <a:solidFill>
                  <a:srgbClr val="253957"/>
                </a:solidFill>
                <a:latin typeface="DXOldStandardRevilion" panose="02000506000000020003" pitchFamily="50" charset="0"/>
                <a:ea typeface="+mn-ea"/>
                <a:cs typeface="+mn-cs"/>
                <a:sym typeface="Arial Narrow"/>
              </a:rPr>
              <a:t> Не исключается по данным нормам ответственность арбитражного управляющего (он приравнивается к руководителю) и учредителей (участников) организации. С 2021 г. введена повышенная уголовная ответственность контролирующих должника лиц (руководителей таких лиц)</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a:t>
            </a:r>
            <a:r>
              <a:rPr lang="ru-RU" sz="4000" dirty="0">
                <a:solidFill>
                  <a:srgbClr val="253957"/>
                </a:solidFill>
                <a:latin typeface="DXOldStandardRevilion" panose="02000506000000020003" pitchFamily="50" charset="0"/>
                <a:ea typeface="+mn-ea"/>
                <a:cs typeface="+mn-cs"/>
                <a:sym typeface="Arial Narrow"/>
              </a:rPr>
              <a:t> временной размах статьи достаточно широкий – состав может появиться постольку, поскольку появились формальные признаки банкротства и об этом стало известно; очень просто формализован крупный ущерб – это уменьшение конкурсной массы на 2,25 млн рублей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a:t>
            </a:r>
            <a:r>
              <a:rPr lang="ru-RU" sz="4000" dirty="0">
                <a:solidFill>
                  <a:srgbClr val="253957"/>
                </a:solidFill>
                <a:latin typeface="DXOldStandardRevilion" panose="02000506000000020003" pitchFamily="50" charset="0"/>
                <a:ea typeface="+mn-ea"/>
                <a:cs typeface="+mn-cs"/>
                <a:sym typeface="Arial Narrow"/>
              </a:rPr>
              <a:t> многое зависит от оценки правомерности / неправомерности действий с точки зрения законодательства о банкротстве; преднамеренное банкротство с точки зрения умысла тяжело доказывается</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11</a:t>
            </a:fld>
            <a:endParaRPr lang="ru-RU"/>
          </a:p>
        </p:txBody>
      </p:sp>
    </p:spTree>
    <p:extLst>
      <p:ext uri="{BB962C8B-B14F-4D97-AF65-F5344CB8AC3E}">
        <p14:creationId xmlns:p14="http://schemas.microsoft.com/office/powerpoint/2010/main" val="253429047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Налоговые преступления</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Статьи 199 (уклонение от уплаты налогов), 199</a:t>
            </a:r>
            <a:r>
              <a:rPr lang="ru-RU" sz="4000" b="1" baseline="30000" dirty="0">
                <a:solidFill>
                  <a:srgbClr val="253957"/>
                </a:solidFill>
                <a:latin typeface="DXOldStandardRevilion" panose="02000506000000020003" pitchFamily="50" charset="0"/>
                <a:ea typeface="+mn-ea"/>
                <a:cs typeface="+mn-cs"/>
                <a:sym typeface="Arial Narrow"/>
              </a:rPr>
              <a:t>2</a:t>
            </a:r>
            <a:r>
              <a:rPr lang="ru-RU" sz="4000" b="1" dirty="0">
                <a:solidFill>
                  <a:srgbClr val="253957"/>
                </a:solidFill>
                <a:latin typeface="DXOldStandardRevilion" panose="02000506000000020003" pitchFamily="50" charset="0"/>
                <a:ea typeface="+mn-ea"/>
                <a:cs typeface="+mn-cs"/>
                <a:sym typeface="Arial Narrow"/>
              </a:rPr>
              <a:t> (сокрытие имущества, за счёт которого происходит взыскание недоимки) УК РФ</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Кто?</a:t>
            </a:r>
            <a:r>
              <a:rPr lang="ru-RU" sz="4000" dirty="0">
                <a:solidFill>
                  <a:srgbClr val="253957"/>
                </a:solidFill>
                <a:latin typeface="DXOldStandardRevilion" panose="02000506000000020003" pitchFamily="50" charset="0"/>
                <a:ea typeface="+mn-ea"/>
                <a:cs typeface="+mn-cs"/>
                <a:sym typeface="Arial Narrow"/>
              </a:rPr>
              <a:t> – формально руководитель, но на практике как соучастник любой работник, а также теневые руководители</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a:t>
            </a:r>
            <a:r>
              <a:rPr lang="ru-RU" sz="4000" dirty="0">
                <a:solidFill>
                  <a:srgbClr val="253957"/>
                </a:solidFill>
                <a:latin typeface="DXOldStandardRevilion" panose="02000506000000020003" pitchFamily="50" charset="0"/>
                <a:ea typeface="+mn-ea"/>
                <a:cs typeface="+mn-cs"/>
                <a:sym typeface="Arial Narrow"/>
              </a:rPr>
              <a:t> достаточно упрощённая схема подсчёта крупного размера; в подавляющем большинстве случаев очень легко достичь «особо крупного» размера; практическая невозможность в уголовном процессе оспорить размер недоимки; незаконное возмещение НДС – безусловно ст. 159 УК РФ; тенденция к расширению применения ст. 199</a:t>
            </a:r>
            <a:r>
              <a:rPr lang="ru-RU" sz="4000" baseline="30000" dirty="0">
                <a:solidFill>
                  <a:srgbClr val="253957"/>
                </a:solidFill>
                <a:latin typeface="DXOldStandardRevilion" panose="02000506000000020003" pitchFamily="50" charset="0"/>
                <a:ea typeface="+mn-ea"/>
                <a:cs typeface="+mn-cs"/>
                <a:sym typeface="Arial Narrow"/>
              </a:rPr>
              <a:t>2</a:t>
            </a:r>
            <a:r>
              <a:rPr lang="ru-RU" sz="4000" dirty="0">
                <a:solidFill>
                  <a:srgbClr val="253957"/>
                </a:solidFill>
                <a:latin typeface="DXOldStandardRevilion" panose="02000506000000020003" pitchFamily="50" charset="0"/>
                <a:ea typeface="+mn-ea"/>
                <a:cs typeface="+mn-cs"/>
                <a:sym typeface="Arial Narrow"/>
              </a:rPr>
              <a:t> УК РФ, особенно после введения ч. 2 (тяжкое преступление)</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a:t>
            </a:r>
            <a:r>
              <a:rPr lang="ru-RU" sz="4000" dirty="0">
                <a:solidFill>
                  <a:srgbClr val="253957"/>
                </a:solidFill>
                <a:latin typeface="DXOldStandardRevilion" panose="02000506000000020003" pitchFamily="50" charset="0"/>
                <a:ea typeface="+mn-ea"/>
                <a:cs typeface="+mn-cs"/>
                <a:sym typeface="Arial Narrow"/>
              </a:rPr>
              <a:t> жёстко определённые в законе способы совершения преступления; возможность параллельного оспаривания размера недоимки в арбитражном процессе; возможность освобождения от уголовной ответственности при полном погашении в уголовном процессе ущерба государству; допущение «налоговой реконструкции»; ограничение с 2022 г. на порядок возбуждения уголовного дела</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12</a:t>
            </a:fld>
            <a:endParaRPr lang="ru-RU"/>
          </a:p>
        </p:txBody>
      </p:sp>
    </p:spTree>
    <p:extLst>
      <p:ext uri="{BB962C8B-B14F-4D97-AF65-F5344CB8AC3E}">
        <p14:creationId xmlns:p14="http://schemas.microsoft.com/office/powerpoint/2010/main" val="240637996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коррупция</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Коммерческий подкуп и взяточничество (ст. 204</a:t>
            </a:r>
            <a:r>
              <a:rPr lang="ru-RU" sz="4000" dirty="0">
                <a:solidFill>
                  <a:srgbClr val="253957"/>
                </a:solidFill>
                <a:latin typeface="DXOldStandardRevilion" panose="02000506000000020003" pitchFamily="50" charset="0"/>
                <a:ea typeface="+mn-ea"/>
                <a:cs typeface="+mn-cs"/>
                <a:sym typeface="Arial Narrow"/>
              </a:rPr>
              <a:t>–</a:t>
            </a:r>
            <a:r>
              <a:rPr lang="ru-RU" sz="4000" b="1" dirty="0">
                <a:solidFill>
                  <a:srgbClr val="253957"/>
                </a:solidFill>
                <a:latin typeface="DXOldStandardRevilion" panose="02000506000000020003" pitchFamily="50" charset="0"/>
                <a:ea typeface="+mn-ea"/>
                <a:cs typeface="+mn-cs"/>
                <a:sym typeface="Arial Narrow"/>
              </a:rPr>
              <a:t>204</a:t>
            </a:r>
            <a:r>
              <a:rPr lang="ru-RU" sz="4000" b="1" baseline="30000" dirty="0">
                <a:solidFill>
                  <a:srgbClr val="253957"/>
                </a:solidFill>
                <a:latin typeface="DXOldStandardRevilion" panose="02000506000000020003" pitchFamily="50" charset="0"/>
                <a:ea typeface="+mn-ea"/>
                <a:cs typeface="+mn-cs"/>
                <a:sym typeface="Arial Narrow"/>
              </a:rPr>
              <a:t>2</a:t>
            </a:r>
            <a:r>
              <a:rPr lang="ru-RU" sz="4000" b="1" dirty="0">
                <a:solidFill>
                  <a:srgbClr val="253957"/>
                </a:solidFill>
                <a:latin typeface="DXOldStandardRevilion" panose="02000506000000020003" pitchFamily="50" charset="0"/>
                <a:ea typeface="+mn-ea"/>
                <a:cs typeface="+mn-cs"/>
                <a:sym typeface="Arial Narrow"/>
              </a:rPr>
              <a:t>, 290</a:t>
            </a:r>
            <a:r>
              <a:rPr lang="ru-RU" sz="4000" dirty="0">
                <a:solidFill>
                  <a:srgbClr val="253957"/>
                </a:solidFill>
                <a:latin typeface="DXOldStandardRevilion" panose="02000506000000020003" pitchFamily="50" charset="0"/>
                <a:ea typeface="+mn-ea"/>
                <a:cs typeface="+mn-cs"/>
                <a:sym typeface="Arial Narrow"/>
              </a:rPr>
              <a:t>–</a:t>
            </a:r>
            <a:r>
              <a:rPr lang="ru-RU" sz="4000" b="1" dirty="0">
                <a:solidFill>
                  <a:srgbClr val="253957"/>
                </a:solidFill>
                <a:latin typeface="DXOldStandardRevilion" panose="02000506000000020003" pitchFamily="50" charset="0"/>
                <a:ea typeface="+mn-ea"/>
                <a:cs typeface="+mn-cs"/>
                <a:sym typeface="Arial Narrow"/>
              </a:rPr>
              <a:t>291</a:t>
            </a:r>
            <a:r>
              <a:rPr lang="ru-RU" sz="4000" b="1" baseline="30000" dirty="0">
                <a:solidFill>
                  <a:srgbClr val="253957"/>
                </a:solidFill>
                <a:latin typeface="DXOldStandardRevilion" panose="02000506000000020003" pitchFamily="50" charset="0"/>
                <a:ea typeface="+mn-ea"/>
                <a:cs typeface="+mn-cs"/>
                <a:sym typeface="Arial Narrow"/>
              </a:rPr>
              <a:t>2</a:t>
            </a:r>
            <a:r>
              <a:rPr lang="ru-RU" sz="4000" b="1" dirty="0">
                <a:solidFill>
                  <a:srgbClr val="253957"/>
                </a:solidFill>
                <a:latin typeface="DXOldStandardRevilion" panose="02000506000000020003" pitchFamily="50" charset="0"/>
                <a:ea typeface="+mn-ea"/>
                <a:cs typeface="+mn-cs"/>
                <a:sym typeface="Arial Narrow"/>
              </a:rPr>
              <a:t> УК РФ)</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Кто?</a:t>
            </a:r>
            <a:r>
              <a:rPr lang="ru-RU" sz="4000" dirty="0">
                <a:solidFill>
                  <a:srgbClr val="253957"/>
                </a:solidFill>
                <a:latin typeface="DXOldStandardRevilion" panose="02000506000000020003" pitchFamily="50" charset="0"/>
                <a:ea typeface="+mn-ea"/>
                <a:cs typeface="+mn-cs"/>
                <a:sym typeface="Arial Narrow"/>
              </a:rPr>
              <a:t> – получить коммерческий подкуп или взятку может только соответственно лицо, выполняющее управленческие функции в коммерческой или иной организации; дать коммерческий подкуп или взятку может любое лицо. Важно! Посредником или соучастником в получении коммерческого подкупа или взятки может быть также уже любое лицо</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a:t>
            </a:r>
            <a:r>
              <a:rPr lang="ru-RU" sz="4000" dirty="0">
                <a:solidFill>
                  <a:srgbClr val="253957"/>
                </a:solidFill>
                <a:latin typeface="DXOldStandardRevilion" panose="02000506000000020003" pitchFamily="50" charset="0"/>
                <a:ea typeface="+mn-ea"/>
                <a:cs typeface="+mn-cs"/>
                <a:sym typeface="Arial Narrow"/>
              </a:rPr>
              <a:t> с коррупцией дела в стране обстоят плохо… Ну и запредельные сроки и штрафы…</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a:t>
            </a:r>
            <a:r>
              <a:rPr lang="ru-RU" sz="4000" dirty="0">
                <a:solidFill>
                  <a:srgbClr val="253957"/>
                </a:solidFill>
                <a:latin typeface="DXOldStandardRevilion" panose="02000506000000020003" pitchFamily="50" charset="0"/>
                <a:ea typeface="+mn-ea"/>
                <a:cs typeface="+mn-cs"/>
                <a:sym typeface="Arial Narrow"/>
              </a:rPr>
              <a:t> достаточно строго ограничен круг предметов коммерческого подкупа и взятки, что иногда позволяет не признать содеянное преступлением; должна быть связь между коммерческим подкупом, взяткой и поведением принимающего их лица; невозможны взятка (подкуп) за выполнение профессиональных функций; лицо, дающее коммерческий подкуп или взятку, при определённых условиях может быть освобождено от уголовной ответственности</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13</a:t>
            </a:fld>
            <a:endParaRPr lang="ru-RU"/>
          </a:p>
        </p:txBody>
      </p:sp>
    </p:spTree>
    <p:extLst>
      <p:ext uri="{BB962C8B-B14F-4D97-AF65-F5344CB8AC3E}">
        <p14:creationId xmlns:p14="http://schemas.microsoft.com/office/powerpoint/2010/main" val="100685579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Общие Проблемные вопросы в связи с отдельными составами</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низкие пороговые значения крупного ущерба, дохода / неопределённые </a:t>
            </a:r>
            <a:r>
              <a:rPr lang="ru-RU" sz="4000" dirty="0" err="1">
                <a:solidFill>
                  <a:srgbClr val="253957"/>
                </a:solidFill>
                <a:latin typeface="DXOldStandardRevilion" panose="02000506000000020003" pitchFamily="50" charset="0"/>
                <a:ea typeface="+mn-ea"/>
                <a:cs typeface="+mn-cs"/>
                <a:sym typeface="Arial Narrow"/>
              </a:rPr>
              <a:t>криминообразующие</a:t>
            </a:r>
            <a:r>
              <a:rPr lang="ru-RU" sz="4000" dirty="0">
                <a:solidFill>
                  <a:srgbClr val="253957"/>
                </a:solidFill>
                <a:latin typeface="DXOldStandardRevilion" panose="02000506000000020003" pitchFamily="50" charset="0"/>
                <a:ea typeface="+mn-ea"/>
                <a:cs typeface="+mn-cs"/>
                <a:sym typeface="Arial Narrow"/>
              </a:rPr>
              <a:t> признаки (существенный вред) в злоупотреблении полномочиями</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специфичное понимание наполнения признаков крупного ущерба / дохода</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разработка признака «противоправности» и ошибки в противоправности, в особенности в связи с арбитражными разбирательствами, </a:t>
            </a:r>
            <a:r>
              <a:rPr lang="ru-RU" sz="4000" dirty="0" err="1">
                <a:solidFill>
                  <a:srgbClr val="253957"/>
                </a:solidFill>
                <a:latin typeface="DXOldStandardRevilion" panose="02000506000000020003" pitchFamily="50" charset="0"/>
                <a:ea typeface="+mn-ea"/>
                <a:cs typeface="+mn-cs"/>
                <a:sym typeface="Arial Narrow"/>
              </a:rPr>
              <a:t>преюдицией</a:t>
            </a:r>
            <a:r>
              <a:rPr lang="ru-RU" sz="4000" dirty="0">
                <a:solidFill>
                  <a:srgbClr val="253957"/>
                </a:solidFill>
                <a:latin typeface="DXOldStandardRevilion" panose="02000506000000020003" pitchFamily="50" charset="0"/>
                <a:ea typeface="+mn-ea"/>
                <a:cs typeface="+mn-cs"/>
                <a:sym typeface="Arial Narrow"/>
              </a:rPr>
              <a:t> и т.п.</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субъект ответственности (→ часть 2)</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14</a:t>
            </a:fld>
            <a:endParaRPr lang="ru-RU"/>
          </a:p>
        </p:txBody>
      </p:sp>
    </p:spTree>
    <p:extLst>
      <p:ext uri="{BB962C8B-B14F-4D97-AF65-F5344CB8AC3E}">
        <p14:creationId xmlns:p14="http://schemas.microsoft.com/office/powerpoint/2010/main" val="145999900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Размерные и иные признаки и их понимание</a:t>
            </a: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15</a:t>
            </a:fld>
            <a:endParaRPr lang="ru-RU"/>
          </a:p>
        </p:txBody>
      </p:sp>
      <p:pic>
        <p:nvPicPr>
          <p:cNvPr id="4" name="Рисунок 3">
            <a:extLst>
              <a:ext uri="{FF2B5EF4-FFF2-40B4-BE49-F238E27FC236}">
                <a16:creationId xmlns:a16="http://schemas.microsoft.com/office/drawing/2014/main" id="{8415ECB4-F4DF-42CC-B1C7-C217943A9264}"/>
              </a:ext>
            </a:extLst>
          </p:cNvPr>
          <p:cNvPicPr>
            <a:picLocks noChangeAspect="1"/>
          </p:cNvPicPr>
          <p:nvPr/>
        </p:nvPicPr>
        <p:blipFill>
          <a:blip r:embed="rId2"/>
          <a:stretch>
            <a:fillRect/>
          </a:stretch>
        </p:blipFill>
        <p:spPr>
          <a:xfrm>
            <a:off x="3042826" y="4968691"/>
            <a:ext cx="17785976" cy="7760206"/>
          </a:xfrm>
          <a:prstGeom prst="rect">
            <a:avLst/>
          </a:prstGeom>
        </p:spPr>
      </p:pic>
    </p:spTree>
    <p:extLst>
      <p:ext uri="{BB962C8B-B14F-4D97-AF65-F5344CB8AC3E}">
        <p14:creationId xmlns:p14="http://schemas.microsoft.com/office/powerpoint/2010/main" val="149597339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Размерные и иные признаки и их понимание</a:t>
            </a: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16</a:t>
            </a:fld>
            <a:endParaRPr lang="ru-RU"/>
          </a:p>
        </p:txBody>
      </p:sp>
      <p:pic>
        <p:nvPicPr>
          <p:cNvPr id="4" name="Рисунок 3">
            <a:extLst>
              <a:ext uri="{FF2B5EF4-FFF2-40B4-BE49-F238E27FC236}">
                <a16:creationId xmlns:a16="http://schemas.microsoft.com/office/drawing/2014/main" id="{EE167862-6ACF-44E3-B027-1DE8C8D512CA}"/>
              </a:ext>
            </a:extLst>
          </p:cNvPr>
          <p:cNvPicPr>
            <a:picLocks noChangeAspect="1"/>
          </p:cNvPicPr>
          <p:nvPr/>
        </p:nvPicPr>
        <p:blipFill>
          <a:blip r:embed="rId2"/>
          <a:stretch>
            <a:fillRect/>
          </a:stretch>
        </p:blipFill>
        <p:spPr>
          <a:xfrm>
            <a:off x="2722948" y="4968691"/>
            <a:ext cx="18938104" cy="8170497"/>
          </a:xfrm>
          <a:prstGeom prst="rect">
            <a:avLst/>
          </a:prstGeom>
        </p:spPr>
      </p:pic>
    </p:spTree>
    <p:extLst>
      <p:ext uri="{BB962C8B-B14F-4D97-AF65-F5344CB8AC3E}">
        <p14:creationId xmlns:p14="http://schemas.microsoft.com/office/powerpoint/2010/main" val="277119253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Размерные и иные признаки и их понимание</a:t>
            </a: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17</a:t>
            </a:fld>
            <a:endParaRPr lang="ru-RU"/>
          </a:p>
        </p:txBody>
      </p:sp>
      <p:pic>
        <p:nvPicPr>
          <p:cNvPr id="4" name="Рисунок 3">
            <a:extLst>
              <a:ext uri="{FF2B5EF4-FFF2-40B4-BE49-F238E27FC236}">
                <a16:creationId xmlns:a16="http://schemas.microsoft.com/office/drawing/2014/main" id="{AA4E69AA-890D-41B8-9B99-093996608057}"/>
              </a:ext>
            </a:extLst>
          </p:cNvPr>
          <p:cNvPicPr>
            <a:picLocks noChangeAspect="1"/>
          </p:cNvPicPr>
          <p:nvPr/>
        </p:nvPicPr>
        <p:blipFill>
          <a:blip r:embed="rId2"/>
          <a:stretch>
            <a:fillRect/>
          </a:stretch>
        </p:blipFill>
        <p:spPr>
          <a:xfrm>
            <a:off x="2768351" y="4946312"/>
            <a:ext cx="17115092" cy="8319830"/>
          </a:xfrm>
          <a:prstGeom prst="rect">
            <a:avLst/>
          </a:prstGeom>
        </p:spPr>
      </p:pic>
      <p:sp>
        <p:nvSpPr>
          <p:cNvPr id="5" name="Прямоугольник 4">
            <a:extLst>
              <a:ext uri="{FF2B5EF4-FFF2-40B4-BE49-F238E27FC236}">
                <a16:creationId xmlns:a16="http://schemas.microsoft.com/office/drawing/2014/main" id="{E5828331-CC61-4F31-A620-0CEF4972D529}"/>
              </a:ext>
            </a:extLst>
          </p:cNvPr>
          <p:cNvSpPr/>
          <p:nvPr/>
        </p:nvSpPr>
        <p:spPr>
          <a:xfrm>
            <a:off x="11225312" y="11105416"/>
            <a:ext cx="1933376" cy="1621597"/>
          </a:xfrm>
          <a:prstGeom prst="rect">
            <a:avLst/>
          </a:prstGeom>
          <a:blipFill rotWithShape="1">
            <a:blip r:embed="rId3"/>
            <a:srcRect/>
            <a:tile tx="0" ty="0" sx="100000" sy="100000" flip="none" algn="tl"/>
          </a:blipFill>
          <a:ln w="12700" cap="flat">
            <a:no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ru-RU" sz="2400" b="0" i="0" u="none" strike="noStrike" cap="none" spc="0" normalizeH="0" baseline="0" dirty="0">
                <a:ln>
                  <a:noFill/>
                </a:ln>
                <a:solidFill>
                  <a:srgbClr val="FFFFFF"/>
                </a:solidFill>
                <a:effectLst/>
                <a:uFillTx/>
                <a:latin typeface="+mj-lt"/>
                <a:ea typeface="+mj-ea"/>
                <a:cs typeface="+mj-cs"/>
                <a:sym typeface="Helvetica Light"/>
              </a:rPr>
              <a:t>100 млн и 150 млн; в 20 раз и 1,5* разрыв</a:t>
            </a:r>
          </a:p>
        </p:txBody>
      </p:sp>
    </p:spTree>
    <p:extLst>
      <p:ext uri="{BB962C8B-B14F-4D97-AF65-F5344CB8AC3E}">
        <p14:creationId xmlns:p14="http://schemas.microsoft.com/office/powerpoint/2010/main" val="166294947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Размерные и иные признаки и их понимание</a:t>
            </a: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18</a:t>
            </a:fld>
            <a:endParaRPr lang="ru-RU"/>
          </a:p>
        </p:txBody>
      </p:sp>
      <p:pic>
        <p:nvPicPr>
          <p:cNvPr id="4" name="Рисунок 3">
            <a:extLst>
              <a:ext uri="{FF2B5EF4-FFF2-40B4-BE49-F238E27FC236}">
                <a16:creationId xmlns:a16="http://schemas.microsoft.com/office/drawing/2014/main" id="{4D6DBFE9-F87A-4C4F-9A53-764C4C457D55}"/>
              </a:ext>
            </a:extLst>
          </p:cNvPr>
          <p:cNvPicPr>
            <a:picLocks noChangeAspect="1"/>
          </p:cNvPicPr>
          <p:nvPr/>
        </p:nvPicPr>
        <p:blipFill>
          <a:blip r:embed="rId2"/>
          <a:stretch>
            <a:fillRect/>
          </a:stretch>
        </p:blipFill>
        <p:spPr>
          <a:xfrm>
            <a:off x="3839072" y="4968691"/>
            <a:ext cx="15841760" cy="8139334"/>
          </a:xfrm>
          <a:prstGeom prst="rect">
            <a:avLst/>
          </a:prstGeom>
        </p:spPr>
      </p:pic>
    </p:spTree>
    <p:extLst>
      <p:ext uri="{BB962C8B-B14F-4D97-AF65-F5344CB8AC3E}">
        <p14:creationId xmlns:p14="http://schemas.microsoft.com/office/powerpoint/2010/main" val="378756567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Неопределённость содержания размерных признаков </a:t>
            </a: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 несмотря на формальную определённость размеров крупного и особо крупного ущерба, дохода и т.п. признаков составов главы 22 УК РФ, остаётся неопределённым сам по себе механизм их подсчёта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Статья 171 УК РФ: доход – это чистый доход или валовая выручка?</a:t>
            </a: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«…признак состава уголовно-наказуемого деяния, ответственность за которое предусмотрена ч. 1 ст. 171 УК РФ, – извлечение дохода в крупном размере – составляет фактически по своему объёму выгоду, полученную от незаконной предпринимательской деятельности, за вычетом расходов, связанных с её осуществлением» (постановление Президиума Верховного Суда РФ от 22 декабря 1999 г. № 952п99пр)</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Пункт 12 постановления Пленума Верховного Суда РФ от 18 ноября 2004 г. № 23 «О судебной практике по делам о незаконном предпринимательстве»: </a:t>
            </a:r>
          </a:p>
          <a:p>
            <a:pPr marL="1350963" algn="l">
              <a:defRPr sz="2800">
                <a:solidFill>
                  <a:srgbClr val="253957"/>
                </a:solidFill>
                <a:latin typeface="+mn-lt"/>
                <a:ea typeface="+mn-ea"/>
                <a:cs typeface="+mn-cs"/>
                <a:sym typeface="Arial Narrow"/>
              </a:defRPr>
            </a:pPr>
            <a:r>
              <a:rPr lang="ru-RU" sz="3600" i="1" dirty="0">
                <a:solidFill>
                  <a:srgbClr val="253957"/>
                </a:solidFill>
                <a:latin typeface="DXOldStandardRevilion" panose="02000506000000020003" pitchFamily="50" charset="0"/>
                <a:ea typeface="+mn-ea"/>
                <a:cs typeface="+mn-cs"/>
                <a:sym typeface="Arial Narrow"/>
              </a:rPr>
              <a:t>Под доходом в статье 171 УК РФ следует понимать выручку от реализации товаров (работ, услуг) за период осуществления незаконной предпринимательской деятельности без вычета произведённых лицом расходов, связанных с осуществлением незаконной предпринимательской деятельности.</a:t>
            </a:r>
          </a:p>
          <a:p>
            <a:pPr algn="l">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19</a:t>
            </a:fld>
            <a:endParaRPr lang="ru-RU"/>
          </a:p>
        </p:txBody>
      </p:sp>
    </p:spTree>
    <p:extLst>
      <p:ext uri="{BB962C8B-B14F-4D97-AF65-F5344CB8AC3E}">
        <p14:creationId xmlns:p14="http://schemas.microsoft.com/office/powerpoint/2010/main" val="253029865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solidFill>
                  <a:srgbClr val="253957"/>
                </a:solidFill>
                <a:latin typeface="DXOldStandardRevilion" panose="02000506000000020003" pitchFamily="50" charset="0"/>
                <a:ea typeface="+mn-ea"/>
                <a:cs typeface="+mn-cs"/>
                <a:sym typeface="Arial Narrow"/>
              </a:rPr>
              <a:t>наиболее распространённые преступления</a:t>
            </a:r>
            <a:endParaRPr lang="ru-RU" sz="6600" dirty="0">
              <a:latin typeface="DXOldStandardRevilion" panose="02000506000000020003" pitchFamily="50" charset="0"/>
            </a:endParaRP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нарушение договорных обязательств → </a:t>
            </a:r>
            <a:r>
              <a:rPr lang="ru-RU" sz="4000" b="1" dirty="0">
                <a:solidFill>
                  <a:srgbClr val="253957"/>
                </a:solidFill>
                <a:latin typeface="DXOldStandardRevilion" panose="02000506000000020003" pitchFamily="50" charset="0"/>
                <a:ea typeface="+mn-ea"/>
                <a:cs typeface="+mn-cs"/>
                <a:sym typeface="Arial Narrow"/>
              </a:rPr>
              <a:t>ст. 159 УК РФ (мошенничество), </a:t>
            </a: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вывод активов на подконтрольные организации → </a:t>
            </a:r>
            <a:r>
              <a:rPr lang="ru-RU" sz="4000" b="1" dirty="0">
                <a:solidFill>
                  <a:srgbClr val="253957"/>
                </a:solidFill>
                <a:latin typeface="DXOldStandardRevilion" panose="02000506000000020003" pitchFamily="50" charset="0"/>
                <a:ea typeface="+mn-ea"/>
                <a:cs typeface="+mn-cs"/>
                <a:sym typeface="Arial Narrow"/>
              </a:rPr>
              <a:t>ст. 159 УК РФ (мошенничество), ст. 160 УК РФ (присвоение, растрата)</a:t>
            </a:r>
            <a:r>
              <a:rPr lang="ru-RU" sz="4000" dirty="0">
                <a:solidFill>
                  <a:srgbClr val="253957"/>
                </a:solidFill>
                <a:latin typeface="DXOldStandardRevilion" panose="02000506000000020003" pitchFamily="50" charset="0"/>
                <a:ea typeface="+mn-ea"/>
                <a:cs typeface="+mn-cs"/>
                <a:sym typeface="Arial Narrow"/>
              </a:rPr>
              <a:t>, ст. 196 УК РФ (преднамеренное банкротство)</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нарушение порядка проведения экстраординарных сделок → ст. 159 УК РФ (мошенничество), ст. 160 УК РФ (присвоение, растрата), </a:t>
            </a:r>
            <a:r>
              <a:rPr lang="ru-RU" sz="4000" b="1" dirty="0">
                <a:solidFill>
                  <a:srgbClr val="253957"/>
                </a:solidFill>
                <a:latin typeface="DXOldStandardRevilion" panose="02000506000000020003" pitchFamily="50" charset="0"/>
                <a:ea typeface="+mn-ea"/>
                <a:cs typeface="+mn-cs"/>
                <a:sym typeface="Arial Narrow"/>
              </a:rPr>
              <a:t>ст. 201 УК РФ (злоупотребление полномочиями)</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заключение невыгодных сделок → </a:t>
            </a:r>
            <a:r>
              <a:rPr lang="ru-RU" sz="4000" b="1" dirty="0">
                <a:solidFill>
                  <a:srgbClr val="253957"/>
                </a:solidFill>
                <a:latin typeface="DXOldStandardRevilion" panose="02000506000000020003" pitchFamily="50" charset="0"/>
                <a:ea typeface="+mn-ea"/>
                <a:cs typeface="+mn-cs"/>
                <a:sym typeface="Arial Narrow"/>
              </a:rPr>
              <a:t>ст. 201 УК РФ (злоупотребление полномочиями)</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госзакупки → </a:t>
            </a:r>
            <a:r>
              <a:rPr lang="ru-RU" sz="4000" b="1" dirty="0">
                <a:solidFill>
                  <a:srgbClr val="253957"/>
                </a:solidFill>
                <a:latin typeface="DXOldStandardRevilion" panose="02000506000000020003" pitchFamily="50" charset="0"/>
                <a:ea typeface="+mn-ea"/>
                <a:cs typeface="+mn-cs"/>
                <a:sym typeface="Arial Narrow"/>
              </a:rPr>
              <a:t>ст. 159 УК РФ (мошенничество)</a:t>
            </a:r>
            <a:r>
              <a:rPr lang="ru-RU" sz="4000" dirty="0">
                <a:solidFill>
                  <a:srgbClr val="253957"/>
                </a:solidFill>
                <a:latin typeface="DXOldStandardRevilion" panose="02000506000000020003" pitchFamily="50" charset="0"/>
                <a:ea typeface="+mn-ea"/>
                <a:cs typeface="+mn-cs"/>
                <a:sym typeface="Arial Narrow"/>
              </a:rPr>
              <a:t>, ст. 178 УК РФ (картели)</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банкротство → </a:t>
            </a:r>
            <a:r>
              <a:rPr lang="ru-RU" sz="4000" b="1" dirty="0">
                <a:solidFill>
                  <a:srgbClr val="253957"/>
                </a:solidFill>
                <a:latin typeface="DXOldStandardRevilion" panose="02000506000000020003" pitchFamily="50" charset="0"/>
                <a:ea typeface="+mn-ea"/>
                <a:cs typeface="+mn-cs"/>
                <a:sym typeface="Arial Narrow"/>
              </a:rPr>
              <a:t>ст. 195 УК РФ (неправомерные действия при банкротстве), ст. 196 УК РФ (преднамеренное банкротство)</a:t>
            </a: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уклонение от уплаты налогов и от погашения налоговой задолженности → </a:t>
            </a:r>
            <a:r>
              <a:rPr lang="ru-RU" sz="4000" b="1" dirty="0">
                <a:solidFill>
                  <a:srgbClr val="253957"/>
                </a:solidFill>
                <a:latin typeface="DXOldStandardRevilion" panose="02000506000000020003" pitchFamily="50" charset="0"/>
                <a:ea typeface="+mn-ea"/>
                <a:cs typeface="+mn-cs"/>
                <a:sym typeface="Arial Narrow"/>
              </a:rPr>
              <a:t>ст. 199 УК РФ (уклонение от уплаты налогов), ст. 199</a:t>
            </a:r>
            <a:r>
              <a:rPr lang="ru-RU" sz="4000" b="1" baseline="30000" dirty="0">
                <a:solidFill>
                  <a:srgbClr val="253957"/>
                </a:solidFill>
                <a:latin typeface="DXOldStandardRevilion" panose="02000506000000020003" pitchFamily="50" charset="0"/>
                <a:ea typeface="+mn-ea"/>
                <a:cs typeface="+mn-cs"/>
                <a:sym typeface="Arial Narrow"/>
              </a:rPr>
              <a:t>2</a:t>
            </a:r>
            <a:r>
              <a:rPr lang="ru-RU" sz="4000" b="1" dirty="0">
                <a:solidFill>
                  <a:srgbClr val="253957"/>
                </a:solidFill>
                <a:latin typeface="DXOldStandardRevilion" panose="02000506000000020003" pitchFamily="50" charset="0"/>
                <a:ea typeface="+mn-ea"/>
                <a:cs typeface="+mn-cs"/>
                <a:sym typeface="Arial Narrow"/>
              </a:rPr>
              <a:t> УК РФ (сокрытие имущества, за счёт которого погашается недоимка)</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коррупция → </a:t>
            </a:r>
            <a:r>
              <a:rPr lang="ru-RU" sz="4000" b="1" dirty="0">
                <a:solidFill>
                  <a:srgbClr val="253957"/>
                </a:solidFill>
                <a:latin typeface="DXOldStandardRevilion" panose="02000506000000020003" pitchFamily="50" charset="0"/>
                <a:ea typeface="+mn-ea"/>
                <a:cs typeface="+mn-cs"/>
                <a:sym typeface="Arial Narrow"/>
              </a:rPr>
              <a:t>ст. 204–204</a:t>
            </a:r>
            <a:r>
              <a:rPr lang="ru-RU" sz="4000" b="1" baseline="30000" dirty="0">
                <a:solidFill>
                  <a:srgbClr val="253957"/>
                </a:solidFill>
                <a:latin typeface="DXOldStandardRevilion" panose="02000506000000020003" pitchFamily="50" charset="0"/>
                <a:ea typeface="+mn-ea"/>
                <a:cs typeface="+mn-cs"/>
                <a:sym typeface="Arial Narrow"/>
              </a:rPr>
              <a:t>2</a:t>
            </a:r>
            <a:r>
              <a:rPr lang="ru-RU" sz="4000" b="1" dirty="0">
                <a:solidFill>
                  <a:srgbClr val="253957"/>
                </a:solidFill>
                <a:latin typeface="DXOldStandardRevilion" panose="02000506000000020003" pitchFamily="50" charset="0"/>
                <a:ea typeface="+mn-ea"/>
                <a:cs typeface="+mn-cs"/>
                <a:sym typeface="Arial Narrow"/>
              </a:rPr>
              <a:t>  УК РФ (коммерческий подкуп), ст. 290–291</a:t>
            </a:r>
            <a:r>
              <a:rPr lang="ru-RU" sz="4000" b="1" baseline="30000" dirty="0">
                <a:solidFill>
                  <a:srgbClr val="253957"/>
                </a:solidFill>
                <a:latin typeface="DXOldStandardRevilion" panose="02000506000000020003" pitchFamily="50" charset="0"/>
                <a:ea typeface="+mn-ea"/>
                <a:cs typeface="+mn-cs"/>
                <a:sym typeface="Arial Narrow"/>
              </a:rPr>
              <a:t>2</a:t>
            </a:r>
            <a:r>
              <a:rPr lang="ru-RU" sz="4000" b="1" dirty="0">
                <a:solidFill>
                  <a:srgbClr val="253957"/>
                </a:solidFill>
                <a:latin typeface="DXOldStandardRevilion" panose="02000506000000020003" pitchFamily="50" charset="0"/>
                <a:ea typeface="+mn-ea"/>
                <a:cs typeface="+mn-cs"/>
                <a:sym typeface="Arial Narrow"/>
              </a:rPr>
              <a:t> УК РФ (взяточничество)</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a:t>
            </a:fld>
            <a:endParaRPr lang="ru-RU"/>
          </a:p>
        </p:txBody>
      </p:sp>
    </p:spTree>
    <p:extLst>
      <p:ext uri="{BB962C8B-B14F-4D97-AF65-F5344CB8AC3E}">
        <p14:creationId xmlns:p14="http://schemas.microsoft.com/office/powerpoint/2010/main" val="5305535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Неопределённость содержания размерных признаков </a:t>
            </a: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1. Ущерб в хищении</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Абзац шестой п. 11 постановления Пленума Верховного Суда РФ от 30 ноября 2017 г. № 48 «О судебной практике по делам о мошенничестве, присвоении и растрате»:</a:t>
            </a:r>
          </a:p>
          <a:p>
            <a:pPr algn="l">
              <a:defRPr sz="2800">
                <a:solidFill>
                  <a:srgbClr val="253957"/>
                </a:solidFill>
                <a:latin typeface="+mn-lt"/>
                <a:ea typeface="+mn-ea"/>
                <a:cs typeface="+mn-cs"/>
                <a:sym typeface="Arial Narrow"/>
              </a:defRPr>
            </a:pPr>
            <a:r>
              <a:rPr lang="ru-RU" sz="4000" i="1" dirty="0">
                <a:solidFill>
                  <a:srgbClr val="253957"/>
                </a:solidFill>
                <a:latin typeface="DXOldStandardRevilion" panose="02000506000000020003" pitchFamily="50" charset="0"/>
                <a:ea typeface="+mn-ea"/>
                <a:cs typeface="+mn-cs"/>
                <a:sym typeface="Arial Narrow"/>
              </a:rPr>
              <a:t>Размер причинённого ущерба надлежит исчислять исходя из стоимости похищенного имущества на момент совершения преступления.</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Абзац четвёртый п. 25 постановления Пленума Верховного Суда РФ от 27 декабря 2002 г. № 29 «О судебной практике по делам о краже, грабеже и разбое»: </a:t>
            </a:r>
          </a:p>
          <a:p>
            <a:pPr algn="l">
              <a:defRPr sz="2800">
                <a:solidFill>
                  <a:srgbClr val="253957"/>
                </a:solidFill>
                <a:latin typeface="+mn-lt"/>
                <a:ea typeface="+mn-ea"/>
                <a:cs typeface="+mn-cs"/>
                <a:sym typeface="Arial Narrow"/>
              </a:defRPr>
            </a:pPr>
            <a:r>
              <a:rPr lang="ru-RU" sz="4000" i="1" dirty="0">
                <a:solidFill>
                  <a:srgbClr val="253957"/>
                </a:solidFill>
                <a:latin typeface="DXOldStandardRevilion" panose="02000506000000020003" pitchFamily="50" charset="0"/>
                <a:ea typeface="+mn-ea"/>
                <a:cs typeface="+mn-cs"/>
                <a:sym typeface="Arial Narrow"/>
              </a:rPr>
              <a:t>Определяя размер похищенного имущества, следует исходить из его фактической стоимости на момент совершения преступления. При отсутствии сведений о цене стоимость похищенного имущества может быть установлена на основании заключения экспертов.</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20</a:t>
            </a:fld>
            <a:endParaRPr lang="ru-RU"/>
          </a:p>
        </p:txBody>
      </p:sp>
    </p:spTree>
    <p:extLst>
      <p:ext uri="{BB962C8B-B14F-4D97-AF65-F5344CB8AC3E}">
        <p14:creationId xmlns:p14="http://schemas.microsoft.com/office/powerpoint/2010/main" val="97286866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Неопределённость содержания размерных признаков </a:t>
            </a: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при хищении автомобиля (если это только не хищение только что купленного автомобиля) вероятнее всего всегда будет устанавливаться его остаточная стоимость с учётом периода эксплуатации и прочих факторов (постановление президиума Самарского областного суда от 15 мая 2014 г. № 44у-74/2014)</a:t>
            </a:r>
          </a:p>
          <a:p>
            <a:pPr marL="571500" indent="-571500" algn="l">
              <a:buFont typeface="Arial" panose="020B0604020202020204" pitchFamily="34" charset="0"/>
              <a:buChar char="•"/>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ювелирные изделия, напротив, скорее всего не будут подвергаться такой переоценке (определение Судебной коллегии по уголовным делам Московского городского суда от 12 октября 2015 г.)</a:t>
            </a:r>
          </a:p>
          <a:p>
            <a:pPr marL="571500" indent="-571500" algn="l">
              <a:buFont typeface="Arial" panose="020B0604020202020204" pitchFamily="34" charset="0"/>
              <a:buChar char="•"/>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мобильный телефон может оцениваться как с учётом его изношенности (определение Судебной коллегии по уголовным делам Московского городского суда от 15 июля 2014 г. № 10-8016/2014), так и по покупной цене (определение Судебной коллегии по уголовным делам Московского городского суда от 14 ноября 2011 г. № 22-13281/11)</a:t>
            </a:r>
          </a:p>
          <a:p>
            <a:pPr marL="571500" indent="-571500" algn="l">
              <a:buFont typeface="Arial" panose="020B0604020202020204" pitchFamily="34" charset="0"/>
              <a:buChar char="•"/>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в исключительных случаях учёт изношенности вещи может вести к признанию деяния малозначительным на основании ч. 2 ст. 14 УК РФ</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21</a:t>
            </a:fld>
            <a:endParaRPr lang="ru-RU"/>
          </a:p>
        </p:txBody>
      </p:sp>
    </p:spTree>
    <p:extLst>
      <p:ext uri="{BB962C8B-B14F-4D97-AF65-F5344CB8AC3E}">
        <p14:creationId xmlns:p14="http://schemas.microsoft.com/office/powerpoint/2010/main" val="115105358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Неопределённость содержания размерных признаков </a:t>
            </a: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Хищение с частичной компенсацией</a:t>
            </a: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Изъятие имущества, вверенного виновному, путем замены его на менее ценное, совершенное с целью присвоения или обращения в собственность других лиц, должно квалифицироваться как хищение </a:t>
            </a:r>
            <a:r>
              <a:rPr lang="ru-RU" sz="4000" b="1" dirty="0">
                <a:solidFill>
                  <a:srgbClr val="253957"/>
                </a:solidFill>
                <a:latin typeface="DXOldStandardRevilion" panose="02000506000000020003" pitchFamily="50" charset="0"/>
                <a:ea typeface="+mn-ea"/>
                <a:cs typeface="+mn-cs"/>
                <a:sym typeface="Arial Narrow"/>
              </a:rPr>
              <a:t>в размере стоимости изъятого имущества </a:t>
            </a:r>
            <a:r>
              <a:rPr lang="ru-RU" sz="4000" dirty="0">
                <a:solidFill>
                  <a:srgbClr val="253957"/>
                </a:solidFill>
                <a:latin typeface="DXOldStandardRevilion" panose="02000506000000020003" pitchFamily="50" charset="0"/>
                <a:ea typeface="+mn-ea"/>
                <a:cs typeface="+mn-cs"/>
                <a:sym typeface="Arial Narrow"/>
              </a:rPr>
              <a:t>(п. 2 постановления Пленума Верховного Суда СССР от 11 июля 1972 г. № 4 «О судебной практике по делам о хищениях государственного и общественного имущества»)</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Абзац второй п. 30 постановления Пленума Верховного Суда РФ от 30 ноября 2017 г. № 48 «О судебной практике по делам о мошенничестве, присвоении и растрате»:</a:t>
            </a:r>
          </a:p>
          <a:p>
            <a:pPr algn="l">
              <a:defRPr sz="2800">
                <a:solidFill>
                  <a:srgbClr val="253957"/>
                </a:solidFill>
                <a:latin typeface="+mn-lt"/>
                <a:ea typeface="+mn-ea"/>
                <a:cs typeface="+mn-cs"/>
                <a:sym typeface="Arial Narrow"/>
              </a:defRPr>
            </a:pPr>
            <a:r>
              <a:rPr lang="ru-RU" sz="4000" i="1" dirty="0">
                <a:solidFill>
                  <a:srgbClr val="253957"/>
                </a:solidFill>
                <a:latin typeface="DXOldStandardRevilion" panose="02000506000000020003" pitchFamily="50" charset="0"/>
                <a:ea typeface="+mn-ea"/>
                <a:cs typeface="+mn-cs"/>
                <a:sym typeface="Arial Narrow"/>
              </a:rPr>
              <a:t>При установлении размера похищенного в результате мошенничества, присвоения или растраты судам надлежит иметь в виду, что хищение имущества с одновременной заменой его менее ценным квалифицируется как хищение </a:t>
            </a:r>
            <a:r>
              <a:rPr lang="ru-RU" sz="4000" b="1" i="1" dirty="0">
                <a:solidFill>
                  <a:srgbClr val="253957"/>
                </a:solidFill>
                <a:latin typeface="DXOldStandardRevilion" panose="02000506000000020003" pitchFamily="50" charset="0"/>
                <a:ea typeface="+mn-ea"/>
                <a:cs typeface="+mn-cs"/>
                <a:sym typeface="Arial Narrow"/>
              </a:rPr>
              <a:t>в размере стоимости изъятого имущества.</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22</a:t>
            </a:fld>
            <a:endParaRPr lang="ru-RU"/>
          </a:p>
        </p:txBody>
      </p:sp>
    </p:spTree>
    <p:extLst>
      <p:ext uri="{BB962C8B-B14F-4D97-AF65-F5344CB8AC3E}">
        <p14:creationId xmlns:p14="http://schemas.microsoft.com/office/powerpoint/2010/main" val="242524264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Неопределённость содержания размерных признаков </a:t>
            </a: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Обман в качестве: </a:t>
            </a:r>
          </a:p>
          <a:p>
            <a:pPr marL="457200" indent="-457200" algn="l">
              <a:buFont typeface="Arial" panose="020B0604020202020204" pitchFamily="34" charset="0"/>
              <a:buChar char="•"/>
              <a:defRPr sz="2800">
                <a:solidFill>
                  <a:srgbClr val="253957"/>
                </a:solidFill>
                <a:latin typeface="+mn-lt"/>
                <a:ea typeface="+mn-ea"/>
                <a:cs typeface="+mn-cs"/>
                <a:sym typeface="Arial Narrow"/>
              </a:defRPr>
            </a:pPr>
            <a:r>
              <a:rPr lang="ru-RU" sz="3200" i="1" dirty="0">
                <a:solidFill>
                  <a:srgbClr val="253957"/>
                </a:solidFill>
                <a:latin typeface="DXOldStandardRevilion" panose="02000506000000020003" pitchFamily="50" charset="0"/>
                <a:ea typeface="+mn-ea"/>
                <a:cs typeface="+mn-cs"/>
                <a:sym typeface="Arial Narrow"/>
              </a:rPr>
              <a:t>«При этом то обстоятельство, что вместо поставки топливных дров в воинские части в нарушение положений контрактов поставлялось не переработанное древесное сырье, не может повлечь снижение размеров хищений, и этот вывод согласуется с п. 30 Постановления Пленума Верховного Суда РФ от 30 ноября 2017 года № 48, согласно которому при установлении размера похищенного в результате мошенничества, присвоения или растраты судам надлежит иметь в виду, что хищение имущества с одновременной заменой его менее ценным квалифицируется как хищение в размере стоимости изъятого имущества» </a:t>
            </a:r>
            <a:r>
              <a:rPr lang="ru-RU" sz="3200" dirty="0">
                <a:solidFill>
                  <a:srgbClr val="253957"/>
                </a:solidFill>
                <a:latin typeface="DXOldStandardRevilion" panose="02000506000000020003" pitchFamily="50" charset="0"/>
                <a:ea typeface="+mn-ea"/>
                <a:cs typeface="+mn-cs"/>
                <a:sym typeface="Arial Narrow"/>
              </a:rPr>
              <a:t>(определение Кассационного военного суда от 11.08.2020 по делу № 77-150/2020)</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Обман в объёме выполненных работ:</a:t>
            </a:r>
          </a:p>
          <a:p>
            <a:pPr marL="457200" indent="-457200" algn="l">
              <a:buFont typeface="Arial" panose="020B0604020202020204" pitchFamily="34" charset="0"/>
              <a:buChar char="•"/>
              <a:defRPr sz="2800">
                <a:solidFill>
                  <a:srgbClr val="253957"/>
                </a:solidFill>
                <a:latin typeface="+mn-lt"/>
                <a:ea typeface="+mn-ea"/>
                <a:cs typeface="+mn-cs"/>
                <a:sym typeface="Arial Narrow"/>
              </a:defRPr>
            </a:pPr>
            <a:r>
              <a:rPr lang="ru-RU" sz="3200" i="1" dirty="0">
                <a:solidFill>
                  <a:srgbClr val="253957"/>
                </a:solidFill>
                <a:latin typeface="DXOldStandardRevilion" panose="02000506000000020003" pitchFamily="50" charset="0"/>
                <a:ea typeface="+mn-ea"/>
                <a:cs typeface="+mn-cs"/>
                <a:sym typeface="Arial Narrow"/>
              </a:rPr>
              <a:t>«Представленная В. исполнительная документация, в которой она умышленно указала невыполненные работы на общую сумму 359 537 рублей 67 копеек, при оказании содействия неустановленных должностных лиц из числа сотрудников Администрации городского округа Жуковский и неустановленных лиц из числа сотрудников МБУ "</a:t>
            </a:r>
            <a:r>
              <a:rPr lang="ru-RU" sz="3200" i="1" dirty="0" err="1">
                <a:solidFill>
                  <a:srgbClr val="253957"/>
                </a:solidFill>
                <a:latin typeface="DXOldStandardRevilion" panose="02000506000000020003" pitchFamily="50" charset="0"/>
                <a:ea typeface="+mn-ea"/>
                <a:cs typeface="+mn-cs"/>
                <a:sym typeface="Arial Narrow"/>
              </a:rPr>
              <a:t>ЦДХБиО</a:t>
            </a:r>
            <a:r>
              <a:rPr lang="ru-RU" sz="3200" i="1" dirty="0">
                <a:solidFill>
                  <a:srgbClr val="253957"/>
                </a:solidFill>
                <a:latin typeface="DXOldStandardRevilion" panose="02000506000000020003" pitchFamily="50" charset="0"/>
                <a:ea typeface="+mn-ea"/>
                <a:cs typeface="+mn-cs"/>
                <a:sym typeface="Arial Narrow"/>
              </a:rPr>
              <a:t>" была принята. После чего на основании подписанной и предоставленной ООО "</a:t>
            </a:r>
            <a:r>
              <a:rPr lang="ru-RU" sz="3200" i="1" dirty="0" err="1">
                <a:solidFill>
                  <a:srgbClr val="253957"/>
                </a:solidFill>
                <a:latin typeface="DXOldStandardRevilion" panose="02000506000000020003" pitchFamily="50" charset="0"/>
                <a:ea typeface="+mn-ea"/>
                <a:cs typeface="+mn-cs"/>
                <a:sym typeface="Arial Narrow"/>
              </a:rPr>
              <a:t>СтройСнаб</a:t>
            </a:r>
            <a:r>
              <a:rPr lang="ru-RU" sz="3200" i="1" dirty="0">
                <a:solidFill>
                  <a:srgbClr val="253957"/>
                </a:solidFill>
                <a:latin typeface="DXOldStandardRevilion" panose="02000506000000020003" pitchFamily="50" charset="0"/>
                <a:ea typeface="+mn-ea"/>
                <a:cs typeface="+mn-cs"/>
                <a:sym typeface="Arial Narrow"/>
              </a:rPr>
              <a:t>" отчетной документации по якобы выполненным в полном объеме работам по муниципальному контракту со счета УФК по Московской области Финансового управления &lt;данные изъяты&gt; было осуществлено перечисление денежных средств на расчетный счет ООО "</a:t>
            </a:r>
            <a:r>
              <a:rPr lang="ru-RU" sz="3200" i="1" dirty="0" err="1">
                <a:solidFill>
                  <a:srgbClr val="253957"/>
                </a:solidFill>
                <a:latin typeface="DXOldStandardRevilion" panose="02000506000000020003" pitchFamily="50" charset="0"/>
                <a:ea typeface="+mn-ea"/>
                <a:cs typeface="+mn-cs"/>
                <a:sym typeface="Arial Narrow"/>
              </a:rPr>
              <a:t>СтройСнаб</a:t>
            </a:r>
            <a:r>
              <a:rPr lang="ru-RU" sz="3200" i="1" dirty="0">
                <a:solidFill>
                  <a:srgbClr val="253957"/>
                </a:solidFill>
                <a:latin typeface="DXOldStandardRevilion" panose="02000506000000020003" pitchFamily="50" charset="0"/>
                <a:ea typeface="+mn-ea"/>
                <a:cs typeface="+mn-cs"/>
                <a:sym typeface="Arial Narrow"/>
              </a:rPr>
              <a:t>" 6 594 820 рублей 45 копеек, из которых 359 537 рублей 67 копеек были похищены»</a:t>
            </a:r>
            <a:r>
              <a:rPr lang="ru-RU" sz="3200" dirty="0">
                <a:solidFill>
                  <a:srgbClr val="253957"/>
                </a:solidFill>
                <a:latin typeface="DXOldStandardRevilion" panose="02000506000000020003" pitchFamily="50" charset="0"/>
                <a:ea typeface="+mn-ea"/>
                <a:cs typeface="+mn-cs"/>
                <a:sym typeface="Arial Narrow"/>
              </a:rPr>
              <a:t> (определение Первого кассационного суда общей юрисдикции от 16.12.2021 по делу № 77-5007/2021) </a:t>
            </a:r>
          </a:p>
          <a:p>
            <a:pPr marL="457200" indent="-457200" algn="l">
              <a:buFont typeface="Arial" panose="020B0604020202020204" pitchFamily="34" charset="0"/>
              <a:buChar char="•"/>
              <a:defRPr sz="2800">
                <a:solidFill>
                  <a:srgbClr val="253957"/>
                </a:solidFill>
                <a:latin typeface="+mn-lt"/>
                <a:ea typeface="+mn-ea"/>
                <a:cs typeface="+mn-cs"/>
                <a:sym typeface="Arial Narrow"/>
              </a:defRPr>
            </a:pPr>
            <a:r>
              <a:rPr lang="ru-RU" sz="3200" i="1" dirty="0">
                <a:solidFill>
                  <a:srgbClr val="253957"/>
                </a:solidFill>
                <a:latin typeface="DXOldStandardRevilion" panose="02000506000000020003" pitchFamily="50" charset="0"/>
                <a:ea typeface="+mn-ea"/>
                <a:cs typeface="+mn-cs"/>
                <a:sym typeface="Arial Narrow"/>
              </a:rPr>
              <a:t>«…выполнили предусмотренные проектно-сметной документацией необходимые работы не в полном объеме, завысив стоимость фактически выполненных работ, чем причинили материальный ущерб Республике Ингушетия в лице ее правительства… Общая сумма необоснованно выплаченных денежных средств с учетом завышения стоимости работ составила 6 893 448 руб. 99 коп.» </a:t>
            </a:r>
            <a:r>
              <a:rPr lang="ru-RU" sz="3200" dirty="0">
                <a:solidFill>
                  <a:srgbClr val="253957"/>
                </a:solidFill>
                <a:latin typeface="DXOldStandardRevilion" panose="02000506000000020003" pitchFamily="50" charset="0"/>
                <a:ea typeface="+mn-ea"/>
                <a:cs typeface="+mn-cs"/>
                <a:sym typeface="Arial Narrow"/>
              </a:rPr>
              <a:t>(апелляционное определение Судебной коллегии по делам военнослужащих Верховного Суда Российской Федерации от 27.02.2020 по делу № 224-АПУ20-1)</a:t>
            </a: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23</a:t>
            </a:fld>
            <a:endParaRPr lang="ru-RU"/>
          </a:p>
        </p:txBody>
      </p:sp>
    </p:spTree>
    <p:extLst>
      <p:ext uri="{BB962C8B-B14F-4D97-AF65-F5344CB8AC3E}">
        <p14:creationId xmlns:p14="http://schemas.microsoft.com/office/powerpoint/2010/main" val="7548881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Неопределённость содержания размерных признаков </a:t>
            </a: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Хищение с частичной компенсацией? → банковская гарантия, залог</a:t>
            </a: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3600" i="1" dirty="0">
                <a:solidFill>
                  <a:srgbClr val="253957"/>
                </a:solidFill>
                <a:latin typeface="DXOldStandardRevilion" panose="02000506000000020003" pitchFamily="50" charset="0"/>
                <a:ea typeface="+mn-ea"/>
                <a:cs typeface="+mn-cs"/>
                <a:sym typeface="Arial Narrow"/>
              </a:rPr>
              <a:t>«Кроме того, согласно приговору суда Б.Д.АА. избрал способ хищения в виде заявительного порядка возмещения НДС с банковской гарантией, согласно которому сумма налога возвращается на счет организации до завершения по сданной налоговой декларации проверочных мероприятий. Б.Д.АА. было достоверно известно, что в соответствии с налоговым законодательством РФ после зачисленных сумм возмещенного НДС на расчетный счет налоговые органы не вправе повлиять на дальнейший порядок расторжения владельцем счета этими средствами. Из материалов дела следует, что оформленная Б.Д.АА. банковская гарантия имела срок действия по 17 октября 2014 года, в пределах которого налоговый орган по результатам камеральной проверки выставил требование о возврате в бюджет излишне полученных налогоплательщиком сумм налога на добавленную стоимость. При таких обстоятельствах судебная коллегия полагает, что доводы кассационных жалоб об оформлении банковской гарантии, по которой денежные средства возвращены в федеральный бюджет, не свидетельствуют об отсутствии в действиях Б.Д.АА. состава мошенничества и не являются основанием для отмены судебных решений»</a:t>
            </a:r>
            <a:r>
              <a:rPr lang="ru-RU" sz="3600" dirty="0">
                <a:solidFill>
                  <a:srgbClr val="253957"/>
                </a:solidFill>
                <a:latin typeface="DXOldStandardRevilion" panose="02000506000000020003" pitchFamily="50" charset="0"/>
                <a:ea typeface="+mn-ea"/>
                <a:cs typeface="+mn-cs"/>
                <a:sym typeface="Arial Narrow"/>
              </a:rPr>
              <a:t> (определение Первого кассационного суда общей юрисдикции от 11.11.2020 по делу № 77-2285/2020).</a:t>
            </a:r>
          </a:p>
          <a:p>
            <a:pPr algn="l">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См. </a:t>
            </a:r>
            <a:r>
              <a:rPr lang="ru-RU" sz="3600" i="1" dirty="0">
                <a:solidFill>
                  <a:srgbClr val="253957"/>
                </a:solidFill>
                <a:latin typeface="DXOldStandardRevilion" panose="02000506000000020003" pitchFamily="50" charset="0"/>
                <a:ea typeface="+mn-ea"/>
                <a:cs typeface="+mn-cs"/>
                <a:sym typeface="Arial Narrow"/>
              </a:rPr>
              <a:t>Яни П. С. </a:t>
            </a:r>
            <a:r>
              <a:rPr lang="ru-RU" sz="3600" dirty="0">
                <a:solidFill>
                  <a:srgbClr val="253957"/>
                </a:solidFill>
                <a:latin typeface="DXOldStandardRevilion" panose="02000506000000020003" pitchFamily="50" charset="0"/>
                <a:ea typeface="+mn-ea"/>
                <a:cs typeface="+mn-cs"/>
                <a:sym typeface="Arial Narrow"/>
              </a:rPr>
              <a:t>Значение надежной банковской гарантии для квалификации мошенничества // Законность. 2022. № 3. С. 21-26; </a:t>
            </a:r>
            <a:r>
              <a:rPr lang="ru-RU" sz="3600" i="1" dirty="0" err="1">
                <a:solidFill>
                  <a:srgbClr val="253957"/>
                </a:solidFill>
                <a:latin typeface="DXOldStandardRevilion" panose="02000506000000020003" pitchFamily="50" charset="0"/>
                <a:ea typeface="+mn-ea"/>
                <a:cs typeface="+mn-cs"/>
                <a:sym typeface="Arial Narrow"/>
              </a:rPr>
              <a:t>Долотов</a:t>
            </a:r>
            <a:r>
              <a:rPr lang="ru-RU" sz="3600" i="1" dirty="0">
                <a:solidFill>
                  <a:srgbClr val="253957"/>
                </a:solidFill>
                <a:latin typeface="DXOldStandardRevilion" panose="02000506000000020003" pitchFamily="50" charset="0"/>
                <a:ea typeface="+mn-ea"/>
                <a:cs typeface="+mn-cs"/>
                <a:sym typeface="Arial Narrow"/>
              </a:rPr>
              <a:t> Р. О. </a:t>
            </a:r>
            <a:r>
              <a:rPr lang="ru-RU" sz="3600" dirty="0">
                <a:solidFill>
                  <a:srgbClr val="253957"/>
                </a:solidFill>
                <a:latin typeface="DXOldStandardRevilion" panose="02000506000000020003" pitchFamily="50" charset="0"/>
                <a:ea typeface="+mn-ea"/>
                <a:cs typeface="+mn-cs"/>
                <a:sym typeface="Arial Narrow"/>
              </a:rPr>
              <a:t>Квалификация мошенничества при наличии залога или банковской гарантии // Уголовное право. 2018. № 3. С. 38-43.</a:t>
            </a:r>
          </a:p>
          <a:p>
            <a:pPr algn="l">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24</a:t>
            </a:fld>
            <a:endParaRPr lang="ru-RU"/>
          </a:p>
        </p:txBody>
      </p:sp>
    </p:spTree>
    <p:extLst>
      <p:ext uri="{BB962C8B-B14F-4D97-AF65-F5344CB8AC3E}">
        <p14:creationId xmlns:p14="http://schemas.microsoft.com/office/powerpoint/2010/main" val="247463183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Неопределённость содержания размерных признаков </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2. Статья 178 УК РФ: ограничение конкуренции</a:t>
            </a: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Ограничение конкуренции…, если это деяние причинило </a:t>
            </a:r>
            <a:r>
              <a:rPr lang="ru-RU" sz="4000" b="1" dirty="0">
                <a:solidFill>
                  <a:srgbClr val="253957"/>
                </a:solidFill>
                <a:latin typeface="DXOldStandardRevilion" panose="02000506000000020003" pitchFamily="50" charset="0"/>
                <a:ea typeface="+mn-ea"/>
                <a:cs typeface="+mn-cs"/>
                <a:sym typeface="Arial Narrow"/>
              </a:rPr>
              <a:t>крупный ущерб </a:t>
            </a:r>
            <a:r>
              <a:rPr lang="ru-RU" sz="4000" dirty="0">
                <a:solidFill>
                  <a:srgbClr val="253957"/>
                </a:solidFill>
                <a:latin typeface="DXOldStandardRevilion" panose="02000506000000020003" pitchFamily="50" charset="0"/>
                <a:ea typeface="+mn-ea"/>
                <a:cs typeface="+mn-cs"/>
                <a:sym typeface="Arial Narrow"/>
              </a:rPr>
              <a:t>гражданам, организациям или государству либо повлекло извлечение </a:t>
            </a:r>
            <a:r>
              <a:rPr lang="ru-RU" sz="4000" b="1" dirty="0">
                <a:solidFill>
                  <a:srgbClr val="253957"/>
                </a:solidFill>
                <a:latin typeface="DXOldStandardRevilion" panose="02000506000000020003" pitchFamily="50" charset="0"/>
                <a:ea typeface="+mn-ea"/>
                <a:cs typeface="+mn-cs"/>
                <a:sym typeface="Arial Narrow"/>
              </a:rPr>
              <a:t>дохода в крупном размере</a:t>
            </a:r>
            <a:r>
              <a:rPr lang="ru-RU" sz="4000" dirty="0">
                <a:solidFill>
                  <a:srgbClr val="253957"/>
                </a:solidFill>
                <a:latin typeface="DXOldStandardRevilion" panose="02000506000000020003" pitchFamily="50" charset="0"/>
                <a:ea typeface="+mn-ea"/>
                <a:cs typeface="+mn-cs"/>
                <a:sym typeface="Arial Narrow"/>
              </a:rPr>
              <a:t>…</a:t>
            </a: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крупный ущерб: упущенная выгода?</a:t>
            </a:r>
          </a:p>
          <a:p>
            <a:pPr marL="571500" indent="50165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«Из обвинительного заключения следует, что описанными в нём действиями подсудимых причинён особо крупный ущерб ООО… в сумме 43 000 000 рублей и ООО… в сумме 43 044 489,6 рублей. При этом стороной обвинения размер ущерба в виде упущенной выгоды определён исходя из предложений потерпевших о цене контракта, сделанных в ходе электронного аукциона…» (апелляционное постановление Верховного суда Удмуртской Республики от 18 сентября 2018 г. по делу № 22-1600/2018) → итоговый приговор Октябрьского районного суда г. Ижевска от 6 апреля 2021 г. по делу № 1-1/2021</a:t>
            </a:r>
          </a:p>
          <a:p>
            <a:pPr marL="571500" indent="50165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п. 2 постановления Пленума Верховного Суда РФ от 24 марта 2016 г. № 7 «О применении судами некоторых положений Гражданского кодекса Российской Федерации об ответственности за нарушение обязательств»: «…упущенной выгодой являются не полученные кредитором доходы, которые он получил бы с учётом разумных расходов на их получение при обычных условиях гражданского оборота, если бы его право не было нарушено»</a:t>
            </a: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25</a:t>
            </a:fld>
            <a:endParaRPr lang="ru-RU"/>
          </a:p>
        </p:txBody>
      </p:sp>
    </p:spTree>
    <p:extLst>
      <p:ext uri="{BB962C8B-B14F-4D97-AF65-F5344CB8AC3E}">
        <p14:creationId xmlns:p14="http://schemas.microsoft.com/office/powerpoint/2010/main" val="400126315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Неопределённость содержания размерных признаков </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доход в крупном размере</a:t>
            </a:r>
          </a:p>
          <a:p>
            <a:pPr marL="571500" indent="-571500" algn="l">
              <a:buFont typeface="Arial" panose="020B0604020202020204" pitchFamily="34" charset="0"/>
              <a:buChar char="•"/>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0165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п. 12 постановления Пленума Верховного Суда РФ от 18 ноября 2004 г. № 23 «О судебной практике по делам о незаконном предпринимательстве</a:t>
            </a:r>
          </a:p>
          <a:p>
            <a:pPr marL="571500" indent="501650" algn="l">
              <a:buFont typeface="Wingdings" panose="05000000000000000000" pitchFamily="2" charset="2"/>
              <a:buChar char="ü"/>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0165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пункт 2 примечаний к ст. 185</a:t>
            </a:r>
            <a:r>
              <a:rPr lang="ru-RU" sz="3600" baseline="30000" dirty="0">
                <a:solidFill>
                  <a:srgbClr val="253957"/>
                </a:solidFill>
                <a:latin typeface="DXOldStandardRevilion" panose="02000506000000020003" pitchFamily="50" charset="0"/>
                <a:ea typeface="+mn-ea"/>
                <a:cs typeface="+mn-cs"/>
                <a:sym typeface="Arial Narrow"/>
              </a:rPr>
              <a:t>3</a:t>
            </a:r>
            <a:r>
              <a:rPr lang="ru-RU" sz="3600" dirty="0">
                <a:solidFill>
                  <a:srgbClr val="253957"/>
                </a:solidFill>
                <a:latin typeface="DXOldStandardRevilion" panose="02000506000000020003" pitchFamily="50" charset="0"/>
                <a:ea typeface="+mn-ea"/>
                <a:cs typeface="+mn-cs"/>
                <a:sym typeface="Arial Narrow"/>
              </a:rPr>
              <a:t> УК РФ:  «Излишним доходом в настоящей статье признается доход, определяемый как разница между доходом, который был получен в результате незаконных действий, и доходом, который сформировался бы без учета незаконных действий, предусмотренных настоящей статьей».</a:t>
            </a:r>
          </a:p>
          <a:p>
            <a:pPr marL="571500" indent="501650" algn="l">
              <a:buFont typeface="Wingdings" panose="05000000000000000000" pitchFamily="2" charset="2"/>
              <a:buChar char="ü"/>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0165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официальный отзыв Верховного Суда РФ от 24 июня 2019 г. № 4-ВС-4094/19 «На проект федерального закона "О внесении изменений в Уголовный кодекс Российской Федерации и Уголовно-процессуальный кодекс Российской Федерации"»</a:t>
            </a: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26</a:t>
            </a:fld>
            <a:endParaRPr lang="ru-RU"/>
          </a:p>
        </p:txBody>
      </p:sp>
    </p:spTree>
    <p:extLst>
      <p:ext uri="{BB962C8B-B14F-4D97-AF65-F5344CB8AC3E}">
        <p14:creationId xmlns:p14="http://schemas.microsoft.com/office/powerpoint/2010/main" val="344516884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Неопределённость содержания размерных признаков </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3. Налоговые статьи УК РФ: так называемая «налоговая реконструкция»?</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Пункт 14 постановления Пленума Верховного Суда РФ от 26 ноября 2019 г. № 48 «О практике применения судами законодательства об ответственности за налоговые преступления»: </a:t>
            </a:r>
            <a:r>
              <a:rPr lang="ru-RU" sz="3600" i="1" dirty="0">
                <a:solidFill>
                  <a:srgbClr val="253957"/>
                </a:solidFill>
                <a:latin typeface="DXOldStandardRevilion" panose="02000506000000020003" pitchFamily="50" charset="0"/>
                <a:ea typeface="+mn-ea"/>
                <a:cs typeface="+mn-cs"/>
                <a:sym typeface="Arial Narrow"/>
              </a:rPr>
              <a:t>«Для определения размера ущерба бюджетной системе, причиненного налоговым преступлением, суд должен устанавливать действительный размер обязательств по уплате налогов, сборов, страховых взносов в соответствии с положениями законодательства о налогах и сборах, учитывать в совокупности все факторы, как увеличивающие, так и уменьшающие размер неуплаченных налогов, сборов и страховых взносов».</a:t>
            </a:r>
          </a:p>
          <a:p>
            <a:pPr marL="571500" indent="-571500" algn="l">
              <a:buFont typeface="Arial" panose="020B0604020202020204" pitchFamily="34" charset="0"/>
              <a:buChar char="•"/>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апелляционное постановление Московского городского суда от 4 марта 2020 г. по делу № 10-4590/2020: </a:t>
            </a:r>
            <a:r>
              <a:rPr lang="ru-RU" sz="3600" i="1" dirty="0">
                <a:solidFill>
                  <a:srgbClr val="253957"/>
                </a:solidFill>
                <a:latin typeface="DXOldStandardRevilion" panose="02000506000000020003" pitchFamily="50" charset="0"/>
                <a:ea typeface="+mn-ea"/>
                <a:cs typeface="+mn-cs"/>
                <a:sym typeface="Arial Narrow"/>
              </a:rPr>
              <a:t>«…при привлечении Коломийцева С.В. к уголовной ответственности не учтены затраты и расходы, понесенные при производстве работ со стороны […], что могло повлиять как на квалификацию содеянного, так и в целом на правильное разрешение уголовного дела по существу. …стороной защиты были представлены подлинные первичные документы и регистры налогового и бухгалтерского учета в 16 коробках и на электронных носителях, обосновывающие расходы в размере 166 107 399,44 руб., прямо влияющие на налоговые обязательства по налогу на прибыль за 2011 год»</a:t>
            </a: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27</a:t>
            </a:fld>
            <a:endParaRPr lang="ru-RU"/>
          </a:p>
        </p:txBody>
      </p:sp>
    </p:spTree>
    <p:extLst>
      <p:ext uri="{BB962C8B-B14F-4D97-AF65-F5344CB8AC3E}">
        <p14:creationId xmlns:p14="http://schemas.microsoft.com/office/powerpoint/2010/main" val="174286709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Осознание противоправности и ошибка в ней</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Из особенностей объективной стороны хозяйственных преступлений вытекают особенности их субъективной стороны: все эти преступления могут совершаться только с </a:t>
            </a:r>
            <a:r>
              <a:rPr lang="ru-RU" sz="4000" b="1" dirty="0">
                <a:solidFill>
                  <a:srgbClr val="253957"/>
                </a:solidFill>
                <a:latin typeface="DXOldStandardRevilion" panose="02000506000000020003" pitchFamily="50" charset="0"/>
                <a:ea typeface="+mn-ea"/>
                <a:cs typeface="+mn-cs"/>
                <a:sym typeface="Arial Narrow"/>
              </a:rPr>
              <a:t>прямым умыслом</a:t>
            </a:r>
            <a:r>
              <a:rPr lang="ru-RU" sz="4000" dirty="0">
                <a:solidFill>
                  <a:srgbClr val="253957"/>
                </a:solidFill>
                <a:latin typeface="DXOldStandardRevilion" panose="02000506000000020003" pitchFamily="50" charset="0"/>
                <a:ea typeface="+mn-ea"/>
                <a:cs typeface="+mn-cs"/>
                <a:sym typeface="Arial Narrow"/>
              </a:rPr>
              <a:t>, где в структуре интеллектуального элемента умысла должно быть обязательно установлено </a:t>
            </a:r>
            <a:r>
              <a:rPr lang="ru-RU" sz="4000" b="1" dirty="0">
                <a:solidFill>
                  <a:srgbClr val="253957"/>
                </a:solidFill>
                <a:latin typeface="DXOldStandardRevilion" panose="02000506000000020003" pitchFamily="50" charset="0"/>
                <a:ea typeface="+mn-ea"/>
                <a:cs typeface="+mn-cs"/>
                <a:sym typeface="Arial Narrow"/>
              </a:rPr>
              <a:t>осознание противоправности совершаемых действий. </a:t>
            </a: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28</a:t>
            </a:fld>
            <a:endParaRPr lang="ru-RU"/>
          </a:p>
        </p:txBody>
      </p:sp>
    </p:spTree>
    <p:extLst>
      <p:ext uri="{BB962C8B-B14F-4D97-AF65-F5344CB8AC3E}">
        <p14:creationId xmlns:p14="http://schemas.microsoft.com/office/powerpoint/2010/main" val="67761949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Осознание противоправности и ошибка в ней</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Ошибка в противоправности</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Данная проблема связана с выделением, с одной стороны, уголовной противоправности и, с другой, регулятивной противоправности и приданием последней уголовно-правового значения. Это означает, что принцип </a:t>
            </a:r>
            <a:r>
              <a:rPr lang="ru-RU" sz="4000" i="1" dirty="0" err="1">
                <a:solidFill>
                  <a:srgbClr val="253957"/>
                </a:solidFill>
                <a:latin typeface="DXOldStandardRevilion" panose="02000506000000020003" pitchFamily="50" charset="0"/>
                <a:ea typeface="+mn-ea"/>
                <a:cs typeface="+mn-cs"/>
                <a:sym typeface="Arial Narrow"/>
              </a:rPr>
              <a:t>ignorantia</a:t>
            </a:r>
            <a:r>
              <a:rPr lang="ru-RU" sz="4000" i="1" dirty="0">
                <a:solidFill>
                  <a:srgbClr val="253957"/>
                </a:solidFill>
                <a:latin typeface="DXOldStandardRevilion" panose="02000506000000020003" pitchFamily="50" charset="0"/>
                <a:ea typeface="+mn-ea"/>
                <a:cs typeface="+mn-cs"/>
                <a:sym typeface="Arial Narrow"/>
              </a:rPr>
              <a:t> </a:t>
            </a:r>
            <a:r>
              <a:rPr lang="ru-RU" sz="4000" i="1" dirty="0" err="1">
                <a:solidFill>
                  <a:srgbClr val="253957"/>
                </a:solidFill>
                <a:latin typeface="DXOldStandardRevilion" panose="02000506000000020003" pitchFamily="50" charset="0"/>
                <a:ea typeface="+mn-ea"/>
                <a:cs typeface="+mn-cs"/>
                <a:sym typeface="Arial Narrow"/>
              </a:rPr>
              <a:t>iuris</a:t>
            </a:r>
            <a:r>
              <a:rPr lang="ru-RU" sz="4000" i="1" dirty="0">
                <a:solidFill>
                  <a:srgbClr val="253957"/>
                </a:solidFill>
                <a:latin typeface="DXOldStandardRevilion" panose="02000506000000020003" pitchFamily="50" charset="0"/>
                <a:ea typeface="+mn-ea"/>
                <a:cs typeface="+mn-cs"/>
                <a:sym typeface="Arial Narrow"/>
              </a:rPr>
              <a:t> </a:t>
            </a:r>
            <a:r>
              <a:rPr lang="ru-RU" sz="4000" i="1" dirty="0" err="1">
                <a:solidFill>
                  <a:srgbClr val="253957"/>
                </a:solidFill>
                <a:latin typeface="DXOldStandardRevilion" panose="02000506000000020003" pitchFamily="50" charset="0"/>
                <a:ea typeface="+mn-ea"/>
                <a:cs typeface="+mn-cs"/>
                <a:sym typeface="Arial Narrow"/>
              </a:rPr>
              <a:t>neminem</a:t>
            </a:r>
            <a:r>
              <a:rPr lang="ru-RU" sz="4000" i="1" dirty="0">
                <a:solidFill>
                  <a:srgbClr val="253957"/>
                </a:solidFill>
                <a:latin typeface="DXOldStandardRevilion" panose="02000506000000020003" pitchFamily="50" charset="0"/>
                <a:ea typeface="+mn-ea"/>
                <a:cs typeface="+mn-cs"/>
                <a:sym typeface="Arial Narrow"/>
              </a:rPr>
              <a:t> </a:t>
            </a:r>
            <a:r>
              <a:rPr lang="ru-RU" sz="4000" i="1" dirty="0" err="1">
                <a:solidFill>
                  <a:srgbClr val="253957"/>
                </a:solidFill>
                <a:latin typeface="DXOldStandardRevilion" panose="02000506000000020003" pitchFamily="50" charset="0"/>
                <a:ea typeface="+mn-ea"/>
                <a:cs typeface="+mn-cs"/>
                <a:sym typeface="Arial Narrow"/>
              </a:rPr>
              <a:t>excusat</a:t>
            </a:r>
            <a:r>
              <a:rPr lang="ru-RU" sz="4000" i="1" dirty="0">
                <a:solidFill>
                  <a:srgbClr val="253957"/>
                </a:solidFill>
                <a:latin typeface="DXOldStandardRevilion" panose="02000506000000020003" pitchFamily="50" charset="0"/>
                <a:ea typeface="+mn-ea"/>
                <a:cs typeface="+mn-cs"/>
                <a:sym typeface="Arial Narrow"/>
              </a:rPr>
              <a:t> </a:t>
            </a:r>
            <a:r>
              <a:rPr lang="ru-RU" sz="4000" dirty="0">
                <a:solidFill>
                  <a:srgbClr val="253957"/>
                </a:solidFill>
                <a:latin typeface="DXOldStandardRevilion" panose="02000506000000020003" pitchFamily="50" charset="0"/>
                <a:ea typeface="+mn-ea"/>
                <a:cs typeface="+mn-cs"/>
                <a:sym typeface="Arial Narrow"/>
              </a:rPr>
              <a:t>неприменим в ситуации, в которой лицо добросовестно уверено в законности своих действий с точки зрения норм иных (не-уголовных) отраслей права, хотя и осведомлено о существовании уголовно-правового запрета, приложимого к данной ситуации в случае ее незаконности.</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В данном случае имеет место фактическая ошибка, точнее, фактическая ошибка относительно не-уголовного права: поскольку осознание незаконности деяния в смысле нарушения норм иной отраслевой принадлежности является необходимой составляющей осознания общественной опасности совершенного деяния в законодательных формулах форм вины, постольку неосознание регулятивной противоправности следует расценивать по правилам </a:t>
            </a:r>
            <a:r>
              <a:rPr lang="ru-RU" sz="4000" i="1" dirty="0" err="1">
                <a:solidFill>
                  <a:srgbClr val="253957"/>
                </a:solidFill>
                <a:latin typeface="DXOldStandardRevilion" panose="02000506000000020003" pitchFamily="50" charset="0"/>
                <a:ea typeface="+mn-ea"/>
                <a:cs typeface="+mn-cs"/>
                <a:sym typeface="Arial Narrow"/>
              </a:rPr>
              <a:t>error</a:t>
            </a:r>
            <a:r>
              <a:rPr lang="ru-RU" sz="4000" i="1" dirty="0">
                <a:solidFill>
                  <a:srgbClr val="253957"/>
                </a:solidFill>
                <a:latin typeface="DXOldStandardRevilion" panose="02000506000000020003" pitchFamily="50" charset="0"/>
                <a:ea typeface="+mn-ea"/>
                <a:cs typeface="+mn-cs"/>
                <a:sym typeface="Arial Narrow"/>
              </a:rPr>
              <a:t> </a:t>
            </a:r>
            <a:r>
              <a:rPr lang="ru-RU" sz="4000" i="1" dirty="0" err="1">
                <a:solidFill>
                  <a:srgbClr val="253957"/>
                </a:solidFill>
                <a:latin typeface="DXOldStandardRevilion" panose="02000506000000020003" pitchFamily="50" charset="0"/>
                <a:ea typeface="+mn-ea"/>
                <a:cs typeface="+mn-cs"/>
                <a:sym typeface="Arial Narrow"/>
              </a:rPr>
              <a:t>facti</a:t>
            </a:r>
            <a:r>
              <a:rPr lang="ru-RU" sz="4000" dirty="0">
                <a:solidFill>
                  <a:srgbClr val="253957"/>
                </a:solidFill>
                <a:latin typeface="DXOldStandardRevilion" panose="02000506000000020003" pitchFamily="50" charset="0"/>
                <a:ea typeface="+mn-ea"/>
                <a:cs typeface="+mn-cs"/>
                <a:sym typeface="Arial Narrow"/>
              </a:rPr>
              <a:t>.</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29</a:t>
            </a:fld>
            <a:endParaRPr lang="ru-RU"/>
          </a:p>
        </p:txBody>
      </p:sp>
    </p:spTree>
    <p:extLst>
      <p:ext uri="{BB962C8B-B14F-4D97-AF65-F5344CB8AC3E}">
        <p14:creationId xmlns:p14="http://schemas.microsoft.com/office/powerpoint/2010/main" val="54948010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Нарушение договорных обязательств</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Статья 159 УК РФ</a:t>
            </a: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Мошенничество, то есть хищение чужого имущества или приобретение права на чужое имущество путем обмана или злоупотребления доверием.</a:t>
            </a:r>
          </a:p>
          <a:p>
            <a:pPr algn="l">
              <a:defRPr sz="2800">
                <a:solidFill>
                  <a:srgbClr val="253957"/>
                </a:solidFill>
                <a:latin typeface="+mn-lt"/>
                <a:ea typeface="+mn-ea"/>
                <a:cs typeface="+mn-cs"/>
                <a:sym typeface="Arial Narrow"/>
              </a:defRPr>
            </a:pPr>
            <a:r>
              <a:rPr lang="ru-RU" sz="3600" i="1" dirty="0">
                <a:solidFill>
                  <a:srgbClr val="253957"/>
                </a:solidFill>
                <a:latin typeface="DXOldStandardRevilion" panose="02000506000000020003" pitchFamily="50" charset="0"/>
                <a:ea typeface="+mn-ea"/>
                <a:cs typeface="+mn-cs"/>
                <a:sym typeface="Arial Narrow"/>
              </a:rPr>
              <a:t>«4. В случаях, когда лицо получает чужое имущество или приобретает право на него, не намереваясь при этом исполнять обязательства, связанные с условиями передачи ему указанного имущества или права, в результате чего потерпевшему причиняется материальный ущерб, содеянное следует квалифицировать как мошенничество, если умысел, направленный на хищение чужого имущества или приобретение права на чужое имущество, возник у лица до получения чужого имущества или права на него.</a:t>
            </a:r>
          </a:p>
          <a:p>
            <a:pPr algn="l">
              <a:defRPr sz="2800">
                <a:solidFill>
                  <a:srgbClr val="253957"/>
                </a:solidFill>
                <a:latin typeface="+mn-lt"/>
                <a:ea typeface="+mn-ea"/>
                <a:cs typeface="+mn-cs"/>
                <a:sym typeface="Arial Narrow"/>
              </a:defRPr>
            </a:pPr>
            <a:r>
              <a:rPr lang="ru-RU" sz="3600" i="1" dirty="0">
                <a:solidFill>
                  <a:srgbClr val="253957"/>
                </a:solidFill>
                <a:latin typeface="DXOldStandardRevilion" panose="02000506000000020003" pitchFamily="50" charset="0"/>
                <a:ea typeface="+mn-ea"/>
                <a:cs typeface="+mn-cs"/>
                <a:sym typeface="Arial Narrow"/>
              </a:rPr>
              <a:t>О наличии такого умысла могут свидетельствовать, в частности, заведомое отсутствие у лица реальной возможности исполнить обязательство в соответствии с условиями договора, использование лицом при заключении договора поддельных документов, в том числе документов, удостоверяющих личность, уставных документов, гарантийных писем, справок, сокрытие лицом информации о наличии задолженностей и залогов имущества, распоряжение полученным имуществом в личных целях вопреки условиям договора и другие.</a:t>
            </a:r>
          </a:p>
          <a:p>
            <a:pPr algn="l">
              <a:defRPr sz="2800">
                <a:solidFill>
                  <a:srgbClr val="253957"/>
                </a:solidFill>
                <a:latin typeface="+mn-lt"/>
                <a:ea typeface="+mn-ea"/>
                <a:cs typeface="+mn-cs"/>
                <a:sym typeface="Arial Narrow"/>
              </a:defRPr>
            </a:pPr>
            <a:r>
              <a:rPr lang="ru-RU" sz="3600" i="1" dirty="0">
                <a:solidFill>
                  <a:srgbClr val="253957"/>
                </a:solidFill>
                <a:latin typeface="DXOldStandardRevilion" panose="02000506000000020003" pitchFamily="50" charset="0"/>
                <a:ea typeface="+mn-ea"/>
                <a:cs typeface="+mn-cs"/>
                <a:sym typeface="Arial Narrow"/>
              </a:rPr>
              <a:t>Судам следует учитывать, что указанные обстоятельства сами по себе не могут предрешать выводы суда о виновности лица в совершении мошенничества. В каждом конкретном случае необходимо с учетом всех обстоятельств дела установить, что лицо заведомо не намеревалось исполнять свои обязательства» (постановление Пленума Верховного Суда РФ от 30 ноября 2017 г. № 48 «О судебной практике по делам о мошенничестве, присвоении и растрате»)</a:t>
            </a:r>
          </a:p>
          <a:p>
            <a:pPr algn="l">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32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3200" dirty="0">
                <a:solidFill>
                  <a:srgbClr val="253957"/>
                </a:solidFill>
                <a:latin typeface="DXOldStandardRevilion" panose="02000506000000020003" pitchFamily="50" charset="0"/>
                <a:ea typeface="+mn-ea"/>
                <a:cs typeface="+mn-cs"/>
                <a:sym typeface="Arial Narrow"/>
              </a:rPr>
              <a:t>причинение ущерба собственнику или иному владельцу имущества</a:t>
            </a:r>
          </a:p>
          <a:p>
            <a:pPr algn="l">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3</a:t>
            </a:fld>
            <a:endParaRPr lang="ru-RU"/>
          </a:p>
        </p:txBody>
      </p:sp>
    </p:spTree>
    <p:extLst>
      <p:ext uri="{BB962C8B-B14F-4D97-AF65-F5344CB8AC3E}">
        <p14:creationId xmlns:p14="http://schemas.microsoft.com/office/powerpoint/2010/main" val="65505069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Осознание противоправности и ошибка в ней</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Вслед за признанием юридической значимости рассматриваемой ошибки с неизбежностью возникает процессуально-правовая проблема:</a:t>
            </a: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 если вопрос об уголовной противоправности деяния решается судами общей юрисдикции, то регулятивная противоправность в контексте ее осознания часто зависит от оценки действий как законных или незаконных иным судом, при этом, как правило, арбитражным. Соответственно, то, что получило оценку как действия законные с точки зрения «цивильного» суда, вполне может оказаться незаконным с точки зрения суда «уголовного», поскольку оба суда свободны и независимы в оценке доказательств и применении норм закона.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30</a:t>
            </a:fld>
            <a:endParaRPr lang="ru-RU"/>
          </a:p>
        </p:txBody>
      </p:sp>
    </p:spTree>
    <p:extLst>
      <p:ext uri="{BB962C8B-B14F-4D97-AF65-F5344CB8AC3E}">
        <p14:creationId xmlns:p14="http://schemas.microsoft.com/office/powerpoint/2010/main" val="332747689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Осознание противоправности и ошибка в ней</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i="1" dirty="0">
                <a:solidFill>
                  <a:srgbClr val="253957"/>
                </a:solidFill>
                <a:latin typeface="DXOldStandardRevilion" panose="02000506000000020003" pitchFamily="50" charset="0"/>
                <a:ea typeface="+mn-ea"/>
                <a:cs typeface="+mn-cs"/>
                <a:sym typeface="Arial Narrow"/>
              </a:rPr>
              <a:t>«Обстоятельства, установленные вступившим в законную силу приговором, за исключением приговора, постановленного судом в соответствии со статьей 226</a:t>
            </a:r>
            <a:r>
              <a:rPr lang="ru-RU" sz="4000" i="1" baseline="30000" dirty="0">
                <a:solidFill>
                  <a:srgbClr val="253957"/>
                </a:solidFill>
                <a:latin typeface="DXOldStandardRevilion" panose="02000506000000020003" pitchFamily="50" charset="0"/>
                <a:ea typeface="+mn-ea"/>
                <a:cs typeface="+mn-cs"/>
                <a:sym typeface="Arial Narrow"/>
              </a:rPr>
              <a:t>9</a:t>
            </a:r>
            <a:r>
              <a:rPr lang="ru-RU" sz="4000" i="1" dirty="0">
                <a:solidFill>
                  <a:srgbClr val="253957"/>
                </a:solidFill>
                <a:latin typeface="DXOldStandardRevilion" panose="02000506000000020003" pitchFamily="50" charset="0"/>
                <a:ea typeface="+mn-ea"/>
                <a:cs typeface="+mn-cs"/>
                <a:sym typeface="Arial Narrow"/>
              </a:rPr>
              <a:t>, 316 или 317</a:t>
            </a:r>
            <a:r>
              <a:rPr lang="ru-RU" sz="4000" i="1" baseline="30000" dirty="0">
                <a:solidFill>
                  <a:srgbClr val="253957"/>
                </a:solidFill>
                <a:latin typeface="DXOldStandardRevilion" panose="02000506000000020003" pitchFamily="50" charset="0"/>
                <a:ea typeface="+mn-ea"/>
                <a:cs typeface="+mn-cs"/>
                <a:sym typeface="Arial Narrow"/>
              </a:rPr>
              <a:t>7</a:t>
            </a:r>
            <a:r>
              <a:rPr lang="ru-RU" sz="4000" i="1" dirty="0">
                <a:solidFill>
                  <a:srgbClr val="253957"/>
                </a:solidFill>
                <a:latin typeface="DXOldStandardRevilion" panose="02000506000000020003" pitchFamily="50" charset="0"/>
                <a:ea typeface="+mn-ea"/>
                <a:cs typeface="+mn-cs"/>
                <a:sym typeface="Arial Narrow"/>
              </a:rPr>
              <a:t> настоящего Кодекса, либо иным вступившим в законную силу решением суда, принятым в рамках гражданского, арбитражного или административного судопроизводства, признаются судом, прокурором, следователем, дознавателем без дополнительной проверки. При этом такие приговор или решение не могут предрешать виновность лиц, не участвовавших ранее в рассматриваемом уголовном деле» </a:t>
            </a:r>
            <a:r>
              <a:rPr lang="ru-RU" sz="4000" dirty="0">
                <a:solidFill>
                  <a:srgbClr val="253957"/>
                </a:solidFill>
                <a:latin typeface="DXOldStandardRevilion" panose="02000506000000020003" pitchFamily="50" charset="0"/>
                <a:ea typeface="+mn-ea"/>
                <a:cs typeface="+mn-cs"/>
                <a:sym typeface="Arial Narrow"/>
              </a:rPr>
              <a:t>(ст. 90 УПК РФ).</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 Постановление Конституционного Суда РФ от 21 декабря 2011 г. № 30-П по делу о проверке конституционности положений статьи 90 Уголовно-процессуального кодекса Российской Федерации в связи с жалобой граждан В.Д. Власенко и Е.А. Власенко</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31</a:t>
            </a:fld>
            <a:endParaRPr lang="ru-RU"/>
          </a:p>
        </p:txBody>
      </p:sp>
      <p:pic>
        <p:nvPicPr>
          <p:cNvPr id="3" name="Рисунок 2">
            <a:extLst>
              <a:ext uri="{FF2B5EF4-FFF2-40B4-BE49-F238E27FC236}">
                <a16:creationId xmlns:a16="http://schemas.microsoft.com/office/drawing/2014/main" id="{3E6BA219-ED13-4CF8-B91E-154CD95ECCF7}"/>
              </a:ext>
            </a:extLst>
          </p:cNvPr>
          <p:cNvPicPr>
            <a:picLocks noChangeAspect="1"/>
          </p:cNvPicPr>
          <p:nvPr/>
        </p:nvPicPr>
        <p:blipFill>
          <a:blip r:embed="rId2"/>
          <a:stretch>
            <a:fillRect/>
          </a:stretch>
        </p:blipFill>
        <p:spPr>
          <a:xfrm>
            <a:off x="14856296" y="10162858"/>
            <a:ext cx="2610778" cy="2610778"/>
          </a:xfrm>
          <a:prstGeom prst="rect">
            <a:avLst/>
          </a:prstGeom>
        </p:spPr>
      </p:pic>
      <p:pic>
        <p:nvPicPr>
          <p:cNvPr id="4" name="Рисунок 3">
            <a:extLst>
              <a:ext uri="{FF2B5EF4-FFF2-40B4-BE49-F238E27FC236}">
                <a16:creationId xmlns:a16="http://schemas.microsoft.com/office/drawing/2014/main" id="{D8600055-3169-4E39-8EAA-8E25B93980CB}"/>
              </a:ext>
            </a:extLst>
          </p:cNvPr>
          <p:cNvPicPr>
            <a:picLocks noChangeAspect="1"/>
          </p:cNvPicPr>
          <p:nvPr/>
        </p:nvPicPr>
        <p:blipFill>
          <a:blip r:embed="rId3"/>
          <a:stretch>
            <a:fillRect/>
          </a:stretch>
        </p:blipFill>
        <p:spPr>
          <a:xfrm>
            <a:off x="18240672" y="10162858"/>
            <a:ext cx="2610778" cy="2610778"/>
          </a:xfrm>
          <a:prstGeom prst="rect">
            <a:avLst/>
          </a:prstGeom>
        </p:spPr>
      </p:pic>
    </p:spTree>
    <p:extLst>
      <p:ext uri="{BB962C8B-B14F-4D97-AF65-F5344CB8AC3E}">
        <p14:creationId xmlns:p14="http://schemas.microsoft.com/office/powerpoint/2010/main" val="2590976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Вывод активов</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Статьи 159, 160 УК РФ</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предмет преступления – имущество или право на имущество. Важно! Корректное определение стоимости?</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корыстная цель (в её отсутствие возможна квалификация по ст. 201 УК РФ)</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безвозмездность</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противоправность   </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способ совершения преступления: обман (в ст. 159 УК РФ) или злоупотребление доверием (в ст. 159 УК РФ и подразумеваемо в ст. 160 УК РФ)</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причинение ущерба собственнику или иному владельцу имущества</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4</a:t>
            </a:fld>
            <a:endParaRPr lang="ru-RU"/>
          </a:p>
        </p:txBody>
      </p:sp>
    </p:spTree>
    <p:extLst>
      <p:ext uri="{BB962C8B-B14F-4D97-AF65-F5344CB8AC3E}">
        <p14:creationId xmlns:p14="http://schemas.microsoft.com/office/powerpoint/2010/main" val="305423391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Вывод активов</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«Фактический владелец», «бенефициар», «конечный собственник» и т.п. – ему же и причиняется ущерб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проблема акционера здесь и его роли</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не строго гражданско-правовое понимание «принадлежности» актива, а установление фактического сложившегося владения</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но для процессуальных целей потерпевший определяется формально</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проблема гражданского иска в уголовном деле</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5</a:t>
            </a:fld>
            <a:endParaRPr lang="ru-RU"/>
          </a:p>
        </p:txBody>
      </p:sp>
      <p:pic>
        <p:nvPicPr>
          <p:cNvPr id="8" name="Рисунок 7">
            <a:extLst>
              <a:ext uri="{FF2B5EF4-FFF2-40B4-BE49-F238E27FC236}">
                <a16:creationId xmlns:a16="http://schemas.microsoft.com/office/drawing/2014/main" id="{A4D08E36-B552-4D87-B637-A403F37D903E}"/>
              </a:ext>
            </a:extLst>
          </p:cNvPr>
          <p:cNvPicPr>
            <a:picLocks noChangeAspect="1"/>
          </p:cNvPicPr>
          <p:nvPr/>
        </p:nvPicPr>
        <p:blipFill>
          <a:blip r:embed="rId2"/>
          <a:stretch>
            <a:fillRect/>
          </a:stretch>
        </p:blipFill>
        <p:spPr>
          <a:xfrm>
            <a:off x="12380145" y="10075078"/>
            <a:ext cx="3312368" cy="3312368"/>
          </a:xfrm>
          <a:prstGeom prst="rect">
            <a:avLst/>
          </a:prstGeom>
        </p:spPr>
      </p:pic>
      <p:pic>
        <p:nvPicPr>
          <p:cNvPr id="9" name="Рисунок 8">
            <a:extLst>
              <a:ext uri="{FF2B5EF4-FFF2-40B4-BE49-F238E27FC236}">
                <a16:creationId xmlns:a16="http://schemas.microsoft.com/office/drawing/2014/main" id="{A53AC375-3BA8-4116-9B87-C7804A5A2902}"/>
              </a:ext>
            </a:extLst>
          </p:cNvPr>
          <p:cNvPicPr>
            <a:picLocks noChangeAspect="1"/>
          </p:cNvPicPr>
          <p:nvPr/>
        </p:nvPicPr>
        <p:blipFill>
          <a:blip r:embed="rId3"/>
          <a:stretch>
            <a:fillRect/>
          </a:stretch>
        </p:blipFill>
        <p:spPr>
          <a:xfrm>
            <a:off x="15886884" y="10075078"/>
            <a:ext cx="3312368" cy="3312368"/>
          </a:xfrm>
          <a:prstGeom prst="rect">
            <a:avLst/>
          </a:prstGeom>
        </p:spPr>
      </p:pic>
      <p:pic>
        <p:nvPicPr>
          <p:cNvPr id="10" name="Рисунок 9">
            <a:extLst>
              <a:ext uri="{FF2B5EF4-FFF2-40B4-BE49-F238E27FC236}">
                <a16:creationId xmlns:a16="http://schemas.microsoft.com/office/drawing/2014/main" id="{8576116B-FCE9-4017-807E-B1CE48C6210C}"/>
              </a:ext>
            </a:extLst>
          </p:cNvPr>
          <p:cNvPicPr>
            <a:picLocks noChangeAspect="1"/>
          </p:cNvPicPr>
          <p:nvPr/>
        </p:nvPicPr>
        <p:blipFill>
          <a:blip r:embed="rId4"/>
          <a:stretch>
            <a:fillRect/>
          </a:stretch>
        </p:blipFill>
        <p:spPr>
          <a:xfrm>
            <a:off x="19392792" y="10075078"/>
            <a:ext cx="3312368" cy="3312368"/>
          </a:xfrm>
          <a:prstGeom prst="rect">
            <a:avLst/>
          </a:prstGeom>
        </p:spPr>
      </p:pic>
    </p:spTree>
    <p:extLst>
      <p:ext uri="{BB962C8B-B14F-4D97-AF65-F5344CB8AC3E}">
        <p14:creationId xmlns:p14="http://schemas.microsoft.com/office/powerpoint/2010/main" val="63125287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Вывод активов</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В судебной практике сложилась устойчивая практика квалификации вывода одним фактическим владельцем имущества (права на имущество) корпоративных активов по заведомо заниженной стоимости в отсутствие осведомлённости об этом иных фактических владельцев как мошенничества ввиду наличия обмана и злоупотребления доверием:</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постановление президиума Московского областного суда от 14 июня 2017 г. по делу № 44у-155/2017</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постановление президиума Орловского областного суда от 26 апреля 2012 г. по делу № 44у-20/2012 (правомерность такой квалификации подтверждена в определении Верховного Суда РФ от 3 октября 2012 г. № 37-Д12-26 )</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постановление президиума Тульского областного суда от 3 сентября 2013 г. по делу № 44у-591/2013</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апелляционное определение Московского городского суда от 30 сентября 2013 г. по делу И.А.П.</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6</a:t>
            </a:fld>
            <a:endParaRPr lang="ru-RU"/>
          </a:p>
        </p:txBody>
      </p:sp>
    </p:spTree>
    <p:extLst>
      <p:ext uri="{BB962C8B-B14F-4D97-AF65-F5344CB8AC3E}">
        <p14:creationId xmlns:p14="http://schemas.microsoft.com/office/powerpoint/2010/main" val="267780696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Экстраординарные сделки</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Статья 201 УК РФ (злоупотребление полномочиями)</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1. Использование лицом, выполняющим управленческие функции в коммерческой или иной организации, своих полномочий вопреки законным интересам этой организации и в целях извлечения выгод и преимуществ для себя или других лиц либо нанесения вреда другим лицам, если это деяние повлекло причинение существенного вреда правам и законным интересам граждан или организаций либо охраняемым законом интересам общества или государства…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2. То же деяние, повлекшее тяжкие последствия…</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Важно!</a:t>
            </a:r>
            <a:r>
              <a:rPr lang="ru-RU" sz="4000" dirty="0">
                <a:solidFill>
                  <a:srgbClr val="253957"/>
                </a:solidFill>
                <a:latin typeface="DXOldStandardRevilion" panose="02000506000000020003" pitchFamily="50" charset="0"/>
                <a:ea typeface="+mn-ea"/>
                <a:cs typeface="+mn-cs"/>
                <a:sym typeface="Arial Narrow"/>
              </a:rPr>
              <a:t> Возможна совокупность со ст. 159 УК РФ (например, апелляционное определение Московского городского суда от 6 апреля 2016 г. по делу № 10-2956/2016).</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7</a:t>
            </a:fld>
            <a:endParaRPr lang="ru-RU"/>
          </a:p>
        </p:txBody>
      </p:sp>
    </p:spTree>
    <p:extLst>
      <p:ext uri="{BB962C8B-B14F-4D97-AF65-F5344CB8AC3E}">
        <p14:creationId xmlns:p14="http://schemas.microsoft.com/office/powerpoint/2010/main" val="115195817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Заключение невыгодных сделок</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Та же ст. 201 УК РФ</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квалификация по ст. 201 УК РФ возможна в отсутствие корыстной цели</a:t>
            </a: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Wingdings" panose="05000000000000000000" pitchFamily="2" charset="2"/>
              <a:buChar char="ü"/>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квалификация по ст. 201 УК РФ возможна в отсутствие гражданско-правовой противоправности, но при условии наличия цели извлечения выгод и преимуществ для себя или других лиц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8</a:t>
            </a:fld>
            <a:endParaRPr lang="ru-RU"/>
          </a:p>
        </p:txBody>
      </p:sp>
    </p:spTree>
    <p:extLst>
      <p:ext uri="{BB962C8B-B14F-4D97-AF65-F5344CB8AC3E}">
        <p14:creationId xmlns:p14="http://schemas.microsoft.com/office/powerpoint/2010/main" val="22039486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8" y="2972787"/>
            <a:ext cx="21783751" cy="150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6600" dirty="0">
                <a:latin typeface="DXOldStandardRevilion" panose="02000506000000020003" pitchFamily="50" charset="0"/>
              </a:rPr>
              <a:t>госзакупки</a:t>
            </a:r>
          </a:p>
          <a:p>
            <a:pPr algn="l">
              <a:defRPr sz="7000" b="1" cap="all">
                <a:solidFill>
                  <a:srgbClr val="253957"/>
                </a:solidFill>
                <a:latin typeface="+mn-lt"/>
                <a:ea typeface="+mn-ea"/>
                <a:cs typeface="+mn-cs"/>
                <a:sym typeface="Arial Narrow"/>
              </a:defRPr>
            </a:pPr>
            <a:endParaRPr sz="6600" dirty="0">
              <a:latin typeface="DXOldStandardRevilion" panose="02000506000000020003" pitchFamily="50"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1065" y="4265713"/>
            <a:ext cx="21506374" cy="8257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2800">
                <a:solidFill>
                  <a:srgbClr val="253957"/>
                </a:solidFill>
                <a:latin typeface="+mn-lt"/>
                <a:ea typeface="+mn-ea"/>
                <a:cs typeface="+mn-cs"/>
                <a:sym typeface="Arial Narrow"/>
              </a:defRPr>
            </a:pPr>
            <a:r>
              <a:rPr lang="ru-RU" sz="4000" b="1" dirty="0">
                <a:solidFill>
                  <a:srgbClr val="253957"/>
                </a:solidFill>
                <a:latin typeface="DXOldStandardRevilion" panose="02000506000000020003" pitchFamily="50" charset="0"/>
                <a:ea typeface="+mn-ea"/>
                <a:cs typeface="+mn-cs"/>
                <a:sym typeface="Arial Narrow"/>
              </a:rPr>
              <a:t>Статья 159 УК РФ и обман в цене</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r>
              <a:rPr lang="ru-RU" sz="4000" i="1" dirty="0">
                <a:solidFill>
                  <a:srgbClr val="253957"/>
                </a:solidFill>
                <a:latin typeface="DXOldStandardRevilion" panose="02000506000000020003" pitchFamily="50" charset="0"/>
                <a:ea typeface="+mn-ea"/>
                <a:cs typeface="+mn-cs"/>
                <a:sym typeface="Arial Narrow"/>
              </a:rPr>
              <a:t>Сообщаемые при мошенничестве ложные сведения (либо сведения, о которых умалчивается) могут относиться к любым обстоятельствам, в частности к юридическим фактам и событиям, качеству, </a:t>
            </a:r>
            <a:r>
              <a:rPr lang="ru-RU" sz="4000" b="1" i="1" dirty="0">
                <a:solidFill>
                  <a:srgbClr val="253957"/>
                </a:solidFill>
                <a:latin typeface="DXOldStandardRevilion" panose="02000506000000020003" pitchFamily="50" charset="0"/>
                <a:ea typeface="+mn-ea"/>
                <a:cs typeface="+mn-cs"/>
                <a:sym typeface="Arial Narrow"/>
              </a:rPr>
              <a:t>стоимости имущества</a:t>
            </a:r>
            <a:r>
              <a:rPr lang="ru-RU" sz="4000" i="1" dirty="0">
                <a:solidFill>
                  <a:srgbClr val="253957"/>
                </a:solidFill>
                <a:latin typeface="DXOldStandardRevilion" panose="02000506000000020003" pitchFamily="50" charset="0"/>
                <a:ea typeface="+mn-ea"/>
                <a:cs typeface="+mn-cs"/>
                <a:sym typeface="Arial Narrow"/>
              </a:rPr>
              <a:t>, личности виновного, его полномочиям, намерениям.</a:t>
            </a:r>
          </a:p>
          <a:p>
            <a:pPr algn="l">
              <a:defRPr sz="2800">
                <a:solidFill>
                  <a:srgbClr val="253957"/>
                </a:solidFill>
                <a:latin typeface="+mn-lt"/>
                <a:ea typeface="+mn-ea"/>
                <a:cs typeface="+mn-cs"/>
                <a:sym typeface="Arial Narrow"/>
              </a:defRPr>
            </a:pPr>
            <a:r>
              <a:rPr lang="ru-RU" sz="4000" dirty="0">
                <a:solidFill>
                  <a:srgbClr val="253957"/>
                </a:solidFill>
                <a:latin typeface="DXOldStandardRevilion" panose="02000506000000020003" pitchFamily="50" charset="0"/>
                <a:ea typeface="+mn-ea"/>
                <a:cs typeface="+mn-cs"/>
                <a:sym typeface="Arial Narrow"/>
              </a:rPr>
              <a:t>Пункт 2 (абзац второй) постановления Пленума Верховного Суда РФ от 30.11.2017 № 48 «О судебной практике по делам о мошенничестве, присвоении и растрате»</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К военным поставкам подходят с гражданским азартом // Коммерсантъ. 2021. 4 марта. № 37 - </a:t>
            </a:r>
            <a:r>
              <a:rPr lang="ru-RU" sz="3600" dirty="0">
                <a:solidFill>
                  <a:srgbClr val="253957"/>
                </a:solidFill>
                <a:latin typeface="DXOldStandardRevilion" panose="02000506000000020003" pitchFamily="50" charset="0"/>
                <a:ea typeface="+mn-ea"/>
                <a:cs typeface="+mn-cs"/>
                <a:sym typeface="Arial Narrow"/>
                <a:hlinkClick r:id="rId2"/>
              </a:rPr>
              <a:t>https://www.kommersant.ru/doc/4712794</a:t>
            </a:r>
            <a:r>
              <a:rPr lang="ru-RU" sz="3600" dirty="0">
                <a:solidFill>
                  <a:srgbClr val="253957"/>
                </a:solidFill>
                <a:latin typeface="DXOldStandardRevilion" panose="02000506000000020003" pitchFamily="50" charset="0"/>
                <a:ea typeface="+mn-ea"/>
                <a:cs typeface="+mn-cs"/>
                <a:sym typeface="Arial Narrow"/>
              </a:rPr>
              <a:t>  </a:t>
            </a:r>
          </a:p>
          <a:p>
            <a:pPr marL="571500" indent="-571500" algn="l">
              <a:buFont typeface="Arial" panose="020B0604020202020204" pitchFamily="34" charset="0"/>
              <a:buChar char="•"/>
              <a:defRPr sz="2800">
                <a:solidFill>
                  <a:srgbClr val="253957"/>
                </a:solidFill>
                <a:latin typeface="+mn-lt"/>
                <a:ea typeface="+mn-ea"/>
                <a:cs typeface="+mn-cs"/>
                <a:sym typeface="Arial Narrow"/>
              </a:defRPr>
            </a:pPr>
            <a:endParaRPr lang="ru-RU" sz="3600" dirty="0">
              <a:solidFill>
                <a:srgbClr val="253957"/>
              </a:solidFill>
              <a:latin typeface="DXOldStandardRevilion" panose="02000506000000020003" pitchFamily="50" charset="0"/>
              <a:ea typeface="+mn-ea"/>
              <a:cs typeface="+mn-cs"/>
              <a:sym typeface="Arial Narrow"/>
            </a:endParaRPr>
          </a:p>
          <a:p>
            <a:pPr marL="571500" indent="-571500" algn="l">
              <a:buFont typeface="Arial" panose="020B0604020202020204" pitchFamily="34" charset="0"/>
              <a:buChar char="•"/>
              <a:defRPr sz="2800">
                <a:solidFill>
                  <a:srgbClr val="253957"/>
                </a:solidFill>
                <a:latin typeface="+mn-lt"/>
                <a:ea typeface="+mn-ea"/>
                <a:cs typeface="+mn-cs"/>
                <a:sym typeface="Arial Narrow"/>
              </a:defRPr>
            </a:pPr>
            <a:r>
              <a:rPr lang="ru-RU" sz="3600" dirty="0">
                <a:solidFill>
                  <a:srgbClr val="253957"/>
                </a:solidFill>
                <a:latin typeface="DXOldStandardRevilion" panose="02000506000000020003" pitchFamily="50" charset="0"/>
                <a:ea typeface="+mn-ea"/>
                <a:cs typeface="+mn-cs"/>
                <a:sym typeface="Arial Narrow"/>
              </a:rPr>
              <a:t>Дело Аэрофлота (завышение стоимости юридических услуг по отношению к среднерыночной стоимости таковых) // </a:t>
            </a:r>
            <a:r>
              <a:rPr lang="ru-RU" sz="3600" dirty="0">
                <a:solidFill>
                  <a:srgbClr val="253957"/>
                </a:solidFill>
                <a:latin typeface="DXOldStandardRevilion" panose="02000506000000020003" pitchFamily="50" charset="0"/>
                <a:ea typeface="+mn-ea"/>
                <a:cs typeface="+mn-cs"/>
                <a:sym typeface="Arial Narrow"/>
                <a:hlinkClick r:id="rId3"/>
              </a:rPr>
              <a:t>https://zakon.ru/blog/2020/05/18/ugolovnoe_delo_aeroflota_kak_sledstvie_poluchilo_rynochnuyu_stoimost_chasa_raboty_advokata</a:t>
            </a:r>
            <a:r>
              <a:rPr lang="ru-RU" sz="3600" dirty="0">
                <a:solidFill>
                  <a:srgbClr val="253957"/>
                </a:solidFill>
                <a:latin typeface="DXOldStandardRevilion" panose="02000506000000020003" pitchFamily="50" charset="0"/>
                <a:ea typeface="+mn-ea"/>
                <a:cs typeface="+mn-cs"/>
                <a:sym typeface="Arial Narrow"/>
              </a:rPr>
              <a:t> и </a:t>
            </a:r>
            <a:r>
              <a:rPr lang="ru-RU" sz="3600" dirty="0">
                <a:solidFill>
                  <a:srgbClr val="253957"/>
                </a:solidFill>
                <a:latin typeface="DXOldStandardRevilion" panose="02000506000000020003" pitchFamily="50" charset="0"/>
                <a:ea typeface="+mn-ea"/>
                <a:cs typeface="+mn-cs"/>
                <a:sym typeface="Arial Narrow"/>
                <a:hlinkClick r:id="rId4"/>
              </a:rPr>
              <a:t>https://zakon.ru/blog/2020/07/30/ugolovnoe_delo_aeroflota_chast_2_kakie_pretenzii_mogut_byt_u_sledstviya_k_sostavleniyu_aktov_vypolne</a:t>
            </a:r>
            <a:r>
              <a:rPr lang="ru-RU" sz="3600" dirty="0">
                <a:solidFill>
                  <a:srgbClr val="253957"/>
                </a:solidFill>
                <a:latin typeface="DXOldStandardRevilion" panose="02000506000000020003" pitchFamily="50" charset="0"/>
                <a:ea typeface="+mn-ea"/>
                <a:cs typeface="+mn-cs"/>
                <a:sym typeface="Arial Narrow"/>
              </a:rPr>
              <a:t>  </a:t>
            </a: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a:p>
            <a:pPr algn="l">
              <a:defRPr sz="2800">
                <a:solidFill>
                  <a:srgbClr val="253957"/>
                </a:solidFill>
                <a:latin typeface="+mn-lt"/>
                <a:ea typeface="+mn-ea"/>
                <a:cs typeface="+mn-cs"/>
                <a:sym typeface="Arial Narrow"/>
              </a:defRPr>
            </a:pPr>
            <a:endParaRPr lang="ru-RU" sz="4000" dirty="0">
              <a:solidFill>
                <a:srgbClr val="253957"/>
              </a:solidFill>
              <a:latin typeface="DXOldStandardRevilion" panose="02000506000000020003" pitchFamily="50" charset="0"/>
              <a:ea typeface="+mn-ea"/>
              <a:cs typeface="+mn-cs"/>
              <a:sym typeface="Arial Narrow"/>
            </a:endParaRPr>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ru-RU" dirty="0">
                <a:latin typeface="DXOldStandardRevilion" panose="02000506000000020003" pitchFamily="50" charset="0"/>
              </a:rPr>
              <a:t>Актуальные вопросы...</a:t>
            </a:r>
            <a:endParaRPr dirty="0">
              <a:latin typeface="DXOldStandardRevilion" panose="02000506000000020003" pitchFamily="50" charset="0"/>
            </a:endParaRPr>
          </a:p>
        </p:txBody>
      </p:sp>
      <p:sp>
        <p:nvSpPr>
          <p:cNvPr id="2" name="Номер слайда 1">
            <a:extLst>
              <a:ext uri="{FF2B5EF4-FFF2-40B4-BE49-F238E27FC236}">
                <a16:creationId xmlns:a16="http://schemas.microsoft.com/office/drawing/2014/main" id="{D84E4EC6-2830-45F4-BD69-CAEE8A05420E}"/>
              </a:ext>
            </a:extLst>
          </p:cNvPr>
          <p:cNvSpPr>
            <a:spLocks noGrp="1"/>
          </p:cNvSpPr>
          <p:nvPr>
            <p:ph type="sldNum" sz="quarter" idx="2"/>
          </p:nvPr>
        </p:nvSpPr>
        <p:spPr/>
        <p:txBody>
          <a:bodyPr/>
          <a:lstStyle/>
          <a:p>
            <a:fld id="{86CB4B4D-7CA3-9044-876B-883B54F8677D}" type="slidenum">
              <a:rPr lang="ru-RU" smtClean="0"/>
              <a:t>9</a:t>
            </a:fld>
            <a:endParaRPr lang="ru-RU"/>
          </a:p>
        </p:txBody>
      </p:sp>
      <p:pic>
        <p:nvPicPr>
          <p:cNvPr id="3" name="Рисунок 2">
            <a:extLst>
              <a:ext uri="{FF2B5EF4-FFF2-40B4-BE49-F238E27FC236}">
                <a16:creationId xmlns:a16="http://schemas.microsoft.com/office/drawing/2014/main" id="{42C1CB1E-F70D-4208-AABE-D32F0779D50C}"/>
              </a:ext>
            </a:extLst>
          </p:cNvPr>
          <p:cNvPicPr>
            <a:picLocks noChangeAspect="1"/>
          </p:cNvPicPr>
          <p:nvPr/>
        </p:nvPicPr>
        <p:blipFill>
          <a:blip r:embed="rId5"/>
          <a:stretch>
            <a:fillRect/>
          </a:stretch>
        </p:blipFill>
        <p:spPr>
          <a:xfrm>
            <a:off x="19896848" y="2657809"/>
            <a:ext cx="2808312" cy="2808312"/>
          </a:xfrm>
          <a:prstGeom prst="rect">
            <a:avLst/>
          </a:prstGeom>
        </p:spPr>
      </p:pic>
    </p:spTree>
    <p:extLst>
      <p:ext uri="{BB962C8B-B14F-4D97-AF65-F5344CB8AC3E}">
        <p14:creationId xmlns:p14="http://schemas.microsoft.com/office/powerpoint/2010/main" val="2541570671"/>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2213</TotalTime>
  <Words>3927</Words>
  <Application>Microsoft Office PowerPoint</Application>
  <PresentationFormat>Произвольный</PresentationFormat>
  <Paragraphs>285</Paragraphs>
  <Slides>31</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2</vt:i4>
      </vt:variant>
      <vt:variant>
        <vt:lpstr>Заголовки слайдов</vt:lpstr>
      </vt:variant>
      <vt:variant>
        <vt:i4>31</vt:i4>
      </vt:variant>
    </vt:vector>
  </HeadingPairs>
  <TitlesOfParts>
    <vt:vector size="42" baseType="lpstr">
      <vt:lpstr>Aeroport Medium</vt:lpstr>
      <vt:lpstr>Arial</vt:lpstr>
      <vt:lpstr>Calibri</vt:lpstr>
      <vt:lpstr>Calibri Light</vt:lpstr>
      <vt:lpstr>DXOldStandardRevilion</vt:lpstr>
      <vt:lpstr>Helvetica</vt:lpstr>
      <vt:lpstr>Helvetica Light</vt:lpstr>
      <vt:lpstr>Helvetica Neue</vt:lpstr>
      <vt:lpstr>Wingdings</vt:lpstr>
      <vt:lpstr>White</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Murat Kurbanov</dc:creator>
  <cp:lastModifiedBy>Murat Kurbanov</cp:lastModifiedBy>
  <cp:revision>376</cp:revision>
  <cp:lastPrinted>2021-11-25T12:14:31Z</cp:lastPrinted>
  <dcterms:modified xsi:type="dcterms:W3CDTF">2022-05-17T06:40:09Z</dcterms:modified>
</cp:coreProperties>
</file>