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3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99"/>
    <a:srgbClr val="CC990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4" d="100"/>
          <a:sy n="74" d="100"/>
        </p:scale>
        <p:origin x="-1398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0386C-61CA-445F-83BA-27794D7927F6}" type="datetimeFigureOut">
              <a:rPr lang="ru-RU" smtClean="0"/>
              <a:pPr/>
              <a:t>16.03.22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D8E0C-B69C-437B-B2EC-B99E6366BF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6300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0386C-61CA-445F-83BA-27794D7927F6}" type="datetimeFigureOut">
              <a:rPr lang="ru-RU" smtClean="0"/>
              <a:pPr/>
              <a:t>16.03.22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D8E0C-B69C-437B-B2EC-B99E6366BF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9488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0386C-61CA-445F-83BA-27794D7927F6}" type="datetimeFigureOut">
              <a:rPr lang="ru-RU" smtClean="0"/>
              <a:pPr/>
              <a:t>16.03.22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D8E0C-B69C-437B-B2EC-B99E6366BF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423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0386C-61CA-445F-83BA-27794D7927F6}" type="datetimeFigureOut">
              <a:rPr lang="ru-RU" smtClean="0"/>
              <a:pPr/>
              <a:t>16.03.22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D8E0C-B69C-437B-B2EC-B99E6366BF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9733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0386C-61CA-445F-83BA-27794D7927F6}" type="datetimeFigureOut">
              <a:rPr lang="ru-RU" smtClean="0"/>
              <a:pPr/>
              <a:t>16.03.22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D8E0C-B69C-437B-B2EC-B99E6366BF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5450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0386C-61CA-445F-83BA-27794D7927F6}" type="datetimeFigureOut">
              <a:rPr lang="ru-RU" smtClean="0"/>
              <a:pPr/>
              <a:t>16.03.22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D8E0C-B69C-437B-B2EC-B99E6366BF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4814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0386C-61CA-445F-83BA-27794D7927F6}" type="datetimeFigureOut">
              <a:rPr lang="ru-RU" smtClean="0"/>
              <a:pPr/>
              <a:t>16.03.22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D8E0C-B69C-437B-B2EC-B99E6366BF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6249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0386C-61CA-445F-83BA-27794D7927F6}" type="datetimeFigureOut">
              <a:rPr lang="ru-RU" smtClean="0"/>
              <a:pPr/>
              <a:t>16.03.22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D8E0C-B69C-437B-B2EC-B99E6366BF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506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0386C-61CA-445F-83BA-27794D7927F6}" type="datetimeFigureOut">
              <a:rPr lang="ru-RU" smtClean="0"/>
              <a:pPr/>
              <a:t>16.03.22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D8E0C-B69C-437B-B2EC-B99E6366BF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206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0386C-61CA-445F-83BA-27794D7927F6}" type="datetimeFigureOut">
              <a:rPr lang="ru-RU" smtClean="0"/>
              <a:pPr/>
              <a:t>16.03.22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D8E0C-B69C-437B-B2EC-B99E6366BF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1638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0386C-61CA-445F-83BA-27794D7927F6}" type="datetimeFigureOut">
              <a:rPr lang="ru-RU" smtClean="0"/>
              <a:pPr/>
              <a:t>16.03.22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D8E0C-B69C-437B-B2EC-B99E6366BF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995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7919">
              <a:schemeClr val="bg2"/>
            </a:gs>
            <a:gs pos="35840">
              <a:srgbClr val="FBF4E2"/>
            </a:gs>
            <a:gs pos="0">
              <a:schemeClr val="bg2">
                <a:tint val="40000"/>
                <a:satMod val="350000"/>
              </a:schemeClr>
            </a:gs>
            <a:gs pos="40000">
              <a:schemeClr val="bg2">
                <a:tint val="45000"/>
                <a:shade val="99000"/>
                <a:satMod val="350000"/>
              </a:schemeClr>
            </a:gs>
            <a:gs pos="100000">
              <a:schemeClr val="bg2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0386C-61CA-445F-83BA-27794D7927F6}" type="datetimeFigureOut">
              <a:rPr lang="ru-RU" smtClean="0"/>
              <a:pPr/>
              <a:t>16.03.22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3D8E0C-B69C-437B-B2EC-B99E6366BF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8362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1000">
              <a:schemeClr val="bg2"/>
            </a:gs>
            <a:gs pos="35840">
              <a:srgbClr val="FBF4E2"/>
            </a:gs>
            <a:gs pos="0">
              <a:schemeClr val="bg2">
                <a:tint val="40000"/>
                <a:satMod val="350000"/>
              </a:schemeClr>
            </a:gs>
            <a:gs pos="40000">
              <a:schemeClr val="bg2">
                <a:tint val="45000"/>
                <a:shade val="99000"/>
                <a:satMod val="350000"/>
              </a:schemeClr>
            </a:gs>
            <a:gs pos="100000">
              <a:schemeClr val="bg2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124744"/>
            <a:ext cx="8136904" cy="1872208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+mn-lt"/>
              </a:rPr>
              <a:t>Выпускная квалификационная работа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студента 3 курса гр.15.07В-ЮС1/19м 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Жуковского В.В.</a:t>
            </a:r>
            <a:endParaRPr lang="ru-RU" sz="2400" dirty="0"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3" y="3068960"/>
            <a:ext cx="7560840" cy="3528391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Правовые </a:t>
            </a:r>
            <a:r>
              <a:rPr lang="ru-RU" b="1" dirty="0" smtClean="0">
                <a:solidFill>
                  <a:schemeClr val="bg1"/>
                </a:solidFill>
              </a:rPr>
              <a:t>основы производства комиссионной и комплексной судебной экспертизы в современной России</a:t>
            </a:r>
          </a:p>
          <a:p>
            <a:endParaRPr lang="ru-RU" b="1" dirty="0" smtClean="0">
              <a:solidFill>
                <a:schemeClr val="bg1"/>
              </a:solidFill>
            </a:endParaRPr>
          </a:p>
          <a:p>
            <a:pPr algn="r"/>
            <a:r>
              <a:rPr lang="ru-RU" sz="2400" dirty="0" smtClean="0">
                <a:solidFill>
                  <a:schemeClr val="tx1"/>
                </a:solidFill>
              </a:rPr>
              <a:t>Научный руководитель: </a:t>
            </a:r>
            <a:r>
              <a:rPr lang="ru-RU" sz="2400" dirty="0" err="1" smtClean="0">
                <a:solidFill>
                  <a:schemeClr val="tx1"/>
                </a:solidFill>
              </a:rPr>
              <a:t>к.ю.н</a:t>
            </a:r>
            <a:r>
              <a:rPr lang="ru-RU" sz="2400" dirty="0" smtClean="0">
                <a:solidFill>
                  <a:schemeClr val="tx1"/>
                </a:solidFill>
              </a:rPr>
              <a:t>. Жданов С.П.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6531" y="198922"/>
            <a:ext cx="1050216" cy="1141846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2645" y="332656"/>
            <a:ext cx="1031317" cy="1008112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3633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Алгоритм проведенного исследования</a:t>
            </a:r>
            <a:endParaRPr lang="ru-RU" sz="2800" dirty="0"/>
          </a:p>
        </p:txBody>
      </p:sp>
      <p:sp>
        <p:nvSpPr>
          <p:cNvPr id="4" name="Блок-схема: процесс 3"/>
          <p:cNvSpPr/>
          <p:nvPr/>
        </p:nvSpPr>
        <p:spPr>
          <a:xfrm>
            <a:off x="539552" y="1340768"/>
            <a:ext cx="7992888" cy="936104"/>
          </a:xfrm>
          <a:prstGeom prst="flowChart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schemeClr val="tx1"/>
                </a:solidFill>
              </a:rPr>
              <a:t>Анализ природы комплексной и комиссионной экспертиз. Выделение  характеризующих их базовых принципов.  </a:t>
            </a:r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5" name="Блок-схема: процесс 4"/>
          <p:cNvSpPr/>
          <p:nvPr/>
        </p:nvSpPr>
        <p:spPr>
          <a:xfrm>
            <a:off x="539552" y="2708920"/>
            <a:ext cx="7992888" cy="720080"/>
          </a:xfrm>
          <a:prstGeom prst="flowChart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schemeClr val="tx1"/>
                </a:solidFill>
              </a:rPr>
              <a:t>Формулирование определения комиссионной экспертизы</a:t>
            </a:r>
          </a:p>
          <a:p>
            <a:pPr algn="ctr"/>
            <a:r>
              <a:rPr lang="ru-RU" sz="2200" dirty="0" smtClean="0">
                <a:solidFill>
                  <a:schemeClr val="tx1"/>
                </a:solidFill>
              </a:rPr>
              <a:t>Формулирование определения комплексной экспертизы.</a:t>
            </a:r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7" name="Стрелка вниз 6"/>
          <p:cNvSpPr/>
          <p:nvPr/>
        </p:nvSpPr>
        <p:spPr>
          <a:xfrm flipH="1">
            <a:off x="4463988" y="2276872"/>
            <a:ext cx="504056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 flipH="1">
            <a:off x="4463988" y="3429000"/>
            <a:ext cx="504056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процесс 18"/>
          <p:cNvSpPr/>
          <p:nvPr/>
        </p:nvSpPr>
        <p:spPr>
          <a:xfrm>
            <a:off x="539552" y="3870739"/>
            <a:ext cx="7992887" cy="1080120"/>
          </a:xfrm>
          <a:prstGeom prst="flowChart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schemeClr val="tx1"/>
                </a:solidFill>
              </a:rPr>
              <a:t>Анализ действующей нормативной базы, регулирующей комиссионную и комплексную экспертизы . Выявление проблемных вопросов регулирования.</a:t>
            </a:r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20" name="Блок-схема: процесс 19"/>
          <p:cNvSpPr/>
          <p:nvPr/>
        </p:nvSpPr>
        <p:spPr>
          <a:xfrm>
            <a:off x="552941" y="5445224"/>
            <a:ext cx="7992886" cy="936104"/>
          </a:xfrm>
          <a:prstGeom prst="flowChart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schemeClr val="tx1"/>
                </a:solidFill>
              </a:rPr>
              <a:t>Формулирование предложений по модернизации  нормативной базы, регулирующей  комиссионную и </a:t>
            </a:r>
            <a:r>
              <a:rPr lang="ru-RU" sz="2200" smtClean="0">
                <a:solidFill>
                  <a:schemeClr val="tx1"/>
                </a:solidFill>
              </a:rPr>
              <a:t>комплексную  экспертизы</a:t>
            </a:r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21" name="Стрелка вниз 20"/>
          <p:cNvSpPr/>
          <p:nvPr/>
        </p:nvSpPr>
        <p:spPr>
          <a:xfrm flipH="1">
            <a:off x="4463988" y="4952797"/>
            <a:ext cx="504056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17574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Выявленные базовые </a:t>
            </a:r>
            <a:r>
              <a:rPr lang="ru-RU" sz="2800" dirty="0" smtClean="0"/>
              <a:t>принципы, характеризующих природу экспертизы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688632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700" b="1" dirty="0" smtClean="0"/>
              <a:t>Комиссионная экспертиза</a:t>
            </a:r>
            <a:r>
              <a:rPr lang="ru-RU" sz="2700" dirty="0" smtClean="0"/>
              <a:t>:</a:t>
            </a:r>
          </a:p>
          <a:p>
            <a:pPr lvl="0"/>
            <a:r>
              <a:rPr lang="ru-RU" sz="2700" dirty="0"/>
              <a:t>реализация принципа разделения труда между экспертами, входящими в комиссию</a:t>
            </a:r>
            <a:r>
              <a:rPr lang="ru-RU" sz="2700" dirty="0" smtClean="0"/>
              <a:t>;</a:t>
            </a:r>
          </a:p>
          <a:p>
            <a:pPr lvl="0"/>
            <a:endParaRPr lang="ru-RU" sz="2700" dirty="0"/>
          </a:p>
          <a:p>
            <a:pPr lvl="0"/>
            <a:r>
              <a:rPr lang="ru-RU" sz="2700" dirty="0"/>
              <a:t>достижение системного эффекта от совместной деятельности </a:t>
            </a:r>
            <a:r>
              <a:rPr lang="ru-RU" sz="2700" dirty="0" smtClean="0"/>
              <a:t>экспертов;</a:t>
            </a:r>
          </a:p>
          <a:p>
            <a:pPr lvl="0"/>
            <a:endParaRPr lang="ru-RU" sz="2700" dirty="0"/>
          </a:p>
          <a:p>
            <a:r>
              <a:rPr lang="ru-RU" sz="2700" dirty="0" smtClean="0"/>
              <a:t>получение </a:t>
            </a:r>
            <a:r>
              <a:rPr lang="ru-RU" sz="2700" dirty="0"/>
              <a:t>единого вывода, согласованного со всеми членами группы</a:t>
            </a:r>
            <a:r>
              <a:rPr lang="ru-RU" sz="2700" dirty="0" smtClean="0"/>
              <a:t>.</a:t>
            </a:r>
          </a:p>
          <a:p>
            <a:endParaRPr lang="ru-RU" sz="2600" dirty="0" smtClean="0"/>
          </a:p>
          <a:p>
            <a:pPr marL="457200" indent="-457200">
              <a:buAutoNum type="arabicPeriod" startAt="2"/>
            </a:pPr>
            <a:r>
              <a:rPr lang="ru-RU" sz="2600" b="1" dirty="0" smtClean="0"/>
              <a:t>Комплексная экспертиза:</a:t>
            </a:r>
          </a:p>
          <a:p>
            <a:r>
              <a:rPr lang="ru-RU" sz="2700" dirty="0" smtClean="0"/>
              <a:t>единый </a:t>
            </a:r>
            <a:r>
              <a:rPr lang="ru-RU" sz="2700" dirty="0"/>
              <a:t>вопрос, требующий ответа в результате </a:t>
            </a:r>
            <a:r>
              <a:rPr lang="ru-RU" sz="2700" dirty="0" smtClean="0"/>
              <a:t>экспертизы,  </a:t>
            </a:r>
            <a:r>
              <a:rPr lang="ru-RU" sz="2700" dirty="0"/>
              <a:t>единый </a:t>
            </a:r>
            <a:r>
              <a:rPr lang="ru-RU" sz="2700" dirty="0" smtClean="0"/>
              <a:t>вывод как результат экспертизы;</a:t>
            </a:r>
          </a:p>
          <a:p>
            <a:endParaRPr lang="ru-RU" sz="2700" dirty="0" smtClean="0"/>
          </a:p>
          <a:p>
            <a:r>
              <a:rPr lang="ru-RU" sz="2700" dirty="0" smtClean="0"/>
              <a:t>Комплексный и интеграционный характер проводимых исследований.</a:t>
            </a:r>
          </a:p>
          <a:p>
            <a:pPr marL="0" indent="0">
              <a:buNone/>
            </a:pPr>
            <a:endParaRPr lang="ru-RU" sz="2600" dirty="0" smtClean="0"/>
          </a:p>
          <a:p>
            <a:endParaRPr lang="ru-RU" sz="2400" dirty="0" smtClean="0"/>
          </a:p>
          <a:p>
            <a:pPr marL="514350" indent="-514350">
              <a:buFont typeface="+mj-lt"/>
              <a:buAutoNum type="arabicPeriod"/>
            </a:pPr>
            <a:endParaRPr lang="ru-RU" sz="2400" dirty="0"/>
          </a:p>
          <a:p>
            <a:pPr marL="514350" indent="-514350">
              <a:buFont typeface="+mj-lt"/>
              <a:buAutoNum type="arabicPeriod"/>
            </a:pP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33803434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Результаты анализа действующей </a:t>
            </a:r>
            <a:br>
              <a:rPr lang="ru-RU" sz="2800" dirty="0" smtClean="0"/>
            </a:br>
            <a:r>
              <a:rPr lang="ru-RU" sz="2800" dirty="0" smtClean="0"/>
              <a:t>нормативной базы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 algn="just">
              <a:buAutoNum type="arabicPeriod"/>
            </a:pPr>
            <a:r>
              <a:rPr lang="ru-RU" sz="2400" dirty="0" smtClean="0"/>
              <a:t>Отсутствуют  определения комиссионной и комплексной  экспертиз.</a:t>
            </a:r>
          </a:p>
          <a:p>
            <a:pPr marL="457200" indent="-457200" algn="just">
              <a:buAutoNum type="arabicPeriod"/>
            </a:pPr>
            <a:endParaRPr lang="ru-RU" sz="2400" dirty="0" smtClean="0"/>
          </a:p>
          <a:p>
            <a:pPr marL="457200" indent="-457200">
              <a:buAutoNum type="arabicPeriod" startAt="2"/>
            </a:pPr>
            <a:r>
              <a:rPr lang="ru-RU" sz="2400" dirty="0" smtClean="0"/>
              <a:t>Отсутствует единая классификация экспертиз.</a:t>
            </a:r>
          </a:p>
          <a:p>
            <a:pPr marL="457200" indent="-457200">
              <a:buAutoNum type="arabicPeriod" startAt="2"/>
            </a:pPr>
            <a:endParaRPr lang="ru-RU" sz="2400" dirty="0" smtClean="0"/>
          </a:p>
          <a:p>
            <a:pPr marL="457200" indent="-457200">
              <a:buAutoNum type="arabicPeriod" startAt="2"/>
            </a:pPr>
            <a:r>
              <a:rPr lang="ru-RU" sz="2400" dirty="0" smtClean="0"/>
              <a:t>Имеются противоречия между различными нормативными актами.</a:t>
            </a:r>
          </a:p>
          <a:p>
            <a:pPr marL="457200" indent="-457200">
              <a:buAutoNum type="arabicPeriod" startAt="2"/>
            </a:pPr>
            <a:endParaRPr lang="ru-RU" sz="2400" dirty="0" smtClean="0"/>
          </a:p>
          <a:p>
            <a:pPr marL="457200" indent="-457200">
              <a:buAutoNum type="arabicPeriod" startAt="2"/>
            </a:pPr>
            <a:r>
              <a:rPr lang="ru-RU" sz="2400" dirty="0" smtClean="0"/>
              <a:t>Ряд позиций, заложенных в нормативных актах противоречит природе комиссионной и комплексной экспертизы.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69102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Основные выводы и предложения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40060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Комплексная экспертиза является самостоятельным видом судебной экспертизы.</a:t>
            </a:r>
          </a:p>
          <a:p>
            <a:pPr marL="457200" indent="-457200">
              <a:buFont typeface="+mj-lt"/>
              <a:buAutoNum type="arabicPeriod"/>
            </a:pPr>
            <a:endParaRPr lang="ru-RU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Комплексная экспертиза может быть как комиссионной, так и единоличной.</a:t>
            </a:r>
          </a:p>
          <a:p>
            <a:pPr marL="457200" indent="-457200">
              <a:buFont typeface="+mj-lt"/>
              <a:buAutoNum type="arabicPeriod"/>
            </a:pPr>
            <a:endParaRPr lang="ru-RU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Необходимо различать комплексную экспертизу (как интеграционное исследование) и комплекс экспертиз.</a:t>
            </a:r>
          </a:p>
          <a:p>
            <a:pPr marL="457200" indent="-457200">
              <a:buFont typeface="+mj-lt"/>
              <a:buAutoNum type="arabicPeriod"/>
            </a:pPr>
            <a:endParaRPr lang="ru-RU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Комиссионная экспертиза может считаться выполненной только при наличии единого вывода, согласованного со всеми экспертами группы.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645809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/>
          </a:bodyPr>
          <a:lstStyle/>
          <a:p>
            <a:r>
              <a:rPr lang="ru-RU" sz="2800" dirty="0"/>
              <a:t>Предложения по  модернизации  нормативной базы, регулирующей  комиссионную и комплексную  экспертизы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132856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Необходимо структурировать законодательство.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Необходимо </a:t>
            </a:r>
            <a:r>
              <a:rPr lang="ru-RU" dirty="0"/>
              <a:t>дать в 73-ФЗ определения каждой из экспертиз. 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Необходимо привести в 73-ФЗ корректную классификацию экспертиз. 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Необходимо в 73-ФЗ дать определения  термину «экспертная специальность». 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Из кодексов (ГПК, АПК, ГПК, КАС) целесообразно убрать дублирующие позиции и закрепить позиции, отражающие особенности конкретного вида процесса.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14718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pPr marL="0" indent="0" algn="ctr">
              <a:buNone/>
            </a:pPr>
            <a:r>
              <a:rPr lang="ru-RU" dirty="0" smtClean="0"/>
              <a:t>Спасибо за внимание 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386394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190</TotalTime>
  <Words>299</Words>
  <Application>Microsoft Office PowerPoint</Application>
  <PresentationFormat>Экран (4:3)</PresentationFormat>
  <Paragraphs>49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Выпускная квалификационная работа студента 3 курса гр.15.07В-ЮС1/19м  Жуковского В.В.</vt:lpstr>
      <vt:lpstr>Алгоритм проведенного исследования</vt:lpstr>
      <vt:lpstr>Выявленные базовые принципы, характеризующих природу экспертизы</vt:lpstr>
      <vt:lpstr>Результаты анализа действующей  нормативной базы</vt:lpstr>
      <vt:lpstr>Основные выводы и предложения</vt:lpstr>
      <vt:lpstr>Предложения по  модернизации  нормативной базы, регулирующей  комиссионную и комплексную  экспертизы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Преддипломная практика  студента 3 курса гр.15.07В-ЮС1/19м  Жуковского В.В.</dc:title>
  <dc:creator>UserSPO</dc:creator>
  <cp:lastModifiedBy>UserSPO</cp:lastModifiedBy>
  <cp:revision>35</cp:revision>
  <dcterms:created xsi:type="dcterms:W3CDTF">2021-12-04T11:34:29Z</dcterms:created>
  <dcterms:modified xsi:type="dcterms:W3CDTF">2022-03-16T11:12:33Z</dcterms:modified>
</cp:coreProperties>
</file>