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3"/>
  </p:notesMasterIdLst>
  <p:sldIdLst>
    <p:sldId id="256" r:id="rId2"/>
    <p:sldId id="262" r:id="rId3"/>
    <p:sldId id="263" r:id="rId4"/>
    <p:sldId id="288" r:id="rId5"/>
    <p:sldId id="313" r:id="rId6"/>
    <p:sldId id="332" r:id="rId7"/>
    <p:sldId id="326" r:id="rId8"/>
    <p:sldId id="328" r:id="rId9"/>
    <p:sldId id="315" r:id="rId10"/>
    <p:sldId id="316" r:id="rId11"/>
    <p:sldId id="317" r:id="rId12"/>
    <p:sldId id="300" r:id="rId13"/>
    <p:sldId id="301" r:id="rId14"/>
    <p:sldId id="336" r:id="rId15"/>
    <p:sldId id="302" r:id="rId16"/>
    <p:sldId id="331" r:id="rId17"/>
    <p:sldId id="329" r:id="rId18"/>
    <p:sldId id="330" r:id="rId19"/>
    <p:sldId id="335" r:id="rId20"/>
    <p:sldId id="337" r:id="rId21"/>
    <p:sldId id="29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1CECD2-FE56-47C6-BB03-7B6AAE7CCD67}" v="36" dt="2022-02-10T18:18:51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73" autoAdjust="0"/>
  </p:normalViewPr>
  <p:slideViewPr>
    <p:cSldViewPr>
      <p:cViewPr varScale="1">
        <p:scale>
          <a:sx n="81" d="100"/>
          <a:sy n="81" d="100"/>
        </p:scale>
        <p:origin x="149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E6917-2A20-4F23-B502-5F99D9FE1026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0658C-5F75-4A95-AA4E-C59737114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34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0658C-5F75-4A95-AA4E-C59737114E4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566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0658C-5F75-4A95-AA4E-C59737114E4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54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0658C-5F75-4A95-AA4E-C59737114E4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8C67702-3AEB-4386-896B-EFB457A2F01D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D09C4B4-7448-4C3D-9F7F-19083DAB5A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audit-it.ru/terms/taxation/nalogoplatelshchik.html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714356"/>
            <a:ext cx="5658992" cy="13464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/>
                <a:latin typeface="Bahnschrift SemiLight Condensed" panose="020B0502040204020203" pitchFamily="34" charset="0"/>
                <a:ea typeface="Calibri" panose="020F0502020204030204" pitchFamily="34" charset="0"/>
              </a:rPr>
              <a:t>Внутреннее</a:t>
            </a:r>
            <a:r>
              <a:rPr lang="ru-RU" sz="2800" b="1" dirty="0">
                <a:solidFill>
                  <a:srgbClr val="002060"/>
                </a:solidFill>
                <a:effectLst/>
                <a:latin typeface="Bahnschrift SemiLight Condensed" panose="020B0502040204020203" pitchFamily="34" charset="0"/>
                <a:ea typeface="Calibri" panose="020F0502020204030204" pitchFamily="34" charset="0"/>
              </a:rPr>
              <a:t> убеждение эксперта основанное на принципе правовой определенности налогообложения</a:t>
            </a:r>
            <a:endParaRPr lang="ru-RU" sz="2800" dirty="0">
              <a:solidFill>
                <a:srgbClr val="002060"/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12976"/>
            <a:ext cx="6048672" cy="3002106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 altLang="ru-RU" sz="2800" dirty="0">
                <a:latin typeface="Bahnschrift SemiLight Condensed" panose="020B0502040204020203" pitchFamily="34" charset="0"/>
              </a:rPr>
              <a:t>Выполнила студентка </a:t>
            </a:r>
          </a:p>
          <a:p>
            <a:pPr eaLnBrk="1" hangingPunct="1"/>
            <a:r>
              <a:rPr lang="ru-RU" altLang="ru-RU" sz="2800" dirty="0">
                <a:latin typeface="Bahnschrift SemiLight Condensed" panose="020B0502040204020203" pitchFamily="34" charset="0"/>
              </a:rPr>
              <a:t>Семакина Лариса Владимировна</a:t>
            </a:r>
          </a:p>
          <a:p>
            <a:pPr eaLnBrk="1" hangingPunct="1"/>
            <a:endParaRPr lang="ru-RU" altLang="ru-RU" sz="2800" dirty="0">
              <a:latin typeface="Bahnschrift SemiLight Condensed" panose="020B0502040204020203" pitchFamily="34" charset="0"/>
            </a:endParaRPr>
          </a:p>
          <a:p>
            <a:pPr eaLnBrk="1" hangingPunct="1"/>
            <a:r>
              <a:rPr lang="ru-RU" altLang="ru-RU" sz="2800" dirty="0">
                <a:latin typeface="Bahnschrift SemiLight Condensed" panose="020B0502040204020203" pitchFamily="34" charset="0"/>
              </a:rPr>
              <a:t>Научный руководитель Фёдорова Ирина Анатольевна, к.ю.н., доцент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                                             </a:t>
            </a:r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D4762A20-6C29-4A13-B33E-0F02110D6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1971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3600" dirty="0"/>
              <a:t>Формирование оценочных понятий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Bahnschrift" panose="020B0502040204020203" pitchFamily="34" charset="0"/>
                <a:cs typeface="Times New Roman" panose="02020603050405020304" pitchFamily="18" charset="0"/>
              </a:rPr>
              <a:t>Наряду с законодателем собственные оценочные понятия формируют суды, причем многие из них носят концептуальный характер. институт обоснованной налоговой выгоды и ряд связанных с ним оценочных понятий оказались настолько востребованы, что, по свидетельству ученых и практиков, основная масса рассматриваемых судами дел по налоговым спорам — это дела о налоговой выгоде.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200" dirty="0">
                <a:latin typeface="Bahnschrift" panose="020B0502040204020203" pitchFamily="34" charset="0"/>
                <a:cs typeface="Times New Roman" panose="02020603050405020304" pitchFamily="18" charset="0"/>
              </a:rPr>
              <a:t>Насыщены оценочными понятиями судебные доктрины "деловая цель", "сделка по шагам", "реальность затрат", "приоритетность экономической сущности сделки над ее формой".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3600" dirty="0"/>
              <a:t>Принцип определенности в налоговом праве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92500" lnSpcReduction="20000"/>
          </a:bodyPr>
          <a:lstStyle/>
          <a:p>
            <a:pPr indent="0" algn="r">
              <a:lnSpc>
                <a:spcPct val="150000"/>
              </a:lnSpc>
              <a:spcBef>
                <a:spcPts val="1200"/>
              </a:spcBef>
              <a:buNone/>
            </a:pPr>
            <a:r>
              <a:rPr lang="ru-RU" sz="2400" b="1" dirty="0"/>
              <a:t>Оценочные понятия в налоговом праве</a:t>
            </a:r>
          </a:p>
          <a:p>
            <a:pPr marL="70866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sz="2100" dirty="0">
                <a:latin typeface="Bahnschrift" panose="020B0502040204020203" pitchFamily="34" charset="0"/>
                <a:cs typeface="Times New Roman" panose="02020603050405020304" pitchFamily="18" charset="0"/>
              </a:rPr>
              <a:t>Оценочное понятие можно назвать нечетким, неясным и незавершенным в том смысле, что законодатель формулирует его содержание лишь относительно полно. </a:t>
            </a:r>
          </a:p>
          <a:p>
            <a:pPr marL="70866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sz="2100" dirty="0">
                <a:latin typeface="Bahnschrift" panose="020B0502040204020203" pitchFamily="34" charset="0"/>
                <a:cs typeface="Times New Roman" panose="02020603050405020304" pitchFamily="18" charset="0"/>
              </a:rPr>
              <a:t>Однако эта неясность не является "неустранимой" в смысле п.7 ст. 3 НК РФ (все неустранимые сомнения, противоречия и неясности актов законодательства о налогах и сборах толкуются в пользу налогоплательщика. </a:t>
            </a:r>
          </a:p>
          <a:p>
            <a:pPr marL="708660" indent="-342900" algn="just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sz="2100" dirty="0">
                <a:latin typeface="Bahnschrift" panose="020B0502040204020203" pitchFamily="34" charset="0"/>
                <a:cs typeface="Times New Roman" panose="02020603050405020304" pitchFamily="18" charset="0"/>
              </a:rPr>
              <a:t>В данном случае закон предусматривает вполне определенный метод преодоления сложившейся неопределенности, а именно конкретизацию понятия в процессе правоприменительной деятельности.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922114"/>
          </a:xfrm>
        </p:spPr>
        <p:txBody>
          <a:bodyPr>
            <a:noAutofit/>
          </a:bodyPr>
          <a:lstStyle/>
          <a:p>
            <a:br>
              <a:rPr lang="ru-RU" sz="3200" dirty="0">
                <a:solidFill>
                  <a:schemeClr val="tx1"/>
                </a:solidFill>
              </a:rPr>
            </a:b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Принцип определенности в налоговом праве </a:t>
            </a: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47260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Важнейшая особенность оценочных понятий, которая позволяет отграничивать их от понятий неопределенных, это то, что неопределенность в данном случае сознательно запрограммирована и целенаправленно включена в массив налогового права.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Неопределенность здесь выступает не погрешностью законотворчества, но особым приемом юридической техники.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Ряд Оценочных категорий «защищающие» слабую сторону частично конкретизированы – и по-прежнему не возникает ни малейшего сомнения в допустимости их законодательной эксплуатации.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Так – «обоснованные и документально подтвержденные затраты» (абзацы второй–четвертый п. 1 ст. 252 НК РФ).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8680"/>
            <a:ext cx="8229600" cy="216024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3600" dirty="0">
                <a:solidFill>
                  <a:schemeClr val="tx1"/>
                </a:solidFill>
              </a:rPr>
              <a:t>Оценочные понятия в налоговом праве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en-US" sz="3100" dirty="0"/>
            </a:br>
            <a:endParaRPr lang="ru-RU" sz="3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Aft>
                <a:spcPts val="800"/>
              </a:spcAft>
            </a:pPr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Эксперт или специалист – это физическое лицо, которое обладает специфическими знаниями в определенной сфере человеческой жизнедеятельности и в этой связи может быть привлечено следственными или иными государственными органами для процесса проведения экспертных действий. </a:t>
            </a:r>
          </a:p>
          <a:p>
            <a:r>
              <a:rPr lang="ru-RU" sz="2400" dirty="0">
                <a:latin typeface="Bahnschrift" panose="020B0502040204020203" pitchFamily="34" charset="0"/>
                <a:cs typeface="Times New Roman" panose="02020603050405020304" pitchFamily="18" charset="0"/>
              </a:rPr>
              <a:t>Специальные знания используются судами в двух видах: экспертиза и участие специалиста. Причем знания могут использоваться как в судопроизводстве, так и вне рамок судебного разбирательства.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Оценочные понятия в налоговом праве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1257F76-72AD-490B-8DA7-D20D3853E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300" dirty="0">
                <a:solidFill>
                  <a:schemeClr val="tx1"/>
                </a:solidFill>
                <a:effectLst/>
              </a:rPr>
              <a:t>Определение СКЭС ВС РФ от 21 февраля 2017 г. № 305-КГ16-14941 по делу № А40-89628/2015</a:t>
            </a:r>
            <a:br>
              <a:rPr lang="ru-RU" sz="2300" dirty="0">
                <a:effectLst/>
              </a:rPr>
            </a:br>
            <a:endParaRPr lang="ru-RU" sz="2300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602D913-8170-4FE4-BAA8-7DA887613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661248"/>
            <a:ext cx="4040188" cy="1008112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Требование формальной определенности в налоговом праве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C586EA5-D7F4-42A9-B05B-3DAF379D47A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5026" y="4869160"/>
            <a:ext cx="4041775" cy="1800200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</a:rPr>
              <a:t>В силу подпункта 10 пункта 1 статьи 21 Налогового кодекса налогоплательщики вправе требовать от должностных лиц налоговых органов соблюдения законодательства о налогах и сборах</a:t>
            </a:r>
            <a:endParaRPr lang="en-US" sz="1800" dirty="0">
              <a:latin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BCFD3790-265F-4950-B902-EBDACC3AE0B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" y="1124744"/>
            <a:ext cx="4040188" cy="432048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90000"/>
              </a:lnSpc>
            </a:pPr>
            <a:endParaRPr lang="ru-RU" sz="1300" dirty="0">
              <a:effectLst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Bahnschrift" panose="020B0502040204020203" pitchFamily="34" charset="0"/>
                <a:cs typeface="Times New Roman" panose="02020603050405020304" pitchFamily="18" charset="0"/>
              </a:rPr>
              <a:t>Произвольный отказ налоговых органов от исполнения принятого ими решения ставит добросовестно действовавшего налогоплательщика в состояние правовой неопределенности в отношениях с государством,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Bahnschrift" panose="020B0502040204020203" pitchFamily="34" charset="0"/>
                <a:cs typeface="Times New Roman" panose="02020603050405020304" pitchFamily="18" charset="0"/>
              </a:rPr>
              <a:t>что не соответствует принципам верховенства права, юридического равенства, поддержания доверия к закону и действиям публичной власти, вытекающим из статьи 2, частей 1 и 2 статьи 15, статьи 18, части 1 статьи 19 Конституции Российской Федерации,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>
                <a:latin typeface="Bahnschrift" panose="020B0502040204020203" pitchFamily="34" charset="0"/>
                <a:cs typeface="Times New Roman" panose="02020603050405020304" pitchFamily="18" charset="0"/>
              </a:rPr>
              <a:t>и приводит к нарушению баланса частных и публичных интересов.</a:t>
            </a:r>
          </a:p>
          <a:p>
            <a:pPr>
              <a:lnSpc>
                <a:spcPct val="90000"/>
              </a:lnSpc>
            </a:pPr>
            <a:endParaRPr lang="ru-RU" sz="1400" dirty="0"/>
          </a:p>
          <a:p>
            <a:pPr>
              <a:lnSpc>
                <a:spcPct val="90000"/>
              </a:lnSpc>
            </a:pPr>
            <a:endParaRPr lang="ru-RU" sz="1300" dirty="0"/>
          </a:p>
        </p:txBody>
      </p:sp>
      <p:pic>
        <p:nvPicPr>
          <p:cNvPr id="13" name="Рисунок 12" descr="Федеральная налоговая служба (ФНС России)">
            <a:extLst>
              <a:ext uri="{FF2B5EF4-FFF2-40B4-BE49-F238E27FC236}">
                <a16:creationId xmlns:a16="http://schemas.microsoft.com/office/drawing/2014/main" id="{7E6D9174-CB4E-49D1-98AA-A081AA92A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r="33606" b="1"/>
          <a:stretch/>
        </p:blipFill>
        <p:spPr bwMode="auto">
          <a:xfrm>
            <a:off x="5364088" y="1477329"/>
            <a:ext cx="3290148" cy="3208735"/>
          </a:xfrm>
          <a:prstGeom prst="rect">
            <a:avLst/>
          </a:prstGeom>
          <a:noFill/>
          <a:ln>
            <a:noFill/>
            <a:prstDash val="sysDash"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32357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 fontScale="92500" lnSpcReduction="20000"/>
          </a:bodyPr>
          <a:lstStyle/>
          <a:p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3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000" dirty="0">
                <a:latin typeface="Bahnschrift" panose="020B0502040204020203" pitchFamily="34" charset="0"/>
                <a:cs typeface="Times New Roman" panose="02020603050405020304" pitchFamily="18" charset="0"/>
              </a:rPr>
              <a:t>Доказательственное значение имеет заключение эксперта. Такие факты считаются практически неопровержимым доказательством.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3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000" dirty="0">
                <a:latin typeface="Bahnschrift" panose="020B0502040204020203" pitchFamily="34" charset="0"/>
                <a:cs typeface="Times New Roman" panose="02020603050405020304" pitchFamily="18" charset="0"/>
              </a:rPr>
              <a:t>Доказательственное значение экспертного заключения, обусловлены профессиональным опытом  компетенцией судебного эксперта, которому поручено производство судебной экспертизы.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7"/>
          </a:xfrm>
        </p:spPr>
        <p:txBody>
          <a:bodyPr>
            <a:noAutofit/>
          </a:bodyPr>
          <a:lstStyle/>
          <a:p>
            <a:pPr algn="just"/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Внутреннее убеждение эксперта как сознательное и свободно сложившееся убеждение сформулированное в экспертных выводах</a:t>
            </a:r>
            <a:br>
              <a:rPr lang="ru-RU" sz="2800" dirty="0">
                <a:solidFill>
                  <a:schemeClr val="tx1"/>
                </a:solidFill>
              </a:rPr>
            </a:b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CB4D3D87-0438-4B93-ACCB-12921A7AC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02634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4500" b="1" dirty="0">
                <a:latin typeface="Bahnschrift" panose="020B0502040204020203" pitchFamily="34" charset="0"/>
                <a:cs typeface="Times New Roman" panose="02020603050405020304" pitchFamily="18" charset="0"/>
              </a:rPr>
              <a:t>Внутреннее убеждение эксперта </a:t>
            </a:r>
            <a:r>
              <a:rPr lang="ru-RU" sz="4500" dirty="0">
                <a:latin typeface="Bahnschrift" panose="020B0502040204020203" pitchFamily="34" charset="0"/>
                <a:cs typeface="Times New Roman" panose="02020603050405020304" pitchFamily="18" charset="0"/>
              </a:rPr>
              <a:t>-  не безотчетная интуиция; это сознательное и свободно сложившееся убеждение, имеющее объективные основания, позволяющие сделать только один - истинный - вывод.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4400" b="1" dirty="0">
                <a:latin typeface="Bahnschrift" panose="020B0502040204020203" pitchFamily="34" charset="0"/>
                <a:cs typeface="Times New Roman" panose="02020603050405020304" pitchFamily="18" charset="0"/>
              </a:rPr>
              <a:t>К числу этих оснований </a:t>
            </a:r>
            <a:r>
              <a:rPr lang="ru-RU" sz="4400" dirty="0">
                <a:latin typeface="Bahnschrift" panose="020B0502040204020203" pitchFamily="34" charset="0"/>
                <a:cs typeface="Times New Roman" panose="02020603050405020304" pitchFamily="18" charset="0"/>
              </a:rPr>
              <a:t>относятся установленные экспертом при исследовании фактические данные и общие данные той отрасли науки, на основании которой производится исследование. В нашем случае- финансово-экономическая экспертиза.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4400" b="1" dirty="0">
                <a:latin typeface="Bahnschrift" panose="020B0502040204020203" pitchFamily="34" charset="0"/>
                <a:cs typeface="Times New Roman" panose="02020603050405020304" pitchFamily="18" charset="0"/>
              </a:rPr>
              <a:t>Решающее значение в формировании заключения</a:t>
            </a:r>
            <a:r>
              <a:rPr lang="ru-RU" sz="4400" dirty="0">
                <a:latin typeface="Bahnschrift" panose="020B0502040204020203" pitchFamily="34" charset="0"/>
                <a:cs typeface="Times New Roman" panose="02020603050405020304" pitchFamily="18" charset="0"/>
              </a:rPr>
              <a:t>:</a:t>
            </a:r>
          </a:p>
          <a:p>
            <a:pPr marL="109728" indent="0" algn="just">
              <a:lnSpc>
                <a:spcPct val="120000"/>
              </a:lnSpc>
              <a:buNone/>
            </a:pPr>
            <a:r>
              <a:rPr lang="ru-RU" sz="4400" dirty="0">
                <a:latin typeface="Bahnschrift" panose="020B0502040204020203" pitchFamily="34" charset="0"/>
                <a:cs typeface="Times New Roman" panose="02020603050405020304" pitchFamily="18" charset="0"/>
              </a:rPr>
              <a:t>1) высокая подготовленность по своей специальности и практический опыт эксперта; </a:t>
            </a:r>
          </a:p>
          <a:p>
            <a:pPr marL="109728" indent="0" algn="just">
              <a:lnSpc>
                <a:spcPct val="120000"/>
              </a:lnSpc>
              <a:buNone/>
            </a:pPr>
            <a:r>
              <a:rPr lang="ru-RU" sz="4400" dirty="0">
                <a:latin typeface="Bahnschrift" panose="020B0502040204020203" pitchFamily="34" charset="0"/>
                <a:cs typeface="Times New Roman" panose="02020603050405020304" pitchFamily="18" charset="0"/>
              </a:rPr>
              <a:t>2) мотивированность и логичность суждений эксперта, изложенных в обобщающей (синтетической) части акта экспертизы так, чтобы следователь и суд могли проследить ход его мысли; </a:t>
            </a:r>
          </a:p>
          <a:p>
            <a:pPr marL="109728" indent="0">
              <a:lnSpc>
                <a:spcPct val="120000"/>
              </a:lnSpc>
              <a:buNone/>
            </a:pPr>
            <a:r>
              <a:rPr lang="ru-RU" sz="4400" dirty="0">
                <a:latin typeface="Bahnschrift" panose="020B0502040204020203" pitchFamily="34" charset="0"/>
                <a:cs typeface="Times New Roman" panose="02020603050405020304" pitchFamily="18" charset="0"/>
              </a:rPr>
              <a:t>3) достаточный объем и надлежащее количество представленного на исследование материала, достоверные обстоятельства  установленные по делу.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5D0A2AB-C969-42BC-9074-1305687AD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внутреннее убеждение эксперта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57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B606A3E-9F8C-4814-9812-2E66D65DB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" panose="020B0502040204020203" pitchFamily="34" charset="0"/>
                <a:cs typeface="Times New Roman" panose="02020603050405020304" pitchFamily="18" charset="0"/>
              </a:rPr>
              <a:t>Внутреннее убеждение эксперта имеет субъективный характер, но, оно основано на фактах объективной реаль­ности потому может быть проверены эмпирическим методом,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Bahnschrift" panose="020B0502040204020203" pitchFamily="34" charset="0"/>
                <a:cs typeface="Times New Roman" panose="02020603050405020304" pitchFamily="18" charset="0"/>
              </a:rPr>
              <a:t>При формировании заключения эксперт должен принимать решение при очень простой, на первый взгляд, и невероятно сложной проблеме ясности налогового закона.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4E7E538-D026-4C0A-817B-567C93105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Внутреннее убеждение эксперта</a:t>
            </a:r>
          </a:p>
        </p:txBody>
      </p:sp>
    </p:spTree>
    <p:extLst>
      <p:ext uri="{BB962C8B-B14F-4D97-AF65-F5344CB8AC3E}">
        <p14:creationId xmlns:p14="http://schemas.microsoft.com/office/powerpoint/2010/main" val="153699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D4ED508-CC8B-4185-A1D3-144EF86E3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818658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5500" dirty="0">
                <a:latin typeface="Bahnschrift" panose="020B0502040204020203" pitchFamily="34" charset="0"/>
                <a:cs typeface="Times New Roman" panose="02020603050405020304" pitchFamily="18" charset="0"/>
              </a:rPr>
              <a:t>И хотя эта концепция не получила юридического развития реализации в судебной практике, фактически она имеет право на существование,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5500" dirty="0">
                <a:latin typeface="Bahnschrift" panose="020B0502040204020203" pitchFamily="34" charset="0"/>
                <a:cs typeface="Times New Roman" panose="02020603050405020304" pitchFamily="18" charset="0"/>
              </a:rPr>
              <a:t>Это исторически сложившееся отношение к выводам экспертизы, естественно, как обычаи делового оборота.  Это косвенно подтверждено и самой терминологией «внутреннее убеждение» - ведь такое качество присуще только судье.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5500" dirty="0">
                <a:latin typeface="Bahnschrift" panose="020B0502040204020203" pitchFamily="34" charset="0"/>
                <a:cs typeface="Times New Roman" panose="02020603050405020304" pitchFamily="18" charset="0"/>
              </a:rPr>
              <a:t>«Внутренне убеждение судьи состоит в его субъективной профессиональной уверенности в достоверности и достаточности всей совокупности доказательств для подтверждения фактических обстоятельств дела и принятия законного решения по спору» - кодифицированные качества «Оценки доказательств». Все эти качества можно экстраполировать, на качества эксперта. Который в свою очередь, должен обладать помимо профессиональных знаний еще и эвристическим мышлением.</a:t>
            </a:r>
          </a:p>
          <a:p>
            <a:pPr marL="109728" indent="0" algn="r">
              <a:buNone/>
            </a:pPr>
            <a:r>
              <a:rPr lang="ru-RU" sz="5500" dirty="0">
                <a:latin typeface="Bahnschrift" panose="020B0502040204020203" pitchFamily="34" charset="0"/>
                <a:cs typeface="Times New Roman" panose="02020603050405020304" pitchFamily="18" charset="0"/>
              </a:rPr>
              <a:t>Ст.71 АПК РФ, ч. 1 ст. 67 ГПК РФ, ст.17 УК РФ.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B679062-FD9A-4A10-ABE3-12B1FF6E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700" dirty="0"/>
              <a:t>Эксперт - «научный судья»</a:t>
            </a:r>
          </a:p>
        </p:txBody>
      </p:sp>
    </p:spTree>
    <p:extLst>
      <p:ext uri="{BB962C8B-B14F-4D97-AF65-F5344CB8AC3E}">
        <p14:creationId xmlns:p14="http://schemas.microsoft.com/office/powerpoint/2010/main" val="1495850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1989068-EF18-4584-8A8B-1E5A10128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" panose="020B0502040204020203" pitchFamily="34" charset="0"/>
                <a:cs typeface="Times New Roman" panose="02020603050405020304" pitchFamily="18" charset="0"/>
              </a:rPr>
              <a:t>Судебная налоговая экспертиза является важнейшим доказательством по делу, с ее помощью можно выявить нарушения требований налогового законодательства, допускаемые налогоплательщиками при определении базы для налогообложения.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4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" panose="020B0502040204020203" pitchFamily="34" charset="0"/>
                <a:cs typeface="Times New Roman" panose="02020603050405020304" pitchFamily="18" charset="0"/>
              </a:rPr>
              <a:t>Определение внутреннего убеждения эксперта как процесс эвристического мышления и свободно сложившееся убеждение, сформулированное в экспертных выводах экспертизы, которые формируются на основополагающих принципах формальной определенности закона и строятся на правовой определенности в отраслевом, налоговом праве.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4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4000" dirty="0">
                <a:latin typeface="Bahnschrift" panose="020B0502040204020203" pitchFamily="34" charset="0"/>
                <a:cs typeface="Times New Roman" panose="02020603050405020304" pitchFamily="18" charset="0"/>
              </a:rPr>
              <a:t>Участие эксперта в формировании понимания оценочных дефиниций в налоговом праве путем формирования существенного доказательства, зачастую являющеес</a:t>
            </a:r>
            <a:r>
              <a:rPr lang="ru-RU" sz="2800" spc="15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я </a:t>
            </a:r>
            <a:r>
              <a:rPr lang="ru-RU" sz="4000" dirty="0">
                <a:latin typeface="Bahnschrift" panose="020B0502040204020203" pitchFamily="34" charset="0"/>
                <a:cs typeface="Times New Roman" panose="02020603050405020304" pitchFamily="18" charset="0"/>
              </a:rPr>
              <a:t>определяющим для принятия судом решения. </a:t>
            </a:r>
          </a:p>
          <a:p>
            <a:endParaRPr lang="ru-RU" sz="4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DDBFB7C-888D-4012-8CFE-9F1E9A718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600" spc="15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Участие эксперта в формировании принципа определенности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5603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 algn="just">
              <a:lnSpc>
                <a:spcPct val="150000"/>
              </a:lnSpc>
              <a:spcAft>
                <a:spcPts val="800"/>
              </a:spcAft>
              <a:buNone/>
            </a:pPr>
            <a:br>
              <a:rPr lang="ru-RU" dirty="0"/>
            </a:br>
            <a:r>
              <a:rPr lang="ru-RU" dirty="0"/>
              <a:t>Объектом исследования выступают общественные отношения, урегулированные налоговым правом, а именно положениями, регламентирующими способы борьбы с налоговыми злоупотреблениями, в том числе институтом налоговой выгоды, особым образом, определяющим систему прав и обязанностей налогоплательщиков и налоговых органов.</a:t>
            </a:r>
          </a:p>
          <a:p>
            <a:pPr marL="633222" indent="-514350"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229600" cy="1487602"/>
          </a:xfrm>
        </p:spPr>
        <p:txBody>
          <a:bodyPr>
            <a:normAutofit/>
          </a:bodyPr>
          <a:lstStyle/>
          <a:p>
            <a:pPr algn="ctr"/>
            <a:r>
              <a:rPr lang="ru-RU" sz="2800" spc="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008F48C-7B28-417F-9F4D-40FA6C466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5892"/>
            <a:ext cx="8363272" cy="762000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1"/>
                </a:solidFill>
              </a:rPr>
              <a:t>Научная новизна: методика формирования конструкции «деловая цель», «технические контрагенты»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FB8A811-AE3B-49BE-9A20-DE7325E2C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613" y="5964948"/>
            <a:ext cx="2676226" cy="54597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Статья 54.1 НК РФ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B866FFC-0F92-4652-A8A1-9BD2066B66A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3635896" y="5805264"/>
            <a:ext cx="5050905" cy="705661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Алгоритм методики формирования общей модели</a:t>
            </a:r>
            <a:endParaRPr lang="en-US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5A38DA-3C18-4211-AA73-BC3F8665DAF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3" y="1130590"/>
            <a:ext cx="5760640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276E9A-B162-4AAF-8C1C-141E483A304A}"/>
              </a:ext>
            </a:extLst>
          </p:cNvPr>
          <p:cNvSpPr txBox="1"/>
          <p:nvPr/>
        </p:nvSpPr>
        <p:spPr>
          <a:xfrm>
            <a:off x="35497" y="908721"/>
            <a:ext cx="30963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dirty="0">
                <a:latin typeface="Bahnschrift" panose="020B0502040204020203" pitchFamily="34" charset="0"/>
                <a:cs typeface="Times New Roman" panose="02020603050405020304" pitchFamily="18" charset="0"/>
              </a:rPr>
              <a:t>обязательство по сделке исполнено именно тем лицом, которое заявлено стороной договора, либо лицом, к которому обязательство перешло по закону или договору;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dirty="0">
                <a:latin typeface="Bahnschrift" panose="020B0502040204020203" pitchFamily="34" charset="0"/>
                <a:cs typeface="Times New Roman" panose="02020603050405020304" pitchFamily="18" charset="0"/>
              </a:rPr>
              <a:t>снижение размера налоговых обязательств не является основной целью сделки;</a:t>
            </a:r>
          </a:p>
          <a:p>
            <a:pPr marL="285750" indent="-285750" algn="just" fontAlgn="base">
              <a:buFont typeface="Wingdings" panose="05000000000000000000" pitchFamily="2" charset="2"/>
              <a:buChar char="ü"/>
            </a:pPr>
            <a:r>
              <a:rPr lang="ru-RU" dirty="0">
                <a:latin typeface="Bahnschrift" panose="020B0502040204020203" pitchFamily="34" charset="0"/>
                <a:cs typeface="Times New Roman" panose="02020603050405020304" pitchFamily="18" charset="0"/>
                <a:hlinkClick r:id="rId4" tooltip="налогоплательщик (определение, описание, подробности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налогоплательщик</a:t>
            </a:r>
            <a:r>
              <a:rPr lang="ru-RU" dirty="0">
                <a:latin typeface="Bahnschrift" panose="020B0502040204020203" pitchFamily="34" charset="0"/>
                <a:cs typeface="Times New Roman" panose="02020603050405020304" pitchFamily="18" charset="0"/>
              </a:rPr>
              <a:t> не допустил искажений в  бухгалтерской и налоговой отчётности. </a:t>
            </a:r>
          </a:p>
          <a:p>
            <a:pPr fontAlgn="base"/>
            <a:endParaRPr lang="ru-RU" dirty="0">
              <a:solidFill>
                <a:srgbClr val="000000"/>
              </a:solidFill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3480832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800" dirty="0"/>
              <a:t>Спасибо за внимание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финансово хозяйственная деятельность хозяйствующего субъекта,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/>
              <a:t>конкретные реальные экономические бизнес-ситуаций на основании нормы законодательства о налогах и сборах, возникающие в процессе финансово–правового регулирования налоговой выгоды,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научно– теоретические исследования ученых, соответствующих заданной проблематики, материалы правоприменительной практики налоговых и судебных органов</a:t>
            </a:r>
            <a:r>
              <a:rPr lang="ru-RU" sz="1800" spc="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115328" cy="1130412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Предмет исследования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3100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ясно и четко излагать свою позицию и делать выводы, поскольку экспертные выводы не должны иметь </a:t>
            </a:r>
            <a:r>
              <a:rPr lang="ru-RU" sz="3100" kern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разночтимого</a:t>
            </a:r>
            <a:r>
              <a:rPr lang="ru-RU" sz="3100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толкования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3100" kern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100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формирования убеждений эксперта, как сознательное и свободно сложившееся убеждение, имеющее объективные основания, формирующие экспертные выводы. </a:t>
            </a:r>
          </a:p>
          <a:p>
            <a:pPr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9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252728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4000" dirty="0">
                <a:solidFill>
                  <a:schemeClr val="tx1"/>
                </a:solidFill>
              </a:rPr>
              <a:t>Цель работы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Autofit/>
          </a:bodyPr>
          <a:lstStyle/>
          <a:p>
            <a:pPr marL="342900" lvl="0" indent="-342900" algn="just">
              <a:buFont typeface="Wingdings" panose="05000000000000000000" pitchFamily="2" charset="2"/>
              <a:buChar char="q"/>
              <a:tabLst>
                <a:tab pos="419100" algn="l"/>
                <a:tab pos="900430" algn="l"/>
                <a:tab pos="5934075" algn="r"/>
              </a:tabLst>
            </a:pPr>
            <a:r>
              <a:rPr lang="ru-RU" sz="2400" spc="15" dirty="0">
                <a:effectLst/>
                <a:ea typeface="Times New Roman" panose="02020603050405020304" pitchFamily="18" charset="0"/>
              </a:rPr>
              <a:t>Исследовать  </a:t>
            </a:r>
            <a:r>
              <a:rPr lang="ru-RU" sz="2400" b="1" spc="15" dirty="0">
                <a:effectLst/>
                <a:ea typeface="Times New Roman" panose="02020603050405020304" pitchFamily="18" charset="0"/>
              </a:rPr>
              <a:t>понятие принципа правовой определенности,</a:t>
            </a:r>
            <a:r>
              <a:rPr lang="ru-RU" sz="2400" spc="15" dirty="0">
                <a:effectLst/>
                <a:ea typeface="Times New Roman" panose="02020603050405020304" pitchFamily="18" charset="0"/>
              </a:rPr>
              <a:t> и отражение этого принципа в постановлениях Конституционного Суда Российской Федерации.</a:t>
            </a:r>
          </a:p>
          <a:p>
            <a:pPr marL="342900" lvl="0" indent="-34290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400" kern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Дать характеристику понятию «внутреннее убеждение эксперта как сознательное и свободно сложившееся убеждение, сформулированное в экспертных выводах». 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400" kern="1800" dirty="0">
                <a:cs typeface="Times New Roman" panose="02020603050405020304" pitchFamily="18" charset="0"/>
              </a:rPr>
              <a:t>Дать характеристику принципа правовой определенности налогообложения, влияющий на формирование выводов эксперта.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400" kern="1800" dirty="0">
                <a:cs typeface="Times New Roman" panose="02020603050405020304" pitchFamily="18" charset="0"/>
              </a:rPr>
              <a:t>Исследовать методики судебной финансово-экономической   экспертизы</a:t>
            </a:r>
            <a:r>
              <a:rPr lang="ru-RU" sz="2400" spc="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Задачи ВКР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7F14B13-4D5D-4EF6-B759-C3B86820D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82762"/>
            <a:ext cx="8229600" cy="5112561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Судебная налоговая экспертиза является важнейшим доказательством по делу, с ее помощью можно выявить нарушения требований налогового законодательства, допускаемые налогоплательщиками при определении базы для налогообложения.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2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Определение внутреннего убеждения эксперта как процесс эвристического мышления и свободно сложившееся убеждение, сформулированное в экспертных выводах экспертизы, которые формируются на основополагающих принципах формальной определенности закона и строятся на правовой определенности в отраслевом, налоговом праве.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2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Участие эксперта в формировании понимания оценочных дефиниций в налоговом праве путем формирования существенного доказательства, зачастую являющееся определяющим для принятия судом решения.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7D014BF-4198-4223-AF44-9D0351AD4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32656"/>
            <a:ext cx="8229600" cy="850106"/>
          </a:xfrm>
        </p:spPr>
        <p:txBody>
          <a:bodyPr>
            <a:normAutofit fontScale="90000"/>
          </a:bodyPr>
          <a:lstStyle/>
          <a:p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Значимость полученных результатов.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40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3754760" cy="5112568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Принцип законности -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всеобщий универсальный принцип, служащий гарантией успешного существования любого политического строя,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подразумевающий подчинение нормам права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установлению власти в принципе, является руководством к действию всего населения. </a:t>
            </a:r>
          </a:p>
          <a:p>
            <a:pPr marL="109728" indent="0" algn="just">
              <a:buNone/>
            </a:pP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Основополагающий принципы цивилизованного общества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основанные на общепринятой точке зрения, о добре и зле известны со времён Вавилона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09728" indent="0" algn="just">
              <a:buNone/>
            </a:pPr>
            <a:r>
              <a:rPr lang="ru-RU" sz="1800" dirty="0">
                <a:latin typeface="Times New Roman" panose="02020603050405020304" pitchFamily="18" charset="0"/>
              </a:rPr>
              <a:t>Законы были записаны на базальтовом столбе в III тысячелетии до нашей эры и названы «Кодекс Хаммурапи». </a:t>
            </a:r>
          </a:p>
          <a:p>
            <a:pPr marL="109728" indent="0" algn="r">
              <a:buNone/>
            </a:pPr>
            <a:r>
              <a:rPr lang="ru-RU" sz="1800" dirty="0">
                <a:latin typeface="Times New Roman" panose="02020603050405020304" pitchFamily="18" charset="0"/>
              </a:rPr>
              <a:t>                  Хранятся в Лувре.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Сущность и понятие принципа правовой определенности</a:t>
            </a:r>
          </a:p>
        </p:txBody>
      </p:sp>
      <p:pic>
        <p:nvPicPr>
          <p:cNvPr id="1026" name="Picture 2" descr="Стела Хаммурапи">
            <a:extLst>
              <a:ext uri="{FF2B5EF4-FFF2-40B4-BE49-F238E27FC236}">
                <a16:creationId xmlns:a16="http://schemas.microsoft.com/office/drawing/2014/main" id="{4B156782-2F59-4BDE-9F03-531C1BA8C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75252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В работе проведено исследование правовой определенности как универсального принципа права, обеспечивающий ясность, стабильность и предсказуемость правового положения личности.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Цель данного принципа в достижение материальной определенности или же «правовой безопасности» личности, т. е. определенности как </a:t>
            </a:r>
            <a:r>
              <a:rPr lang="ru-RU" sz="2000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состояния.Любое</a:t>
            </a: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 ограничение прав должно быть сформулировано в законе предельно точно.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endParaRPr lang="ru-RU" sz="2000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000" dirty="0">
                <a:latin typeface="Bahnschrift" panose="020B0502040204020203" pitchFamily="34" charset="0"/>
                <a:cs typeface="Times New Roman" panose="02020603050405020304" pitchFamily="18" charset="0"/>
              </a:rPr>
              <a:t>КС РФ указывает: «…следует использовать лишь строго обусловленные конституционно одобряемыми целями ограничительные меры, отвечающие требованиям адекватности, необходимости и правовой определенности».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79209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Принцип определенности в праве</a:t>
            </a:r>
          </a:p>
        </p:txBody>
      </p:sp>
    </p:spTree>
    <p:extLst>
      <p:ext uri="{BB962C8B-B14F-4D97-AF65-F5344CB8AC3E}">
        <p14:creationId xmlns:p14="http://schemas.microsoft.com/office/powerpoint/2010/main" val="138530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0843" y="1340768"/>
            <a:ext cx="8229600" cy="482453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Любое ограничение прав должно быть сформулировано в законе предельно точно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800" dirty="0">
              <a:effectLst/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КС РФ указывает: «…следует использовать лишь строго обусловленные конституционно одобряемыми целями ограничительные меры, отвечающие требованиям адекватности, необходимости и правовой определенности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800" dirty="0">
              <a:effectLst/>
              <a:latin typeface="Bahnschrift" panose="020B0502040204020203" pitchFamily="34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По своей сути налоговое право – не что иное, как ограничение права собственности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800" dirty="0">
              <a:latin typeface="Bahnschrift" panose="020B0502040204020203" pitchFamily="34" charset="0"/>
              <a:ea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800" dirty="0"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КС РФ, «расплывчатость налоговой нормы может привести к не согласующемуся с принципом правового государства произвольному и дискриминационному ее применению государственными органами и должностными лицами в их отношениях с налогоплательщиками</a:t>
            </a:r>
            <a:r>
              <a:rPr lang="ru-RU" dirty="0">
                <a:latin typeface="Bahnschrift" panose="020B0502040204020203" pitchFamily="34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rmAutofit fontScale="90000"/>
          </a:bodyPr>
          <a:lstStyle/>
          <a:p>
            <a:pPr marL="109728" indent="0">
              <a:buNone/>
            </a:pPr>
            <a:r>
              <a:rPr lang="ru-RU" sz="3700" dirty="0"/>
              <a:t>Сущность принципа правовой определенности в налоговом праве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1406</TotalTime>
  <Words>1574</Words>
  <Application>Microsoft Office PowerPoint</Application>
  <PresentationFormat>Экран (4:3)</PresentationFormat>
  <Paragraphs>110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Bahnschrift</vt:lpstr>
      <vt:lpstr>Bahnschrift SemiLight Condensed</vt:lpstr>
      <vt:lpstr>Calibri</vt:lpstr>
      <vt:lpstr>Georgia</vt:lpstr>
      <vt:lpstr>inherit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Внутреннее убеждение эксперта основанное на принципе правовой определенности налогообложения</vt:lpstr>
      <vt:lpstr>ОБЪЕКТ ИССЛЕДОВАНИЯ</vt:lpstr>
      <vt:lpstr>Предмет исследования</vt:lpstr>
      <vt:lpstr> Цель работы  </vt:lpstr>
      <vt:lpstr>Задачи ВКР</vt:lpstr>
      <vt:lpstr> Значимость полученных результатов. </vt:lpstr>
      <vt:lpstr>Сущность и понятие принципа правовой определенности</vt:lpstr>
      <vt:lpstr>Принцип определенности в праве</vt:lpstr>
      <vt:lpstr>Сущность принципа правовой определенности в налоговом праве</vt:lpstr>
      <vt:lpstr>Принцип определенности в налоговом праве</vt:lpstr>
      <vt:lpstr>  Принцип определенности в налоговом праве   </vt:lpstr>
      <vt:lpstr> Оценочные понятия в налоговом праве  </vt:lpstr>
      <vt:lpstr>Оценочные понятия в налоговом праве</vt:lpstr>
      <vt:lpstr>Определение СКЭС ВС РФ от 21 февраля 2017 г. № 305-КГ16-14941 по делу № А40-89628/2015 </vt:lpstr>
      <vt:lpstr>   Внутреннее убеждение эксперта как сознательное и свободно сложившееся убеждение сформулированное в экспертных выводах    </vt:lpstr>
      <vt:lpstr>внутреннее убеждение эксперта </vt:lpstr>
      <vt:lpstr>Внутреннее убеждение эксперта</vt:lpstr>
      <vt:lpstr>Эксперт - «научный судья»</vt:lpstr>
      <vt:lpstr>Участие эксперта в формировании принципа определенности</vt:lpstr>
      <vt:lpstr>Научная новизна: методика формирования конструкции «деловая цель», «технические контрагенты»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ГОСУДАРСТВЕННОЕ БЮДЖЕТНОЕ УЧРЕЖДЕНИЕ ВЫСШЕГО ОБРАЗОВАНИЯ «ВСЕРОССИЙСКИЙ ГОСУДАРСТВЕННЫЙ УНИВЕРСИТЕТ ЮСТИЦИИ (РПА МИНЮСТА РОССИИ)» ВГУЮ (РПА МИНЮСТА РОССИИ) ЮРИДИЧЕСКИЙ ФАКУЛЬЕТ</dc:title>
  <dc:creator>Алексей</dc:creator>
  <cp:lastModifiedBy>Klarissa Semakina</cp:lastModifiedBy>
  <cp:revision>116</cp:revision>
  <dcterms:created xsi:type="dcterms:W3CDTF">2017-12-18T19:11:07Z</dcterms:created>
  <dcterms:modified xsi:type="dcterms:W3CDTF">2022-03-17T11:20:04Z</dcterms:modified>
</cp:coreProperties>
</file>