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dirty="0"/>
              <a:pPr/>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2/17/2022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2/17/2022</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C4B1BE-E018-44E0-8E9C-A80F8618517A}"/>
              </a:ext>
            </a:extLst>
          </p:cNvPr>
          <p:cNvSpPr>
            <a:spLocks noGrp="1"/>
          </p:cNvSpPr>
          <p:nvPr>
            <p:ph type="ctrTitle"/>
          </p:nvPr>
        </p:nvSpPr>
        <p:spPr/>
        <p:txBody>
          <a:bodyPr/>
          <a:lstStyle/>
          <a:p>
            <a:pPr algn="ctr"/>
            <a:r>
              <a:rPr lang="ru-RU" sz="4400" dirty="0">
                <a:effectLst/>
                <a:latin typeface="Times New Roman" panose="02020603050405020304" pitchFamily="18" charset="0"/>
                <a:ea typeface="Calibri" panose="020F0502020204030204" pitchFamily="34" charset="0"/>
              </a:rPr>
              <a:t>«О роли и месте оценщика в судебном процессе»</a:t>
            </a:r>
            <a:endParaRPr lang="ru-RU" sz="7200" dirty="0"/>
          </a:p>
        </p:txBody>
      </p:sp>
      <p:sp>
        <p:nvSpPr>
          <p:cNvPr id="3" name="Подзаголовок 2">
            <a:extLst>
              <a:ext uri="{FF2B5EF4-FFF2-40B4-BE49-F238E27FC236}">
                <a16:creationId xmlns:a16="http://schemas.microsoft.com/office/drawing/2014/main" id="{55EB46B3-1A17-411E-A146-3A7CB655AB86}"/>
              </a:ext>
            </a:extLst>
          </p:cNvPr>
          <p:cNvSpPr>
            <a:spLocks noGrp="1"/>
          </p:cNvSpPr>
          <p:nvPr>
            <p:ph type="subTitle" idx="1"/>
          </p:nvPr>
        </p:nvSpPr>
        <p:spPr/>
        <p:txBody>
          <a:bodyPr>
            <a:normAutofit lnSpcReduction="10000"/>
          </a:bodyPr>
          <a:lstStyle/>
          <a:p>
            <a:endParaRPr lang="ru-RU" sz="1800" dirty="0">
              <a:effectLst/>
              <a:latin typeface="Times New Roman" panose="02020603050405020304" pitchFamily="18" charset="0"/>
              <a:ea typeface="Calibri" panose="020F0502020204030204" pitchFamily="34" charset="0"/>
            </a:endParaRPr>
          </a:p>
          <a:p>
            <a:endParaRPr lang="ru-RU" dirty="0">
              <a:latin typeface="Times New Roman" panose="02020603050405020304" pitchFamily="18" charset="0"/>
              <a:ea typeface="Calibri" panose="020F0502020204030204" pitchFamily="34" charset="0"/>
            </a:endParaRPr>
          </a:p>
          <a:p>
            <a:r>
              <a:rPr lang="ru-RU" sz="1800" dirty="0">
                <a:effectLst/>
                <a:latin typeface="Times New Roman" panose="02020603050405020304" pitchFamily="18" charset="0"/>
                <a:ea typeface="Calibri" panose="020F0502020204030204" pitchFamily="34" charset="0"/>
              </a:rPr>
              <a:t>Сафонов Юрий Вячеславович</a:t>
            </a:r>
          </a:p>
        </p:txBody>
      </p:sp>
    </p:spTree>
    <p:extLst>
      <p:ext uri="{BB962C8B-B14F-4D97-AF65-F5344CB8AC3E}">
        <p14:creationId xmlns:p14="http://schemas.microsoft.com/office/powerpoint/2010/main" val="75798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2CA399-F001-4912-842F-2B13D2EE731D}"/>
              </a:ext>
            </a:extLst>
          </p:cNvPr>
          <p:cNvSpPr>
            <a:spLocks noGrp="1"/>
          </p:cNvSpPr>
          <p:nvPr>
            <p:ph type="title"/>
          </p:nvPr>
        </p:nvSpPr>
        <p:spPr>
          <a:xfrm>
            <a:off x="677334" y="609600"/>
            <a:ext cx="10028766" cy="1320800"/>
          </a:xfrm>
        </p:spPr>
        <p:txBody>
          <a:bodyPr>
            <a:normAutofit/>
          </a:bodyPr>
          <a:lstStyle/>
          <a:p>
            <a:r>
              <a:rPr lang="ru-RU" sz="2800" dirty="0"/>
              <a:t>Предложения в части претензий к оценщикам</a:t>
            </a:r>
          </a:p>
        </p:txBody>
      </p:sp>
      <p:sp>
        <p:nvSpPr>
          <p:cNvPr id="3" name="Объект 2">
            <a:extLst>
              <a:ext uri="{FF2B5EF4-FFF2-40B4-BE49-F238E27FC236}">
                <a16:creationId xmlns:a16="http://schemas.microsoft.com/office/drawing/2014/main" id="{F2DDEE15-8372-4D9C-AA42-8A1893A59368}"/>
              </a:ext>
            </a:extLst>
          </p:cNvPr>
          <p:cNvSpPr>
            <a:spLocks noGrp="1"/>
          </p:cNvSpPr>
          <p:nvPr>
            <p:ph idx="1"/>
          </p:nvPr>
        </p:nvSpPr>
        <p:spPr>
          <a:xfrm>
            <a:off x="677334" y="1367406"/>
            <a:ext cx="8596668" cy="4999837"/>
          </a:xfrm>
        </p:spPr>
        <p:txBody>
          <a:bodyPr>
            <a:normAutofit fontScale="85000" lnSpcReduction="20000"/>
          </a:bodyPr>
          <a:lstStyle/>
          <a:p>
            <a:r>
              <a:rPr lang="ru-RU" dirty="0">
                <a:latin typeface="Times New Roman" panose="02020603050405020304" pitchFamily="18" charset="0"/>
                <a:ea typeface="Times New Roman" panose="02020603050405020304" pitchFamily="18" charset="0"/>
              </a:rPr>
              <a:t>П</a:t>
            </a:r>
            <a:r>
              <a:rPr lang="ru-RU" sz="1800" dirty="0">
                <a:effectLst/>
                <a:latin typeface="Times New Roman" panose="02020603050405020304" pitchFamily="18" charset="0"/>
                <a:ea typeface="Times New Roman" panose="02020603050405020304" pitchFamily="18" charset="0"/>
              </a:rPr>
              <a:t>редлагается изложить абзац 4 ст. 24.4 федерального закона «Об оценочной деятельности в Российской Федерации» №135-ФЗ от  29.07.1998 в следующей редакции «Дисциплинарный комитет вправе принять решение о применении следующих мер дисциплинарного воздействия: вынесение предписания, обязывающего члена саморегулируемой организации оценщиков устранить выявленные в результате проведенной проверки нарушения и устанавливающего сроки их устранения; вынесение члену саморегулируемой организации оценщиков предупреждения; наложение на члена саморегулируемой организации оценщиков штрафа в размере, установленном внутренними документами саморегулируемой организации оценщиков; приостановление права осуществления оценочной деятельности; рекомендация о приостановлении деятельности эксперта саморегулируемой организации оценщиков, подлежащая рассмотрению и утверждению или отклонению коллегиальным органом управления саморегулируемой организации оценщиков; рекомендация об исключении члена саморегулируемой организации оценщиков из состава экспертного совета саморегулируемой организации оценщиков, подлежащая рассмотрению и утверждению или отклонению общим собранием членов саморегулируемой организации оценщиков; рекомендация об исключении из членов саморегулируемой организации оценщиков, подлежащая рассмотрению и утверждению или отклонению коллегиальным органом управления саморегулируемой организации оценщиков; иные установленные внутренними документами саморегулируемой организации оценщиков меры дисциплинарного воздействия. </a:t>
            </a:r>
            <a:r>
              <a:rPr lang="ru-RU" sz="1800" b="1" i="1" dirty="0">
                <a:effectLst/>
                <a:latin typeface="Times New Roman" panose="02020603050405020304" pitchFamily="18" charset="0"/>
                <a:ea typeface="Times New Roman" panose="02020603050405020304" pitchFamily="18" charset="0"/>
              </a:rPr>
              <a:t>При этом, дисциплинарный комитет вправе не применять и/или снять меру дисциплинарного воздействия в связи с ее несущественностью. Под несущественностью в рамках настоящей статьи понимается такое нарушение настоящего Федерального закона, федеральных стандартов оценки, иных нормативных правовых актов Российской Федерации в области оценочной деятельности, стандартов и правил оценочной деятельности, правил деловой и профессиональной этики, которое не приводит к возникновению убытков непосредственно от оценочной деятельности, в том числе по причине соответствия полученных оценок допустимому диапазону стоимости</a:t>
            </a:r>
            <a:r>
              <a:rPr lang="ru-RU" sz="1800" dirty="0">
                <a:effectLst/>
                <a:latin typeface="Times New Roman" panose="02020603050405020304" pitchFamily="18" charset="0"/>
                <a:ea typeface="Times New Roman" panose="02020603050405020304" pitchFamily="18" charset="0"/>
              </a:rPr>
              <a:t>». </a:t>
            </a:r>
            <a:endParaRPr lang="ru-RU" dirty="0"/>
          </a:p>
        </p:txBody>
      </p:sp>
    </p:spTree>
    <p:extLst>
      <p:ext uri="{BB962C8B-B14F-4D97-AF65-F5344CB8AC3E}">
        <p14:creationId xmlns:p14="http://schemas.microsoft.com/office/powerpoint/2010/main" val="1567306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B2CA399-F001-4912-842F-2B13D2EE731D}"/>
              </a:ext>
            </a:extLst>
          </p:cNvPr>
          <p:cNvSpPr>
            <a:spLocks noGrp="1"/>
          </p:cNvSpPr>
          <p:nvPr>
            <p:ph type="title"/>
          </p:nvPr>
        </p:nvSpPr>
        <p:spPr/>
        <p:txBody>
          <a:bodyPr/>
          <a:lstStyle/>
          <a:p>
            <a:r>
              <a:rPr lang="ru-RU" dirty="0"/>
              <a:t>Предложения</a:t>
            </a:r>
          </a:p>
        </p:txBody>
      </p:sp>
      <p:sp>
        <p:nvSpPr>
          <p:cNvPr id="3" name="Объект 2">
            <a:extLst>
              <a:ext uri="{FF2B5EF4-FFF2-40B4-BE49-F238E27FC236}">
                <a16:creationId xmlns:a16="http://schemas.microsoft.com/office/drawing/2014/main" id="{F2DDEE15-8372-4D9C-AA42-8A1893A59368}"/>
              </a:ext>
            </a:extLst>
          </p:cNvPr>
          <p:cNvSpPr>
            <a:spLocks noGrp="1"/>
          </p:cNvSpPr>
          <p:nvPr>
            <p:ph idx="1"/>
          </p:nvPr>
        </p:nvSpPr>
        <p:spPr>
          <a:xfrm>
            <a:off x="677334" y="1367406"/>
            <a:ext cx="8596668" cy="4999837"/>
          </a:xfrm>
        </p:spPr>
        <p:txBody>
          <a:bodyPr>
            <a:normAutofit fontScale="92500" lnSpcReduction="10000"/>
          </a:bodyPr>
          <a:lstStyle/>
          <a:p>
            <a:r>
              <a:rPr lang="ru-RU" dirty="0">
                <a:latin typeface="Times New Roman" panose="02020603050405020304" pitchFamily="18" charset="0"/>
                <a:ea typeface="Times New Roman" panose="02020603050405020304" pitchFamily="18" charset="0"/>
              </a:rPr>
              <a:t>В</a:t>
            </a:r>
            <a:r>
              <a:rPr lang="ru-RU" sz="1800" dirty="0">
                <a:effectLst/>
                <a:latin typeface="Times New Roman" panose="02020603050405020304" pitchFamily="18" charset="0"/>
                <a:ea typeface="Times New Roman" panose="02020603050405020304" pitchFamily="18" charset="0"/>
              </a:rPr>
              <a:t>нести в федеральный закон «Об оценочной деятельности в Российской Федерации» №135-ФЗ от  29.07.1998 поправки, предусматривающие возможность установления недостоверности отчета об оценке силами только специалистов, обладающих квалификацией (подтвержденной соответствующим образованием, сдачей предусмотренных законодательством экзаменов и членством в СРО) предусмотренной для подготовки анализируемого отчета об оценке, так как в противном случае разбирательства относительно качества отчета об оценке проходят на заведомо разном уровне погруженности в профессию, что никому не приходит в голову в иных профессиональных областях, таких как  например медицина. Таким образом, предлагается внести правки в абзац 1 ст. 12 федерального закон «Об оценочной деятельности в Российской Федерации» №135-ФЗ от  29.07.1998 и изложить ее в следующей редакции «Итоговая величина рыночной или иной стоимости объекта оценки, указанная в отчете, составленном по основаниям и в порядке, которые предусмотрены настоящим Федеральным законом, признается достоверной и рекомендуемой для целей совершения сделки с объектом оценки, если в порядке, установленном законодательством Российской Федерации, или в судебном порядке не установлено иное. </a:t>
            </a:r>
            <a:r>
              <a:rPr lang="ru-RU" sz="1800" b="1" i="1" dirty="0">
                <a:effectLst/>
                <a:latin typeface="Times New Roman" panose="02020603050405020304" pitchFamily="18" charset="0"/>
                <a:ea typeface="Times New Roman" panose="02020603050405020304" pitchFamily="18" charset="0"/>
              </a:rPr>
              <a:t>При этом установление недостоверности отчета об оценке может быть осуществлено только на основании профессионального суждения субъекта оценочной деятельности</a:t>
            </a:r>
            <a:r>
              <a:rPr lang="ru-RU" sz="1800" dirty="0">
                <a:effectLst/>
                <a:latin typeface="Times New Roman" panose="02020603050405020304" pitchFamily="18" charset="0"/>
                <a:ea typeface="Times New Roman" panose="02020603050405020304" pitchFamily="18" charset="0"/>
              </a:rPr>
              <a:t>».</a:t>
            </a:r>
            <a:endParaRPr lang="ru-RU" dirty="0"/>
          </a:p>
        </p:txBody>
      </p:sp>
    </p:spTree>
    <p:extLst>
      <p:ext uri="{BB962C8B-B14F-4D97-AF65-F5344CB8AC3E}">
        <p14:creationId xmlns:p14="http://schemas.microsoft.com/office/powerpoint/2010/main" val="33929842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61F6F8-83C0-4692-BBCE-6A5FB12D11CD}"/>
              </a:ext>
            </a:extLst>
          </p:cNvPr>
          <p:cNvSpPr>
            <a:spLocks noGrp="1"/>
          </p:cNvSpPr>
          <p:nvPr>
            <p:ph type="title"/>
          </p:nvPr>
        </p:nvSpPr>
        <p:spPr>
          <a:xfrm>
            <a:off x="677334" y="609600"/>
            <a:ext cx="8596668" cy="676275"/>
          </a:xfrm>
        </p:spPr>
        <p:txBody>
          <a:bodyPr>
            <a:normAutofit/>
          </a:bodyPr>
          <a:lstStyle/>
          <a:p>
            <a:r>
              <a:rPr lang="ru-RU" sz="2800" dirty="0"/>
              <a:t>Предложения в части места оценщика в судах </a:t>
            </a:r>
          </a:p>
        </p:txBody>
      </p:sp>
      <p:sp>
        <p:nvSpPr>
          <p:cNvPr id="3" name="Объект 2">
            <a:extLst>
              <a:ext uri="{FF2B5EF4-FFF2-40B4-BE49-F238E27FC236}">
                <a16:creationId xmlns:a16="http://schemas.microsoft.com/office/drawing/2014/main" id="{18F37310-1523-4C8E-A456-80F21D9792A8}"/>
              </a:ext>
            </a:extLst>
          </p:cNvPr>
          <p:cNvSpPr>
            <a:spLocks noGrp="1"/>
          </p:cNvSpPr>
          <p:nvPr>
            <p:ph idx="1"/>
          </p:nvPr>
        </p:nvSpPr>
        <p:spPr>
          <a:xfrm>
            <a:off x="677334" y="1571625"/>
            <a:ext cx="8596668" cy="4469738"/>
          </a:xfrm>
        </p:spPr>
        <p:txBody>
          <a:bodyPr>
            <a:normAutofit fontScale="92500" lnSpcReduction="10000"/>
          </a:bodyPr>
          <a:lstStyle/>
          <a:p>
            <a:r>
              <a:rPr lang="ru-RU" dirty="0"/>
              <a:t>Участие оценщика в судебных процессах, одним из доказательств в которых является отчет об оценке, в качестве третьего лица (есть риски что если отчет все же будет признан несоответствующим требованиям законодательства, то суд относительно ущерба может и вероятно будет ориентироваться на этот факт)</a:t>
            </a:r>
          </a:p>
          <a:p>
            <a:r>
              <a:rPr lang="ru-RU" dirty="0"/>
              <a:t>Активное использование процедуры экспертизы отчетов в СРОО для подтверждения достоверности отчета</a:t>
            </a:r>
          </a:p>
          <a:p>
            <a:r>
              <a:rPr lang="ru-RU" dirty="0"/>
              <a:t>Продвижение единого подхода к анализу Отчетов об оценке в рамках процедур судебной экспертизы, предполагающего что ответ на вопрос о соответствии Отчета требованиям законодательства могут давать только эксперты СРОО. Если несколько вопросов предполагается ставить на разрешение экспертизы, то разделять на этапы: 1 – Анализ соответствия Отчета требованиям законодательства; 2 – Исследования по иным вопросам, интересующим суд, с учетом выводов по </a:t>
            </a:r>
            <a:r>
              <a:rPr lang="ru-RU"/>
              <a:t>первому вопросу</a:t>
            </a:r>
            <a:endParaRPr lang="ru-RU" dirty="0"/>
          </a:p>
          <a:p>
            <a:r>
              <a:rPr lang="ru-RU" dirty="0"/>
              <a:t>Активное продвижение национальным объединением СРОО позиции, предполагающей что не оспоренный в суде или в рамках экспертизы СРОО Отчет об оценке, является документом доказательственного значения    </a:t>
            </a:r>
          </a:p>
        </p:txBody>
      </p:sp>
    </p:spTree>
    <p:extLst>
      <p:ext uri="{BB962C8B-B14F-4D97-AF65-F5344CB8AC3E}">
        <p14:creationId xmlns:p14="http://schemas.microsoft.com/office/powerpoint/2010/main" val="3513034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C30F02-4BCF-4C4E-80D7-8FA88FAC8DEE}"/>
              </a:ext>
            </a:extLst>
          </p:cNvPr>
          <p:cNvSpPr>
            <a:spLocks noGrp="1"/>
          </p:cNvSpPr>
          <p:nvPr>
            <p:ph type="title"/>
          </p:nvPr>
        </p:nvSpPr>
        <p:spPr/>
        <p:txBody>
          <a:bodyPr/>
          <a:lstStyle/>
          <a:p>
            <a:r>
              <a:rPr lang="ru-RU" dirty="0"/>
              <a:t>Актуальность </a:t>
            </a:r>
          </a:p>
        </p:txBody>
      </p:sp>
      <p:sp>
        <p:nvSpPr>
          <p:cNvPr id="3" name="Объект 2">
            <a:extLst>
              <a:ext uri="{FF2B5EF4-FFF2-40B4-BE49-F238E27FC236}">
                <a16:creationId xmlns:a16="http://schemas.microsoft.com/office/drawing/2014/main" id="{C92F62C5-4AE7-462C-9F03-2AED74224848}"/>
              </a:ext>
            </a:extLst>
          </p:cNvPr>
          <p:cNvSpPr>
            <a:spLocks noGrp="1"/>
          </p:cNvSpPr>
          <p:nvPr>
            <p:ph idx="1"/>
          </p:nvPr>
        </p:nvSpPr>
        <p:spPr>
          <a:xfrm>
            <a:off x="677334" y="1526796"/>
            <a:ext cx="8596668" cy="4941115"/>
          </a:xfrm>
        </p:spPr>
        <p:txBody>
          <a:bodyPr>
            <a:normAutofit/>
          </a:bodyPr>
          <a:lstStyle/>
          <a:p>
            <a:r>
              <a:rPr lang="ru-RU" dirty="0">
                <a:latin typeface="Times New Roman" panose="02020603050405020304" pitchFamily="18" charset="0"/>
                <a:ea typeface="Times New Roman" panose="02020603050405020304" pitchFamily="18" charset="0"/>
              </a:rPr>
              <a:t>С</a:t>
            </a:r>
            <a:r>
              <a:rPr lang="ru-RU" sz="1800" dirty="0">
                <a:effectLst/>
                <a:latin typeface="Times New Roman" panose="02020603050405020304" pitchFamily="18" charset="0"/>
                <a:ea typeface="Times New Roman" panose="02020603050405020304" pitchFamily="18" charset="0"/>
              </a:rPr>
              <a:t> каждым годом количество претензий к оценщикам и оценочным организациям существенно увеличивается. При этом логика расчета величины ущерба,  а так же причинно-следственные связи в отношении его возникновения не имеют общей методологии и ориентиров, что приводит к большому количеству зачастую противоречивых вариантов расчета ущерба, а так же злоупотреблениям как со стороны потребителей оценочных услуг, так и со стороны оценщиков, ошибочно считающих себя защищенными от такого рода претензий. Соответственно формирование единообразной и понятной всем участникам рынка методологической базы определения величины ущерба от оценочной деятельности позволит с одной стороны защитить интересы широкого круга лиц, так или иначе использующих оценку различных объектов для принятия собственных решений, так и поднять авторитет профессии оценщика и доверие к результатам их работы. С другой стороны, понятная и единая методология должна позволить четко обозначить границы ответственности оценщика и не допускать злоупотреблений со стороны потребителей оценочных услуг, когда убытки обусловленные своим предпринимательским риском или изменением рыночной ситуации они пытаются переложить на оценщика.</a:t>
            </a:r>
            <a:endParaRPr lang="ru-RU" dirty="0"/>
          </a:p>
        </p:txBody>
      </p:sp>
    </p:spTree>
    <p:extLst>
      <p:ext uri="{BB962C8B-B14F-4D97-AF65-F5344CB8AC3E}">
        <p14:creationId xmlns:p14="http://schemas.microsoft.com/office/powerpoint/2010/main" val="3694019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FC7E125-3037-4746-9846-59BE67A49421}"/>
              </a:ext>
            </a:extLst>
          </p:cNvPr>
          <p:cNvSpPr>
            <a:spLocks noGrp="1"/>
          </p:cNvSpPr>
          <p:nvPr>
            <p:ph type="title"/>
          </p:nvPr>
        </p:nvSpPr>
        <p:spPr>
          <a:xfrm>
            <a:off x="341774" y="156238"/>
            <a:ext cx="8596668" cy="1320800"/>
          </a:xfrm>
        </p:spPr>
        <p:txBody>
          <a:bodyPr>
            <a:normAutofit/>
          </a:bodyPr>
          <a:lstStyle/>
          <a:p>
            <a:r>
              <a:rPr lang="ru-RU" sz="2400" dirty="0">
                <a:effectLst/>
                <a:latin typeface="Times New Roman" panose="02020603050405020304" pitchFamily="18" charset="0"/>
                <a:ea typeface="Times New Roman" panose="02020603050405020304" pitchFamily="18" charset="0"/>
              </a:rPr>
              <a:t>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a:t>
            </a:r>
            <a:r>
              <a:rPr lang="ru-RU" sz="2400" dirty="0"/>
              <a:t>(принцип 1)</a:t>
            </a:r>
          </a:p>
        </p:txBody>
      </p:sp>
      <p:sp>
        <p:nvSpPr>
          <p:cNvPr id="3" name="Объект 2">
            <a:extLst>
              <a:ext uri="{FF2B5EF4-FFF2-40B4-BE49-F238E27FC236}">
                <a16:creationId xmlns:a16="http://schemas.microsoft.com/office/drawing/2014/main" id="{CD924E23-F227-45DC-BF3F-1E7ADC4B2E19}"/>
              </a:ext>
            </a:extLst>
          </p:cNvPr>
          <p:cNvSpPr>
            <a:spLocks noGrp="1"/>
          </p:cNvSpPr>
          <p:nvPr>
            <p:ph idx="1"/>
          </p:nvPr>
        </p:nvSpPr>
        <p:spPr>
          <a:xfrm>
            <a:off x="677333" y="1434517"/>
            <a:ext cx="8970005" cy="4606845"/>
          </a:xfrm>
        </p:spPr>
        <p:txBody>
          <a:bodyPr>
            <a:normAutofit fontScale="70000" lnSpcReduction="20000"/>
          </a:bodyPr>
          <a:lstStyle/>
          <a:p>
            <a:pPr indent="0" algn="just">
              <a:lnSpc>
                <a:spcPct val="150000"/>
              </a:lnSpc>
              <a:buNone/>
            </a:pPr>
            <a:r>
              <a:rPr lang="ru-RU" sz="2300" dirty="0">
                <a:effectLst/>
                <a:latin typeface="Times New Roman" panose="02020603050405020304" pitchFamily="18" charset="0"/>
                <a:ea typeface="Times New Roman" panose="02020603050405020304" pitchFamily="18" charset="0"/>
              </a:rPr>
              <a:t>Ущерб от оценочной деятельности возникает при наличии следующих обязательных условий:</a:t>
            </a:r>
          </a:p>
          <a:p>
            <a:pPr indent="450215" algn="just">
              <a:lnSpc>
                <a:spcPct val="150000"/>
              </a:lnSpc>
            </a:pPr>
            <a:r>
              <a:rPr lang="ru-RU" sz="1800" dirty="0">
                <a:effectLst/>
                <a:latin typeface="Times New Roman" panose="02020603050405020304" pitchFamily="18" charset="0"/>
                <a:ea typeface="Times New Roman" panose="02020603050405020304" pitchFamily="18" charset="0"/>
              </a:rPr>
              <a:t>- результаты оценки были обязательны для применения сторонами в рамках сделки, либо оценщик был явным образом уведомлен заказчиком, что результаты оценки будут использованы непосредственно для проведения той или иной сделки;</a:t>
            </a:r>
          </a:p>
          <a:p>
            <a:pPr indent="450215" algn="just">
              <a:lnSpc>
                <a:spcPct val="150000"/>
              </a:lnSpc>
            </a:pPr>
            <a:r>
              <a:rPr lang="ru-RU" sz="1800" dirty="0">
                <a:effectLst/>
                <a:latin typeface="Times New Roman" panose="02020603050405020304" pitchFamily="18" charset="0"/>
                <a:ea typeface="Times New Roman" panose="02020603050405020304" pitchFamily="18" charset="0"/>
              </a:rPr>
              <a:t>- итоговая величина стоимости, определенная оценщиком в рамках оспариваемого отчета об оценке, выходит за границы диапазона стоимости объекта оценки определенного в рамках иного оценочного исследования, признанного профессиональным сообществом более достоверным и итоговая величина стоимости объекта оценки определенная в рамках иного оценочного исследования, признанного профессиональным сообществом более достоверным выходит за границы диапазона стоимости, указанного в оспариваемом отчете об оценке;  </a:t>
            </a:r>
          </a:p>
          <a:p>
            <a:pPr indent="450215" algn="just">
              <a:lnSpc>
                <a:spcPct val="150000"/>
              </a:lnSpc>
            </a:pPr>
            <a:r>
              <a:rPr lang="ru-RU" sz="1800" dirty="0">
                <a:effectLst/>
                <a:latin typeface="Times New Roman" panose="02020603050405020304" pitchFamily="18" charset="0"/>
                <a:ea typeface="Times New Roman" panose="02020603050405020304" pitchFamily="18" charset="0"/>
              </a:rPr>
              <a:t>- имеет место причинно-следственная связь между убытками понесенными пользователем отчета об оценке и недостоверностью итогового значения стоимости;</a:t>
            </a:r>
          </a:p>
          <a:p>
            <a:pPr indent="450215" algn="just">
              <a:lnSpc>
                <a:spcPct val="150000"/>
              </a:lnSpc>
            </a:pPr>
            <a:r>
              <a:rPr lang="ru-RU" sz="1800" dirty="0">
                <a:effectLst/>
                <a:latin typeface="Times New Roman" panose="02020603050405020304" pitchFamily="18" charset="0"/>
                <a:ea typeface="Times New Roman" panose="02020603050405020304" pitchFamily="18" charset="0"/>
              </a:rPr>
              <a:t>При этом необходимо отметить, что в случае, если оценщик по объективным причинам не мог определить более достоверную величину стоимости (был введен в заблуждение заказчиком или иными лицами путем предоставления недостоверной информации об объекте оценки или рыночных данных, хотя и проявлял должную осмотрительность), то ущерб не должен возлагаться на оценщика.  </a:t>
            </a:r>
          </a:p>
          <a:p>
            <a:endParaRPr lang="ru-RU" dirty="0"/>
          </a:p>
        </p:txBody>
      </p:sp>
    </p:spTree>
    <p:extLst>
      <p:ext uri="{BB962C8B-B14F-4D97-AF65-F5344CB8AC3E}">
        <p14:creationId xmlns:p14="http://schemas.microsoft.com/office/powerpoint/2010/main" val="1454102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924E23-F227-45DC-BF3F-1E7ADC4B2E19}"/>
              </a:ext>
            </a:extLst>
          </p:cNvPr>
          <p:cNvSpPr>
            <a:spLocks noGrp="1"/>
          </p:cNvSpPr>
          <p:nvPr>
            <p:ph idx="1"/>
          </p:nvPr>
        </p:nvSpPr>
        <p:spPr>
          <a:xfrm>
            <a:off x="677333" y="1434517"/>
            <a:ext cx="8970005" cy="4606845"/>
          </a:xfrm>
        </p:spPr>
        <p:txBody>
          <a:bodyPr>
            <a:normAutofit/>
          </a:bodyPr>
          <a:lstStyle/>
          <a:p>
            <a:pPr indent="450215" algn="just">
              <a:lnSpc>
                <a:spcPct val="150000"/>
              </a:lnSpc>
            </a:pPr>
            <a:r>
              <a:rPr lang="ru-RU" sz="1800" dirty="0">
                <a:effectLst/>
                <a:latin typeface="Times New Roman" panose="02020603050405020304" pitchFamily="18" charset="0"/>
                <a:ea typeface="Times New Roman" panose="02020603050405020304" pitchFamily="18" charset="0"/>
              </a:rPr>
              <a:t>Результатом оказания услуг по оценке является итоговое значение стоимости объекта оценки (с указанием границ диапазона стоимости или без такового). При установлении факта достоверности итогового значения стоимости объекта оценки, претензии по качеству оформления отчета об оценке могут являться основанием только для дисциплинарной ответственности в соответствии с требованиями нормативной базы в области оценочной деятельности и внутренних документов саморегулируемой организации оценщиков. Оспаривание сделок, заключенных с использованием достоверной итоговой величины стоимости объекта оценки, на основании недостатков отчета, устранение которых не приводит к выходу за пределы указанного в отчете диапазона стоимости, не является мотивированным.</a:t>
            </a:r>
            <a:endParaRPr lang="ru-RU" dirty="0"/>
          </a:p>
        </p:txBody>
      </p:sp>
      <p:sp>
        <p:nvSpPr>
          <p:cNvPr id="6" name="Заголовок 1">
            <a:extLst>
              <a:ext uri="{FF2B5EF4-FFF2-40B4-BE49-F238E27FC236}">
                <a16:creationId xmlns:a16="http://schemas.microsoft.com/office/drawing/2014/main" id="{9FA40E88-6D3D-4A3C-A0C2-83320857C29B}"/>
              </a:ext>
            </a:extLst>
          </p:cNvPr>
          <p:cNvSpPr>
            <a:spLocks noGrp="1"/>
          </p:cNvSpPr>
          <p:nvPr>
            <p:ph type="title"/>
          </p:nvPr>
        </p:nvSpPr>
        <p:spPr>
          <a:xfrm>
            <a:off x="308747" y="156238"/>
            <a:ext cx="8596312" cy="1320800"/>
          </a:xfrm>
        </p:spPr>
        <p:txBody>
          <a:bodyPr>
            <a:normAutofit/>
          </a:bodyPr>
          <a:lstStyle/>
          <a:p>
            <a:r>
              <a:rPr lang="ru-RU" sz="2400" dirty="0">
                <a:effectLst/>
                <a:latin typeface="Times New Roman" panose="02020603050405020304" pitchFamily="18" charset="0"/>
                <a:ea typeface="Times New Roman" panose="02020603050405020304" pitchFamily="18" charset="0"/>
              </a:rPr>
              <a:t>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a:t>
            </a:r>
            <a:r>
              <a:rPr lang="ru-RU" sz="2400" dirty="0"/>
              <a:t>(принцип 2)</a:t>
            </a:r>
          </a:p>
        </p:txBody>
      </p:sp>
    </p:spTree>
    <p:extLst>
      <p:ext uri="{BB962C8B-B14F-4D97-AF65-F5344CB8AC3E}">
        <p14:creationId xmlns:p14="http://schemas.microsoft.com/office/powerpoint/2010/main" val="114250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924E23-F227-45DC-BF3F-1E7ADC4B2E19}"/>
              </a:ext>
            </a:extLst>
          </p:cNvPr>
          <p:cNvSpPr>
            <a:spLocks noGrp="1"/>
          </p:cNvSpPr>
          <p:nvPr>
            <p:ph idx="1"/>
          </p:nvPr>
        </p:nvSpPr>
        <p:spPr>
          <a:xfrm>
            <a:off x="677333" y="1434517"/>
            <a:ext cx="8970005" cy="4606845"/>
          </a:xfrm>
        </p:spPr>
        <p:txBody>
          <a:bodyPr>
            <a:normAutofit lnSpcReduction="10000"/>
          </a:bodyPr>
          <a:lstStyle/>
          <a:p>
            <a:pPr indent="450215" algn="just">
              <a:lnSpc>
                <a:spcPct val="150000"/>
              </a:lnSpc>
            </a:pPr>
            <a:r>
              <a:rPr lang="ru-RU" sz="1800" dirty="0">
                <a:effectLst/>
                <a:latin typeface="Times New Roman" panose="02020603050405020304" pitchFamily="18" charset="0"/>
                <a:ea typeface="Times New Roman" panose="02020603050405020304" pitchFamily="18" charset="0"/>
              </a:rPr>
              <a:t>Нахождение итоговой величины стоимости, определенной оценщиком в рамках оспариваемого отчета об оценке, в границах диапазона стоимости объекта оценки определенного в рамках иного оценочного исследования, признанного профессиональным сообществом более достоверным, явно указывает на отсутствие недобросовестности  оценщика и невозможности предъявления ему каких-либо претензий имущественного характера (при наличии каких-либо отклонений от стандартов оценки в этом случае возможно применение мер дисциплинарного воздействия). Аналогично рассматривается ситуация когда итоговое значение стоимости в рамках иного оценочного исследования, признанного профессиональным сообществом более достоверным попадает в диапазон стоимости указанный в оспариваемом отчете об оценке.</a:t>
            </a:r>
          </a:p>
        </p:txBody>
      </p:sp>
      <p:sp>
        <p:nvSpPr>
          <p:cNvPr id="6" name="Заголовок 1">
            <a:extLst>
              <a:ext uri="{FF2B5EF4-FFF2-40B4-BE49-F238E27FC236}">
                <a16:creationId xmlns:a16="http://schemas.microsoft.com/office/drawing/2014/main" id="{F2296721-4F5D-4700-9078-F5BF00EF2D0C}"/>
              </a:ext>
            </a:extLst>
          </p:cNvPr>
          <p:cNvSpPr>
            <a:spLocks noGrp="1"/>
          </p:cNvSpPr>
          <p:nvPr>
            <p:ph type="title"/>
          </p:nvPr>
        </p:nvSpPr>
        <p:spPr>
          <a:xfrm>
            <a:off x="350692" y="215318"/>
            <a:ext cx="8596312" cy="1320800"/>
          </a:xfrm>
        </p:spPr>
        <p:txBody>
          <a:bodyPr>
            <a:normAutofit/>
          </a:bodyPr>
          <a:lstStyle/>
          <a:p>
            <a:r>
              <a:rPr lang="ru-RU" sz="2400" dirty="0">
                <a:effectLst/>
                <a:latin typeface="Times New Roman" panose="02020603050405020304" pitchFamily="18" charset="0"/>
                <a:ea typeface="Times New Roman" panose="02020603050405020304" pitchFamily="18" charset="0"/>
              </a:rPr>
              <a:t>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a:t>
            </a:r>
            <a:r>
              <a:rPr lang="ru-RU" sz="2400" dirty="0"/>
              <a:t>(принцип 3)</a:t>
            </a:r>
          </a:p>
        </p:txBody>
      </p:sp>
    </p:spTree>
    <p:extLst>
      <p:ext uri="{BB962C8B-B14F-4D97-AF65-F5344CB8AC3E}">
        <p14:creationId xmlns:p14="http://schemas.microsoft.com/office/powerpoint/2010/main" val="31396968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924E23-F227-45DC-BF3F-1E7ADC4B2E19}"/>
              </a:ext>
            </a:extLst>
          </p:cNvPr>
          <p:cNvSpPr>
            <a:spLocks noGrp="1"/>
          </p:cNvSpPr>
          <p:nvPr>
            <p:ph idx="1"/>
          </p:nvPr>
        </p:nvSpPr>
        <p:spPr>
          <a:xfrm>
            <a:off x="677333" y="1434517"/>
            <a:ext cx="8970005" cy="4606845"/>
          </a:xfrm>
        </p:spPr>
        <p:txBody>
          <a:bodyPr>
            <a:normAutofit/>
          </a:bodyPr>
          <a:lstStyle/>
          <a:p>
            <a:pPr indent="450215" algn="just">
              <a:lnSpc>
                <a:spcPct val="150000"/>
              </a:lnSpc>
            </a:pPr>
            <a:r>
              <a:rPr lang="ru-RU" sz="1800" dirty="0">
                <a:effectLst/>
                <a:latin typeface="Times New Roman" panose="02020603050405020304" pitchFamily="18" charset="0"/>
                <a:ea typeface="Times New Roman" panose="02020603050405020304" pitchFamily="18" charset="0"/>
              </a:rPr>
              <a:t>Диапазоны стоимости (допустимая погрешность расчетов) формируются профессиональным сообществом для типовых ситуаций (сегмент рынка, рыночная ситуация, используемые подходы и методы, объем исходной информации и т.д.) и могут быть использованы всеми заинтересованными сторонами без дополнительных пояснений. Информация о диапазонах стоимости должна быть размещена на сайте национального объединения саморегулируемых организаций и обеспечена гарантированным доступом ко всему ее объему, включая архивные значения. Оценщики вправе использовать иные диапазоны стоимости, при наличии мотивированного обоснования их величины. </a:t>
            </a:r>
          </a:p>
        </p:txBody>
      </p:sp>
      <p:sp>
        <p:nvSpPr>
          <p:cNvPr id="6" name="Заголовок 1">
            <a:extLst>
              <a:ext uri="{FF2B5EF4-FFF2-40B4-BE49-F238E27FC236}">
                <a16:creationId xmlns:a16="http://schemas.microsoft.com/office/drawing/2014/main" id="{58CB71C5-7924-4755-86AA-6F5E846FCA42}"/>
              </a:ext>
            </a:extLst>
          </p:cNvPr>
          <p:cNvSpPr txBox="1">
            <a:spLocks/>
          </p:cNvSpPr>
          <p:nvPr/>
        </p:nvSpPr>
        <p:spPr>
          <a:xfrm>
            <a:off x="341774" y="156238"/>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400" dirty="0">
                <a:latin typeface="Times New Roman" panose="02020603050405020304" pitchFamily="18" charset="0"/>
                <a:ea typeface="Times New Roman" panose="02020603050405020304" pitchFamily="18" charset="0"/>
              </a:rPr>
              <a:t>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a:t>
            </a:r>
            <a:r>
              <a:rPr lang="ru-RU" sz="2400" dirty="0"/>
              <a:t>(принцип 4)</a:t>
            </a:r>
          </a:p>
        </p:txBody>
      </p:sp>
    </p:spTree>
    <p:extLst>
      <p:ext uri="{BB962C8B-B14F-4D97-AF65-F5344CB8AC3E}">
        <p14:creationId xmlns:p14="http://schemas.microsoft.com/office/powerpoint/2010/main" val="40814657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924E23-F227-45DC-BF3F-1E7ADC4B2E19}"/>
              </a:ext>
            </a:extLst>
          </p:cNvPr>
          <p:cNvSpPr>
            <a:spLocks noGrp="1"/>
          </p:cNvSpPr>
          <p:nvPr>
            <p:ph idx="1"/>
          </p:nvPr>
        </p:nvSpPr>
        <p:spPr>
          <a:xfrm>
            <a:off x="677333" y="1434517"/>
            <a:ext cx="8970005" cy="4606845"/>
          </a:xfrm>
        </p:spPr>
        <p:txBody>
          <a:bodyPr>
            <a:normAutofit/>
          </a:bodyPr>
          <a:lstStyle/>
          <a:p>
            <a:pPr indent="450215" algn="just">
              <a:lnSpc>
                <a:spcPct val="150000"/>
              </a:lnSpc>
            </a:pPr>
            <a:r>
              <a:rPr lang="ru-RU" sz="1800" dirty="0">
                <a:effectLst/>
                <a:latin typeface="Times New Roman" panose="02020603050405020304" pitchFamily="18" charset="0"/>
                <a:ea typeface="Times New Roman" panose="02020603050405020304" pitchFamily="18" charset="0"/>
              </a:rPr>
              <a:t>При наличии двух оценочных исследований, определение того, какое из них более достоверно, осуществляется в рамках специально созданного органа в составе национального объединения саморегулируемых организаций оценщиков. При этом, в рамках споров о взыскании с оценщиков ущерба от оценочной деятельности привлечение такого органа является обязательным, в рамках иных споров, предполагающих анализ нескольких оценочных исследований, его привлечение является рекомендуемым. </a:t>
            </a:r>
          </a:p>
        </p:txBody>
      </p:sp>
      <p:sp>
        <p:nvSpPr>
          <p:cNvPr id="6" name="Заголовок 1">
            <a:extLst>
              <a:ext uri="{FF2B5EF4-FFF2-40B4-BE49-F238E27FC236}">
                <a16:creationId xmlns:a16="http://schemas.microsoft.com/office/drawing/2014/main" id="{0DCA7879-6221-4369-A565-3E89C0F49E04}"/>
              </a:ext>
            </a:extLst>
          </p:cNvPr>
          <p:cNvSpPr>
            <a:spLocks noGrp="1"/>
          </p:cNvSpPr>
          <p:nvPr>
            <p:ph type="title"/>
          </p:nvPr>
        </p:nvSpPr>
        <p:spPr>
          <a:xfrm>
            <a:off x="341774" y="156238"/>
            <a:ext cx="8596668" cy="1320800"/>
          </a:xfrm>
        </p:spPr>
        <p:txBody>
          <a:bodyPr>
            <a:normAutofit/>
          </a:bodyPr>
          <a:lstStyle/>
          <a:p>
            <a:r>
              <a:rPr lang="ru-RU" sz="2400" dirty="0">
                <a:effectLst/>
                <a:latin typeface="Times New Roman" panose="02020603050405020304" pitchFamily="18" charset="0"/>
                <a:ea typeface="Times New Roman" panose="02020603050405020304" pitchFamily="18" charset="0"/>
              </a:rPr>
              <a:t>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a:t>
            </a:r>
            <a:r>
              <a:rPr lang="ru-RU" sz="2400" dirty="0"/>
              <a:t>(принцип 5)</a:t>
            </a:r>
          </a:p>
        </p:txBody>
      </p:sp>
    </p:spTree>
    <p:extLst>
      <p:ext uri="{BB962C8B-B14F-4D97-AF65-F5344CB8AC3E}">
        <p14:creationId xmlns:p14="http://schemas.microsoft.com/office/powerpoint/2010/main" val="14372175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924E23-F227-45DC-BF3F-1E7ADC4B2E19}"/>
              </a:ext>
            </a:extLst>
          </p:cNvPr>
          <p:cNvSpPr>
            <a:spLocks noGrp="1"/>
          </p:cNvSpPr>
          <p:nvPr>
            <p:ph idx="1"/>
          </p:nvPr>
        </p:nvSpPr>
        <p:spPr>
          <a:xfrm>
            <a:off x="677333" y="1434517"/>
            <a:ext cx="8970005" cy="4606845"/>
          </a:xfrm>
        </p:spPr>
        <p:txBody>
          <a:bodyPr>
            <a:normAutofit/>
          </a:bodyPr>
          <a:lstStyle/>
          <a:p>
            <a:pPr indent="450215" algn="just">
              <a:lnSpc>
                <a:spcPct val="150000"/>
              </a:lnSpc>
            </a:pPr>
            <a:r>
              <a:rPr lang="ru-RU" sz="1800" dirty="0">
                <a:effectLst/>
                <a:latin typeface="Times New Roman" panose="02020603050405020304" pitchFamily="18" charset="0"/>
                <a:ea typeface="Times New Roman" panose="02020603050405020304" pitchFamily="18" charset="0"/>
              </a:rPr>
              <a:t>Величина ущерба непосредственно от оценочной деятельности определяется как разница между итоговой стоимостью объекта оценки в оспариваемом отчете и ближней к ней границы диапазона стоимости объекта оценки определенной в рамках иного оценочного исследования, признанного профессиональным сообществом более достоверным. Либо как разница между итоговой стоимостью объекта оценки в рамках иного оценочного исследования, признанного профессиональным сообществом более достоверным и ближней к ней границы диапазона стоимости объекта оценки определенной в оспариваемом отчете об оценке. Итоговое значение величины ущерба соответствует меньшему из определенных вариантов.</a:t>
            </a:r>
          </a:p>
        </p:txBody>
      </p:sp>
      <p:sp>
        <p:nvSpPr>
          <p:cNvPr id="6" name="Заголовок 1">
            <a:extLst>
              <a:ext uri="{FF2B5EF4-FFF2-40B4-BE49-F238E27FC236}">
                <a16:creationId xmlns:a16="http://schemas.microsoft.com/office/drawing/2014/main" id="{C9FC1AC8-A8D8-4954-8E36-61BC174F77B7}"/>
              </a:ext>
            </a:extLst>
          </p:cNvPr>
          <p:cNvSpPr>
            <a:spLocks noGrp="1"/>
          </p:cNvSpPr>
          <p:nvPr>
            <p:ph type="title"/>
          </p:nvPr>
        </p:nvSpPr>
        <p:spPr>
          <a:xfrm>
            <a:off x="341774" y="156238"/>
            <a:ext cx="8596668" cy="1320800"/>
          </a:xfrm>
        </p:spPr>
        <p:txBody>
          <a:bodyPr>
            <a:normAutofit/>
          </a:bodyPr>
          <a:lstStyle/>
          <a:p>
            <a:r>
              <a:rPr lang="ru-RU" sz="2400" dirty="0">
                <a:effectLst/>
                <a:latin typeface="Times New Roman" panose="02020603050405020304" pitchFamily="18" charset="0"/>
                <a:ea typeface="Times New Roman" panose="02020603050405020304" pitchFamily="18" charset="0"/>
              </a:rPr>
              <a:t>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a:t>
            </a:r>
            <a:r>
              <a:rPr lang="ru-RU" sz="2400" dirty="0"/>
              <a:t>(принцип 6)</a:t>
            </a:r>
          </a:p>
        </p:txBody>
      </p:sp>
    </p:spTree>
    <p:extLst>
      <p:ext uri="{BB962C8B-B14F-4D97-AF65-F5344CB8AC3E}">
        <p14:creationId xmlns:p14="http://schemas.microsoft.com/office/powerpoint/2010/main" val="2346674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D924E23-F227-45DC-BF3F-1E7ADC4B2E19}"/>
              </a:ext>
            </a:extLst>
          </p:cNvPr>
          <p:cNvSpPr>
            <a:spLocks noGrp="1"/>
          </p:cNvSpPr>
          <p:nvPr>
            <p:ph idx="1"/>
          </p:nvPr>
        </p:nvSpPr>
        <p:spPr>
          <a:xfrm>
            <a:off x="677333" y="1434517"/>
            <a:ext cx="8970005" cy="4606845"/>
          </a:xfrm>
        </p:spPr>
        <p:txBody>
          <a:bodyPr>
            <a:normAutofit lnSpcReduction="10000"/>
          </a:bodyPr>
          <a:lstStyle/>
          <a:p>
            <a:pPr indent="450215" algn="just">
              <a:lnSpc>
                <a:spcPct val="150000"/>
              </a:lnSpc>
            </a:pPr>
            <a:r>
              <a:rPr lang="ru-RU" sz="1800" dirty="0">
                <a:effectLst/>
                <a:latin typeface="Times New Roman" panose="02020603050405020304" pitchFamily="18" charset="0"/>
                <a:ea typeface="Times New Roman" panose="02020603050405020304" pitchFamily="18" charset="0"/>
              </a:rPr>
              <a:t>Принцип 7. Величина иных видов убытков (стоимость услуг по оценке, судебные расходы и т.д.) при необходимости определяется в рамках общей методологии на основе </a:t>
            </a:r>
            <a:r>
              <a:rPr lang="ru-RU" sz="1800" dirty="0" err="1">
                <a:effectLst/>
                <a:latin typeface="Times New Roman" panose="02020603050405020304" pitchFamily="18" charset="0"/>
                <a:ea typeface="Times New Roman" panose="02020603050405020304" pitchFamily="18" charset="0"/>
              </a:rPr>
              <a:t>причинно</a:t>
            </a:r>
            <a:r>
              <a:rPr lang="ru-RU" sz="1800" dirty="0">
                <a:effectLst/>
                <a:latin typeface="Times New Roman" panose="02020603050405020304" pitchFamily="18" charset="0"/>
                <a:ea typeface="Times New Roman" panose="02020603050405020304" pitchFamily="18" charset="0"/>
              </a:rPr>
              <a:t> – следственных связей и обоснованного расчета их размера.</a:t>
            </a:r>
          </a:p>
          <a:p>
            <a:pPr indent="450215" algn="just">
              <a:lnSpc>
                <a:spcPct val="150000"/>
              </a:lnSpc>
            </a:pPr>
            <a:r>
              <a:rPr lang="ru-RU" sz="1800" dirty="0">
                <a:effectLst/>
                <a:latin typeface="Times New Roman" panose="02020603050405020304" pitchFamily="18" charset="0"/>
                <a:ea typeface="Times New Roman" panose="02020603050405020304" pitchFamily="18" charset="0"/>
              </a:rPr>
              <a:t>Принцип 8. Величина ущерба от оценочной деятельности определяется только и исключительно на основании сравнения двух оценочных исследований,  проведенных на одну и ту же дату оценки, без учета информации, ставшей доступной после даты оценки  (с учетом ранее описанных принципов) и не может определяться на основании сравнения итоговой стоимости объекта оценки в оспариваемом отчете с какими-либо ценами сделок (так как понятия цена и стоимость отличны) или стоимостями объекта оценки определенными на иные даты (изменение рыночной ситуации и/или состояния объекта делает такое сравнение заведомо не релевантным).</a:t>
            </a:r>
          </a:p>
        </p:txBody>
      </p:sp>
      <p:sp>
        <p:nvSpPr>
          <p:cNvPr id="6" name="Заголовок 1">
            <a:extLst>
              <a:ext uri="{FF2B5EF4-FFF2-40B4-BE49-F238E27FC236}">
                <a16:creationId xmlns:a16="http://schemas.microsoft.com/office/drawing/2014/main" id="{5BF20975-8A7F-4EC0-80A5-0AD8E6485D8D}"/>
              </a:ext>
            </a:extLst>
          </p:cNvPr>
          <p:cNvSpPr>
            <a:spLocks noGrp="1"/>
          </p:cNvSpPr>
          <p:nvPr>
            <p:ph type="title"/>
          </p:nvPr>
        </p:nvSpPr>
        <p:spPr>
          <a:xfrm>
            <a:off x="341774" y="156238"/>
            <a:ext cx="8902894" cy="1320800"/>
          </a:xfrm>
        </p:spPr>
        <p:txBody>
          <a:bodyPr>
            <a:normAutofit/>
          </a:bodyPr>
          <a:lstStyle/>
          <a:p>
            <a:r>
              <a:rPr lang="ru-RU" sz="2400" dirty="0">
                <a:effectLst/>
                <a:latin typeface="Times New Roman" panose="02020603050405020304" pitchFamily="18" charset="0"/>
                <a:ea typeface="Times New Roman" panose="02020603050405020304" pitchFamily="18" charset="0"/>
              </a:rPr>
              <a:t>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a:t>
            </a:r>
            <a:r>
              <a:rPr lang="ru-RU" sz="2400" dirty="0"/>
              <a:t>(принципы 7 и 8)</a:t>
            </a:r>
          </a:p>
        </p:txBody>
      </p:sp>
    </p:spTree>
    <p:extLst>
      <p:ext uri="{BB962C8B-B14F-4D97-AF65-F5344CB8AC3E}">
        <p14:creationId xmlns:p14="http://schemas.microsoft.com/office/powerpoint/2010/main" val="3570841322"/>
      </p:ext>
    </p:extLst>
  </p:cSld>
  <p:clrMapOvr>
    <a:masterClrMapping/>
  </p:clrMapOvr>
</p:sld>
</file>

<file path=ppt/theme/theme1.xml><?xml version="1.0" encoding="utf-8"?>
<a:theme xmlns:a="http://schemas.openxmlformats.org/drawingml/2006/main" name="Аспект">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55</TotalTime>
  <Words>1691</Words>
  <Application>Microsoft Office PowerPoint</Application>
  <PresentationFormat>Широкоэкранный</PresentationFormat>
  <Paragraphs>34</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Times New Roman</vt:lpstr>
      <vt:lpstr>Trebuchet MS</vt:lpstr>
      <vt:lpstr>Wingdings 3</vt:lpstr>
      <vt:lpstr>Аспект</vt:lpstr>
      <vt:lpstr>«О роли и месте оценщика в судебном процессе»</vt:lpstr>
      <vt:lpstr>Актуальность </vt:lpstr>
      <vt:lpstr>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уровень(принцип 1)</vt:lpstr>
      <vt:lpstr>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уровень(принцип 2)</vt:lpstr>
      <vt:lpstr>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уровень(принцип 3)</vt:lpstr>
      <vt:lpstr>Презентация PowerPoint</vt:lpstr>
      <vt:lpstr>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уровень(принцип 5)</vt:lpstr>
      <vt:lpstr>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уровень(принцип 6)</vt:lpstr>
      <vt:lpstr>Принципы, использование которых должно вывести практику рассмотрения споров относительно ущерба от оценочной деятельности на новый качественный уровень(принципы 7 и 8)</vt:lpstr>
      <vt:lpstr>Предложения в части претензий к оценщикам</vt:lpstr>
      <vt:lpstr>Предложения</vt:lpstr>
      <vt:lpstr>Предложения в части места оценщика в судах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«Правовые и методические аспекты определения ущерба от оценочной деятельности»</dc:title>
  <dc:creator>Ekaterina Gosteva</dc:creator>
  <cp:lastModifiedBy>user</cp:lastModifiedBy>
  <cp:revision>9</cp:revision>
  <dcterms:created xsi:type="dcterms:W3CDTF">2022-01-26T20:50:22Z</dcterms:created>
  <dcterms:modified xsi:type="dcterms:W3CDTF">2022-02-17T07:56:09Z</dcterms:modified>
</cp:coreProperties>
</file>