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3"/>
  </p:notesMasterIdLst>
  <p:sldIdLst>
    <p:sldId id="695" r:id="rId2"/>
    <p:sldId id="1258" r:id="rId3"/>
    <p:sldId id="1275" r:id="rId4"/>
    <p:sldId id="1278" r:id="rId5"/>
    <p:sldId id="1273" r:id="rId6"/>
    <p:sldId id="1279" r:id="rId7"/>
    <p:sldId id="1281" r:id="rId8"/>
    <p:sldId id="1280" r:id="rId9"/>
    <p:sldId id="1282" r:id="rId10"/>
    <p:sldId id="1283" r:id="rId11"/>
    <p:sldId id="283" r:id="rId12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7C80"/>
    <a:srgbClr val="3399FF"/>
    <a:srgbClr val="FF5050"/>
    <a:srgbClr val="FF0000"/>
    <a:srgbClr val="339966"/>
    <a:srgbClr val="006600"/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579" autoAdjust="0"/>
  </p:normalViewPr>
  <p:slideViewPr>
    <p:cSldViewPr>
      <p:cViewPr varScale="1">
        <p:scale>
          <a:sx n="131" d="100"/>
          <a:sy n="131" d="100"/>
        </p:scale>
        <p:origin x="10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2176F-213A-4195-BC1B-77BE927ECF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250EF1-1226-4DE0-9756-18EA5F7A7D99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качество экспертизы</a:t>
          </a:r>
        </a:p>
      </dgm:t>
    </dgm:pt>
    <dgm:pt modelId="{9F000040-B081-444D-9FC6-BDB44BB3366F}" type="parTrans" cxnId="{85DBC589-53B7-4C54-A437-03A3E7D2D151}">
      <dgm:prSet/>
      <dgm:spPr/>
      <dgm:t>
        <a:bodyPr/>
        <a:lstStyle/>
        <a:p>
          <a:endParaRPr lang="ru-RU"/>
        </a:p>
      </dgm:t>
    </dgm:pt>
    <dgm:pt modelId="{4E6EA2FE-BDAB-464F-82E3-0E4CC171AF09}" type="sibTrans" cxnId="{85DBC589-53B7-4C54-A437-03A3E7D2D151}">
      <dgm:prSet/>
      <dgm:spPr/>
      <dgm:t>
        <a:bodyPr/>
        <a:lstStyle/>
        <a:p>
          <a:endParaRPr lang="ru-RU"/>
        </a:p>
      </dgm:t>
    </dgm:pt>
    <dgm:pt modelId="{C3253A25-F081-4DDB-AA65-821DCB2EB245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заинтересованность эксперта</a:t>
          </a:r>
        </a:p>
      </dgm:t>
    </dgm:pt>
    <dgm:pt modelId="{E030102A-9464-4CD2-B2C4-098C6D5E203A}" type="parTrans" cxnId="{F23D12CC-CA63-45F1-A176-51FEC5A9650A}">
      <dgm:prSet/>
      <dgm:spPr/>
      <dgm:t>
        <a:bodyPr/>
        <a:lstStyle/>
        <a:p>
          <a:endParaRPr lang="ru-RU"/>
        </a:p>
      </dgm:t>
    </dgm:pt>
    <dgm:pt modelId="{C4C0E25A-597A-48D3-8938-CB0BD13DFA0D}" type="sibTrans" cxnId="{F23D12CC-CA63-45F1-A176-51FEC5A9650A}">
      <dgm:prSet/>
      <dgm:spPr/>
      <dgm:t>
        <a:bodyPr/>
        <a:lstStyle/>
        <a:p>
          <a:endParaRPr lang="ru-RU"/>
        </a:p>
      </dgm:t>
    </dgm:pt>
    <dgm:pt modelId="{92E2A27C-8BDE-4723-A5BD-F170A799C1D0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презумпция правоты эксперта</a:t>
          </a:r>
        </a:p>
      </dgm:t>
    </dgm:pt>
    <dgm:pt modelId="{7367442B-643A-4A68-9DC1-97C77847233F}" type="parTrans" cxnId="{320C4B34-FF12-420B-AD60-B79103426C81}">
      <dgm:prSet/>
      <dgm:spPr/>
      <dgm:t>
        <a:bodyPr/>
        <a:lstStyle/>
        <a:p>
          <a:endParaRPr lang="ru-RU"/>
        </a:p>
      </dgm:t>
    </dgm:pt>
    <dgm:pt modelId="{F8C23136-3D25-47AC-861F-BD6A60196860}" type="sibTrans" cxnId="{320C4B34-FF12-420B-AD60-B79103426C81}">
      <dgm:prSet/>
      <dgm:spPr/>
      <dgm:t>
        <a:bodyPr/>
        <a:lstStyle/>
        <a:p>
          <a:endParaRPr lang="ru-RU"/>
        </a:p>
      </dgm:t>
    </dgm:pt>
    <dgm:pt modelId="{B07406E3-CD45-4A84-A8F2-E4A88C0C28C7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значимость для суда</a:t>
          </a:r>
        </a:p>
      </dgm:t>
    </dgm:pt>
    <dgm:pt modelId="{A4DB2B68-21A8-4850-8362-4F8B552D98E7}" type="parTrans" cxnId="{651D1CA2-56C9-4C3B-A8F1-0F43990199D5}">
      <dgm:prSet/>
      <dgm:spPr/>
      <dgm:t>
        <a:bodyPr/>
        <a:lstStyle/>
        <a:p>
          <a:endParaRPr lang="ru-RU"/>
        </a:p>
      </dgm:t>
    </dgm:pt>
    <dgm:pt modelId="{2E794A87-8588-467F-A632-D02007D6AECC}" type="sibTrans" cxnId="{651D1CA2-56C9-4C3B-A8F1-0F43990199D5}">
      <dgm:prSet/>
      <dgm:spPr/>
      <dgm:t>
        <a:bodyPr/>
        <a:lstStyle/>
        <a:p>
          <a:endParaRPr lang="ru-RU"/>
        </a:p>
      </dgm:t>
    </dgm:pt>
    <dgm:pt modelId="{0E39965E-4C1A-41AC-9D50-9DD901511D65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повторные экспертизы</a:t>
          </a:r>
        </a:p>
      </dgm:t>
    </dgm:pt>
    <dgm:pt modelId="{4F3005BF-4A2E-4E4C-A31E-08CE6454BBF6}" type="parTrans" cxnId="{90234B89-228B-498E-BBF1-B66AAA231C41}">
      <dgm:prSet/>
      <dgm:spPr/>
      <dgm:t>
        <a:bodyPr/>
        <a:lstStyle/>
        <a:p>
          <a:endParaRPr lang="ru-RU"/>
        </a:p>
      </dgm:t>
    </dgm:pt>
    <dgm:pt modelId="{7CA43563-A28B-4893-BE76-8C9DC85265C4}" type="sibTrans" cxnId="{90234B89-228B-498E-BBF1-B66AAA231C41}">
      <dgm:prSet/>
      <dgm:spPr/>
      <dgm:t>
        <a:bodyPr/>
        <a:lstStyle/>
        <a:p>
          <a:endParaRPr lang="ru-RU"/>
        </a:p>
      </dgm:t>
    </dgm:pt>
    <dgm:pt modelId="{B2E472A5-2BB7-41F0-88FC-02214063314C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слабый инструментарий состязательности </a:t>
          </a:r>
        </a:p>
      </dgm:t>
    </dgm:pt>
    <dgm:pt modelId="{92749FC2-C67A-4135-AB99-8076316C5B8F}" type="parTrans" cxnId="{E9A64664-AF60-4892-B213-8309622FE514}">
      <dgm:prSet/>
      <dgm:spPr/>
      <dgm:t>
        <a:bodyPr/>
        <a:lstStyle/>
        <a:p>
          <a:endParaRPr lang="ru-RU"/>
        </a:p>
      </dgm:t>
    </dgm:pt>
    <dgm:pt modelId="{190094AD-35E1-4BDD-91FE-D61AA104EE99}" type="sibTrans" cxnId="{E9A64664-AF60-4892-B213-8309622FE514}">
      <dgm:prSet/>
      <dgm:spPr/>
      <dgm:t>
        <a:bodyPr/>
        <a:lstStyle/>
        <a:p>
          <a:endParaRPr lang="ru-RU"/>
        </a:p>
      </dgm:t>
    </dgm:pt>
    <dgm:pt modelId="{C1F048A7-6395-4192-904C-E25AABADF47A}" type="pres">
      <dgm:prSet presAssocID="{9DD2176F-213A-4195-BC1B-77BE927ECFC2}" presName="linear" presStyleCnt="0">
        <dgm:presLayoutVars>
          <dgm:animLvl val="lvl"/>
          <dgm:resizeHandles val="exact"/>
        </dgm:presLayoutVars>
      </dgm:prSet>
      <dgm:spPr/>
    </dgm:pt>
    <dgm:pt modelId="{38B9D956-E567-42FD-9F55-B0B75959EEF1}" type="pres">
      <dgm:prSet presAssocID="{8D250EF1-1226-4DE0-9756-18EA5F7A7D9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78EA407-1CF5-419A-B1CE-4BD28E754CBA}" type="pres">
      <dgm:prSet presAssocID="{4E6EA2FE-BDAB-464F-82E3-0E4CC171AF09}" presName="spacer" presStyleCnt="0"/>
      <dgm:spPr/>
    </dgm:pt>
    <dgm:pt modelId="{B14AB268-1530-4EB0-A5E9-9CD354F1CF48}" type="pres">
      <dgm:prSet presAssocID="{C3253A25-F081-4DDB-AA65-821DCB2EB24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1812A5E-D52B-48DA-A332-289D42ECE418}" type="pres">
      <dgm:prSet presAssocID="{C4C0E25A-597A-48D3-8938-CB0BD13DFA0D}" presName="spacer" presStyleCnt="0"/>
      <dgm:spPr/>
    </dgm:pt>
    <dgm:pt modelId="{7628F85C-A841-4477-9B1F-BD5E57FF342A}" type="pres">
      <dgm:prSet presAssocID="{92E2A27C-8BDE-4723-A5BD-F170A799C1D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BB71A42-C3E8-4534-9534-886E276084B2}" type="pres">
      <dgm:prSet presAssocID="{F8C23136-3D25-47AC-861F-BD6A60196860}" presName="spacer" presStyleCnt="0"/>
      <dgm:spPr/>
    </dgm:pt>
    <dgm:pt modelId="{DB98A96C-B24B-40AC-9EB2-B24C786D9E92}" type="pres">
      <dgm:prSet presAssocID="{B07406E3-CD45-4A84-A8F2-E4A88C0C28C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D8A5B4E-962A-4D39-B26A-3A6B6E50C12E}" type="pres">
      <dgm:prSet presAssocID="{2E794A87-8588-467F-A632-D02007D6AECC}" presName="spacer" presStyleCnt="0"/>
      <dgm:spPr/>
    </dgm:pt>
    <dgm:pt modelId="{C0B617A5-F77E-4B47-A24F-C220074679EB}" type="pres">
      <dgm:prSet presAssocID="{0E39965E-4C1A-41AC-9D50-9DD901511D65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4A75A0A-CC61-4876-B764-1B8768C6DB14}" type="pres">
      <dgm:prSet presAssocID="{7CA43563-A28B-4893-BE76-8C9DC85265C4}" presName="spacer" presStyleCnt="0"/>
      <dgm:spPr/>
    </dgm:pt>
    <dgm:pt modelId="{8E85F914-A97B-4659-91EE-52402312FAC9}" type="pres">
      <dgm:prSet presAssocID="{B2E472A5-2BB7-41F0-88FC-02214063314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58EA932-71AA-47D9-815E-AFB5D5EA239D}" type="presOf" srcId="{8D250EF1-1226-4DE0-9756-18EA5F7A7D99}" destId="{38B9D956-E567-42FD-9F55-B0B75959EEF1}" srcOrd="0" destOrd="0" presId="urn:microsoft.com/office/officeart/2005/8/layout/vList2"/>
    <dgm:cxn modelId="{320C4B34-FF12-420B-AD60-B79103426C81}" srcId="{9DD2176F-213A-4195-BC1B-77BE927ECFC2}" destId="{92E2A27C-8BDE-4723-A5BD-F170A799C1D0}" srcOrd="2" destOrd="0" parTransId="{7367442B-643A-4A68-9DC1-97C77847233F}" sibTransId="{F8C23136-3D25-47AC-861F-BD6A60196860}"/>
    <dgm:cxn modelId="{A51FD836-54E3-4648-8396-62702F157BDD}" type="presOf" srcId="{B2E472A5-2BB7-41F0-88FC-02214063314C}" destId="{8E85F914-A97B-4659-91EE-52402312FAC9}" srcOrd="0" destOrd="0" presId="urn:microsoft.com/office/officeart/2005/8/layout/vList2"/>
    <dgm:cxn modelId="{E9A64664-AF60-4892-B213-8309622FE514}" srcId="{9DD2176F-213A-4195-BC1B-77BE927ECFC2}" destId="{B2E472A5-2BB7-41F0-88FC-02214063314C}" srcOrd="5" destOrd="0" parTransId="{92749FC2-C67A-4135-AB99-8076316C5B8F}" sibTransId="{190094AD-35E1-4BDD-91FE-D61AA104EE99}"/>
    <dgm:cxn modelId="{060CA073-F27B-4AF8-BC2A-FE34DDCBC283}" type="presOf" srcId="{9DD2176F-213A-4195-BC1B-77BE927ECFC2}" destId="{C1F048A7-6395-4192-904C-E25AABADF47A}" srcOrd="0" destOrd="0" presId="urn:microsoft.com/office/officeart/2005/8/layout/vList2"/>
    <dgm:cxn modelId="{90234B89-228B-498E-BBF1-B66AAA231C41}" srcId="{9DD2176F-213A-4195-BC1B-77BE927ECFC2}" destId="{0E39965E-4C1A-41AC-9D50-9DD901511D65}" srcOrd="4" destOrd="0" parTransId="{4F3005BF-4A2E-4E4C-A31E-08CE6454BBF6}" sibTransId="{7CA43563-A28B-4893-BE76-8C9DC85265C4}"/>
    <dgm:cxn modelId="{85DBC589-53B7-4C54-A437-03A3E7D2D151}" srcId="{9DD2176F-213A-4195-BC1B-77BE927ECFC2}" destId="{8D250EF1-1226-4DE0-9756-18EA5F7A7D99}" srcOrd="0" destOrd="0" parTransId="{9F000040-B081-444D-9FC6-BDB44BB3366F}" sibTransId="{4E6EA2FE-BDAB-464F-82E3-0E4CC171AF09}"/>
    <dgm:cxn modelId="{651D1CA2-56C9-4C3B-A8F1-0F43990199D5}" srcId="{9DD2176F-213A-4195-BC1B-77BE927ECFC2}" destId="{B07406E3-CD45-4A84-A8F2-E4A88C0C28C7}" srcOrd="3" destOrd="0" parTransId="{A4DB2B68-21A8-4850-8362-4F8B552D98E7}" sibTransId="{2E794A87-8588-467F-A632-D02007D6AECC}"/>
    <dgm:cxn modelId="{A51DFDAC-D14C-4C1E-99E5-924557F71D27}" type="presOf" srcId="{C3253A25-F081-4DDB-AA65-821DCB2EB245}" destId="{B14AB268-1530-4EB0-A5E9-9CD354F1CF48}" srcOrd="0" destOrd="0" presId="urn:microsoft.com/office/officeart/2005/8/layout/vList2"/>
    <dgm:cxn modelId="{F23D12CC-CA63-45F1-A176-51FEC5A9650A}" srcId="{9DD2176F-213A-4195-BC1B-77BE927ECFC2}" destId="{C3253A25-F081-4DDB-AA65-821DCB2EB245}" srcOrd="1" destOrd="0" parTransId="{E030102A-9464-4CD2-B2C4-098C6D5E203A}" sibTransId="{C4C0E25A-597A-48D3-8938-CB0BD13DFA0D}"/>
    <dgm:cxn modelId="{763992E9-A568-4B78-8754-9D8BD5C57F6F}" type="presOf" srcId="{92E2A27C-8BDE-4723-A5BD-F170A799C1D0}" destId="{7628F85C-A841-4477-9B1F-BD5E57FF342A}" srcOrd="0" destOrd="0" presId="urn:microsoft.com/office/officeart/2005/8/layout/vList2"/>
    <dgm:cxn modelId="{B83DE3F5-19CD-45F4-BE15-B62BB8BA146E}" type="presOf" srcId="{B07406E3-CD45-4A84-A8F2-E4A88C0C28C7}" destId="{DB98A96C-B24B-40AC-9EB2-B24C786D9E92}" srcOrd="0" destOrd="0" presId="urn:microsoft.com/office/officeart/2005/8/layout/vList2"/>
    <dgm:cxn modelId="{D692D3FB-2253-4325-919E-A44604179B01}" type="presOf" srcId="{0E39965E-4C1A-41AC-9D50-9DD901511D65}" destId="{C0B617A5-F77E-4B47-A24F-C220074679EB}" srcOrd="0" destOrd="0" presId="urn:microsoft.com/office/officeart/2005/8/layout/vList2"/>
    <dgm:cxn modelId="{A7794B0D-5276-4B82-9BC5-D2D75F8656F1}" type="presParOf" srcId="{C1F048A7-6395-4192-904C-E25AABADF47A}" destId="{38B9D956-E567-42FD-9F55-B0B75959EEF1}" srcOrd="0" destOrd="0" presId="urn:microsoft.com/office/officeart/2005/8/layout/vList2"/>
    <dgm:cxn modelId="{53EBBE9E-3C10-46E8-B3CF-77FD4DCF6E9A}" type="presParOf" srcId="{C1F048A7-6395-4192-904C-E25AABADF47A}" destId="{F78EA407-1CF5-419A-B1CE-4BD28E754CBA}" srcOrd="1" destOrd="0" presId="urn:microsoft.com/office/officeart/2005/8/layout/vList2"/>
    <dgm:cxn modelId="{C19B5422-57E4-4CB5-95CC-142834867AED}" type="presParOf" srcId="{C1F048A7-6395-4192-904C-E25AABADF47A}" destId="{B14AB268-1530-4EB0-A5E9-9CD354F1CF48}" srcOrd="2" destOrd="0" presId="urn:microsoft.com/office/officeart/2005/8/layout/vList2"/>
    <dgm:cxn modelId="{DED65AB5-1D4F-4A4D-8AD5-BFB50E5C694B}" type="presParOf" srcId="{C1F048A7-6395-4192-904C-E25AABADF47A}" destId="{E1812A5E-D52B-48DA-A332-289D42ECE418}" srcOrd="3" destOrd="0" presId="urn:microsoft.com/office/officeart/2005/8/layout/vList2"/>
    <dgm:cxn modelId="{FE331C36-3FFA-4F73-8EF3-CC3122437C82}" type="presParOf" srcId="{C1F048A7-6395-4192-904C-E25AABADF47A}" destId="{7628F85C-A841-4477-9B1F-BD5E57FF342A}" srcOrd="4" destOrd="0" presId="urn:microsoft.com/office/officeart/2005/8/layout/vList2"/>
    <dgm:cxn modelId="{04DF012C-1C6F-4CC0-B716-9C768392D417}" type="presParOf" srcId="{C1F048A7-6395-4192-904C-E25AABADF47A}" destId="{DBB71A42-C3E8-4534-9534-886E276084B2}" srcOrd="5" destOrd="0" presId="urn:microsoft.com/office/officeart/2005/8/layout/vList2"/>
    <dgm:cxn modelId="{6E30A469-02FF-498A-B21A-573857FFB722}" type="presParOf" srcId="{C1F048A7-6395-4192-904C-E25AABADF47A}" destId="{DB98A96C-B24B-40AC-9EB2-B24C786D9E92}" srcOrd="6" destOrd="0" presId="urn:microsoft.com/office/officeart/2005/8/layout/vList2"/>
    <dgm:cxn modelId="{3133480E-E2AB-4FEA-BD24-E4697B97390A}" type="presParOf" srcId="{C1F048A7-6395-4192-904C-E25AABADF47A}" destId="{ED8A5B4E-962A-4D39-B26A-3A6B6E50C12E}" srcOrd="7" destOrd="0" presId="urn:microsoft.com/office/officeart/2005/8/layout/vList2"/>
    <dgm:cxn modelId="{199BEEBC-C235-4B60-A7E8-CA1C31D9B55A}" type="presParOf" srcId="{C1F048A7-6395-4192-904C-E25AABADF47A}" destId="{C0B617A5-F77E-4B47-A24F-C220074679EB}" srcOrd="8" destOrd="0" presId="urn:microsoft.com/office/officeart/2005/8/layout/vList2"/>
    <dgm:cxn modelId="{F18FD592-CBDB-4E91-B02A-29A7E72AAEC2}" type="presParOf" srcId="{C1F048A7-6395-4192-904C-E25AABADF47A}" destId="{84A75A0A-CC61-4876-B764-1B8768C6DB14}" srcOrd="9" destOrd="0" presId="urn:microsoft.com/office/officeart/2005/8/layout/vList2"/>
    <dgm:cxn modelId="{93FEE144-3B66-49B0-87A5-4302948547DA}" type="presParOf" srcId="{C1F048A7-6395-4192-904C-E25AABADF47A}" destId="{8E85F914-A97B-4659-91EE-52402312FAC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9D956-E567-42FD-9F55-B0B75959EEF1}">
      <dsp:nvSpPr>
        <dsp:cNvPr id="0" name=""/>
        <dsp:cNvSpPr/>
      </dsp:nvSpPr>
      <dsp:spPr>
        <a:xfrm>
          <a:off x="0" y="142447"/>
          <a:ext cx="7128792" cy="6318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качество экспертизы</a:t>
          </a:r>
        </a:p>
      </dsp:txBody>
      <dsp:txXfrm>
        <a:off x="30842" y="173289"/>
        <a:ext cx="7067108" cy="570116"/>
      </dsp:txXfrm>
    </dsp:sp>
    <dsp:sp modelId="{B14AB268-1530-4EB0-A5E9-9CD354F1CF48}">
      <dsp:nvSpPr>
        <dsp:cNvPr id="0" name=""/>
        <dsp:cNvSpPr/>
      </dsp:nvSpPr>
      <dsp:spPr>
        <a:xfrm>
          <a:off x="0" y="852007"/>
          <a:ext cx="7128792" cy="6318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заинтересованность эксперта</a:t>
          </a:r>
        </a:p>
      </dsp:txBody>
      <dsp:txXfrm>
        <a:off x="30842" y="882849"/>
        <a:ext cx="7067108" cy="570116"/>
      </dsp:txXfrm>
    </dsp:sp>
    <dsp:sp modelId="{7628F85C-A841-4477-9B1F-BD5E57FF342A}">
      <dsp:nvSpPr>
        <dsp:cNvPr id="0" name=""/>
        <dsp:cNvSpPr/>
      </dsp:nvSpPr>
      <dsp:spPr>
        <a:xfrm>
          <a:off x="0" y="1561568"/>
          <a:ext cx="7128792" cy="6318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презумпция правоты эксперта</a:t>
          </a:r>
        </a:p>
      </dsp:txBody>
      <dsp:txXfrm>
        <a:off x="30842" y="1592410"/>
        <a:ext cx="7067108" cy="570116"/>
      </dsp:txXfrm>
    </dsp:sp>
    <dsp:sp modelId="{DB98A96C-B24B-40AC-9EB2-B24C786D9E92}">
      <dsp:nvSpPr>
        <dsp:cNvPr id="0" name=""/>
        <dsp:cNvSpPr/>
      </dsp:nvSpPr>
      <dsp:spPr>
        <a:xfrm>
          <a:off x="0" y="2271128"/>
          <a:ext cx="7128792" cy="6318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значимость для суда</a:t>
          </a:r>
        </a:p>
      </dsp:txBody>
      <dsp:txXfrm>
        <a:off x="30842" y="2301970"/>
        <a:ext cx="7067108" cy="570116"/>
      </dsp:txXfrm>
    </dsp:sp>
    <dsp:sp modelId="{C0B617A5-F77E-4B47-A24F-C220074679EB}">
      <dsp:nvSpPr>
        <dsp:cNvPr id="0" name=""/>
        <dsp:cNvSpPr/>
      </dsp:nvSpPr>
      <dsp:spPr>
        <a:xfrm>
          <a:off x="0" y="2980688"/>
          <a:ext cx="7128792" cy="6318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повторные экспертизы</a:t>
          </a:r>
        </a:p>
      </dsp:txBody>
      <dsp:txXfrm>
        <a:off x="30842" y="3011530"/>
        <a:ext cx="7067108" cy="570116"/>
      </dsp:txXfrm>
    </dsp:sp>
    <dsp:sp modelId="{8E85F914-A97B-4659-91EE-52402312FAC9}">
      <dsp:nvSpPr>
        <dsp:cNvPr id="0" name=""/>
        <dsp:cNvSpPr/>
      </dsp:nvSpPr>
      <dsp:spPr>
        <a:xfrm>
          <a:off x="0" y="3690248"/>
          <a:ext cx="7128792" cy="6318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слабый инструментарий состязательности </a:t>
          </a:r>
        </a:p>
      </dsp:txBody>
      <dsp:txXfrm>
        <a:off x="30842" y="3721090"/>
        <a:ext cx="7067108" cy="570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finekexpertise.tilda.ws/" TargetMode="External"/><Relationship Id="rId3" Type="http://schemas.openxmlformats.org/officeDocument/2006/relationships/hyperlink" Target="http://sudsovet.ru/" TargetMode="External"/><Relationship Id="rId7" Type="http://schemas.openxmlformats.org/officeDocument/2006/relationships/hyperlink" Target="http://sfee.tilda.ws/" TargetMode="External"/><Relationship Id="rId2" Type="http://schemas.openxmlformats.org/officeDocument/2006/relationships/hyperlink" Target="http://srosovet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rosovet.ru/inspection/Metodologija_ekspertizy/Uchebnik_po_ekspertize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mailto:mail@srosovet.ru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www.rea.ru/ru/org/cathedries/Pages/Expertiza.aspx" TargetMode="External"/><Relationship Id="rId9" Type="http://schemas.openxmlformats.org/officeDocument/2006/relationships/hyperlink" Target="https://srosovet.ru/press/news/020221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6165304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Москва, 2022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0BE95B-5F60-4BEE-9DAB-F1EFE0CC0B75}"/>
              </a:ext>
            </a:extLst>
          </p:cNvPr>
          <p:cNvSpPr txBox="1"/>
          <p:nvPr/>
        </p:nvSpPr>
        <p:spPr>
          <a:xfrm>
            <a:off x="467544" y="332656"/>
            <a:ext cx="82809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6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Реализация принципа состязательности сторон при использовании специальных познаний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400" b="1" dirty="0">
              <a:solidFill>
                <a:srgbClr val="0070C0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400" b="1" dirty="0">
              <a:solidFill>
                <a:srgbClr val="0070C0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Лебединский В.И.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BB5FD0-95CB-49B1-A311-4CF616AD2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16632"/>
            <a:ext cx="3829631" cy="6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1124744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Сравнительно-правовой анализ: предложения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32AEF23B-054B-46CF-B33C-CEF241159260}"/>
              </a:ext>
            </a:extLst>
          </p:cNvPr>
          <p:cNvSpPr txBox="1">
            <a:spLocks/>
          </p:cNvSpPr>
          <p:nvPr/>
        </p:nvSpPr>
        <p:spPr bwMode="auto">
          <a:xfrm>
            <a:off x="539552" y="1124745"/>
            <a:ext cx="8216646" cy="563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ru-RU" sz="25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500" dirty="0">
                <a:solidFill>
                  <a:srgbClr val="0070C0"/>
                </a:solidFill>
              </a:rPr>
              <a:t>Эффективный элемент обеспечения состязательности - </a:t>
            </a:r>
            <a:r>
              <a:rPr lang="ru-RU" sz="2500" u="sng" dirty="0">
                <a:solidFill>
                  <a:srgbClr val="0070C0"/>
                </a:solidFill>
              </a:rPr>
              <a:t>конференции и перекрестные допросы экспертов</a:t>
            </a:r>
            <a:r>
              <a:rPr lang="ru-RU" sz="2500" dirty="0">
                <a:solidFill>
                  <a:srgbClr val="0070C0"/>
                </a:solidFill>
              </a:rPr>
              <a:t>. </a:t>
            </a:r>
          </a:p>
          <a:p>
            <a:pPr marL="0" indent="0">
              <a:buNone/>
            </a:pPr>
            <a:r>
              <a:rPr lang="ru-RU" sz="2500" dirty="0">
                <a:solidFill>
                  <a:srgbClr val="0070C0"/>
                </a:solidFill>
              </a:rPr>
              <a:t>Выявляются противоречия, ошибки и недостатки, происходит обмен мнениями, находятся  обоснованные решения, получают </a:t>
            </a:r>
            <a:r>
              <a:rPr lang="ru-RU" sz="2500" u="sng" dirty="0">
                <a:solidFill>
                  <a:srgbClr val="0070C0"/>
                </a:solidFill>
              </a:rPr>
              <a:t>всестороннее представление </a:t>
            </a:r>
            <a:r>
              <a:rPr lang="ru-RU" sz="2500" dirty="0">
                <a:solidFill>
                  <a:srgbClr val="0070C0"/>
                </a:solidFill>
              </a:rPr>
              <a:t>о спорных вопросах.</a:t>
            </a:r>
          </a:p>
          <a:p>
            <a:pPr marL="0" indent="0">
              <a:buNone/>
            </a:pPr>
            <a:r>
              <a:rPr lang="ru-RU" sz="25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500" b="1" dirty="0">
                <a:solidFill>
                  <a:srgbClr val="0070C0"/>
                </a:solidFill>
              </a:rPr>
              <a:t>Внести изменения в процессуальные кодексы </a:t>
            </a:r>
          </a:p>
          <a:p>
            <a:pPr marL="0" indent="0">
              <a:buNone/>
            </a:pPr>
            <a:r>
              <a:rPr lang="ru-RU" sz="2500" dirty="0">
                <a:solidFill>
                  <a:srgbClr val="0070C0"/>
                </a:solidFill>
              </a:rPr>
              <a:t>Обеспечение единообразия: </a:t>
            </a:r>
          </a:p>
          <a:p>
            <a:r>
              <a:rPr lang="ru-RU" sz="2500" i="1" dirty="0"/>
              <a:t>Стороне защиты </a:t>
            </a:r>
            <a:r>
              <a:rPr lang="ru-RU" sz="2500" i="1" u="sng" dirty="0"/>
              <a:t>не может быть отказано </a:t>
            </a:r>
            <a:r>
              <a:rPr lang="ru-RU" sz="2500" i="1" dirty="0"/>
              <a:t>в удовлетворении ходатайства о привлечении к участию в производстве по уголовному делу … </a:t>
            </a:r>
            <a:r>
              <a:rPr lang="ru-RU" sz="2500" i="1" u="sng" dirty="0"/>
              <a:t>специалиста</a:t>
            </a:r>
            <a:r>
              <a:rPr lang="ru-RU" sz="2500" i="1" dirty="0"/>
              <a:t> для разъяснения вопросов, входящих в его профессиональную компетенцию (ст. 58 УПК Специалист).</a:t>
            </a:r>
            <a:r>
              <a:rPr lang="ru-RU" sz="2500" dirty="0">
                <a:solidFill>
                  <a:srgbClr val="0070C0"/>
                </a:solidFill>
              </a:rPr>
              <a:t> </a:t>
            </a:r>
          </a:p>
          <a:p>
            <a:r>
              <a:rPr lang="ru-RU" sz="2500" i="1" dirty="0"/>
              <a:t>Суд </a:t>
            </a:r>
            <a:r>
              <a:rPr lang="ru-RU" sz="2500" i="1" u="sng" dirty="0"/>
              <a:t>не вправе отказать </a:t>
            </a:r>
            <a:r>
              <a:rPr lang="ru-RU" sz="2500" i="1" dirty="0"/>
              <a:t>в удовлетворении ходатайства о допросе в судебном заседании лица в качестве свидетеля или специалиста, явившегося в суд по инициативе сторон (п.4 Статья 271 УПК РФ  Заявление и разрешение ходатайств)</a:t>
            </a:r>
          </a:p>
          <a:p>
            <a:pPr marL="0" indent="0">
              <a:buNone/>
            </a:pPr>
            <a:r>
              <a:rPr lang="ru-RU" sz="2500" dirty="0">
                <a:solidFill>
                  <a:srgbClr val="0070C0"/>
                </a:solidFill>
              </a:rPr>
              <a:t>Обеспечение всесторонности: </a:t>
            </a:r>
          </a:p>
          <a:p>
            <a:r>
              <a:rPr lang="ru-RU" sz="2500" i="1" dirty="0"/>
              <a:t>Если сторона возражает против судебных экспертов, выбранных судом, суд должен включить экспертов, предложенных возражающей стороной, в </a:t>
            </a:r>
            <a:r>
              <a:rPr lang="ru-RU" sz="2500" i="1" u="sng" dirty="0"/>
              <a:t>комиссию экспертов.</a:t>
            </a:r>
            <a:endParaRPr lang="ru-RU" sz="2500" i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B4FA63-B549-4ACC-9132-A51AD921E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284221"/>
            <a:ext cx="3829631" cy="6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9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16632"/>
            <a:ext cx="7903790" cy="1005179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C64F98BB-A0F8-476D-8983-B965624899F8}"/>
              </a:ext>
            </a:extLst>
          </p:cNvPr>
          <p:cNvSpPr txBox="1">
            <a:spLocks/>
          </p:cNvSpPr>
          <p:nvPr/>
        </p:nvSpPr>
        <p:spPr>
          <a:xfrm>
            <a:off x="628650" y="1772816"/>
            <a:ext cx="8119814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9800" b="1" dirty="0">
                <a:solidFill>
                  <a:srgbClr val="0070C0"/>
                </a:solidFill>
                <a:ea typeface="+mj-ea"/>
                <a:cs typeface="+mj-cs"/>
              </a:rPr>
              <a:t>			</a:t>
            </a:r>
            <a:r>
              <a:rPr lang="ru-RU" sz="9800" b="1" dirty="0">
                <a:solidFill>
                  <a:srgbClr val="0070C0"/>
                </a:solidFill>
                <a:ea typeface="+mj-ea"/>
                <a:cs typeface="+mj-cs"/>
              </a:rPr>
              <a:t>ЛЕБЕДИНСКИЙ </a:t>
            </a:r>
            <a:endParaRPr lang="en-US" sz="9800" b="1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9800" b="1" dirty="0">
                <a:solidFill>
                  <a:srgbClr val="0070C0"/>
                </a:solidFill>
                <a:ea typeface="+mj-ea"/>
                <a:cs typeface="+mj-cs"/>
              </a:rPr>
              <a:t>			</a:t>
            </a:r>
            <a:r>
              <a:rPr lang="ru-RU" sz="9800" b="1" dirty="0">
                <a:solidFill>
                  <a:srgbClr val="0070C0"/>
                </a:solidFill>
                <a:ea typeface="+mj-ea"/>
                <a:cs typeface="+mj-cs"/>
              </a:rPr>
              <a:t>Владимир Игоревич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80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Первый вице-президент, Председатель Экспертного совета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Ассоциации «СРОО «Экспертный совет»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Заместитель председателя Правления Союза судебных экспертов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Кафедра «Экономические и правовые экспертизы»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РЭУ им. Г.В. Плеханова</a:t>
            </a:r>
          </a:p>
          <a:p>
            <a:pPr marL="0" indent="0">
              <a:buNone/>
            </a:pPr>
            <a:r>
              <a:rPr lang="ru-RU" sz="8000" u="sng" dirty="0">
                <a:hlinkClick r:id="rId2"/>
              </a:rPr>
              <a:t>http://srosovet.ru/</a:t>
            </a:r>
            <a:r>
              <a:rPr lang="ru-RU" sz="8000" dirty="0"/>
              <a:t>         </a:t>
            </a:r>
            <a:r>
              <a:rPr lang="ru-RU" sz="8000" u="sng" dirty="0">
                <a:hlinkClick r:id="rId3"/>
              </a:rPr>
              <a:t>http://s</a:t>
            </a:r>
            <a:r>
              <a:rPr lang="en-US" sz="8000" u="sng" dirty="0" err="1">
                <a:hlinkClick r:id="rId3"/>
              </a:rPr>
              <a:t>ud</a:t>
            </a:r>
            <a:r>
              <a:rPr lang="ru-RU" sz="8000" u="sng" dirty="0">
                <a:hlinkClick r:id="rId3"/>
              </a:rPr>
              <a:t>sovet.ru/</a:t>
            </a:r>
            <a:endParaRPr lang="ru-RU" sz="8000" u="sng" dirty="0"/>
          </a:p>
          <a:p>
            <a:pPr marL="0" indent="0">
              <a:buNone/>
            </a:pPr>
            <a:r>
              <a:rPr lang="en-US" sz="8000" dirty="0">
                <a:hlinkClick r:id="rId4"/>
              </a:rPr>
              <a:t>https://www.rea.ru/ru/org/cathedries/Pages/Expertiza.aspx</a:t>
            </a:r>
            <a:r>
              <a:rPr lang="ru-RU" sz="8000" u="sng" dirty="0"/>
              <a:t> </a:t>
            </a:r>
            <a:endParaRPr lang="ru-RU" sz="8000" dirty="0"/>
          </a:p>
          <a:p>
            <a:pPr marL="0" indent="0"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8(800) 200-2950, 8(495) 626-2950         </a:t>
            </a:r>
            <a:r>
              <a:rPr lang="en-US" sz="8000" u="sng" dirty="0">
                <a:hlinkClick r:id="rId5"/>
              </a:rPr>
              <a:t>mail</a:t>
            </a:r>
            <a:r>
              <a:rPr lang="ru-RU" sz="8000" u="sng" dirty="0">
                <a:hlinkClick r:id="rId5"/>
              </a:rPr>
              <a:t>@srosovet.ru</a:t>
            </a:r>
            <a:endParaRPr lang="ru-RU" sz="8000" u="sng" dirty="0"/>
          </a:p>
          <a:p>
            <a:pPr>
              <a:spcAft>
                <a:spcPts val="0"/>
              </a:spcAft>
            </a:pPr>
            <a:r>
              <a:rPr lang="ru-RU" sz="4800" dirty="0">
                <a:effectLst/>
                <a:latin typeface="+mj-lt"/>
              </a:rPr>
              <a:t>Учебник </a:t>
            </a:r>
            <a:r>
              <a:rPr lang="ru-RU" sz="4800" dirty="0">
                <a:effectLst/>
                <a:latin typeface="+mj-lt"/>
                <a:hlinkClick r:id="rId6"/>
              </a:rPr>
              <a:t>Экспертиза отчетов об оценке</a:t>
            </a:r>
            <a:r>
              <a:rPr lang="ru-RU" sz="4800" dirty="0">
                <a:effectLst/>
                <a:latin typeface="+mj-lt"/>
              </a:rPr>
              <a:t>   Магистратура </a:t>
            </a:r>
            <a:r>
              <a:rPr lang="ru-RU" sz="4800" dirty="0">
                <a:effectLst/>
                <a:latin typeface="+mj-lt"/>
                <a:hlinkClick r:id="rId7"/>
              </a:rPr>
              <a:t>Судебная финансово-экономическая экспертиза</a:t>
            </a:r>
            <a:endParaRPr lang="ru-RU" sz="4800" dirty="0">
              <a:effectLst/>
              <a:latin typeface="+mj-lt"/>
            </a:endParaRPr>
          </a:p>
          <a:p>
            <a:r>
              <a:rPr lang="ru-RU" sz="4800" dirty="0">
                <a:effectLst/>
                <a:latin typeface="+mj-lt"/>
              </a:rPr>
              <a:t>Семинар </a:t>
            </a:r>
            <a:r>
              <a:rPr lang="ru-RU" sz="4800" dirty="0">
                <a:effectLst/>
                <a:latin typeface="+mj-lt"/>
                <a:hlinkClick r:id="rId8"/>
              </a:rPr>
              <a:t>Финансово-экономическая экспертиза в уголовном процессе</a:t>
            </a:r>
            <a:endParaRPr lang="ru-RU" sz="4800" dirty="0">
              <a:effectLst/>
              <a:latin typeface="+mj-lt"/>
            </a:endParaRPr>
          </a:p>
          <a:p>
            <a:r>
              <a:rPr lang="ru-RU" sz="4800" dirty="0">
                <a:latin typeface="+mj-lt"/>
              </a:rPr>
              <a:t>Руководство </a:t>
            </a:r>
            <a:r>
              <a:rPr lang="ru-RU" sz="4800" u="sng" dirty="0">
                <a:solidFill>
                  <a:srgbClr val="0000FF"/>
                </a:solidFill>
                <a:latin typeface="+mj-lt"/>
                <a:hlinkClick r:id="rId9"/>
              </a:rPr>
              <a:t>Как выигрывать судебные споры с помощью экспертиз</a:t>
            </a:r>
            <a:endParaRPr lang="ru-RU" sz="4800" dirty="0">
              <a:latin typeface="+mj-lt"/>
            </a:endParaRPr>
          </a:p>
          <a:p>
            <a:endParaRPr lang="ru-RU" sz="4800" dirty="0">
              <a:latin typeface="+mj-lt"/>
            </a:endParaRPr>
          </a:p>
          <a:p>
            <a:pPr marL="0" indent="0"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61E078-9D0A-48A9-9B6A-802F55F589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577" y="938447"/>
            <a:ext cx="4915586" cy="7716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12FAA8-068C-4D32-BCAB-8AFDEE4444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" y="1139189"/>
            <a:ext cx="1679650" cy="203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496" y="303741"/>
            <a:ext cx="9108504" cy="550505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Актуальность</a:t>
            </a:r>
            <a:endParaRPr lang="ru-RU" sz="4000" dirty="0">
              <a:solidFill>
                <a:srgbClr val="FF0000"/>
              </a:solidFill>
            </a:endParaRP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00F33E6C-3F60-4974-930B-0BC87F8BDA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6891011"/>
              </p:ext>
            </p:extLst>
          </p:nvPr>
        </p:nvGraphicFramePr>
        <p:xfrm>
          <a:off x="539552" y="1844824"/>
          <a:ext cx="712879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2D2F40-FB6E-43AE-87F0-D9A97C6D65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9239" y="820176"/>
            <a:ext cx="3609265" cy="48691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95D93A-D742-4A20-A074-AAFDC2032F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284221"/>
            <a:ext cx="3829631" cy="6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52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41DEE0C-FE66-4678-AA36-AA92675C8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156" y="1232215"/>
            <a:ext cx="2829348" cy="399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93993"/>
            <a:ext cx="8964488" cy="1030751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Систематизация инструментов состязательности и рекомендации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32AEF23B-054B-46CF-B33C-CEF241159260}"/>
              </a:ext>
            </a:extLst>
          </p:cNvPr>
          <p:cNvSpPr txBox="1">
            <a:spLocks/>
          </p:cNvSpPr>
          <p:nvPr/>
        </p:nvSpPr>
        <p:spPr bwMode="auto">
          <a:xfrm>
            <a:off x="474408" y="1124744"/>
            <a:ext cx="828865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</a:rPr>
              <a:t>Досудебная стадия</a:t>
            </a:r>
            <a:endParaRPr lang="ru-RU" sz="3200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досудебное заключение специалиста</a:t>
            </a:r>
          </a:p>
          <a:p>
            <a:r>
              <a:rPr lang="ru-RU" dirty="0">
                <a:solidFill>
                  <a:srgbClr val="0070C0"/>
                </a:solidFill>
              </a:rPr>
              <a:t>отчет об оценке</a:t>
            </a:r>
          </a:p>
          <a:p>
            <a:r>
              <a:rPr lang="ru-RU" dirty="0">
                <a:solidFill>
                  <a:srgbClr val="0070C0"/>
                </a:solidFill>
              </a:rPr>
              <a:t>экспертиза СРО</a:t>
            </a:r>
          </a:p>
          <a:p>
            <a:r>
              <a:rPr lang="ru-RU" dirty="0">
                <a:solidFill>
                  <a:srgbClr val="0070C0"/>
                </a:solidFill>
              </a:rPr>
              <a:t>рецензия</a:t>
            </a:r>
          </a:p>
          <a:p>
            <a:r>
              <a:rPr lang="ru-RU" dirty="0">
                <a:solidFill>
                  <a:srgbClr val="0070C0"/>
                </a:solidFill>
              </a:rPr>
              <a:t>методическая позиция СРОО и ВУЗа</a:t>
            </a:r>
          </a:p>
          <a:p>
            <a:r>
              <a:rPr lang="ru-RU" dirty="0">
                <a:solidFill>
                  <a:srgbClr val="0070C0"/>
                </a:solidFill>
              </a:rPr>
              <a:t>жалоба в Дисциплинарный комитет СРО, 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    Апелляционный орган МЭР РФ.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Судебная стадия</a:t>
            </a:r>
          </a:p>
          <a:p>
            <a:r>
              <a:rPr lang="ru-RU" dirty="0">
                <a:solidFill>
                  <a:srgbClr val="0070C0"/>
                </a:solidFill>
              </a:rPr>
              <a:t>выбор эксперта и отвод эксперта </a:t>
            </a:r>
          </a:p>
          <a:p>
            <a:r>
              <a:rPr lang="ru-RU" dirty="0">
                <a:solidFill>
                  <a:srgbClr val="0070C0"/>
                </a:solidFill>
              </a:rPr>
              <a:t>допрос судебного эксперта </a:t>
            </a:r>
          </a:p>
          <a:p>
            <a:r>
              <a:rPr lang="ru-RU" dirty="0">
                <a:solidFill>
                  <a:srgbClr val="0070C0"/>
                </a:solidFill>
              </a:rPr>
              <a:t>пояснения и заключение специалиста</a:t>
            </a:r>
          </a:p>
          <a:p>
            <a:r>
              <a:rPr lang="ru-RU" dirty="0">
                <a:solidFill>
                  <a:srgbClr val="0070C0"/>
                </a:solidFill>
              </a:rPr>
              <a:t>формирование вопросов эксперту </a:t>
            </a:r>
          </a:p>
          <a:p>
            <a:r>
              <a:rPr lang="ru-RU" dirty="0">
                <a:solidFill>
                  <a:srgbClr val="0070C0"/>
                </a:solidFill>
              </a:rPr>
              <a:t>рецензия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BF2E91-1EDA-4416-B2CC-73805C866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0090" y="1277851"/>
            <a:ext cx="2263910" cy="15750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46FE06-0368-43C1-920E-EF2320A76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1" y="5085184"/>
            <a:ext cx="4901748" cy="17728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5AD1D7F-1F70-4DDA-A530-2967E463F9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84221"/>
            <a:ext cx="3829631" cy="6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0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93993"/>
            <a:ext cx="8964488" cy="1030751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Выбор и отвод эксперта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32AEF23B-054B-46CF-B33C-CEF241159260}"/>
              </a:ext>
            </a:extLst>
          </p:cNvPr>
          <p:cNvSpPr txBox="1">
            <a:spLocks/>
          </p:cNvSpPr>
          <p:nvPr/>
        </p:nvSpPr>
        <p:spPr bwMode="auto">
          <a:xfrm>
            <a:off x="564376" y="1052736"/>
            <a:ext cx="8328104" cy="563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3200" i="1" dirty="0">
                <a:solidFill>
                  <a:srgbClr val="0070C0"/>
                </a:solidFill>
              </a:rPr>
              <a:t>Анализ законодательства и судебной практики</a:t>
            </a:r>
          </a:p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</a:rPr>
              <a:t>Выбор организации: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</a:p>
          <a:p>
            <a:r>
              <a:rPr lang="ru-RU" sz="3200" dirty="0">
                <a:solidFill>
                  <a:srgbClr val="0070C0"/>
                </a:solidFill>
              </a:rPr>
              <a:t>Опыт </a:t>
            </a:r>
            <a:r>
              <a:rPr lang="ru-RU" dirty="0">
                <a:solidFill>
                  <a:srgbClr val="0070C0"/>
                </a:solidFill>
              </a:rPr>
              <a:t>э</a:t>
            </a:r>
            <a:r>
              <a:rPr lang="ru-RU" sz="3200" dirty="0">
                <a:solidFill>
                  <a:srgbClr val="0070C0"/>
                </a:solidFill>
              </a:rPr>
              <a:t>кспертиз, отчетов об оценке</a:t>
            </a:r>
          </a:p>
          <a:p>
            <a:r>
              <a:rPr lang="ru-RU" dirty="0">
                <a:solidFill>
                  <a:srgbClr val="0070C0"/>
                </a:solidFill>
              </a:rPr>
              <a:t>Р</a:t>
            </a:r>
            <a:r>
              <a:rPr lang="ru-RU" sz="3200" dirty="0">
                <a:solidFill>
                  <a:srgbClr val="0070C0"/>
                </a:solidFill>
              </a:rPr>
              <a:t>ейтинги, аккредитации</a:t>
            </a:r>
          </a:p>
          <a:p>
            <a:r>
              <a:rPr lang="ru-RU" sz="3200" dirty="0">
                <a:solidFill>
                  <a:srgbClr val="0070C0"/>
                </a:solidFill>
              </a:rPr>
              <a:t>Сроки и цена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Выбор эксперта:</a:t>
            </a:r>
          </a:p>
          <a:p>
            <a:r>
              <a:rPr lang="ru-RU" dirty="0">
                <a:solidFill>
                  <a:srgbClr val="0070C0"/>
                </a:solidFill>
              </a:rPr>
              <a:t>Компетенция (образование: основное, дополнительное, научная степень, публикации)</a:t>
            </a:r>
          </a:p>
          <a:p>
            <a:r>
              <a:rPr lang="ru-RU" dirty="0">
                <a:solidFill>
                  <a:srgbClr val="0070C0"/>
                </a:solidFill>
              </a:rPr>
              <a:t>Опыт (стаж, профильный опыт)</a:t>
            </a:r>
          </a:p>
          <a:p>
            <a:r>
              <a:rPr lang="ru-RU" dirty="0">
                <a:solidFill>
                  <a:srgbClr val="0070C0"/>
                </a:solidFill>
              </a:rPr>
              <a:t>Профессиональное признание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Отвод: </a:t>
            </a:r>
            <a:r>
              <a:rPr lang="ru-RU" dirty="0">
                <a:solidFill>
                  <a:srgbClr val="0070C0"/>
                </a:solidFill>
              </a:rPr>
              <a:t>зависимость, недостаточный/ негативный опыт, образование, цена, сроки</a:t>
            </a: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3FA1C8-EDE3-4781-AAD6-610006841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284221"/>
            <a:ext cx="3829631" cy="6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4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93993"/>
            <a:ext cx="8964488" cy="1030751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Выбор и отвод эксперта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990484-52C2-4260-B090-24060B4B81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59" b="46110"/>
          <a:stretch/>
        </p:blipFill>
        <p:spPr>
          <a:xfrm>
            <a:off x="1105682" y="4797340"/>
            <a:ext cx="5702513" cy="19030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B6A47C-1C25-4106-83F8-B078528B50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57" t="21857" r="5772" b="19894"/>
          <a:stretch/>
        </p:blipFill>
        <p:spPr>
          <a:xfrm>
            <a:off x="1475656" y="1060953"/>
            <a:ext cx="5364088" cy="33206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C42B108-3A97-4218-8CED-7C69A9900C9F}"/>
              </a:ext>
            </a:extLst>
          </p:cNvPr>
          <p:cNvSpPr txBox="1"/>
          <p:nvPr/>
        </p:nvSpPr>
        <p:spPr>
          <a:xfrm>
            <a:off x="5625319" y="6189321"/>
            <a:ext cx="33123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Целесообразно ли закреплять законодательно?</a:t>
            </a:r>
          </a:p>
        </p:txBody>
      </p:sp>
    </p:spTree>
    <p:extLst>
      <p:ext uri="{BB962C8B-B14F-4D97-AF65-F5344CB8AC3E}">
        <p14:creationId xmlns:p14="http://schemas.microsoft.com/office/powerpoint/2010/main" val="75818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964488" cy="792088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Предложения по внесение изменений в законодательство (рецензирование)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32AEF23B-054B-46CF-B33C-CEF241159260}"/>
              </a:ext>
            </a:extLst>
          </p:cNvPr>
          <p:cNvSpPr txBox="1">
            <a:spLocks/>
          </p:cNvSpPr>
          <p:nvPr/>
        </p:nvSpPr>
        <p:spPr bwMode="auto">
          <a:xfrm>
            <a:off x="539552" y="1322137"/>
            <a:ext cx="8231798" cy="527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500" dirty="0">
                <a:solidFill>
                  <a:srgbClr val="0070C0"/>
                </a:solidFill>
              </a:rPr>
              <a:t>Внести в процессуальные кодексы положение, что заключение специалиста (рецензия на заключение эксперта) является допустимым и относимым доказательством, которое должно оцениваться судом наряду с другими письменными доказательствами.</a:t>
            </a:r>
          </a:p>
          <a:p>
            <a:pPr marL="0" indent="0">
              <a:buNone/>
            </a:pPr>
            <a:endParaRPr lang="ru-RU" sz="25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500" dirty="0">
                <a:solidFill>
                  <a:srgbClr val="0070C0"/>
                </a:solidFill>
              </a:rPr>
              <a:t>УПК РФ Статья 159. Обязательность рассмотрения ходатайства:</a:t>
            </a:r>
          </a:p>
          <a:p>
            <a:pPr marL="0" indent="0">
              <a:buNone/>
            </a:pPr>
            <a:r>
              <a:rPr lang="ru-RU" sz="2500" i="1" dirty="0"/>
              <a:t>Лицам, указанным в части второй настоящей статьи, </a:t>
            </a:r>
            <a:r>
              <a:rPr lang="ru-RU" sz="2500" i="1" u="sng" dirty="0"/>
              <a:t>не может быть отказано в приобщении </a:t>
            </a:r>
            <a:r>
              <a:rPr lang="ru-RU" sz="2500" i="1" dirty="0"/>
              <a:t>к материалам уголовного дела доказательств, в том числе </a:t>
            </a:r>
            <a:r>
              <a:rPr lang="ru-RU" sz="2500" i="1" u="sng" dirty="0"/>
              <a:t>заключений специалистов</a:t>
            </a:r>
            <a:r>
              <a:rPr lang="ru-RU" sz="2500" i="1" dirty="0"/>
              <a:t>, </a:t>
            </a:r>
            <a:r>
              <a:rPr lang="ru-RU" sz="2500" i="1" strike="sngStrike" dirty="0"/>
              <a:t>если обстоятельства, об установлении которых они ходатайствуют, </a:t>
            </a:r>
            <a:r>
              <a:rPr lang="ru-RU" sz="2500" b="1" i="1" strike="sngStrike" dirty="0"/>
              <a:t>имеют значение </a:t>
            </a:r>
            <a:r>
              <a:rPr lang="ru-RU" sz="2500" i="1" strike="sngStrike" dirty="0"/>
              <a:t>для данного уголовного дела и подтверждаются этими доказательствами</a:t>
            </a:r>
            <a:endParaRPr lang="ru-RU" sz="2500" i="1" u="sng" dirty="0"/>
          </a:p>
          <a:p>
            <a:pPr marL="0" indent="0">
              <a:buNone/>
            </a:pPr>
            <a:endParaRPr lang="ru-RU" sz="2500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500" b="1" dirty="0">
                <a:solidFill>
                  <a:srgbClr val="0070C0"/>
                </a:solidFill>
              </a:rPr>
              <a:t>!Учесть проблему УПК. </a:t>
            </a:r>
            <a:r>
              <a:rPr lang="ru-RU" sz="2500" dirty="0">
                <a:solidFill>
                  <a:srgbClr val="0070C0"/>
                </a:solidFill>
              </a:rPr>
              <a:t>Обязанность по приобщению к материалам уголовного дела доказательств, в том числе заключений специалистов, появляется только при условии, что обстоятельства, об установлении которых обвиняемый и его защитник ходатайствуют, имеют значение для данного уголовного дела, </a:t>
            </a:r>
            <a:r>
              <a:rPr lang="ru-RU" sz="2500" u="sng" dirty="0">
                <a:solidFill>
                  <a:srgbClr val="0070C0"/>
                </a:solidFill>
              </a:rPr>
              <a:t>а оценка "значения" </a:t>
            </a:r>
            <a:r>
              <a:rPr lang="ru-RU" sz="2500" dirty="0">
                <a:solidFill>
                  <a:srgbClr val="0070C0"/>
                </a:solidFill>
              </a:rPr>
              <a:t>(имеется или не имеется, а если имеется, то существенное или не существенное) определяется исключительно лицом, проводящим расследование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89469E-3A47-4CB4-98CA-ABABA2A89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284221"/>
            <a:ext cx="3829631" cy="6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7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93993"/>
            <a:ext cx="8964488" cy="1030751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Неравноценное встречное исполнение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23D2D7-51D9-4560-B79B-82DC5A44186B}"/>
              </a:ext>
            </a:extLst>
          </p:cNvPr>
          <p:cNvSpPr txBox="1"/>
          <p:nvPr/>
        </p:nvSpPr>
        <p:spPr>
          <a:xfrm>
            <a:off x="447606" y="890089"/>
            <a:ext cx="837286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0070C0"/>
                </a:solidFill>
                <a:latin typeface="+mn-lt"/>
              </a:rPr>
              <a:t>Неравноценное</a:t>
            </a:r>
            <a:r>
              <a:rPr lang="ru-RU" sz="1600" dirty="0">
                <a:solidFill>
                  <a:srgbClr val="0070C0"/>
                </a:solidFill>
                <a:latin typeface="+mn-lt"/>
              </a:rPr>
              <a:t> встречное исполнение обязательств - любая передача имущества или иное исполнение обязательств, если рыночная стоимость переданного должником имущества или осуществленного им иного исполнения обязательств </a:t>
            </a:r>
            <a:r>
              <a:rPr lang="ru-RU" sz="1600" b="1" i="1" dirty="0">
                <a:solidFill>
                  <a:srgbClr val="0070C0"/>
                </a:solidFill>
                <a:latin typeface="+mn-lt"/>
              </a:rPr>
              <a:t>существенно превышает </a:t>
            </a:r>
            <a:r>
              <a:rPr lang="ru-RU" sz="1600" dirty="0">
                <a:solidFill>
                  <a:srgbClr val="0070C0"/>
                </a:solidFill>
                <a:latin typeface="+mn-lt"/>
              </a:rPr>
              <a:t>стоимость полученного встречного исполнения обязательств. (Ст. 61.2. Оспаривание подозрительных сделок должника ФЗ от 26.10.2002 N127-ФЗ "О несостоятельности (банкротстве)"</a:t>
            </a:r>
          </a:p>
          <a:p>
            <a:endParaRPr lang="ru-RU" sz="1600" i="1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C63F9FB-D2C8-48A4-B062-E487D6897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612635"/>
            <a:ext cx="6372200" cy="40669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0315FB8-AD65-402A-B91E-9AA1920FDB29}"/>
              </a:ext>
            </a:extLst>
          </p:cNvPr>
          <p:cNvSpPr txBox="1"/>
          <p:nvPr/>
        </p:nvSpPr>
        <p:spPr>
          <a:xfrm>
            <a:off x="6783172" y="2564904"/>
            <a:ext cx="246934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dirty="0">
              <a:solidFill>
                <a:srgbClr val="0070C0"/>
              </a:solidFill>
            </a:endParaRPr>
          </a:p>
          <a:p>
            <a:r>
              <a:rPr lang="ru-RU" sz="1800" u="sng" dirty="0">
                <a:solidFill>
                  <a:srgbClr val="0070C0"/>
                </a:solidFill>
              </a:rPr>
              <a:t>Выводы:</a:t>
            </a:r>
          </a:p>
          <a:p>
            <a:r>
              <a:rPr lang="ru-RU" sz="1800" b="1" dirty="0">
                <a:solidFill>
                  <a:srgbClr val="0070C0"/>
                </a:solidFill>
              </a:rPr>
              <a:t>Неоднородность и необоснованность </a:t>
            </a:r>
            <a:r>
              <a:rPr lang="ru-RU" sz="1800" dirty="0">
                <a:solidFill>
                  <a:srgbClr val="0070C0"/>
                </a:solidFill>
              </a:rPr>
              <a:t>решений судов </a:t>
            </a:r>
            <a:r>
              <a:rPr lang="ru-RU" dirty="0">
                <a:solidFill>
                  <a:srgbClr val="0070C0"/>
                </a:solidFill>
              </a:rPr>
              <a:t>по </a:t>
            </a:r>
            <a:r>
              <a:rPr lang="ru-RU" sz="1800" b="1" dirty="0">
                <a:solidFill>
                  <a:srgbClr val="0070C0"/>
                </a:solidFill>
              </a:rPr>
              <a:t>существенности </a:t>
            </a:r>
            <a:r>
              <a:rPr lang="ru-RU" sz="1800" dirty="0">
                <a:solidFill>
                  <a:srgbClr val="0070C0"/>
                </a:solidFill>
              </a:rPr>
              <a:t>расхождений</a:t>
            </a:r>
          </a:p>
          <a:p>
            <a:endParaRPr lang="ru-RU" sz="1800" dirty="0">
              <a:solidFill>
                <a:srgbClr val="0070C0"/>
              </a:solidFill>
            </a:endParaRPr>
          </a:p>
          <a:p>
            <a:r>
              <a:rPr lang="ru-RU" sz="1800" dirty="0">
                <a:solidFill>
                  <a:srgbClr val="0070C0"/>
                </a:solidFill>
              </a:rPr>
              <a:t>Вопрос требует специальных познаний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27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D288FB-E052-4C5A-BFE4-2AE95D134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0" y="5253380"/>
            <a:ext cx="4608512" cy="1632004"/>
          </a:xfrm>
          <a:prstGeom prst="rect">
            <a:avLst/>
          </a:prstGeom>
        </p:spPr>
      </p:pic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93993"/>
            <a:ext cx="8964488" cy="1030751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Неравноценное встречное исполнение: выводы и рекомендации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D1D116-4E33-4FC1-89C3-0BEE98B875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93" r="2494" b="2901"/>
          <a:stretch/>
        </p:blipFill>
        <p:spPr>
          <a:xfrm>
            <a:off x="4597715" y="5219334"/>
            <a:ext cx="4518314" cy="1666050"/>
          </a:xfrm>
          <a:prstGeom prst="rect">
            <a:avLst/>
          </a:prstGeom>
        </p:spPr>
      </p:pic>
      <p:sp>
        <p:nvSpPr>
          <p:cNvPr id="14" name="Объект 4">
            <a:extLst>
              <a:ext uri="{FF2B5EF4-FFF2-40B4-BE49-F238E27FC236}">
                <a16:creationId xmlns:a16="http://schemas.microsoft.com/office/drawing/2014/main" id="{25D160C4-BFD7-4516-ACCF-FC7047268C4F}"/>
              </a:ext>
            </a:extLst>
          </p:cNvPr>
          <p:cNvSpPr txBox="1">
            <a:spLocks/>
          </p:cNvSpPr>
          <p:nvPr/>
        </p:nvSpPr>
        <p:spPr bwMode="auto">
          <a:xfrm>
            <a:off x="611560" y="1196389"/>
            <a:ext cx="8144638" cy="563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500" dirty="0">
                <a:solidFill>
                  <a:srgbClr val="0070C0"/>
                </a:solidFill>
              </a:rPr>
              <a:t>Дискуссия продолжается: 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необъяснимое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двукратное или более отличие цены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договора от рыночной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должно вызывать 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недоумение или подозрение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у любого участника хозяйственного оборота. К тому же кратный критерий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нивелирует 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погрешности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имеющиеся у всякой оценочной методики</a:t>
            </a:r>
            <a:endParaRPr lang="ru-RU" sz="25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</a:rPr>
              <a:t>(определение ВС № 305-ЭС21-19707 от 23.12.2021)</a:t>
            </a:r>
          </a:p>
          <a:p>
            <a:pPr marL="0" indent="0">
              <a:buNone/>
            </a:pPr>
            <a:r>
              <a:rPr lang="ru-RU" sz="2500" dirty="0">
                <a:solidFill>
                  <a:srgbClr val="0070C0"/>
                </a:solidFill>
              </a:rPr>
              <a:t>Внести изменение в статью 61.2 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</a:rPr>
              <a:t>судам при проведении судебной экспертизы ставить вопрос:</a:t>
            </a:r>
          </a:p>
          <a:p>
            <a:r>
              <a:rPr lang="ru-RU" sz="2500" dirty="0">
                <a:solidFill>
                  <a:srgbClr val="0070C0"/>
                </a:solidFill>
              </a:rPr>
              <a:t>о существенности расхождения цены сделки и рыночной стоимости </a:t>
            </a:r>
            <a:r>
              <a:rPr lang="ru-RU" sz="2500" i="1" dirty="0">
                <a:solidFill>
                  <a:srgbClr val="0070C0"/>
                </a:solidFill>
              </a:rPr>
              <a:t>или</a:t>
            </a:r>
          </a:p>
          <a:p>
            <a:r>
              <a:rPr lang="ru-RU" sz="2500" dirty="0">
                <a:solidFill>
                  <a:srgbClr val="0070C0"/>
                </a:solidFill>
              </a:rPr>
              <a:t>о диапазоне рыночной стоимости</a:t>
            </a:r>
          </a:p>
        </p:txBody>
      </p:sp>
    </p:spTree>
    <p:extLst>
      <p:ext uri="{BB962C8B-B14F-4D97-AF65-F5344CB8AC3E}">
        <p14:creationId xmlns:p14="http://schemas.microsoft.com/office/powerpoint/2010/main" val="161293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93993"/>
            <a:ext cx="8964488" cy="1030751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Сравнительно-правовой анализ: выводы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32AEF23B-054B-46CF-B33C-CEF241159260}"/>
              </a:ext>
            </a:extLst>
          </p:cNvPr>
          <p:cNvSpPr txBox="1">
            <a:spLocks/>
          </p:cNvSpPr>
          <p:nvPr/>
        </p:nvSpPr>
        <p:spPr bwMode="auto">
          <a:xfrm>
            <a:off x="412626" y="1196389"/>
            <a:ext cx="8343572" cy="563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500" dirty="0">
                <a:solidFill>
                  <a:srgbClr val="0070C0"/>
                </a:solidFill>
              </a:rPr>
              <a:t>Система </a:t>
            </a:r>
            <a:r>
              <a:rPr lang="ru-RU" sz="2500" u="sng" dirty="0">
                <a:solidFill>
                  <a:srgbClr val="0070C0"/>
                </a:solidFill>
              </a:rPr>
              <a:t>экспертов-свидетелей</a:t>
            </a:r>
            <a:r>
              <a:rPr lang="ru-RU" sz="2500" dirty="0">
                <a:solidFill>
                  <a:srgbClr val="0070C0"/>
                </a:solidFill>
              </a:rPr>
              <a:t> в большей степени обеспечивает состязательность, но имеется зависимость эксперта от стороны. </a:t>
            </a:r>
          </a:p>
          <a:p>
            <a:r>
              <a:rPr lang="ru-RU" sz="2500" dirty="0">
                <a:solidFill>
                  <a:srgbClr val="0070C0"/>
                </a:solidFill>
              </a:rPr>
              <a:t>В системе </a:t>
            </a:r>
            <a:r>
              <a:rPr lang="ru-RU" sz="2500" u="sng" dirty="0">
                <a:solidFill>
                  <a:srgbClr val="0070C0"/>
                </a:solidFill>
              </a:rPr>
              <a:t>официальных экспертов </a:t>
            </a:r>
            <a:r>
              <a:rPr lang="ru-RU" sz="2500" dirty="0">
                <a:solidFill>
                  <a:srgbClr val="0070C0"/>
                </a:solidFill>
              </a:rPr>
              <a:t>состязательность добавляется за счет </a:t>
            </a:r>
            <a:r>
              <a:rPr lang="ru-RU" sz="2500" u="sng" dirty="0">
                <a:solidFill>
                  <a:srgbClr val="0070C0"/>
                </a:solidFill>
              </a:rPr>
              <a:t>отдельных элементов</a:t>
            </a:r>
            <a:r>
              <a:rPr lang="ru-RU" sz="2500" dirty="0">
                <a:solidFill>
                  <a:srgbClr val="0070C0"/>
                </a:solidFill>
              </a:rPr>
              <a:t>. Системы сближаются и заимствуют.</a:t>
            </a:r>
          </a:p>
          <a:p>
            <a:r>
              <a:rPr lang="ru-RU" sz="2500" dirty="0">
                <a:solidFill>
                  <a:srgbClr val="0070C0"/>
                </a:solidFill>
              </a:rPr>
              <a:t>Требования к экспертам: </a:t>
            </a:r>
            <a:r>
              <a:rPr lang="ru-RU" sz="2500" u="sng" dirty="0">
                <a:solidFill>
                  <a:srgbClr val="0070C0"/>
                </a:solidFill>
              </a:rPr>
              <a:t>от отсутствия до жесткой многоуровневой регламентации</a:t>
            </a:r>
            <a:r>
              <a:rPr lang="ru-RU" sz="2500" dirty="0">
                <a:solidFill>
                  <a:srgbClr val="0070C0"/>
                </a:solidFill>
              </a:rPr>
              <a:t>. Основные - профильное образование и по судебной экспертизе, опыт работы, отсутствие нарушений,  профильный экзамен, страхование ответственности. </a:t>
            </a:r>
          </a:p>
          <a:p>
            <a:r>
              <a:rPr lang="ru-RU" sz="2500" u="sng" dirty="0">
                <a:solidFill>
                  <a:srgbClr val="0070C0"/>
                </a:solidFill>
              </a:rPr>
              <a:t>Стороны дают вопросы и замечания</a:t>
            </a:r>
            <a:r>
              <a:rPr lang="ru-RU" sz="2500" dirty="0">
                <a:solidFill>
                  <a:srgbClr val="0070C0"/>
                </a:solidFill>
              </a:rPr>
              <a:t>, эксперт должен дать </a:t>
            </a:r>
            <a:r>
              <a:rPr lang="ru-RU" sz="2500" u="sng" dirty="0">
                <a:solidFill>
                  <a:srgbClr val="0070C0"/>
                </a:solidFill>
              </a:rPr>
              <a:t>письменные ответы </a:t>
            </a:r>
            <a:r>
              <a:rPr lang="ru-RU" sz="2500" dirty="0">
                <a:solidFill>
                  <a:srgbClr val="0070C0"/>
                </a:solidFill>
              </a:rPr>
              <a:t>и иногда включить в заключение.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7E777E-E4CF-4AA5-B138-B21A8248B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284221"/>
            <a:ext cx="3829631" cy="6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88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40582</TotalTime>
  <Words>822</Words>
  <Application>Microsoft Office PowerPoint</Application>
  <PresentationFormat>Экран (4:3)</PresentationFormat>
  <Paragraphs>169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Оформление по умолчанию</vt:lpstr>
      <vt:lpstr>Презентация PowerPoint</vt:lpstr>
      <vt:lpstr>Актуальность</vt:lpstr>
      <vt:lpstr>Систематизация инструментов состязательности и рекомендации</vt:lpstr>
      <vt:lpstr>Выбор и отвод эксперта</vt:lpstr>
      <vt:lpstr>Выбор и отвод эксперта </vt:lpstr>
      <vt:lpstr>Предложения по внесение изменений в законодательство (рецензирование)</vt:lpstr>
      <vt:lpstr>Неравноценное встречное исполнение</vt:lpstr>
      <vt:lpstr>Неравноценное встречное исполнение: выводы и рекомендации</vt:lpstr>
      <vt:lpstr>Сравнительно-правовой анализ: выводы</vt:lpstr>
      <vt:lpstr>Сравнительно-правовой анализ: предложения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Лебединский ВИ</cp:lastModifiedBy>
  <cp:revision>1031</cp:revision>
  <dcterms:created xsi:type="dcterms:W3CDTF">2008-06-01T08:07:10Z</dcterms:created>
  <dcterms:modified xsi:type="dcterms:W3CDTF">2022-03-18T08:52:08Z</dcterms:modified>
</cp:coreProperties>
</file>