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notesMasterIdLst>
    <p:notesMasterId r:id="rId18"/>
  </p:notesMasterIdLst>
  <p:sldIdLst>
    <p:sldId id="454" r:id="rId2"/>
    <p:sldId id="497" r:id="rId3"/>
    <p:sldId id="499" r:id="rId4"/>
    <p:sldId id="498" r:id="rId5"/>
    <p:sldId id="488" r:id="rId6"/>
    <p:sldId id="502" r:id="rId7"/>
    <p:sldId id="510" r:id="rId8"/>
    <p:sldId id="511" r:id="rId9"/>
    <p:sldId id="491" r:id="rId10"/>
    <p:sldId id="500" r:id="rId11"/>
    <p:sldId id="501" r:id="rId12"/>
    <p:sldId id="492" r:id="rId13"/>
    <p:sldId id="512" r:id="rId14"/>
    <p:sldId id="493" r:id="rId15"/>
    <p:sldId id="494" r:id="rId16"/>
    <p:sldId id="509" r:id="rId17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kolay Korolkov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9A141D-AC23-483A-B611-86B158E5D984}" v="2" dt="2022-03-16T14:55:44.1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4" autoAdjust="0"/>
    <p:restoredTop sz="95942" autoAdjust="0"/>
  </p:normalViewPr>
  <p:slideViewPr>
    <p:cSldViewPr>
      <p:cViewPr varScale="1">
        <p:scale>
          <a:sx n="116" d="100"/>
          <a:sy n="116" d="100"/>
        </p:scale>
        <p:origin x="143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rolkov Nikolay" userId="c3df55eeb6687c70" providerId="Windows Live" clId="Web-{FD9A141D-AC23-483A-B611-86B158E5D984}"/>
    <pc:docChg chg="modSld">
      <pc:chgData name="Korolkov Nikolay" userId="c3df55eeb6687c70" providerId="Windows Live" clId="Web-{FD9A141D-AC23-483A-B611-86B158E5D984}" dt="2022-03-16T14:55:44.162" v="1" actId="1076"/>
      <pc:docMkLst>
        <pc:docMk/>
      </pc:docMkLst>
      <pc:sldChg chg="modSp">
        <pc:chgData name="Korolkov Nikolay" userId="c3df55eeb6687c70" providerId="Windows Live" clId="Web-{FD9A141D-AC23-483A-B611-86B158E5D984}" dt="2022-03-16T14:55:44.162" v="1" actId="1076"/>
        <pc:sldMkLst>
          <pc:docMk/>
          <pc:sldMk cId="0" sldId="492"/>
        </pc:sldMkLst>
        <pc:spChg chg="mod">
          <ac:chgData name="Korolkov Nikolay" userId="c3df55eeb6687c70" providerId="Windows Live" clId="Web-{FD9A141D-AC23-483A-B611-86B158E5D984}" dt="2022-03-16T14:55:44.162" v="1" actId="1076"/>
          <ac:spMkLst>
            <pc:docMk/>
            <pc:sldMk cId="0" sldId="492"/>
            <ac:spMk id="3" creationId="{6CB6F0D8-FD39-481A-A0C0-AF10F49DBE8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>
            <a:extLst>
              <a:ext uri="{FF2B5EF4-FFF2-40B4-BE49-F238E27FC236}">
                <a16:creationId xmlns:a16="http://schemas.microsoft.com/office/drawing/2014/main" id="{EAFF1675-0726-443E-BD2A-A898D829E21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37923" name="Rectangle 3">
            <a:extLst>
              <a:ext uri="{FF2B5EF4-FFF2-40B4-BE49-F238E27FC236}">
                <a16:creationId xmlns:a16="http://schemas.microsoft.com/office/drawing/2014/main" id="{40922457-CBCE-4B9A-BB94-B896AA47318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A759F39-3A9B-438D-A0F4-C8F5C323D7D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25" name="Rectangle 5">
            <a:extLst>
              <a:ext uri="{FF2B5EF4-FFF2-40B4-BE49-F238E27FC236}">
                <a16:creationId xmlns:a16="http://schemas.microsoft.com/office/drawing/2014/main" id="{974926E7-6A3C-48B7-B1C9-44B3DA03832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337926" name="Rectangle 6">
            <a:extLst>
              <a:ext uri="{FF2B5EF4-FFF2-40B4-BE49-F238E27FC236}">
                <a16:creationId xmlns:a16="http://schemas.microsoft.com/office/drawing/2014/main" id="{AC0D39F2-7C0A-4458-A0A8-E9BEB8E9FF4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37927" name="Rectangle 7">
            <a:extLst>
              <a:ext uri="{FF2B5EF4-FFF2-40B4-BE49-F238E27FC236}">
                <a16:creationId xmlns:a16="http://schemas.microsoft.com/office/drawing/2014/main" id="{5A61BD1D-4CDC-4246-920A-B73065F011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0B73316-2CED-42B3-8C0B-6A8C0EDA97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98A07484-1A60-4901-81AA-8C2D616697C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1357A9A6-4153-4245-BB6E-DB5E077031A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05E9F1A5-9549-4405-9F40-F3DF23A0D50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/>
            </a:p>
          </p:txBody>
        </p:sp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8F3D306-47DD-45C9-BF5B-64774EF3ED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>
                <a:extLst>
                  <a:ext uri="{FF2B5EF4-FFF2-40B4-BE49-F238E27FC236}">
                    <a16:creationId xmlns:a16="http://schemas.microsoft.com/office/drawing/2014/main" id="{17E10DBE-C1BA-4780-8B00-4B51642E24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/>
              </a:p>
            </p:txBody>
          </p:sp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03B1758D-C5D6-4CF4-9C0D-CC9C2A6B987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/>
              </a:p>
            </p:txBody>
          </p:sp>
          <p:sp>
            <p:nvSpPr>
              <p:cNvPr id="10" name="Rectangle 8">
                <a:extLst>
                  <a:ext uri="{FF2B5EF4-FFF2-40B4-BE49-F238E27FC236}">
                    <a16:creationId xmlns:a16="http://schemas.microsoft.com/office/drawing/2014/main" id="{F148D0F2-61CD-46AF-BC08-4C34548010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/>
              </a:p>
            </p:txBody>
          </p:sp>
          <p:sp>
            <p:nvSpPr>
              <p:cNvPr id="11" name="Rectangle 9">
                <a:extLst>
                  <a:ext uri="{FF2B5EF4-FFF2-40B4-BE49-F238E27FC236}">
                    <a16:creationId xmlns:a16="http://schemas.microsoft.com/office/drawing/2014/main" id="{99AEFA50-CBDA-47D4-AEE4-F6B0530A35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/>
              </a:p>
            </p:txBody>
          </p:sp>
          <p:sp>
            <p:nvSpPr>
              <p:cNvPr id="12" name="Rectangle 10">
                <a:extLst>
                  <a:ext uri="{FF2B5EF4-FFF2-40B4-BE49-F238E27FC236}">
                    <a16:creationId xmlns:a16="http://schemas.microsoft.com/office/drawing/2014/main" id="{035C77C6-77D3-4134-A74B-5D78DFA224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/>
              </a:p>
            </p:txBody>
          </p:sp>
          <p:sp>
            <p:nvSpPr>
              <p:cNvPr id="13" name="Rectangle 11">
                <a:extLst>
                  <a:ext uri="{FF2B5EF4-FFF2-40B4-BE49-F238E27FC236}">
                    <a16:creationId xmlns:a16="http://schemas.microsoft.com/office/drawing/2014/main" id="{36C8B2EE-17B3-4DCB-B02E-A4423C9C816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/>
              </a:p>
            </p:txBody>
          </p:sp>
          <p:sp>
            <p:nvSpPr>
              <p:cNvPr id="14" name="Rectangle 12">
                <a:extLst>
                  <a:ext uri="{FF2B5EF4-FFF2-40B4-BE49-F238E27FC236}">
                    <a16:creationId xmlns:a16="http://schemas.microsoft.com/office/drawing/2014/main" id="{1E4DF5C4-C484-42D5-895D-6F85A21AD2E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/>
              </a:p>
            </p:txBody>
          </p:sp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BE28AAC1-C3F8-4A23-9CCA-F56B1B9FDC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/>
              </a:p>
            </p:txBody>
          </p:sp>
          <p:sp>
            <p:nvSpPr>
              <p:cNvPr id="16" name="Rectangle 14">
                <a:extLst>
                  <a:ext uri="{FF2B5EF4-FFF2-40B4-BE49-F238E27FC236}">
                    <a16:creationId xmlns:a16="http://schemas.microsoft.com/office/drawing/2014/main" id="{4C36D1EC-6CBE-4C4D-8744-123EF726C05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/>
              </a:p>
            </p:txBody>
          </p:sp>
          <p:sp>
            <p:nvSpPr>
              <p:cNvPr id="17" name="Rectangle 15">
                <a:extLst>
                  <a:ext uri="{FF2B5EF4-FFF2-40B4-BE49-F238E27FC236}">
                    <a16:creationId xmlns:a16="http://schemas.microsoft.com/office/drawing/2014/main" id="{50DD1E39-7101-4952-88BF-D5BED14E0D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/>
              </a:p>
            </p:txBody>
          </p:sp>
        </p:grpSp>
      </p:grpSp>
      <p:sp>
        <p:nvSpPr>
          <p:cNvPr id="30414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30414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1B346B0C-3192-4FBD-97C8-520AF64D0C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0D4669DD-6118-4260-8247-38A53F7530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C6188247-82C5-45D5-A4AB-71C32190A4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42081-728A-4D4C-8E19-C42BC1DBAE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261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BB679DD-D89C-45EF-A417-5E1FFF517F2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A6C685-CF4E-400D-9CFA-29E67311BE5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6872F-21EE-4D6E-BAC0-65E9E23E14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51F5173E-BBFF-478D-919F-288E6022CFAD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748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1A86C8D-C374-45A0-BB9B-F0914707E5C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AB106F1-ED64-4C14-B986-9E2DE99B857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3CAB1-7429-4D7D-BE2F-134EFCA3FF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ACEAB2E3-2C4F-4AD7-951E-967206C2CA5C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9015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D35C74D-0653-45B4-9944-425EE14D46C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A2F5D32-6576-443A-84DD-7904A11984F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71616-7FF3-4110-91A8-E9D41130B1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965FEB6F-4F27-41F5-91B3-08339164451C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847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7BC60DC-BAA7-4527-93C4-7A92A8BAF1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276F175-522D-4970-9244-F815FB34B69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5D0A5-6222-4FD4-8C44-C87A5344EB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D6D79540-F260-4D8B-B22F-BD3418289CEF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554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28B97BA-2A09-4787-B2B6-3CBBBE0E36A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A47C19B-32A0-4FF2-90EE-419F7958A44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0E811-60F2-4F22-AA1F-11C7FADBC8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F9969AEC-15BA-49D4-B372-F6AFE7266D72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673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15E0978-7173-48CB-9913-EC338BD99A2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2F7C5D-7A5E-4A40-BAA5-681BA11BA2E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3C492-DB5B-4D00-9A8C-635F4FD02D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CA687A6F-7870-4D7F-A4FF-E7636862F16F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8503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B9479AE-95AD-4A12-A3EB-2CAE9FF6018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C4C88B6-EC2F-4EF5-AE40-54C56E153F3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29AF9-CA31-481F-8BFE-2E0F839B43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8660E0FA-585D-4BF9-A13C-D7195E5230A8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76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197ADEA-FAA0-4B5B-B2F2-3A1095274F7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F1CC293-E014-46B0-9ED8-48959C0FE2E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706A9-BE20-4E14-BC45-C433CD3992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908F55F1-BF79-488E-B792-35736D8F2550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2120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470C5E-F512-4E75-B585-8CE854CF7F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ADF30D-1588-4ED7-A7F0-DCA5B7E93C2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B4EC7-4417-4730-AB50-454E04ECF7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DDB37C17-5EE5-41ED-8CCB-165816BF66D8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678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5516DA4-3A17-4A57-947F-2B815A0E8CA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9BC1E2C-346B-4872-B758-AA591C54F6A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ECC96-7DD8-4879-9672-370F6C397C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E61DE839-D759-450A-89E0-AE4552FA5AE1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160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925CE1E-B436-4F35-93FA-958E60B0F6C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1803342-8703-444D-AF09-A60BAC16A78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699D8-7DBE-44F8-AE66-994F481409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584AA2E0-CF5C-4B58-AC1B-8DD0AAB0538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484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1530F1A-1EDC-475E-BB4F-4387FAB37BB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1BB252E-E387-4502-9020-BD7DC41630F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C0E2D-43D3-4B24-A73B-9D5A4EA2AD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F8106ECE-BCFE-41C5-8BD0-282DCB21F27A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9658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>
            <a:extLst>
              <a:ext uri="{FF2B5EF4-FFF2-40B4-BE49-F238E27FC236}">
                <a16:creationId xmlns:a16="http://schemas.microsoft.com/office/drawing/2014/main" id="{908E69DE-E0E4-4A9C-98DE-D6D311A47E9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03107" name="Rectangle 3">
            <a:extLst>
              <a:ext uri="{FF2B5EF4-FFF2-40B4-BE49-F238E27FC236}">
                <a16:creationId xmlns:a16="http://schemas.microsoft.com/office/drawing/2014/main" id="{A1A0A3B5-63FA-4FAE-9858-3034BEA06EF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A3A826A0-6B99-4935-AE91-7ACFCB48F5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D647DE18-E55F-424C-8288-28C78184374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>
              <a:extLst>
                <a:ext uri="{FF2B5EF4-FFF2-40B4-BE49-F238E27FC236}">
                  <a16:creationId xmlns:a16="http://schemas.microsoft.com/office/drawing/2014/main" id="{26D79BED-6905-4F1F-BC7D-BEF15D153A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/>
            </a:p>
          </p:txBody>
        </p:sp>
        <p:sp>
          <p:nvSpPr>
            <p:cNvPr id="1033" name="Rectangle 6">
              <a:extLst>
                <a:ext uri="{FF2B5EF4-FFF2-40B4-BE49-F238E27FC236}">
                  <a16:creationId xmlns:a16="http://schemas.microsoft.com/office/drawing/2014/main" id="{5A420646-3CAE-461C-8DBB-5FCA09C20C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/>
            </a:p>
          </p:txBody>
        </p:sp>
        <p:sp>
          <p:nvSpPr>
            <p:cNvPr id="1034" name="Rectangle 7">
              <a:extLst>
                <a:ext uri="{FF2B5EF4-FFF2-40B4-BE49-F238E27FC236}">
                  <a16:creationId xmlns:a16="http://schemas.microsoft.com/office/drawing/2014/main" id="{CB9F6D7D-7F6C-4DD8-A4ED-F49554838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5" name="Rectangle 8">
              <a:extLst>
                <a:ext uri="{FF2B5EF4-FFF2-40B4-BE49-F238E27FC236}">
                  <a16:creationId xmlns:a16="http://schemas.microsoft.com/office/drawing/2014/main" id="{6BE7DD73-5926-4C46-B2BB-735A12BFF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6" name="Rectangle 9">
              <a:extLst>
                <a:ext uri="{FF2B5EF4-FFF2-40B4-BE49-F238E27FC236}">
                  <a16:creationId xmlns:a16="http://schemas.microsoft.com/office/drawing/2014/main" id="{F464942B-729F-408E-AADD-B88E87797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7" name="Rectangle 10">
              <a:extLst>
                <a:ext uri="{FF2B5EF4-FFF2-40B4-BE49-F238E27FC236}">
                  <a16:creationId xmlns:a16="http://schemas.microsoft.com/office/drawing/2014/main" id="{19BBA710-A64A-4F93-AFA7-0FB29F5D1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8" name="Rectangle 11">
              <a:extLst>
                <a:ext uri="{FF2B5EF4-FFF2-40B4-BE49-F238E27FC236}">
                  <a16:creationId xmlns:a16="http://schemas.microsoft.com/office/drawing/2014/main" id="{E842115B-5CB1-40FF-8BA6-67CD19F72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/>
            </a:p>
          </p:txBody>
        </p:sp>
        <p:sp>
          <p:nvSpPr>
            <p:cNvPr id="1039" name="Rectangle 12">
              <a:extLst>
                <a:ext uri="{FF2B5EF4-FFF2-40B4-BE49-F238E27FC236}">
                  <a16:creationId xmlns:a16="http://schemas.microsoft.com/office/drawing/2014/main" id="{D77BB20B-2A79-414E-8DB7-0E47B9082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0" name="Rectangle 13">
              <a:extLst>
                <a:ext uri="{FF2B5EF4-FFF2-40B4-BE49-F238E27FC236}">
                  <a16:creationId xmlns:a16="http://schemas.microsoft.com/office/drawing/2014/main" id="{1D63CB88-F6C9-4317-B323-EC9BB392D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029" name="Rectangle 14">
            <a:extLst>
              <a:ext uri="{FF2B5EF4-FFF2-40B4-BE49-F238E27FC236}">
                <a16:creationId xmlns:a16="http://schemas.microsoft.com/office/drawing/2014/main" id="{0E2D3DEA-C338-42BF-866F-EB9634F2B7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30" name="Rectangle 15">
            <a:extLst>
              <a:ext uri="{FF2B5EF4-FFF2-40B4-BE49-F238E27FC236}">
                <a16:creationId xmlns:a16="http://schemas.microsoft.com/office/drawing/2014/main" id="{4CC1002B-F0F5-4E21-B626-6A588E8449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303120" name="Rectangle 16">
            <a:extLst>
              <a:ext uri="{FF2B5EF4-FFF2-40B4-BE49-F238E27FC236}">
                <a16:creationId xmlns:a16="http://schemas.microsoft.com/office/drawing/2014/main" id="{9F1C1896-ADD2-4077-9C0D-BA25E330FF1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  <p:sldLayoutId id="2147484284" r:id="rId12"/>
    <p:sldLayoutId id="214748428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id="{97330847-67FD-4832-8E6B-527FE8DF66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1050" y="785813"/>
            <a:ext cx="4835525" cy="1042987"/>
          </a:xfrm>
        </p:spPr>
        <p:txBody>
          <a:bodyPr/>
          <a:lstStyle/>
          <a:p>
            <a:pPr algn="ctr">
              <a:defRPr/>
            </a:pPr>
            <a:br>
              <a:rPr lang="ru-RU" altLang="ru-RU" sz="2800" b="1" dirty="0"/>
            </a:br>
            <a:endParaRPr lang="ru-RU" alt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Объект 2">
            <a:extLst>
              <a:ext uri="{FF2B5EF4-FFF2-40B4-BE49-F238E27FC236}">
                <a16:creationId xmlns:a16="http://schemas.microsoft.com/office/drawing/2014/main" id="{9028287F-44A9-4796-A74D-438F30E3D1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1828800"/>
            <a:ext cx="8229600" cy="2952750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</a:pPr>
            <a:endParaRPr lang="ru-RU" altLang="ru-RU"/>
          </a:p>
          <a:p>
            <a:pPr marL="0" indent="0" algn="ctr">
              <a:buFont typeface="Wingdings" panose="05000000000000000000" pitchFamily="2" charset="2"/>
              <a:buNone/>
            </a:pPr>
            <a:endParaRPr lang="ru-RU" alt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5CDF21F-9EA5-4572-B3B4-507AACC8FAB6}"/>
              </a:ext>
            </a:extLst>
          </p:cNvPr>
          <p:cNvSpPr/>
          <p:nvPr/>
        </p:nvSpPr>
        <p:spPr>
          <a:xfrm>
            <a:off x="917575" y="2133600"/>
            <a:ext cx="7308850" cy="295116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«ГАРМОНИЗАЦИЯ ОЦЕНОЧНОЙ ДЕЯТЕЛЬНОСТИ И СУДЕБНОЙ ФИНАНСОВО-ЭКОНОМИЧЕСКОЙ ЭКСПЕРТИЗЫ»</a:t>
            </a:r>
          </a:p>
        </p:txBody>
      </p:sp>
      <p:sp>
        <p:nvSpPr>
          <p:cNvPr id="4101" name="TextBox 5">
            <a:extLst>
              <a:ext uri="{FF2B5EF4-FFF2-40B4-BE49-F238E27FC236}">
                <a16:creationId xmlns:a16="http://schemas.microsoft.com/office/drawing/2014/main" id="{4A32DD02-5FBB-450E-9FF9-31BB88919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4924425"/>
            <a:ext cx="4572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endParaRPr lang="ru-RU" altLang="ru-RU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altLang="ru-RU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515C832C-255F-4864-A647-304B2FE9D6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84238"/>
          </a:xfrm>
        </p:spPr>
        <p:txBody>
          <a:bodyPr/>
          <a:lstStyle/>
          <a:p>
            <a:r>
              <a:rPr lang="ru-RU" altLang="ru-RU"/>
              <a:t>Часть 2 Оценщики ? Кто вы?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F7F522-2E04-475B-BD0E-C032D2E51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19600"/>
          </a:xfrm>
        </p:spPr>
        <p:txBody>
          <a:bodyPr/>
          <a:lstStyle/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16.1 Судебная строительно-техническая экспертиза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27.1 Судебная землеустроительная экспертиза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ru-RU" altLang="ru-RU" sz="2000" b="1" dirty="0">
              <a:solidFill>
                <a:srgbClr val="9999CC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ru-RU" altLang="ru-RU" sz="20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юстиции.</a:t>
            </a:r>
          </a:p>
          <a:p>
            <a:pPr marL="0" indent="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ru-RU" altLang="ru-RU" sz="20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№266 от 28.12.2021 г внесены изменения в приказ №237 от 27.12.2012 г, непосредственно затрагивающие вопросы определения стоимости. В перечень экспертных специальностей внесены уточнения - в том числе выделены отдельные специальности:</a:t>
            </a:r>
          </a:p>
          <a:p>
            <a:pPr marL="0" indent="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ru-RU" altLang="ru-RU" sz="20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16.2. "Исследование строительных объектов и территории, функционально связанной с ними, </a:t>
            </a:r>
            <a:r>
              <a:rPr lang="ru-RU" altLang="ru-RU" sz="2000" b="1" i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определения рыночной и иной стоимости</a:t>
            </a:r>
            <a:r>
              <a:rPr lang="ru-RU" altLang="ru-RU" sz="20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marL="0" indent="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ru-RU" altLang="ru-RU" sz="20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27.2. "Исследование объектов землеустройства </a:t>
            </a:r>
            <a:r>
              <a:rPr lang="ru-RU" altLang="ru-RU" sz="2000" b="1" i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определения их рыночной и иной стоимости</a:t>
            </a:r>
            <a:r>
              <a:rPr lang="ru-RU" altLang="ru-RU" sz="20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6F58AA39-68D7-4D40-B3D1-EB17EDE0C4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>
                <a:solidFill>
                  <a:srgbClr val="000000"/>
                </a:solidFill>
              </a:rPr>
              <a:t>Часть 2 Оценщики ? Кто вы?</a:t>
            </a:r>
            <a:endParaRPr lang="ru-RU" alt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7681E1-FE42-45C1-8F8C-E5A741BD1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Приказ ФБУ РФЦСЭ 18.04.2018.№ 86/1-1 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</a:rPr>
              <a:t>О перечне специальностей высшего профильного образования в Системе добровольной сертификации методического обеспечения судебной экспертизы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ru-RU" sz="18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</a:rPr>
              <a:t>16.1  Код и наименование базовых профильных специальностей</a:t>
            </a:r>
            <a:r>
              <a:rPr lang="en-US" sz="1800" i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sz="18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</a:rPr>
              <a:t>Архитектура, техника и технологии строительства, Технология материалов…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ru-RU" sz="18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</a:rPr>
              <a:t>27.1 Геология, география, природопользование, архитектура, градостроительство, землеустройство и кадастр  агрономия…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CB6F0D8-FD39-481A-A0C0-AF10F49DBE87}"/>
              </a:ext>
            </a:extLst>
          </p:cNvPr>
          <p:cNvSpPr/>
          <p:nvPr/>
        </p:nvSpPr>
        <p:spPr>
          <a:xfrm>
            <a:off x="442913" y="124082"/>
            <a:ext cx="8316810" cy="1873250"/>
          </a:xfrm>
          <a:prstGeom prst="round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Рассогласованность решений судов после распоряжения правительства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E2AC4D7-190F-44CA-854C-E5CB8BB05F8D}"/>
              </a:ext>
            </a:extLst>
          </p:cNvPr>
          <p:cNvSpPr/>
          <p:nvPr/>
        </p:nvSpPr>
        <p:spPr>
          <a:xfrm>
            <a:off x="385763" y="2060575"/>
            <a:ext cx="8372475" cy="45370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 № 3А-2627/2021</a:t>
            </a:r>
          </a:p>
          <a:p>
            <a:pPr algn="just">
              <a:defRPr/>
            </a:pPr>
            <a:r>
              <a:rPr lang="ru-RU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«Назначить </a:t>
            </a:r>
            <a:r>
              <a:rPr lang="ru-RU" alt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судебную экспертизу</a:t>
            </a:r>
            <a:r>
              <a:rPr lang="ru-RU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производство поручить ФБУ РФ ЦСЭ»</a:t>
            </a:r>
            <a:r>
              <a:rPr lang="en-US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 № 3A – 775/2021 </a:t>
            </a:r>
          </a:p>
          <a:p>
            <a:pPr algn="just">
              <a:defRPr/>
            </a:pPr>
            <a:r>
              <a:rPr lang="ru-RU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Назначить комиссионную</a:t>
            </a:r>
            <a:r>
              <a:rPr lang="ru-RU" alt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строительно-техническую </a:t>
            </a:r>
            <a:r>
              <a:rPr lang="ru-RU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экспертизу… Производство экспертизы поручить экспертам ФБУ РФЦСЭ»</a:t>
            </a:r>
            <a:r>
              <a:rPr lang="en-US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 №3а-2866/2021</a:t>
            </a:r>
          </a:p>
          <a:p>
            <a:pPr algn="just">
              <a:defRPr/>
            </a:pPr>
            <a:r>
              <a:rPr lang="ru-RU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«Назначить </a:t>
            </a:r>
            <a:r>
              <a:rPr lang="ru-RU" alt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строительно- техническую (оценочную) </a:t>
            </a:r>
            <a:r>
              <a:rPr lang="ru-RU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экспертизу…Производство экспертизы поручить экспертам ФБУ РФЦСЭ»</a:t>
            </a:r>
            <a:r>
              <a:rPr lang="en-US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 № 3а -659/2021</a:t>
            </a:r>
          </a:p>
          <a:p>
            <a:pPr algn="just">
              <a:defRPr/>
            </a:pPr>
            <a:r>
              <a:rPr lang="ru-RU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«Назначить </a:t>
            </a:r>
            <a:r>
              <a:rPr lang="ru-RU" alt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судебную оценочную экспертизу </a:t>
            </a:r>
            <a:r>
              <a:rPr lang="ru-RU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…поручить экспертам ФБУ «Воронежский региональный центр судебной экспертизы МЮ РФ»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012CE71A-718F-40B0-AD59-63C3F9452D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pt-PT"/>
              <a:t>ФЗ - 135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C582B0-80E1-4095-A83B-6D549B2A1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19600"/>
          </a:xfrm>
        </p:spPr>
        <p:txBody>
          <a:bodyPr/>
          <a:lstStyle/>
          <a:p>
            <a:pPr algn="just">
              <a:defRPr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б) часть третью изложить в следующей редакции: «В случаях, предусмотренных законодательством Российской Федерации, а также при необходимости определения рыночной или иной стоимости объекта оценки в судебном разбирательстве, оценка такого объекта оценки, в том числе повторная, может быть проведена оценщиком на основании определения суда, арбитражного суда, третейского суда о проведении оценки, в том числе повторной, а также по решению уполномоченного органа. При определении рыночной или иной стоимости объекта оценки, в том числе повторной, оценщик обязан соблюдать требования настоящего Федерального закона, федеральных стандартов оценки, иных нормативных правовых актов Российской Федерации в области оценочной деятельности, а также требования стандартов и правил оценочной деятельности, утвержденных саморегулируемой организацией оценщиков, членом которой он является.»;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B5B1D83-5A5D-4840-BE86-541DA3BD23A0}"/>
              </a:ext>
            </a:extLst>
          </p:cNvPr>
          <p:cNvSpPr/>
          <p:nvPr/>
        </p:nvSpPr>
        <p:spPr>
          <a:xfrm>
            <a:off x="419100" y="549275"/>
            <a:ext cx="8474075" cy="503238"/>
          </a:xfrm>
          <a:prstGeom prst="round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Предлагаемые изменения в законы и подзаконные акты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C9DFE10-B4C4-40E1-88CD-6ECF4DDE7714}"/>
              </a:ext>
            </a:extLst>
          </p:cNvPr>
          <p:cNvSpPr/>
          <p:nvPr/>
        </p:nvSpPr>
        <p:spPr>
          <a:xfrm>
            <a:off x="385763" y="1341438"/>
            <a:ext cx="8372475" cy="51117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Внести в Федеральный закон от 29 июля 1998 года № 135-ФЗ «Об оценочной деятельности в Российской Федерации» следующие изменения:</a:t>
            </a:r>
          </a:p>
          <a:p>
            <a:pPr algn="just">
              <a:defRPr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Статья 9.1  Применение закона об оценочной деятельности при проведении судебной экспертизы.</a:t>
            </a:r>
          </a:p>
          <a:p>
            <a:pPr algn="just">
              <a:defRPr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случае назначения судебной экспертизы при необходимости определения рыночной или иной стоимости объекта исследования, такая экспертиза должна выполнятся с соблюдением требований Закона № 135- ФЗ, обязательных для применения федеральных стандартов оценки, иных нормативных правовых актов, не вступающих в противоречие с Законом № 73-ФЗ.»</a:t>
            </a:r>
          </a:p>
          <a:p>
            <a:pPr algn="just">
              <a:defRPr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Судебная оценочная экспертиза объектов недвижимости представляет собой процессуальное действие, проводимое в установленном законе порядке, основывающееся на исследовании объектов недвижимости, долей в праве на объекты недвижимости и имущественных прав, связанных с ними, с целью определения рыночной или иной стоимости.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ru-RU" altLang="ru-RU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8AA2603-E52E-4210-B8ED-71233EFEEBCA}"/>
              </a:ext>
            </a:extLst>
          </p:cNvPr>
          <p:cNvSpPr/>
          <p:nvPr/>
        </p:nvSpPr>
        <p:spPr>
          <a:xfrm>
            <a:off x="419100" y="549275"/>
            <a:ext cx="8474075" cy="503238"/>
          </a:xfrm>
          <a:prstGeom prst="round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Предлагаемые изменения в законы и подзаконные акты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7C24ED1-645B-4D7A-9C02-7CFE4B10D05A}"/>
              </a:ext>
            </a:extLst>
          </p:cNvPr>
          <p:cNvSpPr/>
          <p:nvPr/>
        </p:nvSpPr>
        <p:spPr>
          <a:xfrm>
            <a:off x="385763" y="1341438"/>
            <a:ext cx="8372475" cy="51117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Внести изменения в приказ Минюста  от 27 декабря 2012 г № 237 , приказ МВД России от 29.06.2005 № 511, приказ СК РФ от 24.07.2020 №77  установив , относящийся к роду СФЭЭ  вид - судебные оценочные экспертизы и подвиды соответствующие 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(недвижимость, движимое, бизнес, НМА).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Внести в Распоряжение Правительства РФ от 16 ноября 2021 г. № 3214-р «Об утверждении перечня видов судебных экспертиз, проводимых исключительно государственными судебно-экспертными организациями» следующие изменения: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Исключить раздел II</a:t>
            </a:r>
          </a:p>
          <a:p>
            <a:pPr algn="just"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«Судебные экспертизы по определению рыночной стоимости объектов недвижимого имущества и объектов землеустройства в рамках оспаривания или установления их кадастровой стоимости</a:t>
            </a:r>
          </a:p>
          <a:p>
            <a:pPr lvl="1" algn="just"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строительно-техническая экспертиза</a:t>
            </a:r>
            <a:r>
              <a:rPr lang="en-US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землеустроительная экспертиза»</a:t>
            </a:r>
            <a:endParaRPr lang="ru-RU" alt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ru-RU" altLang="ru-RU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AB2A088C-AF1C-416D-AFAA-1D82877067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63513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A9E6E8B-ECFE-4296-A2B5-169DEBB7E19B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 ?   Предложения ?   Замечания?</a:t>
            </a:r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ru-RU" alt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endParaRPr lang="ru-RU" altLang="ru-RU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451EED28-4C37-4767-A40F-6101D5A3FC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/>
              <a:t>Эволюция исходов из 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B35F4F-E3E3-4AF7-A61F-46D1AD4C3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56088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Автоэксперты</a:t>
            </a:r>
          </a:p>
          <a:p>
            <a:pPr>
              <a:defRPr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Залоговики банков</a:t>
            </a:r>
          </a:p>
          <a:p>
            <a:pPr>
              <a:defRPr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ГБУ КО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Суд. эксперты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7A519-63ED-4352-8BA1-58B4D15B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813" y="549275"/>
            <a:ext cx="6634162" cy="1371600"/>
          </a:xfrm>
        </p:spPr>
        <p:txBody>
          <a:bodyPr/>
          <a:lstStyle/>
          <a:p>
            <a:pPr>
              <a:defRPr/>
            </a:pPr>
            <a:r>
              <a:rPr lang="ru-RU" sz="2400" dirty="0">
                <a:solidFill>
                  <a:srgbClr val="000000"/>
                </a:solidFill>
              </a:rPr>
              <a:t>Часть 1              </a:t>
            </a:r>
            <a:br>
              <a:rPr lang="ru-RU" sz="2400" dirty="0">
                <a:solidFill>
                  <a:srgbClr val="000000"/>
                </a:solidFill>
              </a:rPr>
            </a:br>
            <a:r>
              <a:rPr lang="ru-RU" sz="2400" dirty="0">
                <a:solidFill>
                  <a:srgbClr val="000000"/>
                </a:solidFill>
              </a:rPr>
              <a:t>		Без вины виноватые ?</a:t>
            </a:r>
            <a:br>
              <a:rPr lang="ru-RU" sz="2400" dirty="0">
                <a:solidFill>
                  <a:srgbClr val="000000"/>
                </a:solidFill>
              </a:rPr>
            </a:br>
            <a:br>
              <a:rPr lang="ru-RU" sz="2000" dirty="0">
                <a:solidFill>
                  <a:srgbClr val="000000"/>
                </a:solidFill>
              </a:rPr>
            </a:br>
            <a:r>
              <a:rPr lang="ru-RU" sz="2000" b="1" cap="all" dirty="0">
                <a:solidFill>
                  <a:srgbClr val="3D3E3F"/>
                </a:solidFill>
                <a:latin typeface="PT Sans Narrow" panose="020B0506020203020204" pitchFamily="34" charset="-52"/>
              </a:rPr>
              <a:t>«НУЖНА ЛИ (В) РОССИИ НЕЗАВИСИМАЯ ОЦЕНКА?» Ю.В.КОЗЫРЬ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CAEAD8-C37D-490B-BD51-5D378337B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ru-RU" altLang="ru-RU" sz="1800" b="1" dirty="0">
              <a:solidFill>
                <a:srgbClr val="9999CC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ru-RU" altLang="ru-RU" sz="1800" b="1" dirty="0">
              <a:solidFill>
                <a:srgbClr val="9999CC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altLang="ru-RU" sz="18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РФ от 16 ноября 2021 г. № 3214-р Об утверждении перечня видов судебных экспертиз, проводимых исключительно государственными судебно-экспертными организациями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altLang="ru-RU" sz="18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altLang="ru-RU" sz="1800" i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Судебные экспертизы по определению рыночной стоимости объектов недвижимого имущества и объектов землеустройства в рамках оспаривания или установления их кадастровой стоимости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ru-RU" altLang="ru-RU" sz="1800" i="1" dirty="0">
              <a:solidFill>
                <a:srgbClr val="9999CC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endParaRPr lang="ru-RU" altLang="ru-RU" sz="1800" i="1" dirty="0">
              <a:solidFill>
                <a:srgbClr val="9999CC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altLang="ru-RU" sz="18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строительно-техническая экспертиза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altLang="ru-RU" sz="1800" b="1" dirty="0">
                <a:solidFill>
                  <a:srgbClr val="9999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землеустроительная экспертиза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6D502F-0520-434C-8B3B-9A5C45C73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476250"/>
            <a:ext cx="8229600" cy="1316038"/>
          </a:xfrm>
        </p:spPr>
        <p:txBody>
          <a:bodyPr/>
          <a:lstStyle/>
          <a:p>
            <a:pPr algn="ctr">
              <a:defRPr/>
            </a:pPr>
            <a:r>
              <a:rPr lang="ru-RU" sz="2400" dirty="0">
                <a:solidFill>
                  <a:srgbClr val="000000"/>
                </a:solidFill>
              </a:rPr>
              <a:t>Часть 1       Без вины виноватые ?</a:t>
            </a:r>
            <a:br>
              <a:rPr lang="ru-RU" sz="2400" dirty="0">
                <a:solidFill>
                  <a:srgbClr val="000000"/>
                </a:solidFill>
              </a:rPr>
            </a:br>
            <a:br>
              <a:rPr lang="ru-RU" sz="2400" dirty="0">
                <a:solidFill>
                  <a:srgbClr val="000000"/>
                </a:solidFill>
              </a:rPr>
            </a:br>
            <a:r>
              <a:rPr lang="ru-RU" sz="2000" b="1" cap="all" dirty="0">
                <a:solidFill>
                  <a:srgbClr val="3D3E3F"/>
                </a:solidFill>
                <a:latin typeface="PT Sans Narrow" panose="020B0506020203020204" pitchFamily="34" charset="-52"/>
              </a:rPr>
              <a:t>«НУЖНА ЛИ (В) РОССИИ НЕЗАВИСИМАЯ ОЦЕНКА?» Ю.В.КОЗЫРЬ</a:t>
            </a:r>
            <a:br>
              <a:rPr lang="ru-RU" sz="2000" b="1" cap="all" dirty="0">
                <a:solidFill>
                  <a:srgbClr val="3D3E3F"/>
                </a:solidFill>
                <a:latin typeface="PT Sans Narrow" panose="020B0506020203020204" pitchFamily="34" charset="-52"/>
              </a:rPr>
            </a:br>
            <a:endParaRPr lang="ru-RU" sz="2000" dirty="0"/>
          </a:p>
        </p:txBody>
      </p:sp>
      <p:sp>
        <p:nvSpPr>
          <p:cNvPr id="7171" name="Объект 2">
            <a:extLst>
              <a:ext uri="{FF2B5EF4-FFF2-40B4-BE49-F238E27FC236}">
                <a16:creationId xmlns:a16="http://schemas.microsoft.com/office/drawing/2014/main" id="{75ABD3CF-9C04-4754-A465-DD41AFB239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5329237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11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1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эксперта </a:t>
            </a:r>
            <a:r>
              <a:rPr lang="ru-RU" altLang="ru-RU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Туевой О.В.</a:t>
            </a:r>
            <a:r>
              <a:rPr lang="ru-RU" altLang="ru-RU"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обвинения </a:t>
            </a:r>
            <a:r>
              <a:rPr lang="ru-RU" altLang="ru-RU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ст. 307 УК РФ </a:t>
            </a:r>
            <a:r>
              <a:rPr lang="ru-RU" altLang="ru-RU" sz="1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Заведомо ложные</a:t>
            </a:r>
            <a:r>
              <a:rPr lang="ru-RU" altLang="ru-RU" sz="1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показания, </a:t>
            </a:r>
            <a:r>
              <a:rPr lang="ru-RU" altLang="ru-RU"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эксперта</a:t>
            </a:r>
            <a:r>
              <a:rPr lang="ru-RU" altLang="ru-RU" sz="1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специалиста или неправильный перевод»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1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1400" i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пояснительной записки к проекту постановления Правительства Российской Федерации  и жалоб на назначение негосударственных экспертов со стороны региональных ДИЗО, ГБУ, муниципалитетов</a:t>
            </a:r>
          </a:p>
          <a:p>
            <a:pPr marL="0" indent="0"/>
            <a:r>
              <a:rPr lang="ru-RU" altLang="ru-RU" sz="1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производства указанных судебных экспертиз исключительно государственными судебно-экспертными организациями позволит решить проблему, </a:t>
            </a:r>
            <a:r>
              <a:rPr lang="ru-RU" altLang="ru-RU" sz="1400" b="1" i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связанную с </a:t>
            </a:r>
            <a:r>
              <a:rPr lang="ru-RU" altLang="ru-RU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недобросовестностью негосударственных </a:t>
            </a:r>
            <a:r>
              <a:rPr lang="ru-RU" altLang="ru-RU" sz="1400" b="1" i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судебных экспертов</a:t>
            </a:r>
            <a:r>
              <a:rPr lang="ru-RU" altLang="ru-RU" sz="1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производстве судебных экспертиз по делам, связанным с установлением кадастровой стоимости объектов недвижимого имущества и земельных участков.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14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lang="ru-RU" altLang="ru-RU" sz="1400" i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постановления Пленума Верховного Суда РФ от 23.06.2015 № 25 «О применении судами некоторых положений раздела I части первой Гражданского кодекса Российской Федерации»: – </a:t>
            </a:r>
            <a:r>
              <a:rPr lang="ru-RU" altLang="ru-RU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Добросовестное поведение </a:t>
            </a:r>
            <a:r>
              <a:rPr lang="ru-RU" altLang="ru-RU" sz="1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поведение, ожидаемое от любого участника гражданского оборота, которое учитывает права и законные интересы другой стороны и содействует ей, в том числе в получении необходимой информации.</a:t>
            </a:r>
          </a:p>
          <a:p>
            <a:pPr marL="0" indent="0"/>
            <a:r>
              <a:rPr lang="ru-RU" altLang="ru-RU" sz="14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 ФЗ -73 Принципы государственной судебно-экспертной деятельности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1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судебно-экспертная деятельность основывается на принципах законности, соблюдения прав и свобод человека и гражданина, прав юридического лица, а также независимости эксперта, </a:t>
            </a:r>
            <a:r>
              <a:rPr lang="ru-RU" altLang="ru-RU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объективности, всесторонности и полноты исследований, проводимых с использованием современных достижений науки и техники.</a:t>
            </a:r>
          </a:p>
          <a:p>
            <a:pPr marL="0" indent="0"/>
            <a:endParaRPr lang="ru-RU" altLang="ru-RU" sz="1800">
              <a:solidFill>
                <a:srgbClr val="464C55"/>
              </a:solidFill>
              <a:latin typeface="PT Serif" panose="020A0603040505020204" pitchFamily="18" charset="0"/>
            </a:endParaRPr>
          </a:p>
          <a:p>
            <a:pPr marL="0" indent="0"/>
            <a:endParaRPr lang="ru-RU" altLang="ru-RU" sz="1100">
              <a:solidFill>
                <a:srgbClr val="464C55"/>
              </a:solidFill>
              <a:latin typeface="PT Serif" panose="020A06030405050202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C8DC4E4-9FE9-4620-8574-14FCF33949DC}"/>
              </a:ext>
            </a:extLst>
          </p:cNvPr>
          <p:cNvSpPr/>
          <p:nvPr/>
        </p:nvSpPr>
        <p:spPr>
          <a:xfrm>
            <a:off x="265113" y="1741488"/>
            <a:ext cx="3370262" cy="47117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«Оценочная (стоимостная) экспертиза базируется на оценочной деятельности»</a:t>
            </a:r>
          </a:p>
          <a:p>
            <a:pPr algn="just">
              <a:defRPr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«Выделение судебной оценочной экспертизы в отдельный род осложняется тем обстоятельством, что проблемами оценки занимаются и другие роды экспертиз , например строительно-техническая, автотовароведческая»</a:t>
            </a:r>
          </a:p>
          <a:p>
            <a:pPr algn="just">
              <a:defRPr/>
            </a:pPr>
            <a:r>
              <a:rPr lang="ru-RU" altLang="ru-RU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Е.Р. Россинская доктор юридических наук, профессор.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087116-EED7-4CA2-AFDF-F207659617B6}"/>
              </a:ext>
            </a:extLst>
          </p:cNvPr>
          <p:cNvSpPr/>
          <p:nvPr/>
        </p:nvSpPr>
        <p:spPr>
          <a:xfrm>
            <a:off x="3851275" y="1741488"/>
            <a:ext cx="4852988" cy="4775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defRPr/>
            </a:pPr>
            <a:r>
              <a:rPr lang="ru-RU" altLang="ru-RU" dirty="0">
                <a:solidFill>
                  <a:srgbClr val="5D5DAE"/>
                </a:solidFill>
                <a:cs typeface="Calibri" panose="020F0502020204030204" pitchFamily="34" charset="0"/>
              </a:rPr>
              <a:t>«Областным судом привлекаются исключительно субъекты оценочной деятельности …  Лицу не обладающему квалификационным аттестатом не может быть поручено проведение судебной оценочной экспертизы»</a:t>
            </a:r>
          </a:p>
          <a:p>
            <a:pPr algn="just">
              <a:defRPr/>
            </a:pPr>
            <a:r>
              <a:rPr lang="ru-RU" altLang="ru-RU" dirty="0">
                <a:solidFill>
                  <a:srgbClr val="5D5DAE"/>
                </a:solidFill>
                <a:cs typeface="Calibri" panose="020F0502020204030204" pitchFamily="34" charset="0"/>
              </a:rPr>
              <a:t>«…Следовательно, если специальное законодательство устанавливает определённые требования к образованию и сертификации этой деятельности , то судебный эксперт обязан отвечать этим требованиям…</a:t>
            </a:r>
          </a:p>
          <a:p>
            <a:pPr algn="just">
              <a:defRPr/>
            </a:pPr>
            <a:r>
              <a:rPr lang="ru-RU" altLang="ru-RU" i="1" dirty="0">
                <a:solidFill>
                  <a:srgbClr val="5D5DAE"/>
                </a:solidFill>
                <a:cs typeface="Calibri" panose="020F0502020204030204" pitchFamily="34" charset="0"/>
              </a:rPr>
              <a:t>Н.В. Овсянкина судья Судебной коллегии по административным делам Тульского областного суда</a:t>
            </a:r>
          </a:p>
          <a:p>
            <a:pPr algn="ctr">
              <a:defRPr/>
            </a:pPr>
            <a:endParaRPr lang="ru-RU" altLang="ru-RU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308D9B1-7B25-419D-9F5C-224D2EB74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693738"/>
            <a:ext cx="8229600" cy="719137"/>
          </a:xfrm>
        </p:spPr>
        <p:txBody>
          <a:bodyPr/>
          <a:lstStyle/>
          <a:p>
            <a:pPr algn="ctr">
              <a:defRPr/>
            </a:pPr>
            <a:r>
              <a:rPr lang="ru-RU" dirty="0"/>
              <a:t>Часть 2 Оценщики ? Кто вы?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643BC550-6B85-47AE-A730-307FA7DD55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33400"/>
          </a:xfrm>
        </p:spPr>
        <p:txBody>
          <a:bodyPr/>
          <a:lstStyle/>
          <a:p>
            <a:r>
              <a:rPr lang="ru-RU" altLang="ru-RU">
                <a:solidFill>
                  <a:srgbClr val="000000"/>
                </a:solidFill>
              </a:rPr>
              <a:t>Часть 2 Оценщики ? Кто вы?</a:t>
            </a:r>
            <a:endParaRPr lang="ru-RU" alt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A266BC-6B77-4CE1-A3A5-FA683FE2F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6164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 в равной степени, с точки зрения доказательств, может принять решение как на основе отчетов об оценке, так и на основе заключения судебного эксперта</a:t>
            </a:r>
            <a:r>
              <a:rPr lang="en-US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Определяя вид экспертизы при её назначении суды использовали как правило следующие формулировки, относимые к (видам) родам судебных экспертиз: </a:t>
            </a:r>
            <a:r>
              <a:rPr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судебная-оценочная экспертиза, оценочная экспертиза, стоимостная экспертиза</a:t>
            </a:r>
            <a:r>
              <a:rPr lang="en-US" alt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alt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16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специалистов для проведения судебных оценочных (стоимостных) экспертиз суды признавали лиц, обладающих познаниями в области оценочной деятельности</a:t>
            </a:r>
            <a:r>
              <a:rPr lang="en-US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определении Судебной коллегии </a:t>
            </a:r>
            <a:r>
              <a:rPr lang="ru-RU" altLang="ru-RU" sz="1600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экономическим спорам </a:t>
            </a: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Верховного Суда РФ от 09.08.2018 по делу № 305-ЭС18-3860, А41-89689/2016 отмечено следующее:</a:t>
            </a:r>
          </a:p>
          <a:p>
            <a:pPr algn="just">
              <a:defRPr/>
            </a:pP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«Заключение эксперта, содержащее вывод о стоимости возмещения изымаемого для государственных нужд земельного участка с учетом его рыночной стоимости, может считаться допустимым доказательством </a:t>
            </a:r>
            <a:r>
              <a:rPr lang="ru-RU" altLang="ru-RU" sz="1600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том случае, когда оно выполнено с </a:t>
            </a:r>
            <a:r>
              <a:rPr lang="ru-RU" altLang="ru-RU" sz="1600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соблюдением требований Закона № 135-ФЗ</a:t>
            </a: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обязательных для применения </a:t>
            </a:r>
            <a:r>
              <a:rPr lang="ru-RU" altLang="ru-RU" sz="1600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 стандартов оценки</a:t>
            </a: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иных нормативных правовых актов.»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7E2324A-159C-4B9C-BAC6-32A8A56F06A9}"/>
              </a:ext>
            </a:extLst>
          </p:cNvPr>
          <p:cNvSpPr/>
          <p:nvPr/>
        </p:nvSpPr>
        <p:spPr>
          <a:xfrm>
            <a:off x="334963" y="1136650"/>
            <a:ext cx="8472487" cy="844550"/>
          </a:xfrm>
          <a:prstGeom prst="round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Проанализировано более 200 решений судов различных видов и инстанций на используемые доказательства и виды назначаемых экспертиз по вопросам связанным с  определением рыночной  и иной </a:t>
            </a:r>
            <a:r>
              <a:rPr lang="ru-RU" sz="1400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стоимости.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Отмечается следующее: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47C22F2A-990D-415E-972D-A2B43BA048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>
                <a:solidFill>
                  <a:srgbClr val="000000"/>
                </a:solidFill>
              </a:rPr>
              <a:t>Часть 2 Оценщики ? Кто вы?</a:t>
            </a:r>
            <a:endParaRPr lang="ru-RU" altLang="ru-RU"/>
          </a:p>
        </p:txBody>
      </p:sp>
      <p:sp>
        <p:nvSpPr>
          <p:cNvPr id="10243" name="Объект 2">
            <a:extLst>
              <a:ext uri="{FF2B5EF4-FFF2-40B4-BE49-F238E27FC236}">
                <a16:creationId xmlns:a16="http://schemas.microsoft.com/office/drawing/2014/main" id="{6401D20F-79D3-4A1B-B407-E9484E72EF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760913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ru-RU" altLang="ru-RU" sz="1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оценщиков и сметчиков в рамках оценки и судебной экспертизы.</a:t>
            </a:r>
          </a:p>
          <a:p>
            <a:pPr>
              <a:spcBef>
                <a:spcPts val="1200"/>
              </a:spcBef>
            </a:pPr>
            <a:r>
              <a:rPr lang="ru-RU" altLang="ru-RU" sz="1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Судебные споры о стоимости – момент истины для оценщиков и экспертов. </a:t>
            </a:r>
          </a:p>
          <a:p>
            <a:pPr>
              <a:spcBef>
                <a:spcPts val="1200"/>
              </a:spcBef>
            </a:pPr>
            <a:r>
              <a:rPr lang="ru-RU" altLang="ru-RU" sz="1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существенности. Синтез оценок, а не отсеивание всех, кроме одной. </a:t>
            </a:r>
          </a:p>
          <a:p>
            <a:pPr>
              <a:spcBef>
                <a:spcPts val="1200"/>
              </a:spcBef>
            </a:pPr>
            <a:r>
              <a:rPr lang="ru-RU" altLang="ru-RU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с гуманитарным или бухгалтерским образованием не должны быть экспертами по стоимости </a:t>
            </a:r>
            <a:r>
              <a:rPr lang="ru-RU" altLang="ru-RU" sz="1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качеству ОКС!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altLang="ru-RU" sz="180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Поэтому представляется оправданным привлекать к экспертизе стоимости недвижимости, (особенно с существующими или строящимися/реконструируемыми объектами капитального строительства в составе объектов недвижимости) специалистов, имеющих профессиональные знания в области архитектуры и строительства.   Причем лучше, чтобы это были знания, полученные в рамках основного образования. </a:t>
            </a:r>
            <a:endParaRPr lang="ru-RU" altLang="ru-RU" sz="1800">
              <a:solidFill>
                <a:srgbClr val="3333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Д.Д. Кузнецов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3935E176-C347-473C-ABA3-D0C8C2A419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74663"/>
            <a:ext cx="8229600" cy="812800"/>
          </a:xfrm>
        </p:spPr>
        <p:txBody>
          <a:bodyPr/>
          <a:lstStyle/>
          <a:p>
            <a:r>
              <a:rPr lang="ru-RU" altLang="ru-RU">
                <a:solidFill>
                  <a:srgbClr val="000000"/>
                </a:solidFill>
              </a:rPr>
              <a:t>Часть 2 Оценщики ? Кто вы?</a:t>
            </a:r>
            <a:endParaRPr lang="ru-RU" alt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038009-1B95-4CF7-9CE8-71BA1B1DE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70000"/>
            <a:ext cx="8229600" cy="5588000"/>
          </a:xfrm>
        </p:spPr>
        <p:txBody>
          <a:bodyPr/>
          <a:lstStyle/>
          <a:p>
            <a:pPr algn="just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ragmaticaC"/>
              </a:rPr>
              <a:t>Обсуждение данной проблемы экспертами СЭУ Минюста России показало, что: </a:t>
            </a:r>
          </a:p>
          <a:p>
            <a:pPr algn="just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ragmaticaC"/>
              </a:rPr>
              <a:t>1. Введение нового полноценного рода (вида) судебной экспертизы - "стоимостная экспертиза" нецелесообразно т.к. данная экспертиза: </a:t>
            </a:r>
          </a:p>
          <a:p>
            <a:pPr algn="just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ragmaticaC"/>
              </a:rPr>
              <a:t>а) не является новой, определение стоимости осуществляется в СЭУ Минюста России в рамках других экспертиз значительный период времени; </a:t>
            </a:r>
          </a:p>
          <a:p>
            <a:pPr algn="just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ragmaticaC"/>
              </a:rPr>
              <a:t>б) не является самостоятельной - представляет собой исследование (расчет) одной из характеристик объекта исследования иного вида (рода) экспертиз, при этом требует обязательного участия экспертов другой специальности в каждом исследовании; </a:t>
            </a:r>
          </a:p>
          <a:p>
            <a:pPr algn="just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ragmaticaC"/>
              </a:rPr>
              <a:t>в) нарушает логику построения классификации судебных экспертиз, принятую в СЭУ Минюста России(объектно- ориентированную); </a:t>
            </a:r>
          </a:p>
          <a:p>
            <a:pPr algn="just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ragmaticaC"/>
              </a:rPr>
              <a:t>г) приводит к необходимости необоснованно больших изменений в сложившейся системе родов (видов) экспертиз, т.к. исключает небольшую часть исследования (определение одной из значительного числа характеристик) из рамок строительно-технической, товароведческой,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PragmaticaC"/>
              </a:rPr>
              <a:t>автотовароведческой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ragmaticaC"/>
              </a:rPr>
              <a:t>, финансово-экономической и др. экспертиз; </a:t>
            </a:r>
          </a:p>
          <a:p>
            <a:pPr algn="just"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ragmaticaC"/>
              </a:rPr>
              <a:t>д) фактически приведет к перераспределению работы, а не к появлению нового вида экспертизы. </a:t>
            </a:r>
          </a:p>
          <a:p>
            <a:pPr marL="0" indent="0" algn="just">
              <a:buFont typeface="Wingdings" panose="05000000000000000000" pitchFamily="2" charset="2"/>
              <a:buNone/>
              <a:defRPr/>
            </a:pPr>
            <a:r>
              <a:rPr lang="ru-RU" sz="1400" dirty="0">
                <a:latin typeface="Times New Roman" panose="02020603050405020304" pitchFamily="18" charset="0"/>
                <a:ea typeface="MyriadPro-Regular"/>
                <a:cs typeface="Times New Roman" panose="02020603050405020304" pitchFamily="18" charset="0"/>
              </a:rPr>
              <a:t>Петров К.Л. О стоимостной экспертизе, её месте в системе родов (видов) судебных экспертиз, проводимых в СЭУ Минюста России, и о пределах экспертной компетенции при проведении стоимостных исследований..// Теория и практика судебной экспертизы. №4 (40) 2015 С. 70-76.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7A9D0F2-49F6-4024-81DD-7925CBD1ACEC}"/>
              </a:ext>
            </a:extLst>
          </p:cNvPr>
          <p:cNvSpPr/>
          <p:nvPr/>
        </p:nvSpPr>
        <p:spPr>
          <a:xfrm>
            <a:off x="442913" y="692150"/>
            <a:ext cx="8472487" cy="504825"/>
          </a:xfrm>
          <a:prstGeom prst="round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!!!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A9822D4-8D2D-452E-928E-E0CB99863E19}"/>
              </a:ext>
            </a:extLst>
          </p:cNvPr>
          <p:cNvSpPr/>
          <p:nvPr/>
        </p:nvSpPr>
        <p:spPr>
          <a:xfrm>
            <a:off x="541338" y="1484313"/>
            <a:ext cx="8374062" cy="48244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об оценке не регулируется отношения, возникающие при рассмотрении дел в судебном процессе и назначении экспертизы судом при возникновении вопросов, требующих специальных знаний в области науки, техники, искусства или ремесла.»</a:t>
            </a:r>
          </a:p>
          <a:p>
            <a:pPr algn="just"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just">
              <a:defRPr/>
            </a:pP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ответа Первого заместителя МЮ РФ Президенту ТПП РФ касательно вышеприведенного Распоряжения Правительства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ru-RU" alt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14129</TotalTime>
  <Words>1666</Words>
  <Application>Microsoft Office PowerPoint</Application>
  <PresentationFormat>Экран (4:3)</PresentationFormat>
  <Paragraphs>111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Пиксел</vt:lpstr>
      <vt:lpstr> </vt:lpstr>
      <vt:lpstr>Эволюция исходов из ОД</vt:lpstr>
      <vt:lpstr>Часть 1                 Без вины виноватые ?  «НУЖНА ЛИ (В) РОССИИ НЕЗАВИСИМАЯ ОЦЕНКА?» Ю.В.КОЗЫРЬ</vt:lpstr>
      <vt:lpstr>Часть 1       Без вины виноватые ?  «НУЖНА ЛИ (В) РОССИИ НЕЗАВИСИМАЯ ОЦЕНКА?» Ю.В.КОЗЫРЬ </vt:lpstr>
      <vt:lpstr>Часть 2 Оценщики ? Кто вы?</vt:lpstr>
      <vt:lpstr>Часть 2 Оценщики ? Кто вы?</vt:lpstr>
      <vt:lpstr>Часть 2 Оценщики ? Кто вы?</vt:lpstr>
      <vt:lpstr>Часть 2 Оценщики ? Кто вы?</vt:lpstr>
      <vt:lpstr>Презентация PowerPoint</vt:lpstr>
      <vt:lpstr>Часть 2 Оценщики ? Кто вы?</vt:lpstr>
      <vt:lpstr>Часть 2 Оценщики ? Кто вы?</vt:lpstr>
      <vt:lpstr>Презентация PowerPoint</vt:lpstr>
      <vt:lpstr>ФЗ - 135</vt:lpstr>
      <vt:lpstr>Презентация PowerPoint</vt:lpstr>
      <vt:lpstr>Презентация PowerPoint</vt:lpstr>
      <vt:lpstr>Презентация PowerPoint</vt:lpstr>
    </vt:vector>
  </TitlesOfParts>
  <Company>Аргумент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Эксперты</dc:title>
  <dc:creator>Корольков</dc:creator>
  <cp:lastModifiedBy>Nikolay Korolkov</cp:lastModifiedBy>
  <cp:revision>380</cp:revision>
  <dcterms:created xsi:type="dcterms:W3CDTF">2008-05-27T09:01:26Z</dcterms:created>
  <dcterms:modified xsi:type="dcterms:W3CDTF">2022-03-16T14:55:49Z</dcterms:modified>
</cp:coreProperties>
</file>