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1"/>
  </p:notesMasterIdLst>
  <p:sldIdLst>
    <p:sldId id="256" r:id="rId2"/>
    <p:sldId id="258" r:id="rId3"/>
    <p:sldId id="259" r:id="rId4"/>
    <p:sldId id="260" r:id="rId5"/>
    <p:sldId id="261" r:id="rId6"/>
    <p:sldId id="264" r:id="rId7"/>
    <p:sldId id="262"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9"/>
    <p:restoredTop sz="96405"/>
  </p:normalViewPr>
  <p:slideViewPr>
    <p:cSldViewPr snapToGrid="0" snapToObjects="1">
      <p:cViewPr varScale="1">
        <p:scale>
          <a:sx n="117" d="100"/>
          <a:sy n="117" d="100"/>
        </p:scale>
        <p:origin x="6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B952-0A16-E645-ABFF-335EAF3B85E1}" type="datetimeFigureOut">
              <a:rPr lang="ru-RU" smtClean="0"/>
              <a:t>16.03.2022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86031-2395-D047-B15C-BA5B4964D9F6}" type="slidenum">
              <a:rPr lang="ru-RU" smtClean="0"/>
              <a:t>‹#›</a:t>
            </a:fld>
            <a:endParaRPr lang="ru-RU"/>
          </a:p>
        </p:txBody>
      </p:sp>
    </p:spTree>
    <p:extLst>
      <p:ext uri="{BB962C8B-B14F-4D97-AF65-F5344CB8AC3E}">
        <p14:creationId xmlns:p14="http://schemas.microsoft.com/office/powerpoint/2010/main" val="265444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3EF419C-4741-154B-BDD2-D784B4470B61}"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9E5E49F-5636-084B-892E-CC33000FE3DC}"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1B3306A-51A2-D047-9542-681C2DA49ECB}"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68A7F8D-EFFE-A048-941B-26A974BA02DB}"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674117-F00B-7A4D-B9DD-3BF893385971}"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D9D5752-CE5D-C644-ADFB-0AECFED5FB69}"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7FF0F8-CB1F-E84D-A0E4-3120893CFB02}"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1CF910B-7BCD-D14A-9A61-DBC47A55AA53}"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9BBB255-4171-EB43-A37D-4EFD7E548F10}"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9E026C-C004-6C42-BC13-1D0DD1FD0879}" type="datetime1">
              <a:rPr lang="ru-RU" smtClean="0"/>
              <a:t>16.03.2022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9B3C216-D248-3749-A0D7-6D45CC2961AC}" type="datetime1">
              <a:rPr lang="ru-RU" smtClean="0"/>
              <a:t>16.03.2022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D1100A9-31E5-7B48-A784-3BFB7D335813}" type="datetime1">
              <a:rPr lang="ru-RU" smtClean="0"/>
              <a:t>16.03.2022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6549C4C-AD22-CE43-BDDB-AE6AC68F1139}" type="datetime1">
              <a:rPr lang="ru-RU" smtClean="0"/>
              <a:t>16.03.2022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C35391-659A-D943-93E7-2325629609D6}" type="datetime1">
              <a:rPr lang="ru-RU" smtClean="0"/>
              <a:t>16.03.2022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3208005-CA5C-7943-8A86-43B10F84477D}" type="datetime1">
              <a:rPr lang="ru-RU" smtClean="0"/>
              <a:t>16.03.2022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2159775-0FD8-764C-8DF1-4CCA667BA7C8}" type="datetime1">
              <a:rPr lang="ru-RU" smtClean="0"/>
              <a:t>16.03.2022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3BC910-74A0-0A43-B5B6-12AEACC97AF2}" type="datetime1">
              <a:rPr lang="ru-RU" smtClean="0"/>
              <a:t>16.03.2022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478645-7567-634C-8D59-C0373743B4BF}"/>
              </a:ext>
            </a:extLst>
          </p:cNvPr>
          <p:cNvSpPr>
            <a:spLocks noGrp="1"/>
          </p:cNvSpPr>
          <p:nvPr>
            <p:ph type="ctrTitle"/>
          </p:nvPr>
        </p:nvSpPr>
        <p:spPr>
          <a:xfrm>
            <a:off x="1021405" y="793016"/>
            <a:ext cx="8112867" cy="3296728"/>
          </a:xfrm>
        </p:spPr>
        <p:txBody>
          <a:bodyPr anchor="t"/>
          <a:lstStyle/>
          <a:p>
            <a:pPr algn="ct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1200" dirty="0">
                <a:latin typeface="Times New Roman" panose="02020603050405020304" pitchFamily="18" charset="0"/>
                <a:cs typeface="Times New Roman" panose="02020603050405020304" pitchFamily="18" charset="0"/>
              </a:rPr>
            </a:b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a:t>
            </a:r>
            <a:r>
              <a:rPr lang="ru-RU" sz="20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2000" b="1"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BECF6BA2-BDF7-2449-B310-5DD59F7B6829}"/>
              </a:ext>
            </a:extLst>
          </p:cNvPr>
          <p:cNvSpPr>
            <a:spLocks noGrp="1"/>
          </p:cNvSpPr>
          <p:nvPr>
            <p:ph type="subTitle" idx="1"/>
          </p:nvPr>
        </p:nvSpPr>
        <p:spPr>
          <a:xfrm>
            <a:off x="1507067" y="4493941"/>
            <a:ext cx="7928762" cy="2070145"/>
          </a:xfrm>
        </p:spPr>
        <p:txBody>
          <a:bodyPr>
            <a:normAutofit lnSpcReduction="10000"/>
          </a:bodyPr>
          <a:lstStyle/>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r>
              <a:rPr lang="ru-RU" sz="1200" dirty="0">
                <a:solidFill>
                  <a:schemeClr val="accent1"/>
                </a:solidFill>
                <a:latin typeface="Times New Roman" panose="02020603050405020304" pitchFamily="18" charset="0"/>
                <a:cs typeface="Times New Roman" panose="02020603050405020304" pitchFamily="18" charset="0"/>
              </a:rPr>
              <a:t>Комиссаров Г.А.</a:t>
            </a: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spcBef>
                <a:spcPts val="0"/>
              </a:spcBef>
            </a:pPr>
            <a:endParaRPr lang="ru-RU" sz="1200" dirty="0">
              <a:solidFill>
                <a:schemeClr val="accent1"/>
              </a:solidFill>
              <a:latin typeface="Times New Roman" panose="02020603050405020304" pitchFamily="18" charset="0"/>
              <a:cs typeface="Times New Roman" panose="02020603050405020304" pitchFamily="18" charset="0"/>
            </a:endParaRPr>
          </a:p>
          <a:p>
            <a:pPr algn="ctr">
              <a:spcBef>
                <a:spcPts val="0"/>
              </a:spcBef>
            </a:pPr>
            <a:r>
              <a:rPr lang="ru-RU" sz="1200" dirty="0">
                <a:solidFill>
                  <a:schemeClr val="accent1"/>
                </a:solidFill>
                <a:latin typeface="Times New Roman" panose="02020603050405020304" pitchFamily="18" charset="0"/>
                <a:cs typeface="Times New Roman" panose="02020603050405020304" pitchFamily="18" charset="0"/>
              </a:rPr>
              <a:t>Москва, 2022</a:t>
            </a:r>
          </a:p>
        </p:txBody>
      </p:sp>
    </p:spTree>
    <p:extLst>
      <p:ext uri="{BB962C8B-B14F-4D97-AF65-F5344CB8AC3E}">
        <p14:creationId xmlns:p14="http://schemas.microsoft.com/office/powerpoint/2010/main" val="1072124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0306A0D-6AB4-6647-A053-A11EDFB8EA8E}"/>
              </a:ext>
            </a:extLst>
          </p:cNvPr>
          <p:cNvSpPr>
            <a:spLocks noGrp="1"/>
          </p:cNvSpPr>
          <p:nvPr>
            <p:ph idx="1"/>
          </p:nvPr>
        </p:nvSpPr>
        <p:spPr>
          <a:xfrm>
            <a:off x="677334" y="1212130"/>
            <a:ext cx="8596668" cy="3597309"/>
          </a:xfrm>
        </p:spPr>
        <p:txBody>
          <a:bodyPr/>
          <a:lstStyle/>
          <a:p>
            <a:pPr algn="just"/>
            <a:r>
              <a:rPr lang="ru-RU" dirty="0" err="1">
                <a:solidFill>
                  <a:schemeClr val="accent1"/>
                </a:solidFill>
                <a:latin typeface="Times New Roman" panose="02020603050405020304" pitchFamily="18" charset="0"/>
                <a:cs typeface="Times New Roman" panose="02020603050405020304" pitchFamily="18" charset="0"/>
              </a:rPr>
              <a:t>Паулианов</a:t>
            </a:r>
            <a:r>
              <a:rPr lang="ru-RU" dirty="0">
                <a:solidFill>
                  <a:schemeClr val="accent1"/>
                </a:solidFill>
                <a:latin typeface="Times New Roman" panose="02020603050405020304" pitchFamily="18" charset="0"/>
                <a:cs typeface="Times New Roman" panose="02020603050405020304" pitchFamily="18" charset="0"/>
              </a:rPr>
              <a:t> иск (</a:t>
            </a:r>
            <a:r>
              <a:rPr lang="ru-RU" dirty="0" err="1">
                <a:solidFill>
                  <a:schemeClr val="accent1"/>
                </a:solidFill>
                <a:latin typeface="Times New Roman" panose="02020603050405020304" pitchFamily="18" charset="0"/>
                <a:cs typeface="Times New Roman" panose="02020603050405020304" pitchFamily="18" charset="0"/>
              </a:rPr>
              <a:t>actio</a:t>
            </a:r>
            <a:r>
              <a:rPr lang="ru-RU" dirty="0">
                <a:solidFill>
                  <a:schemeClr val="accent1"/>
                </a:solidFill>
                <a:latin typeface="Times New Roman" panose="02020603050405020304" pitchFamily="18" charset="0"/>
                <a:cs typeface="Times New Roman" panose="02020603050405020304" pitchFamily="18" charset="0"/>
              </a:rPr>
              <a:t> </a:t>
            </a:r>
            <a:r>
              <a:rPr lang="ru-RU" dirty="0" err="1">
                <a:solidFill>
                  <a:schemeClr val="accent1"/>
                </a:solidFill>
                <a:latin typeface="Times New Roman" panose="02020603050405020304" pitchFamily="18" charset="0"/>
                <a:cs typeface="Times New Roman" panose="02020603050405020304" pitchFamily="18" charset="0"/>
              </a:rPr>
              <a:t>Pauliana</a:t>
            </a:r>
            <a:r>
              <a:rPr lang="ru-RU" dirty="0">
                <a:solidFill>
                  <a:schemeClr val="accent1"/>
                </a:solidFill>
                <a:latin typeface="Times New Roman" panose="02020603050405020304" pitchFamily="18" charset="0"/>
                <a:cs typeface="Times New Roman" panose="02020603050405020304" pitchFamily="18" charset="0"/>
              </a:rPr>
              <a:t>) – иск, направленный на оспаривание действий должника по злостному отчуждению имущества, в рамках которого кредиторы могут требовать выдачи полученного со всеми приращениями, независимо от того состоялось ли отчуждение на основании возмездной или безвозмездной сделки. </a:t>
            </a:r>
          </a:p>
          <a:p>
            <a:pPr algn="just"/>
            <a:endParaRPr lang="ru-RU" dirty="0">
              <a:solidFill>
                <a:schemeClr val="accent1"/>
              </a:solidFill>
              <a:latin typeface="Times New Roman" panose="02020603050405020304" pitchFamily="18" charset="0"/>
              <a:cs typeface="Times New Roman" panose="02020603050405020304" pitchFamily="18" charset="0"/>
            </a:endParaRPr>
          </a:p>
          <a:p>
            <a:pPr algn="just"/>
            <a:r>
              <a:rPr lang="ru-RU" dirty="0">
                <a:solidFill>
                  <a:schemeClr val="accent1"/>
                </a:solidFill>
                <a:latin typeface="Times New Roman" panose="02020603050405020304" pitchFamily="18" charset="0"/>
                <a:cs typeface="Times New Roman" panose="02020603050405020304" pitchFamily="18" charset="0"/>
              </a:rPr>
              <a:t>Изначально </a:t>
            </a:r>
            <a:r>
              <a:rPr lang="ru-RU" dirty="0" err="1">
                <a:solidFill>
                  <a:schemeClr val="accent1"/>
                </a:solidFill>
                <a:latin typeface="Times New Roman" panose="02020603050405020304" pitchFamily="18" charset="0"/>
                <a:cs typeface="Times New Roman" panose="02020603050405020304" pitchFamily="18" charset="0"/>
              </a:rPr>
              <a:t>Паулианов</a:t>
            </a:r>
            <a:r>
              <a:rPr lang="ru-RU" dirty="0">
                <a:solidFill>
                  <a:schemeClr val="accent1"/>
                </a:solidFill>
                <a:latin typeface="Times New Roman" panose="02020603050405020304" pitchFamily="18" charset="0"/>
                <a:cs typeface="Times New Roman" panose="02020603050405020304" pitchFamily="18" charset="0"/>
              </a:rPr>
              <a:t> иск был способом защиты конкурсных кредиторов и только спустя время данное право было предоставлено кредиторам вне конкурса, что логично, поскольку природа конкурсного и внеконкурсного оспаривания сделок должника имеет под собой одно и тоже основание, а именно недобросовестность. </a:t>
            </a:r>
          </a:p>
        </p:txBody>
      </p:sp>
      <p:sp>
        <p:nvSpPr>
          <p:cNvPr id="4" name="Номер слайда 3">
            <a:extLst>
              <a:ext uri="{FF2B5EF4-FFF2-40B4-BE49-F238E27FC236}">
                <a16:creationId xmlns:a16="http://schemas.microsoft.com/office/drawing/2014/main" id="{AC6D9A76-F5DB-D74E-A5FA-F51E5A0FDC84}"/>
              </a:ext>
            </a:extLst>
          </p:cNvPr>
          <p:cNvSpPr>
            <a:spLocks noGrp="1"/>
          </p:cNvSpPr>
          <p:nvPr>
            <p:ph type="sldNum" sz="quarter" idx="12"/>
          </p:nvPr>
        </p:nvSpPr>
        <p:spPr/>
        <p:txBody>
          <a:bodyPr/>
          <a:lstStyle/>
          <a:p>
            <a:fld id="{D57F1E4F-1CFF-5643-939E-217C01CDF565}" type="slidenum">
              <a:rPr lang="en-US" smtClean="0">
                <a:latin typeface="Times New Roman" panose="02020603050405020304" pitchFamily="18" charset="0"/>
                <a:cs typeface="Times New Roman" panose="02020603050405020304" pitchFamily="18" charset="0"/>
              </a:rPr>
              <a:pPr/>
              <a:t>2</a:t>
            </a:fld>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C6DA5A5-B380-DF46-BA6A-7964F357691A}"/>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805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F78C86E-1931-CB46-B251-87E9F4EEF60F}"/>
              </a:ext>
            </a:extLst>
          </p:cNvPr>
          <p:cNvSpPr>
            <a:spLocks noGrp="1"/>
          </p:cNvSpPr>
          <p:nvPr>
            <p:ph idx="1"/>
          </p:nvPr>
        </p:nvSpPr>
        <p:spPr>
          <a:xfrm>
            <a:off x="677334" y="633047"/>
            <a:ext cx="8596668" cy="5408316"/>
          </a:xfrm>
        </p:spPr>
        <p:txBody>
          <a:bodyPr/>
          <a:lstStyle/>
          <a:p>
            <a:pPr marL="0" indent="0" algn="just">
              <a:buNone/>
            </a:pPr>
            <a:r>
              <a:rPr lang="ru-RU" dirty="0">
                <a:solidFill>
                  <a:schemeClr val="accent1"/>
                </a:solidFill>
                <a:latin typeface="Times New Roman" panose="02020603050405020304" pitchFamily="18" charset="0"/>
                <a:cs typeface="Times New Roman" panose="02020603050405020304" pitchFamily="18" charset="0"/>
              </a:rPr>
              <a:t>В Европейских порядках понятие </a:t>
            </a:r>
            <a:r>
              <a:rPr lang="ru-RU" dirty="0" err="1">
                <a:solidFill>
                  <a:schemeClr val="accent1"/>
                </a:solidFill>
                <a:latin typeface="Times New Roman" panose="02020603050405020304" pitchFamily="18" charset="0"/>
                <a:cs typeface="Times New Roman" panose="02020603050405020304" pitchFamily="18" charset="0"/>
              </a:rPr>
              <a:t>Паулианова</a:t>
            </a:r>
            <a:r>
              <a:rPr lang="ru-RU" dirty="0">
                <a:solidFill>
                  <a:schemeClr val="accent1"/>
                </a:solidFill>
                <a:latin typeface="Times New Roman" panose="02020603050405020304" pitchFamily="18" charset="0"/>
                <a:cs typeface="Times New Roman" panose="02020603050405020304" pitchFamily="18" charset="0"/>
              </a:rPr>
              <a:t> иска существует давно и успешно применяется кредиторами для защиты своих интересов. Существуют специальные законодательные нормы, закрепляющие внеконкурсное оспаривание сделок должника:</a:t>
            </a:r>
          </a:p>
          <a:p>
            <a:pPr marL="669925" indent="-341313" algn="just"/>
            <a:r>
              <a:rPr lang="ru-RU" dirty="0">
                <a:solidFill>
                  <a:schemeClr val="accent1"/>
                </a:solidFill>
                <a:latin typeface="Times New Roman" panose="02020603050405020304" pitchFamily="18" charset="0"/>
                <a:cs typeface="Times New Roman" panose="02020603050405020304" pitchFamily="18" charset="0"/>
              </a:rPr>
              <a:t>Германия – §1-3 Закона об оспаривании правовых актов должника вне производства по делу о несостоятельности;</a:t>
            </a:r>
          </a:p>
          <a:p>
            <a:pPr marL="669925" indent="-341313" algn="just"/>
            <a:r>
              <a:rPr lang="ru-RU" dirty="0">
                <a:solidFill>
                  <a:schemeClr val="accent1"/>
                </a:solidFill>
                <a:latin typeface="Times New Roman" panose="02020603050405020304" pitchFamily="18" charset="0"/>
                <a:cs typeface="Times New Roman" panose="02020603050405020304" pitchFamily="18" charset="0"/>
              </a:rPr>
              <a:t>Франция – ст. 1341-1 – ст. 1341-3 Французского гражданского кодекса;</a:t>
            </a:r>
          </a:p>
          <a:p>
            <a:pPr marL="669925" indent="-341313" algn="just"/>
            <a:r>
              <a:rPr lang="ru-RU" dirty="0">
                <a:solidFill>
                  <a:schemeClr val="accent1"/>
                </a:solidFill>
                <a:latin typeface="Times New Roman" panose="02020603050405020304" pitchFamily="18" charset="0"/>
                <a:cs typeface="Times New Roman" panose="02020603050405020304" pitchFamily="18" charset="0"/>
              </a:rPr>
              <a:t>Австрия - §1-8 Положения об оспаривании;</a:t>
            </a:r>
          </a:p>
          <a:p>
            <a:endParaRPr lang="ru-RU" dirty="0">
              <a:latin typeface="Times New Roman" panose="02020603050405020304" pitchFamily="18" charset="0"/>
              <a:cs typeface="Times New Roman" panose="02020603050405020304" pitchFamily="18" charset="0"/>
            </a:endParaRPr>
          </a:p>
          <a:p>
            <a:pPr marL="0" indent="0" algn="just">
              <a:buNone/>
            </a:pPr>
            <a:r>
              <a:rPr lang="ru-RU" b="1" dirty="0">
                <a:solidFill>
                  <a:schemeClr val="accent1"/>
                </a:solidFill>
                <a:latin typeface="Times New Roman" panose="02020603050405020304" pitchFamily="18" charset="0"/>
                <a:cs typeface="Times New Roman" panose="02020603050405020304" pitchFamily="18" charset="0"/>
              </a:rPr>
              <a:t>На сегодняшний день российское право пытается реализовать внеконкурсное оспаривание через недействительность сделок, с помощью связки ст. 10 ГК РФ и ст. 168 ГК РФ. </a:t>
            </a:r>
            <a:r>
              <a:rPr lang="ru-RU" dirty="0">
                <a:solidFill>
                  <a:schemeClr val="accent1"/>
                </a:solidFill>
                <a:latin typeface="Times New Roman" panose="02020603050405020304" pitchFamily="18" charset="0"/>
                <a:cs typeface="Times New Roman" panose="02020603050405020304" pitchFamily="18" charset="0"/>
              </a:rPr>
              <a:t>Таким образом, в первую очередь необходимо доказать, что должник и противник по оспариванию осуществляли сделку недобросовестно, с целью причинить вред кредитору, а во-вторых, необходимо также доказать охраняемый законом интерес. </a:t>
            </a:r>
          </a:p>
        </p:txBody>
      </p:sp>
      <p:sp>
        <p:nvSpPr>
          <p:cNvPr id="4" name="Номер слайда 3">
            <a:extLst>
              <a:ext uri="{FF2B5EF4-FFF2-40B4-BE49-F238E27FC236}">
                <a16:creationId xmlns:a16="http://schemas.microsoft.com/office/drawing/2014/main" id="{732618E8-BC94-954C-B978-4A9E84D17776}"/>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5" name="TextBox 4">
            <a:extLst>
              <a:ext uri="{FF2B5EF4-FFF2-40B4-BE49-F238E27FC236}">
                <a16:creationId xmlns:a16="http://schemas.microsoft.com/office/drawing/2014/main" id="{57BBAC5E-E4EC-6D44-A239-3127D0C9BD4C}"/>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432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DCD553-8A8F-344C-B45F-7375C56013AB}"/>
              </a:ext>
            </a:extLst>
          </p:cNvPr>
          <p:cNvSpPr>
            <a:spLocks noGrp="1"/>
          </p:cNvSpPr>
          <p:nvPr>
            <p:ph idx="1"/>
          </p:nvPr>
        </p:nvSpPr>
        <p:spPr>
          <a:xfrm>
            <a:off x="677334" y="451513"/>
            <a:ext cx="8596668" cy="5589849"/>
          </a:xfrm>
        </p:spPr>
        <p:txBody>
          <a:bodyPr/>
          <a:lstStyle/>
          <a:p>
            <a:pPr marL="0" indent="0" algn="ctr">
              <a:buNone/>
            </a:pPr>
            <a:r>
              <a:rPr lang="ru-RU" sz="2000" b="1" dirty="0">
                <a:solidFill>
                  <a:schemeClr val="accent1"/>
                </a:solidFill>
                <a:latin typeface="Times New Roman" panose="02020603050405020304" pitchFamily="18" charset="0"/>
                <a:cs typeface="Times New Roman" panose="02020603050405020304" pitchFamily="18" charset="0"/>
              </a:rPr>
              <a:t>Лица, имеющие право подавать иски об оспаривании сделок</a:t>
            </a:r>
          </a:p>
          <a:p>
            <a:pPr marL="0" indent="0" algn="ctr">
              <a:buNone/>
            </a:pPr>
            <a:endParaRPr lang="ru-RU" sz="2000" b="1" dirty="0">
              <a:solidFill>
                <a:schemeClr val="accent1"/>
              </a:solidFill>
              <a:latin typeface="Times New Roman" panose="02020603050405020304" pitchFamily="18" charset="0"/>
              <a:cs typeface="Times New Roman" panose="02020603050405020304" pitchFamily="18" charset="0"/>
            </a:endParaRPr>
          </a:p>
          <a:p>
            <a:r>
              <a:rPr lang="ru-RU" b="1" dirty="0">
                <a:solidFill>
                  <a:schemeClr val="accent1"/>
                </a:solidFill>
                <a:latin typeface="Times New Roman" panose="02020603050405020304" pitchFamily="18" charset="0"/>
                <a:cs typeface="Times New Roman" panose="02020603050405020304" pitchFamily="18" charset="0"/>
              </a:rPr>
              <a:t>В деле о банкротстве:</a:t>
            </a:r>
          </a:p>
          <a:p>
            <a:pPr marL="889000" indent="-339725" algn="just"/>
            <a:r>
              <a:rPr lang="ru-RU" dirty="0">
                <a:solidFill>
                  <a:schemeClr val="accent1"/>
                </a:solidFill>
                <a:latin typeface="Times New Roman" panose="02020603050405020304" pitchFamily="18" charset="0"/>
                <a:cs typeface="Times New Roman" panose="02020603050405020304" pitchFamily="18" charset="0"/>
              </a:rPr>
              <a:t>Арбитражный управляющий;</a:t>
            </a:r>
          </a:p>
          <a:p>
            <a:pPr marL="889000" indent="-339725" algn="just"/>
            <a:r>
              <a:rPr lang="ru-RU" dirty="0">
                <a:solidFill>
                  <a:schemeClr val="accent1"/>
                </a:solidFill>
                <a:latin typeface="Times New Roman" panose="02020603050405020304" pitchFamily="18" charset="0"/>
                <a:cs typeface="Times New Roman" panose="02020603050405020304" pitchFamily="18" charset="0"/>
              </a:rPr>
              <a:t>Кредитор, сумма требований которого более 10% от размера реестра требований кредиторов (п.2 ст. 61.9 закона о банкротстве).</a:t>
            </a:r>
          </a:p>
          <a:p>
            <a:endParaRPr lang="ru-RU" dirty="0">
              <a:solidFill>
                <a:schemeClr val="accent1"/>
              </a:solidFill>
              <a:latin typeface="Times New Roman" panose="02020603050405020304" pitchFamily="18" charset="0"/>
              <a:cs typeface="Times New Roman" panose="02020603050405020304" pitchFamily="18" charset="0"/>
            </a:endParaRPr>
          </a:p>
          <a:p>
            <a:r>
              <a:rPr lang="ru-RU" b="1" dirty="0">
                <a:solidFill>
                  <a:schemeClr val="accent1"/>
                </a:solidFill>
                <a:latin typeface="Times New Roman" panose="02020603050405020304" pitchFamily="18" charset="0"/>
                <a:cs typeface="Times New Roman" panose="02020603050405020304" pitchFamily="18" charset="0"/>
              </a:rPr>
              <a:t>Во внеконкурсном оспаривании</a:t>
            </a:r>
          </a:p>
          <a:p>
            <a:pPr marL="889000" indent="-339725" algn="just"/>
            <a:r>
              <a:rPr lang="ru-RU" dirty="0">
                <a:solidFill>
                  <a:schemeClr val="accent1"/>
                </a:solidFill>
                <a:latin typeface="Times New Roman" panose="02020603050405020304" pitchFamily="18" charset="0"/>
                <a:cs typeface="Times New Roman" panose="02020603050405020304" pitchFamily="18" charset="0"/>
              </a:rPr>
              <a:t>Отдельно взятый кредитор;</a:t>
            </a:r>
          </a:p>
          <a:p>
            <a:pPr marL="889000" indent="-339725" algn="just"/>
            <a:r>
              <a:rPr lang="ru-RU" dirty="0">
                <a:solidFill>
                  <a:schemeClr val="accent1"/>
                </a:solidFill>
                <a:latin typeface="Times New Roman" panose="02020603050405020304" pitchFamily="18" charset="0"/>
                <a:cs typeface="Times New Roman" panose="02020603050405020304" pitchFamily="18" charset="0"/>
              </a:rPr>
              <a:t>Судебный пристав-исполнитель (Определение ВС РФ от 10.05.2016 № 304-ЭС15-17156 по делу № А27-2836/2013);</a:t>
            </a:r>
          </a:p>
          <a:p>
            <a:pPr marL="889000" indent="-339725" algn="just"/>
            <a:r>
              <a:rPr lang="ru-RU" dirty="0">
                <a:solidFill>
                  <a:schemeClr val="accent1"/>
                </a:solidFill>
                <a:latin typeface="Times New Roman" panose="02020603050405020304" pitchFamily="18" charset="0"/>
                <a:cs typeface="Times New Roman" panose="02020603050405020304" pitchFamily="18" charset="0"/>
              </a:rPr>
              <a:t>Арбитражный управляющий (п.13 ст.14 154-ФЗ).</a:t>
            </a:r>
          </a:p>
        </p:txBody>
      </p:sp>
      <p:sp>
        <p:nvSpPr>
          <p:cNvPr id="4" name="Номер слайда 3">
            <a:extLst>
              <a:ext uri="{FF2B5EF4-FFF2-40B4-BE49-F238E27FC236}">
                <a16:creationId xmlns:a16="http://schemas.microsoft.com/office/drawing/2014/main" id="{79FFC575-782A-FC44-B6D0-E57A712061A6}"/>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5" name="TextBox 4">
            <a:extLst>
              <a:ext uri="{FF2B5EF4-FFF2-40B4-BE49-F238E27FC236}">
                <a16:creationId xmlns:a16="http://schemas.microsoft.com/office/drawing/2014/main" id="{D0CF705A-83F0-734D-8007-1057B2217F18}"/>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3232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C5096C-B92C-9E43-B4BF-8A2AB55C548F}"/>
              </a:ext>
            </a:extLst>
          </p:cNvPr>
          <p:cNvSpPr>
            <a:spLocks noGrp="1"/>
          </p:cNvSpPr>
          <p:nvPr>
            <p:ph idx="1"/>
          </p:nvPr>
        </p:nvSpPr>
        <p:spPr>
          <a:xfrm>
            <a:off x="677334" y="633047"/>
            <a:ext cx="8596668" cy="5194997"/>
          </a:xfrm>
        </p:spPr>
        <p:txBody>
          <a:bodyPr>
            <a:normAutofit/>
          </a:bodyPr>
          <a:lstStyle/>
          <a:p>
            <a:pPr marL="0" indent="0" algn="ctr">
              <a:buNone/>
            </a:pPr>
            <a:r>
              <a:rPr lang="ru-RU" sz="2000" b="1" dirty="0">
                <a:solidFill>
                  <a:schemeClr val="accent1"/>
                </a:solidFill>
                <a:latin typeface="Times New Roman" panose="02020603050405020304" pitchFamily="18" charset="0"/>
                <a:cs typeface="Times New Roman" panose="02020603050405020304" pitchFamily="18" charset="0"/>
              </a:rPr>
              <a:t>Проблемы удовлетворения требований кредиторов</a:t>
            </a:r>
          </a:p>
          <a:p>
            <a:pPr marL="0" indent="0" algn="ctr">
              <a:buNone/>
            </a:pPr>
            <a:endParaRPr lang="ru-RU" sz="2000" b="1"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ru-RU" sz="1600" dirty="0">
                <a:solidFill>
                  <a:schemeClr val="accent1"/>
                </a:solidFill>
                <a:latin typeface="Times New Roman" panose="02020603050405020304" pitchFamily="18" charset="0"/>
                <a:cs typeface="Times New Roman" panose="02020603050405020304" pitchFamily="18" charset="0"/>
              </a:rPr>
              <a:t>Кредитор, предъявляя иск по оспариванию сделки должника, совершенной во вред кредитору, по недействительной сделке, указывает в просительной части искового заявления такие требования: </a:t>
            </a:r>
          </a:p>
          <a:p>
            <a:pPr lvl="0" algn="just"/>
            <a:r>
              <a:rPr lang="ru-RU" sz="1600" dirty="0">
                <a:solidFill>
                  <a:schemeClr val="accent1"/>
                </a:solidFill>
                <a:latin typeface="Times New Roman" panose="02020603050405020304" pitchFamily="18" charset="0"/>
                <a:cs typeface="Times New Roman" panose="02020603050405020304" pitchFamily="18" charset="0"/>
              </a:rPr>
              <a:t>признать недействительной сделку на основании договора по отчуждению должником третьему лицу имущества должника;</a:t>
            </a:r>
          </a:p>
          <a:p>
            <a:pPr lvl="0" algn="just"/>
            <a:r>
              <a:rPr lang="ru-RU" sz="1600" dirty="0">
                <a:solidFill>
                  <a:schemeClr val="accent1"/>
                </a:solidFill>
                <a:latin typeface="Times New Roman" panose="02020603050405020304" pitchFamily="18" charset="0"/>
                <a:cs typeface="Times New Roman" panose="02020603050405020304" pitchFamily="18" charset="0"/>
              </a:rPr>
              <a:t>применить последствия недействительной сделки в виде прекращения прав третьего лица в отношении имущества и восстановления прав должника на это имущество.</a:t>
            </a:r>
          </a:p>
          <a:p>
            <a:pPr marL="0" indent="0" algn="just">
              <a:buNone/>
            </a:pPr>
            <a:r>
              <a:rPr lang="ru-RU" sz="1600" dirty="0">
                <a:solidFill>
                  <a:schemeClr val="accent1"/>
                </a:solidFill>
                <a:latin typeface="Times New Roman" panose="02020603050405020304" pitchFamily="18" charset="0"/>
                <a:cs typeface="Times New Roman" panose="02020603050405020304" pitchFamily="18" charset="0"/>
              </a:rPr>
              <a:t>По смыслу п. 2 ст. 167 ГК РФ реституция возможна только в отношении сторон недействительной сделки, а кредитор (взыскатель) не является стороной оспариваемой им сделки.</a:t>
            </a:r>
          </a:p>
          <a:p>
            <a:pPr marL="0" indent="0" algn="just">
              <a:buNone/>
            </a:pPr>
            <a:r>
              <a:rPr lang="ru-RU" sz="1600" dirty="0">
                <a:solidFill>
                  <a:schemeClr val="accent1"/>
                </a:solidFill>
                <a:latin typeface="Times New Roman" panose="02020603050405020304" pitchFamily="18" charset="0"/>
                <a:cs typeface="Times New Roman" panose="02020603050405020304" pitchFamily="18" charset="0"/>
              </a:rPr>
              <a:t>Реализация внеконкурсного оспаривания в форме злоупотребления правом, в российском праве, приводит к тому, что имущество просто возвращается в массу должника и отсутствует защита этого имущества от других кредиторов</a:t>
            </a:r>
            <a:r>
              <a:rPr lang="en-US" sz="1600" dirty="0">
                <a:solidFill>
                  <a:schemeClr val="accent1"/>
                </a:solidFill>
                <a:latin typeface="Times New Roman" panose="02020603050405020304" pitchFamily="18" charset="0"/>
                <a:cs typeface="Times New Roman" panose="02020603050405020304" pitchFamily="18" charset="0"/>
              </a:rPr>
              <a:t>.</a:t>
            </a:r>
            <a:endParaRPr lang="ru-RU" sz="1600" dirty="0">
              <a:solidFill>
                <a:schemeClr val="accent1"/>
              </a:solidFill>
              <a:latin typeface="Times New Roman" panose="02020603050405020304" pitchFamily="18" charset="0"/>
              <a:cs typeface="Times New Roman" panose="02020603050405020304" pitchFamily="18" charset="0"/>
            </a:endParaRPr>
          </a:p>
        </p:txBody>
      </p:sp>
      <p:sp>
        <p:nvSpPr>
          <p:cNvPr id="4" name="Номер слайда 3">
            <a:extLst>
              <a:ext uri="{FF2B5EF4-FFF2-40B4-BE49-F238E27FC236}">
                <a16:creationId xmlns:a16="http://schemas.microsoft.com/office/drawing/2014/main" id="{AC95AC40-773C-FC4F-840A-E9B56F5D7C57}"/>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TextBox 4">
            <a:extLst>
              <a:ext uri="{FF2B5EF4-FFF2-40B4-BE49-F238E27FC236}">
                <a16:creationId xmlns:a16="http://schemas.microsoft.com/office/drawing/2014/main" id="{50F52E33-E9FB-3F4A-A2BF-CA6BF1F542BE}"/>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046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B39E1C-3454-1745-893D-DDCF5B2AC303}"/>
              </a:ext>
            </a:extLst>
          </p:cNvPr>
          <p:cNvSpPr>
            <a:spLocks noGrp="1"/>
          </p:cNvSpPr>
          <p:nvPr>
            <p:ph type="title"/>
          </p:nvPr>
        </p:nvSpPr>
        <p:spPr>
          <a:xfrm>
            <a:off x="677334" y="609600"/>
            <a:ext cx="8596668" cy="415332"/>
          </a:xfrm>
        </p:spPr>
        <p:txBody>
          <a:bodyPr>
            <a:normAutofit/>
          </a:bodyPr>
          <a:lstStyle/>
          <a:p>
            <a:pPr algn="ctr"/>
            <a:r>
              <a:rPr lang="ru-RU" sz="2000" b="1" dirty="0">
                <a:latin typeface="Times New Roman" panose="02020603050405020304" pitchFamily="18" charset="0"/>
                <a:cs typeface="Times New Roman" panose="02020603050405020304" pitchFamily="18" charset="0"/>
              </a:rPr>
              <a:t>Проблемы применения связки ст.10 и ст.168 ГК РФ</a:t>
            </a:r>
            <a:endParaRPr lang="ru-RU" sz="20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9E969B-8646-294D-8BB7-9C62ACFE48B7}"/>
              </a:ext>
            </a:extLst>
          </p:cNvPr>
          <p:cNvSpPr>
            <a:spLocks noGrp="1"/>
          </p:cNvSpPr>
          <p:nvPr>
            <p:ph idx="1"/>
          </p:nvPr>
        </p:nvSpPr>
        <p:spPr>
          <a:xfrm>
            <a:off x="677334" y="1221384"/>
            <a:ext cx="8596668" cy="4819978"/>
          </a:xfrm>
        </p:spPr>
        <p:txBody>
          <a:bodyPr/>
          <a:lstStyle/>
          <a:p>
            <a:pPr marL="0" indent="0" algn="just">
              <a:buNone/>
            </a:pPr>
            <a:r>
              <a:rPr lang="ru-RU" dirty="0">
                <a:solidFill>
                  <a:schemeClr val="accent1"/>
                </a:solidFill>
                <a:latin typeface="Times New Roman" panose="02020603050405020304" pitchFamily="18" charset="0"/>
                <a:cs typeface="Times New Roman" panose="02020603050405020304" pitchFamily="18" charset="0"/>
              </a:rPr>
              <a:t>Реализация внеконкурсного оспаривания посредством применения норм о злоупотреблении правом влечет ряд проблем, которые ведут к разного рода противоречиям и непоследовательности. Можно выделить несколько основных проблем: </a:t>
            </a:r>
          </a:p>
          <a:p>
            <a:pPr lvl="0" algn="just"/>
            <a:r>
              <a:rPr lang="ru-RU" dirty="0">
                <a:solidFill>
                  <a:schemeClr val="accent1"/>
                </a:solidFill>
                <a:latin typeface="Times New Roman" panose="02020603050405020304" pitchFamily="18" charset="0"/>
                <a:cs typeface="Times New Roman" panose="02020603050405020304" pitchFamily="18" charset="0"/>
              </a:rPr>
              <a:t>Проблема применения внеконкурсного оспаривания в конкурсном производстве и иных процедурах банкротства; </a:t>
            </a:r>
          </a:p>
          <a:p>
            <a:pPr lvl="0" algn="just"/>
            <a:r>
              <a:rPr lang="ru-RU" dirty="0">
                <a:solidFill>
                  <a:schemeClr val="accent1"/>
                </a:solidFill>
                <a:latin typeface="Times New Roman" panose="02020603050405020304" pitchFamily="18" charset="0"/>
                <a:cs typeface="Times New Roman" panose="02020603050405020304" pitchFamily="18" charset="0"/>
              </a:rPr>
              <a:t>Конкуренция ст.10+168 с ст.170 ГК РФ; </a:t>
            </a:r>
          </a:p>
          <a:p>
            <a:pPr lvl="0" algn="just"/>
            <a:r>
              <a:rPr lang="ru-RU" dirty="0">
                <a:solidFill>
                  <a:schemeClr val="accent1"/>
                </a:solidFill>
                <a:latin typeface="Times New Roman" panose="02020603050405020304" pitchFamily="18" charset="0"/>
                <a:cs typeface="Times New Roman" panose="02020603050405020304" pitchFamily="18" charset="0"/>
              </a:rPr>
              <a:t>Проблема соотношения оспаривающих кредиторов;</a:t>
            </a:r>
          </a:p>
          <a:p>
            <a:pPr lvl="0" algn="just"/>
            <a:r>
              <a:rPr lang="ru-RU" dirty="0">
                <a:solidFill>
                  <a:schemeClr val="accent1"/>
                </a:solidFill>
                <a:latin typeface="Times New Roman" panose="02020603050405020304" pitchFamily="18" charset="0"/>
                <a:cs typeface="Times New Roman" panose="02020603050405020304" pitchFamily="18" charset="0"/>
              </a:rPr>
              <a:t>Соотношение составов внеконкурсного и конкурсного оспаривания; </a:t>
            </a:r>
          </a:p>
          <a:p>
            <a:pPr lvl="0" algn="just"/>
            <a:r>
              <a:rPr lang="ru-RU" dirty="0">
                <a:solidFill>
                  <a:schemeClr val="accent1"/>
                </a:solidFill>
                <a:latin typeface="Times New Roman" panose="02020603050405020304" pitchFamily="18" charset="0"/>
                <a:cs typeface="Times New Roman" panose="02020603050405020304" pitchFamily="18" charset="0"/>
              </a:rPr>
              <a:t>Проблема перечня оспариваемых действий; </a:t>
            </a:r>
          </a:p>
          <a:p>
            <a:pPr algn="just"/>
            <a:r>
              <a:rPr lang="ru-RU" dirty="0">
                <a:solidFill>
                  <a:schemeClr val="accent1"/>
                </a:solidFill>
                <a:latin typeface="Times New Roman" panose="02020603050405020304" pitchFamily="18" charset="0"/>
                <a:cs typeface="Times New Roman" panose="02020603050405020304" pitchFamily="18" charset="0"/>
              </a:rPr>
              <a:t>Проблема правового эффекта внеконкурсного оспаривания. </a:t>
            </a:r>
          </a:p>
        </p:txBody>
      </p:sp>
      <p:sp>
        <p:nvSpPr>
          <p:cNvPr id="4" name="Номер слайда 3">
            <a:extLst>
              <a:ext uri="{FF2B5EF4-FFF2-40B4-BE49-F238E27FC236}">
                <a16:creationId xmlns:a16="http://schemas.microsoft.com/office/drawing/2014/main" id="{BF8E2C73-1422-E44E-83EB-684800FFFD3B}"/>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5" name="TextBox 4">
            <a:extLst>
              <a:ext uri="{FF2B5EF4-FFF2-40B4-BE49-F238E27FC236}">
                <a16:creationId xmlns:a16="http://schemas.microsoft.com/office/drawing/2014/main" id="{C6A5C02B-EDE6-6942-952F-176C3FF5C4A7}"/>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9096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32A207-9CDE-654E-8E8E-4EF38DDA2285}"/>
              </a:ext>
            </a:extLst>
          </p:cNvPr>
          <p:cNvSpPr>
            <a:spLocks noGrp="1"/>
          </p:cNvSpPr>
          <p:nvPr>
            <p:ph type="title"/>
          </p:nvPr>
        </p:nvSpPr>
        <p:spPr>
          <a:xfrm>
            <a:off x="677334" y="344959"/>
            <a:ext cx="8596668" cy="626347"/>
          </a:xfrm>
        </p:spPr>
        <p:txBody>
          <a:bodyPr>
            <a:noAutofit/>
          </a:bodyPr>
          <a:lstStyle/>
          <a:p>
            <a:pPr algn="ctr"/>
            <a:r>
              <a:rPr lang="ru-RU" b="1" dirty="0">
                <a:latin typeface="Times New Roman" panose="02020603050405020304" pitchFamily="18" charset="0"/>
                <a:cs typeface="Times New Roman" panose="02020603050405020304" pitchFamily="18" charset="0"/>
              </a:rPr>
              <a:t>Выводы</a:t>
            </a:r>
          </a:p>
        </p:txBody>
      </p:sp>
      <p:sp>
        <p:nvSpPr>
          <p:cNvPr id="3" name="Объект 2">
            <a:extLst>
              <a:ext uri="{FF2B5EF4-FFF2-40B4-BE49-F238E27FC236}">
                <a16:creationId xmlns:a16="http://schemas.microsoft.com/office/drawing/2014/main" id="{4B23119E-C439-CF48-9946-DD0F8560E6E4}"/>
              </a:ext>
            </a:extLst>
          </p:cNvPr>
          <p:cNvSpPr>
            <a:spLocks noGrp="1"/>
          </p:cNvSpPr>
          <p:nvPr>
            <p:ph idx="1"/>
          </p:nvPr>
        </p:nvSpPr>
        <p:spPr>
          <a:xfrm>
            <a:off x="677334" y="971307"/>
            <a:ext cx="8748020" cy="5541734"/>
          </a:xfrm>
        </p:spPr>
        <p:txBody>
          <a:bodyPr>
            <a:normAutofit lnSpcReduction="10000"/>
          </a:bodyPr>
          <a:lstStyle/>
          <a:p>
            <a:pPr lvl="0" algn="just"/>
            <a:r>
              <a:rPr lang="ru-RU" dirty="0">
                <a:solidFill>
                  <a:schemeClr val="accent1"/>
                </a:solidFill>
                <a:latin typeface="Times New Roman" panose="02020603050405020304" pitchFamily="18" charset="0"/>
                <a:cs typeface="Times New Roman" panose="02020603050405020304" pitchFamily="18" charset="0"/>
              </a:rPr>
              <a:t>Внеконкурсное оспаривание позволяет кредитору, чье право нарушено сделкой/</a:t>
            </a:r>
            <a:r>
              <a:rPr lang="ru-RU" dirty="0" err="1">
                <a:solidFill>
                  <a:schemeClr val="accent1"/>
                </a:solidFill>
                <a:latin typeface="Times New Roman" panose="02020603050405020304" pitchFamily="18" charset="0"/>
                <a:cs typeface="Times New Roman" panose="02020603050405020304" pitchFamily="18" charset="0"/>
              </a:rPr>
              <a:t>сделкоподобным</a:t>
            </a:r>
            <a:r>
              <a:rPr lang="ru-RU" dirty="0">
                <a:solidFill>
                  <a:schemeClr val="accent1"/>
                </a:solidFill>
                <a:latin typeface="Times New Roman" panose="02020603050405020304" pitchFamily="18" charset="0"/>
                <a:cs typeface="Times New Roman" panose="02020603050405020304" pitchFamily="18" charset="0"/>
              </a:rPr>
              <a:t> действием должника, получить доступ к выведенным активам должника, не возбуждая долгий, сложный и дорогостоящий </a:t>
            </a:r>
            <a:r>
              <a:rPr lang="ru-RU" dirty="0" err="1">
                <a:solidFill>
                  <a:schemeClr val="accent1"/>
                </a:solidFill>
                <a:latin typeface="Times New Roman" panose="02020603050405020304" pitchFamily="18" charset="0"/>
                <a:cs typeface="Times New Roman" panose="02020603050405020304" pitchFamily="18" charset="0"/>
              </a:rPr>
              <a:t>банкротный</a:t>
            </a:r>
            <a:r>
              <a:rPr lang="ru-RU" dirty="0">
                <a:solidFill>
                  <a:schemeClr val="accent1"/>
                </a:solidFill>
                <a:latin typeface="Times New Roman" panose="02020603050405020304" pitchFamily="18" charset="0"/>
                <a:cs typeface="Times New Roman" panose="02020603050405020304" pitchFamily="18" charset="0"/>
              </a:rPr>
              <a:t> процесс, и тем самым удовлетворить свои (прежде неисполнимые, в том числе в исполнительном производстве) требования к должнику; </a:t>
            </a:r>
          </a:p>
          <a:p>
            <a:pPr lvl="0" algn="just"/>
            <a:r>
              <a:rPr lang="ru-RU" dirty="0">
                <a:solidFill>
                  <a:schemeClr val="accent1"/>
                </a:solidFill>
                <a:latin typeface="Times New Roman" panose="02020603050405020304" pitchFamily="18" charset="0"/>
                <a:cs typeface="Times New Roman" panose="02020603050405020304" pitchFamily="18" charset="0"/>
              </a:rPr>
              <a:t>Кредитор всегда должен получать защиту от действий недобросовестного должника;</a:t>
            </a:r>
          </a:p>
          <a:p>
            <a:pPr lvl="0" algn="just"/>
            <a:r>
              <a:rPr lang="ru-RU" dirty="0">
                <a:solidFill>
                  <a:schemeClr val="accent1"/>
                </a:solidFill>
                <a:latin typeface="Times New Roman" panose="02020603050405020304" pitchFamily="18" charset="0"/>
                <a:cs typeface="Times New Roman" panose="02020603050405020304" pitchFamily="18" charset="0"/>
              </a:rPr>
              <a:t>Сделка/</a:t>
            </a:r>
            <a:r>
              <a:rPr lang="ru-RU" dirty="0" err="1">
                <a:solidFill>
                  <a:schemeClr val="accent1"/>
                </a:solidFill>
                <a:latin typeface="Times New Roman" panose="02020603050405020304" pitchFamily="18" charset="0"/>
                <a:cs typeface="Times New Roman" panose="02020603050405020304" pitchFamily="18" charset="0"/>
              </a:rPr>
              <a:t>сделкоподобное</a:t>
            </a:r>
            <a:r>
              <a:rPr lang="ru-RU" dirty="0">
                <a:solidFill>
                  <a:schemeClr val="accent1"/>
                </a:solidFill>
                <a:latin typeface="Times New Roman" panose="02020603050405020304" pitchFamily="18" charset="0"/>
                <a:cs typeface="Times New Roman" panose="02020603050405020304" pitchFamily="18" charset="0"/>
              </a:rPr>
              <a:t> действие, совершенное должником во вред кредитору, направленное на сокрытие имущества, всегда связано с нарушением прав третьих лиц, поэтому оно не порождает правовые последствия, на которые оно было направлено.</a:t>
            </a:r>
          </a:p>
          <a:p>
            <a:pPr lvl="0" algn="just"/>
            <a:r>
              <a:rPr lang="ru-RU" dirty="0">
                <a:solidFill>
                  <a:schemeClr val="accent1"/>
                </a:solidFill>
                <a:latin typeface="Times New Roman" panose="02020603050405020304" pitchFamily="18" charset="0"/>
                <a:cs typeface="Times New Roman" panose="02020603050405020304" pitchFamily="18" charset="0"/>
              </a:rPr>
              <a:t>Внеконкурсное оспаривание действует только в пользу оспаривающего кредитора, а не в пользу всех кредиторов;</a:t>
            </a:r>
          </a:p>
          <a:p>
            <a:pPr algn="just"/>
            <a:r>
              <a:rPr lang="ru-RU" dirty="0">
                <a:solidFill>
                  <a:schemeClr val="accent1"/>
                </a:solidFill>
                <a:latin typeface="Times New Roman" panose="02020603050405020304" pitchFamily="18" charset="0"/>
                <a:cs typeface="Times New Roman" panose="02020603050405020304" pitchFamily="18" charset="0"/>
              </a:rPr>
              <a:t>Альтернативный путь для кредитора – обращение с иском к третьему лицу, у которого находится имущество должника с требованием об оспаривании сделки и обращении взыскания на имущество, находящееся у третьего лица, согласно ст. ст. 77 ФЗ от 02.10.2007 </a:t>
            </a:r>
            <a:r>
              <a:rPr lang="ru-RU" dirty="0" err="1">
                <a:solidFill>
                  <a:schemeClr val="accent1"/>
                </a:solidFill>
                <a:latin typeface="Times New Roman" panose="02020603050405020304" pitchFamily="18" charset="0"/>
                <a:cs typeface="Times New Roman" panose="02020603050405020304" pitchFamily="18" charset="0"/>
              </a:rPr>
              <a:t>N</a:t>
            </a:r>
            <a:r>
              <a:rPr lang="ru-RU" dirty="0">
                <a:solidFill>
                  <a:schemeClr val="accent1"/>
                </a:solidFill>
                <a:latin typeface="Times New Roman" panose="02020603050405020304" pitchFamily="18" charset="0"/>
                <a:cs typeface="Times New Roman" panose="02020603050405020304" pitchFamily="18" charset="0"/>
              </a:rPr>
              <a:t> 229-ФЗ «Об исполнительном производстве» - обращение взыскания на имущество должника, находящееся у третьих лиц, производится приставом-исполнителем на основании судебного акта. </a:t>
            </a:r>
          </a:p>
        </p:txBody>
      </p:sp>
      <p:sp>
        <p:nvSpPr>
          <p:cNvPr id="4" name="Номер слайда 3">
            <a:extLst>
              <a:ext uri="{FF2B5EF4-FFF2-40B4-BE49-F238E27FC236}">
                <a16:creationId xmlns:a16="http://schemas.microsoft.com/office/drawing/2014/main" id="{7CEC83E6-6D90-A049-8B31-2DBD561B3A94}"/>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TextBox 4">
            <a:extLst>
              <a:ext uri="{FF2B5EF4-FFF2-40B4-BE49-F238E27FC236}">
                <a16:creationId xmlns:a16="http://schemas.microsoft.com/office/drawing/2014/main" id="{FFED8118-EB70-9E4F-B814-91565F48C8CC}"/>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103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32BDC-04C2-E549-A144-6CB883009226}"/>
              </a:ext>
            </a:extLst>
          </p:cNvPr>
          <p:cNvSpPr>
            <a:spLocks noGrp="1"/>
          </p:cNvSpPr>
          <p:nvPr>
            <p:ph type="title"/>
          </p:nvPr>
        </p:nvSpPr>
        <p:spPr>
          <a:xfrm>
            <a:off x="677334" y="451513"/>
            <a:ext cx="8596668" cy="636396"/>
          </a:xfrm>
        </p:spPr>
        <p:txBody>
          <a:bodyPr>
            <a:noAutofit/>
          </a:bodyPr>
          <a:lstStyle/>
          <a:p>
            <a:pPr algn="ctr"/>
            <a:r>
              <a:rPr lang="ru-RU" b="1" dirty="0">
                <a:latin typeface="Times New Roman" panose="02020603050405020304" pitchFamily="18" charset="0"/>
                <a:cs typeface="Times New Roman" panose="02020603050405020304" pitchFamily="18" charset="0"/>
              </a:rPr>
              <a:t>Предложения</a:t>
            </a:r>
          </a:p>
        </p:txBody>
      </p:sp>
      <p:sp>
        <p:nvSpPr>
          <p:cNvPr id="3" name="Объект 2">
            <a:extLst>
              <a:ext uri="{FF2B5EF4-FFF2-40B4-BE49-F238E27FC236}">
                <a16:creationId xmlns:a16="http://schemas.microsoft.com/office/drawing/2014/main" id="{0F28F4DD-F2DA-2845-98B9-E384710DB33B}"/>
              </a:ext>
            </a:extLst>
          </p:cNvPr>
          <p:cNvSpPr>
            <a:spLocks noGrp="1"/>
          </p:cNvSpPr>
          <p:nvPr>
            <p:ph idx="1"/>
          </p:nvPr>
        </p:nvSpPr>
        <p:spPr>
          <a:xfrm>
            <a:off x="677334" y="1207145"/>
            <a:ext cx="8596668" cy="5199342"/>
          </a:xfrm>
        </p:spPr>
        <p:txBody>
          <a:bodyPr>
            <a:normAutofit fontScale="85000" lnSpcReduction="10000"/>
          </a:bodyPr>
          <a:lstStyle/>
          <a:p>
            <a:pPr marL="0" indent="0" algn="just">
              <a:buNone/>
            </a:pPr>
            <a:r>
              <a:rPr lang="ru-RU" dirty="0">
                <a:solidFill>
                  <a:schemeClr val="accent1"/>
                </a:solidFill>
                <a:latin typeface="Times New Roman" panose="02020603050405020304" pitchFamily="18" charset="0"/>
                <a:cs typeface="Times New Roman" panose="02020603050405020304" pitchFamily="18" charset="0"/>
              </a:rPr>
              <a:t>В рамках дела о банкротстве удовлетворение требований кредитора, оспорившего сделку/</a:t>
            </a:r>
            <a:r>
              <a:rPr lang="ru-RU" dirty="0" err="1">
                <a:solidFill>
                  <a:schemeClr val="accent1"/>
                </a:solidFill>
                <a:latin typeface="Times New Roman" panose="02020603050405020304" pitchFamily="18" charset="0"/>
                <a:cs typeface="Times New Roman" panose="02020603050405020304" pitchFamily="18" charset="0"/>
              </a:rPr>
              <a:t>сделкоподобное</a:t>
            </a:r>
            <a:r>
              <a:rPr lang="ru-RU" dirty="0">
                <a:solidFill>
                  <a:schemeClr val="accent1"/>
                </a:solidFill>
                <a:latin typeface="Times New Roman" panose="02020603050405020304" pitchFamily="18" charset="0"/>
                <a:cs typeface="Times New Roman" panose="02020603050405020304" pitchFamily="18" charset="0"/>
              </a:rPr>
              <a:t> действие должника вне </a:t>
            </a:r>
            <a:r>
              <a:rPr lang="ru-RU" dirty="0" err="1">
                <a:solidFill>
                  <a:schemeClr val="accent1"/>
                </a:solidFill>
                <a:latin typeface="Times New Roman" panose="02020603050405020304" pitchFamily="18" charset="0"/>
                <a:cs typeface="Times New Roman" panose="02020603050405020304" pitchFamily="18" charset="0"/>
              </a:rPr>
              <a:t>банкротного</a:t>
            </a:r>
            <a:r>
              <a:rPr lang="ru-RU" dirty="0">
                <a:solidFill>
                  <a:schemeClr val="accent1"/>
                </a:solidFill>
                <a:latin typeface="Times New Roman" panose="02020603050405020304" pitchFamily="18" charset="0"/>
                <a:cs typeface="Times New Roman" panose="02020603050405020304" pitchFamily="18" charset="0"/>
              </a:rPr>
              <a:t> процесса, не может быть оспорено как нарушающее интересы других кредиторов. Это приведет к нестабильности гражданского оборота.</a:t>
            </a:r>
          </a:p>
          <a:p>
            <a:pPr marL="0" indent="0" algn="just">
              <a:buNone/>
            </a:pPr>
            <a:r>
              <a:rPr lang="ru-RU" dirty="0">
                <a:solidFill>
                  <a:schemeClr val="accent1"/>
                </a:solidFill>
                <a:latin typeface="Times New Roman" panose="02020603050405020304" pitchFamily="18" charset="0"/>
                <a:cs typeface="Times New Roman" panose="02020603050405020304" pitchFamily="18" charset="0"/>
              </a:rPr>
              <a:t>Внести изменения в Гражданский кодекс РФ (часть первую</a:t>
            </a:r>
            <a:r>
              <a:rPr lang="ru-RU" b="1" dirty="0">
                <a:solidFill>
                  <a:schemeClr val="accent1"/>
                </a:solidFill>
                <a:latin typeface="Times New Roman" panose="02020603050405020304" pitchFamily="18" charset="0"/>
                <a:cs typeface="Times New Roman" panose="02020603050405020304" pitchFamily="18" charset="0"/>
              </a:rPr>
              <a:t> </a:t>
            </a:r>
            <a:r>
              <a:rPr lang="ru-RU" dirty="0">
                <a:solidFill>
                  <a:schemeClr val="accent1"/>
                </a:solidFill>
                <a:latin typeface="Times New Roman" panose="02020603050405020304" pitchFamily="18" charset="0"/>
                <a:cs typeface="Times New Roman" panose="02020603050405020304" pitchFamily="18" charset="0"/>
              </a:rPr>
              <a:t>§2. Недействительность сделок) следующую статью: </a:t>
            </a:r>
          </a:p>
          <a:p>
            <a:pPr marL="449263" indent="-179388" algn="just"/>
            <a:r>
              <a:rPr lang="ru-RU" dirty="0">
                <a:solidFill>
                  <a:schemeClr val="accent1"/>
                </a:solidFill>
                <a:latin typeface="Times New Roman" panose="02020603050405020304" pitchFamily="18" charset="0"/>
                <a:cs typeface="Times New Roman" panose="02020603050405020304" pitchFamily="18" charset="0"/>
              </a:rPr>
              <a:t>«Сделки, а равно любые действия (бездействие) должника или третьих лиц за счёт должника, влекущие невозможность удовлетворения требований кредитора или создающие угрозу такого положения, ничтожны, если такие сделки, действия (бездействие) произошли после возникновения неплатежеспособности и/или недостаточности имущества должника.</a:t>
            </a:r>
          </a:p>
          <a:p>
            <a:pPr marL="449263" indent="-179388" algn="just"/>
            <a:r>
              <a:rPr lang="ru-RU" dirty="0">
                <a:solidFill>
                  <a:schemeClr val="accent1"/>
                </a:solidFill>
                <a:latin typeface="Times New Roman" panose="02020603050405020304" pitchFamily="18" charset="0"/>
                <a:cs typeface="Times New Roman" panose="02020603050405020304" pitchFamily="18" charset="0"/>
              </a:rPr>
              <a:t>Приобретатель по такой сделке, действий (бездействий) отвечает по требованиям кредитора должника солидарно в пределах размера неосновательно полученного, связанных с этими убытками кредитора и процентов на всё. Приобретатель по ничтожной сделке, действиям (бездействиям) должника или третьих лиц за счёт должника освобождается от ответственности, если никогда не являлся аффилированным и/или зависимым лицом должника и по условиям оборота, своим качествам, не знал и не мог знать о неплатежеспособности должника и/или недостаточности имущества должника. Наличие в период ничтожной сделки, действия (бездействия) публикации сведений о задолженности в средствах информирования службы судебных приставов, лишает права любого лица (приобретателя) ссылаться в своё оправдание на неосведомлённость о неплатежеспособности и/или недостаточности имущества должника».</a:t>
            </a:r>
          </a:p>
        </p:txBody>
      </p:sp>
      <p:sp>
        <p:nvSpPr>
          <p:cNvPr id="4" name="Номер слайда 3">
            <a:extLst>
              <a:ext uri="{FF2B5EF4-FFF2-40B4-BE49-F238E27FC236}">
                <a16:creationId xmlns:a16="http://schemas.microsoft.com/office/drawing/2014/main" id="{6633B1DA-B6DC-0843-8B6B-85122A9AF08B}"/>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6" name="TextBox 5">
            <a:extLst>
              <a:ext uri="{FF2B5EF4-FFF2-40B4-BE49-F238E27FC236}">
                <a16:creationId xmlns:a16="http://schemas.microsoft.com/office/drawing/2014/main" id="{EFF0BEC4-399B-B64C-BE0B-F12975B38485}"/>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9864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F61905-1089-EC4E-AAD3-C9838A7A6587}"/>
              </a:ext>
            </a:extLst>
          </p:cNvPr>
          <p:cNvSpPr>
            <a:spLocks noGrp="1"/>
          </p:cNvSpPr>
          <p:nvPr>
            <p:ph type="title"/>
          </p:nvPr>
        </p:nvSpPr>
        <p:spPr>
          <a:xfrm>
            <a:off x="958688" y="2549304"/>
            <a:ext cx="8596668" cy="998136"/>
          </a:xfrm>
        </p:spPr>
        <p:txBody>
          <a:bodyPr>
            <a:noAutofit/>
          </a:bodyPr>
          <a:lstStyle/>
          <a:p>
            <a:pPr algn="ctr"/>
            <a:r>
              <a:rPr lang="ru-RU" sz="5000" b="1" i="1" dirty="0">
                <a:latin typeface="Times New Roman" panose="02020603050405020304" pitchFamily="18" charset="0"/>
                <a:cs typeface="Times New Roman" panose="02020603050405020304" pitchFamily="18" charset="0"/>
              </a:rPr>
              <a:t>СПАСИБО ЗА ВНИМАНИЕ</a:t>
            </a:r>
          </a:p>
        </p:txBody>
      </p:sp>
      <p:sp>
        <p:nvSpPr>
          <p:cNvPr id="4" name="Номер слайда 3">
            <a:extLst>
              <a:ext uri="{FF2B5EF4-FFF2-40B4-BE49-F238E27FC236}">
                <a16:creationId xmlns:a16="http://schemas.microsoft.com/office/drawing/2014/main" id="{4C74E0D8-8DF1-FA46-B5E5-42879A494D5D}"/>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5" name="TextBox 4">
            <a:extLst>
              <a:ext uri="{FF2B5EF4-FFF2-40B4-BE49-F238E27FC236}">
                <a16:creationId xmlns:a16="http://schemas.microsoft.com/office/drawing/2014/main" id="{5D022692-B0CB-354E-B3FB-DB02D6A08023}"/>
              </a:ext>
            </a:extLst>
          </p:cNvPr>
          <p:cNvSpPr txBox="1"/>
          <p:nvPr/>
        </p:nvSpPr>
        <p:spPr>
          <a:xfrm>
            <a:off x="0" y="-25598"/>
            <a:ext cx="12192000" cy="307777"/>
          </a:xfrm>
          <a:prstGeom prst="rect">
            <a:avLst/>
          </a:prstGeom>
          <a:noFill/>
        </p:spPr>
        <p:txBody>
          <a:bodyPr wrap="square" rtlCol="0">
            <a:spAutoFit/>
          </a:bodyPr>
          <a:lstStyle/>
          <a:p>
            <a:pPr algn="ctr"/>
            <a:r>
              <a:rPr lang="ru-RU" sz="1400" dirty="0">
                <a:latin typeface="Times New Roman" panose="02020603050405020304" pitchFamily="18" charset="0"/>
                <a:cs typeface="Times New Roman" panose="02020603050405020304" pitchFamily="18" charset="0"/>
              </a:rPr>
              <a:t>«</a:t>
            </a:r>
            <a:r>
              <a:rPr lang="ru-RU" sz="1400" b="1" cap="all" dirty="0">
                <a:latin typeface="Times New Roman" panose="02020603050405020304" pitchFamily="18" charset="0"/>
                <a:cs typeface="Times New Roman" panose="02020603050405020304" pitchFamily="18" charset="0"/>
              </a:rPr>
              <a:t>Внеконкурсное оспаривание сделок должника, совершенных во вред кредитору, в российском праве»</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899719"/>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Аспект</Template>
  <TotalTime>2108</TotalTime>
  <Words>1085</Words>
  <Application>Microsoft Office PowerPoint</Application>
  <PresentationFormat>Широкоэкранный</PresentationFormat>
  <Paragraphs>75</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Times New Roman</vt:lpstr>
      <vt:lpstr>Trebuchet MS</vt:lpstr>
      <vt:lpstr>Wingdings 3</vt:lpstr>
      <vt:lpstr>Аспект</vt:lpstr>
      <vt:lpstr>         «Внеконкурсное оспаривание сделок должника, совершенных во вред кредитору, в российском праве»</vt:lpstr>
      <vt:lpstr>Презентация PowerPoint</vt:lpstr>
      <vt:lpstr>Презентация PowerPoint</vt:lpstr>
      <vt:lpstr>Презентация PowerPoint</vt:lpstr>
      <vt:lpstr>Презентация PowerPoint</vt:lpstr>
      <vt:lpstr>Проблемы применения связки ст.10 и ст.168 ГК РФ</vt:lpstr>
      <vt:lpstr>Выводы</vt:lpstr>
      <vt:lpstr>Предложения</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науки и высшего образования Российской Федерации федеральное государственное бюджетное  образовательное учреждение высшего образования  «Российский экономический университет имени Г.В. Плеханова»       Выпускная квалификационная работа «Внеконкурсное оспаривание сделок должника, совершенных во вред кредитору, в российском праве»</dc:title>
  <dc:creator>Microsoft Office User</dc:creator>
  <cp:lastModifiedBy>UH UH</cp:lastModifiedBy>
  <cp:revision>19</cp:revision>
  <dcterms:created xsi:type="dcterms:W3CDTF">2022-01-29T12:33:47Z</dcterms:created>
  <dcterms:modified xsi:type="dcterms:W3CDTF">2022-03-16T12:39:42Z</dcterms:modified>
</cp:coreProperties>
</file>