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15"/>
  </p:notesMasterIdLst>
  <p:sldIdLst>
    <p:sldId id="256" r:id="rId4"/>
    <p:sldId id="275" r:id="rId5"/>
    <p:sldId id="265" r:id="rId6"/>
    <p:sldId id="273" r:id="rId7"/>
    <p:sldId id="264" r:id="rId8"/>
    <p:sldId id="274" r:id="rId9"/>
    <p:sldId id="282" r:id="rId10"/>
    <p:sldId id="279" r:id="rId11"/>
    <p:sldId id="276" r:id="rId12"/>
    <p:sldId id="283" r:id="rId13"/>
    <p:sldId id="262" r:id="rId14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D3E9"/>
    <a:srgbClr val="98DFBB"/>
    <a:srgbClr val="F8B2A3"/>
    <a:srgbClr val="A4B4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1" d="100"/>
          <a:sy n="151" d="100"/>
        </p:scale>
        <p:origin x="396" y="108"/>
      </p:cViewPr>
      <p:guideLst>
        <p:guide orient="horz" pos="18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FE4780-4742-4AF7-B9F6-29387D06C872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0E160-F603-41F3-A192-DC95957721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1441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6819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23928" y="2643759"/>
            <a:ext cx="5220072" cy="108012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sz="3600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23928" y="3723878"/>
            <a:ext cx="5219924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3059832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84000" y="2947500"/>
            <a:ext cx="3060000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447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28392" y="0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020272" y="1923678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0251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17858" y="1275606"/>
            <a:ext cx="2448545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339542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960954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DA4CE02-F7F3-4BCD-B8DB-4DFD03965E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9A54B34-6F96-4E3E-B72E-E680E3CE27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483997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286" y="1275606"/>
            <a:ext cx="2923753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646" y="1275606"/>
            <a:ext cx="2923753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582656" y="1374406"/>
            <a:ext cx="2700000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820964" y="1374406"/>
            <a:ext cx="2736000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2F3CBFE9-6225-4EAB-9415-3558F6BE9A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9E9189EF-3C10-45A2-8749-4187192ACE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08940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nut 3"/>
          <p:cNvSpPr/>
          <p:nvPr userDrawn="1"/>
        </p:nvSpPr>
        <p:spPr>
          <a:xfrm>
            <a:off x="2847111" y="1179745"/>
            <a:ext cx="3401564" cy="3401564"/>
          </a:xfrm>
          <a:prstGeom prst="donut">
            <a:avLst>
              <a:gd name="adj" fmla="val 135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25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9B4F25E9-AA8C-4BD3-BF1F-56D20DF8DD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40BDE80-4E1C-47DE-8168-381888FDC3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219204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13800" y="2230378"/>
            <a:ext cx="4930200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213800" y="2703954"/>
            <a:ext cx="49302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3651870"/>
            <a:ext cx="1013895" cy="101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950740"/>
            <a:ext cx="648072" cy="64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9818"/>
            <a:ext cx="442142" cy="44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779200"/>
            <a:ext cx="360040" cy="36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 userDrawn="1"/>
        </p:nvGrpSpPr>
        <p:grpSpPr>
          <a:xfrm>
            <a:off x="1115616" y="1275607"/>
            <a:ext cx="2585656" cy="2592286"/>
            <a:chOff x="1115616" y="1275607"/>
            <a:chExt cx="2585656" cy="2592286"/>
          </a:xfrm>
        </p:grpSpPr>
        <p:pic>
          <p:nvPicPr>
            <p:cNvPr id="1026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Oval 1"/>
            <p:cNvSpPr/>
            <p:nvPr userDrawn="1"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7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578808"/>
            <a:ext cx="1475656" cy="159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226854" y="-51527"/>
            <a:ext cx="879830" cy="94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07971">
            <a:off x="2873932" y="156273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27839">
            <a:off x="3005459" y="3443641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14606">
            <a:off x="1967897" y="2192112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62721" flipH="1">
            <a:off x="2110757" y="805096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64253" flipH="1">
            <a:off x="3934583" y="142673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4798">
            <a:off x="5618205" y="2384716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74931">
            <a:off x="5463157" y="736150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9549">
            <a:off x="4788024" y="3370715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 userDrawn="1"/>
        </p:nvGrpSpPr>
        <p:grpSpPr>
          <a:xfrm>
            <a:off x="2254580" y="248388"/>
            <a:ext cx="4634840" cy="4646724"/>
            <a:chOff x="1115616" y="1275607"/>
            <a:chExt cx="2585656" cy="2592286"/>
          </a:xfrm>
        </p:grpSpPr>
        <p:pic>
          <p:nvPicPr>
            <p:cNvPr id="5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 userDrawn="1"/>
          </p:nvSpPr>
          <p:spPr>
            <a:xfrm>
              <a:off x="1595313" y="1758619"/>
              <a:ext cx="1626263" cy="16262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lt"/>
              </a:endParaRPr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3848" y="2101602"/>
            <a:ext cx="2736303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03700" y="2677666"/>
            <a:ext cx="2736303" cy="43204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  <p:pic>
        <p:nvPicPr>
          <p:cNvPr id="2050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60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624792"/>
            <a:ext cx="1407408" cy="151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2843808" y="377122"/>
            <a:ext cx="3456384" cy="3465247"/>
            <a:chOff x="1115616" y="1275607"/>
            <a:chExt cx="2585656" cy="2592286"/>
          </a:xfrm>
        </p:grpSpPr>
        <p:pic>
          <p:nvPicPr>
            <p:cNvPr id="5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 userDrawn="1"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29098" y="3829794"/>
            <a:ext cx="3456384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Welcome!!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28950" y="4443958"/>
            <a:ext cx="345638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376203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90409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63568" y="1599822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842131" y="159737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834733" y="159737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27011" y="1599822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Block Arc 1"/>
          <p:cNvSpPr/>
          <p:nvPr userDrawn="1"/>
        </p:nvSpPr>
        <p:spPr>
          <a:xfrm>
            <a:off x="683568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Block Arc 11"/>
          <p:cNvSpPr/>
          <p:nvPr userDrawn="1"/>
        </p:nvSpPr>
        <p:spPr>
          <a:xfrm>
            <a:off x="2671382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Block Arc 12"/>
          <p:cNvSpPr/>
          <p:nvPr userDrawn="1"/>
        </p:nvSpPr>
        <p:spPr>
          <a:xfrm>
            <a:off x="4659196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Block Arc 13"/>
          <p:cNvSpPr/>
          <p:nvPr userDrawn="1"/>
        </p:nvSpPr>
        <p:spPr>
          <a:xfrm>
            <a:off x="6647011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EDBECCA6-8618-46C3-A8D4-3B6399CCEF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1D40A599-6D66-4DC9-82BB-52C171B56B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349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771800" y="1404764"/>
            <a:ext cx="6372200" cy="30243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6C3AF05-0B8F-485E-983F-1B40340199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D183D1CC-DF98-45E3-B7CE-601603E40D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19319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2" r:id="rId3"/>
    <p:sldLayoutId id="2147483652" r:id="rId4"/>
    <p:sldLayoutId id="2147483661" r:id="rId5"/>
    <p:sldLayoutId id="2147483656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svg"/><Relationship Id="rId18" Type="http://schemas.openxmlformats.org/officeDocument/2006/relationships/image" Target="../media/image41.png"/><Relationship Id="rId3" Type="http://schemas.microsoft.com/office/2007/relationships/hdphoto" Target="../media/hdphoto1.wdp"/><Relationship Id="rId21" Type="http://schemas.openxmlformats.org/officeDocument/2006/relationships/image" Target="../media/image44.svg"/><Relationship Id="rId7" Type="http://schemas.openxmlformats.org/officeDocument/2006/relationships/image" Target="../media/image30.svg"/><Relationship Id="rId12" Type="http://schemas.openxmlformats.org/officeDocument/2006/relationships/image" Target="../media/image35.png"/><Relationship Id="rId17" Type="http://schemas.openxmlformats.org/officeDocument/2006/relationships/image" Target="../media/image40.svg"/><Relationship Id="rId25" Type="http://schemas.openxmlformats.org/officeDocument/2006/relationships/image" Target="../media/image48.svg"/><Relationship Id="rId2" Type="http://schemas.openxmlformats.org/officeDocument/2006/relationships/image" Target="../media/image26.png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11" Type="http://schemas.openxmlformats.org/officeDocument/2006/relationships/image" Target="../media/image34.svg"/><Relationship Id="rId24" Type="http://schemas.openxmlformats.org/officeDocument/2006/relationships/image" Target="../media/image47.png"/><Relationship Id="rId5" Type="http://schemas.openxmlformats.org/officeDocument/2006/relationships/image" Target="../media/image28.svg"/><Relationship Id="rId15" Type="http://schemas.openxmlformats.org/officeDocument/2006/relationships/image" Target="../media/image38.svg"/><Relationship Id="rId23" Type="http://schemas.openxmlformats.org/officeDocument/2006/relationships/image" Target="../media/image46.svg"/><Relationship Id="rId10" Type="http://schemas.openxmlformats.org/officeDocument/2006/relationships/image" Target="../media/image33.png"/><Relationship Id="rId19" Type="http://schemas.openxmlformats.org/officeDocument/2006/relationships/image" Target="../media/image42.svg"/><Relationship Id="rId4" Type="http://schemas.openxmlformats.org/officeDocument/2006/relationships/image" Target="../media/image27.png"/><Relationship Id="rId9" Type="http://schemas.openxmlformats.org/officeDocument/2006/relationships/image" Target="../media/image32.svg"/><Relationship Id="rId14" Type="http://schemas.openxmlformats.org/officeDocument/2006/relationships/image" Target="../media/image37.png"/><Relationship Id="rId22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3" Type="http://schemas.openxmlformats.org/officeDocument/2006/relationships/image" Target="../media/image58.png"/><Relationship Id="rId21" Type="http://schemas.openxmlformats.org/officeDocument/2006/relationships/image" Target="../media/image76.png"/><Relationship Id="rId7" Type="http://schemas.openxmlformats.org/officeDocument/2006/relationships/image" Target="../media/image62.sv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" Type="http://schemas.openxmlformats.org/officeDocument/2006/relationships/image" Target="../media/image57.png"/><Relationship Id="rId16" Type="http://schemas.openxmlformats.org/officeDocument/2006/relationships/image" Target="../media/image71.png"/><Relationship Id="rId20" Type="http://schemas.openxmlformats.org/officeDocument/2006/relationships/image" Target="../media/image7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5" Type="http://schemas.openxmlformats.org/officeDocument/2006/relationships/image" Target="../media/image70.png"/><Relationship Id="rId10" Type="http://schemas.openxmlformats.org/officeDocument/2006/relationships/image" Target="../media/image65.png"/><Relationship Id="rId19" Type="http://schemas.openxmlformats.org/officeDocument/2006/relationships/image" Target="../media/image74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23928" y="2643759"/>
            <a:ext cx="3612832" cy="1080120"/>
          </a:xfrm>
        </p:spPr>
        <p:txBody>
          <a:bodyPr/>
          <a:lstStyle/>
          <a:p>
            <a:pPr lvl="0"/>
            <a:r>
              <a:rPr lang="ru-RU" altLang="ko-KR" sz="2000" dirty="0">
                <a:solidFill>
                  <a:schemeClr val="accent4">
                    <a:lumMod val="75000"/>
                  </a:schemeClr>
                </a:solidFill>
                <a:ea typeface="맑은 고딕" pitchFamily="50" charset="-127"/>
              </a:rPr>
              <a:t>Методические рекомендации по оценке и экспертизе стартапов</a:t>
            </a:r>
            <a:endParaRPr lang="en-US" altLang="ko-KR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923928" y="3723878"/>
            <a:ext cx="3612832" cy="504056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ko-KR" dirty="0">
              <a:solidFill>
                <a:srgbClr val="9AD3E9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ko-KR" b="1">
                <a:solidFill>
                  <a:srgbClr val="9AD3E9"/>
                </a:solidFill>
              </a:rPr>
              <a:t>Киршина</a:t>
            </a:r>
            <a:r>
              <a:rPr lang="ru-RU" altLang="ko-KR">
                <a:solidFill>
                  <a:srgbClr val="9AD3E9"/>
                </a:solidFill>
              </a:rPr>
              <a:t> Наталья</a:t>
            </a:r>
            <a:endParaRPr lang="ru-RU" altLang="ko-KR" dirty="0">
              <a:solidFill>
                <a:srgbClr val="9AD3E9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650519" y="2738626"/>
            <a:ext cx="129393" cy="1440160"/>
            <a:chOff x="3424672" y="2643758"/>
            <a:chExt cx="283232" cy="1584176"/>
          </a:xfrm>
        </p:grpSpPr>
        <p:sp>
          <p:nvSpPr>
            <p:cNvPr id="7" name="Rectangle 6"/>
            <p:cNvSpPr/>
            <p:nvPr userDrawn="1"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6EACD2B-80A3-4195-A196-885E0C27C3F8}"/>
              </a:ext>
            </a:extLst>
          </p:cNvPr>
          <p:cNvSpPr txBox="1"/>
          <p:nvPr/>
        </p:nvSpPr>
        <p:spPr>
          <a:xfrm>
            <a:off x="251520" y="4659982"/>
            <a:ext cx="44177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>
                <a:solidFill>
                  <a:srgbClr val="A4B4EA"/>
                </a:solidFill>
              </a:rPr>
              <a:t>Оценка в условиях высокой неопределенности</a:t>
            </a:r>
            <a:endParaRPr lang="ru-RU" sz="1400" dirty="0">
              <a:solidFill>
                <a:srgbClr val="A4B4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ru-RU" altLang="ko-KR" b="1" dirty="0">
                <a:solidFill>
                  <a:schemeClr val="accent3">
                    <a:lumMod val="75000"/>
                  </a:schemeClr>
                </a:solidFill>
              </a:rPr>
              <a:t>Информация</a:t>
            </a:r>
            <a:endParaRPr lang="ko-KR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229757" y="2417777"/>
            <a:ext cx="2684487" cy="2314213"/>
            <a:chOff x="2925524" y="1738807"/>
            <a:chExt cx="3292952" cy="2838752"/>
          </a:xfrm>
        </p:grpSpPr>
        <p:sp>
          <p:nvSpPr>
            <p:cNvPr id="5" name="Isosceles Triangle 7"/>
            <p:cNvSpPr/>
            <p:nvPr/>
          </p:nvSpPr>
          <p:spPr>
            <a:xfrm>
              <a:off x="3753374" y="1738807"/>
              <a:ext cx="1637253" cy="1411425"/>
            </a:xfrm>
            <a:custGeom>
              <a:avLst/>
              <a:gdLst/>
              <a:ahLst/>
              <a:cxnLst/>
              <a:rect l="l" t="t" r="r" b="b"/>
              <a:pathLst>
                <a:path w="1637253" h="1411425">
                  <a:moveTo>
                    <a:pt x="818626" y="0"/>
                  </a:moveTo>
                  <a:lnTo>
                    <a:pt x="1637253" y="1411425"/>
                  </a:lnTo>
                  <a:lnTo>
                    <a:pt x="0" y="141142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Isosceles Triangle 1"/>
            <p:cNvSpPr/>
            <p:nvPr/>
          </p:nvSpPr>
          <p:spPr>
            <a:xfrm>
              <a:off x="4604253" y="3206774"/>
              <a:ext cx="1614223" cy="1370785"/>
            </a:xfrm>
            <a:custGeom>
              <a:avLst/>
              <a:gdLst/>
              <a:ahLst/>
              <a:cxnLst/>
              <a:rect l="l" t="t" r="r" b="b"/>
              <a:pathLst>
                <a:path w="1614223" h="1370785">
                  <a:moveTo>
                    <a:pt x="0" y="0"/>
                  </a:moveTo>
                  <a:lnTo>
                    <a:pt x="819168" y="0"/>
                  </a:lnTo>
                  <a:lnTo>
                    <a:pt x="1614223" y="1370785"/>
                  </a:lnTo>
                  <a:lnTo>
                    <a:pt x="0" y="13707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Isosceles Triangle 6"/>
            <p:cNvSpPr/>
            <p:nvPr/>
          </p:nvSpPr>
          <p:spPr>
            <a:xfrm>
              <a:off x="2925524" y="3206774"/>
              <a:ext cx="1598321" cy="1370785"/>
            </a:xfrm>
            <a:custGeom>
              <a:avLst/>
              <a:gdLst/>
              <a:ahLst/>
              <a:cxnLst/>
              <a:rect l="l" t="t" r="r" b="b"/>
              <a:pathLst>
                <a:path w="1598321" h="1370785">
                  <a:moveTo>
                    <a:pt x="795055" y="0"/>
                  </a:moveTo>
                  <a:lnTo>
                    <a:pt x="1598321" y="0"/>
                  </a:lnTo>
                  <a:lnTo>
                    <a:pt x="1598321" y="1370785"/>
                  </a:lnTo>
                  <a:lnTo>
                    <a:pt x="0" y="137078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Rectangle 9"/>
          <p:cNvSpPr/>
          <p:nvPr/>
        </p:nvSpPr>
        <p:spPr>
          <a:xfrm>
            <a:off x="4347726" y="2994859"/>
            <a:ext cx="448548" cy="4156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ounded Rectangle 27"/>
          <p:cNvSpPr/>
          <p:nvPr/>
        </p:nvSpPr>
        <p:spPr>
          <a:xfrm>
            <a:off x="3705328" y="4102397"/>
            <a:ext cx="526835" cy="42299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27" name="Рисунок 26" descr="Блокчейн со сплошной заливкой">
            <a:extLst>
              <a:ext uri="{FF2B5EF4-FFF2-40B4-BE49-F238E27FC236}">
                <a16:creationId xmlns:a16="http://schemas.microsoft.com/office/drawing/2014/main" id="{2CCD844C-1BC5-4AA8-AE97-31ACD8B8FA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9134" y="3939902"/>
            <a:ext cx="638912" cy="638912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ECB43974-BB58-4183-9366-B75DACD2E7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50" y="1002109"/>
            <a:ext cx="1099409" cy="1099409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7BEBFE76-449A-47D2-8AC4-1984CFD8C6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5353" y="1490931"/>
            <a:ext cx="2114140" cy="3241059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04279B02-828D-4197-9603-DE952C7A46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4169" y="823401"/>
            <a:ext cx="1732585" cy="258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09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75856" y="2084648"/>
            <a:ext cx="2664296" cy="974204"/>
          </a:xfrm>
        </p:spPr>
        <p:txBody>
          <a:bodyPr/>
          <a:lstStyle/>
          <a:p>
            <a:r>
              <a:rPr lang="ru-RU" altLang="ko-KR" sz="1800">
                <a:solidFill>
                  <a:schemeClr val="accent4">
                    <a:lumMod val="75000"/>
                  </a:schemeClr>
                </a:solidFill>
              </a:rPr>
              <a:t>Оставаться профессионалами</a:t>
            </a:r>
            <a:endParaRPr lang="ko-KR" altLang="en-US" sz="1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306EDE3C-6617-4770-B75D-34A53A65C3F0}"/>
              </a:ext>
            </a:extLst>
          </p:cNvPr>
          <p:cNvSpPr txBox="1"/>
          <p:nvPr/>
        </p:nvSpPr>
        <p:spPr>
          <a:xfrm>
            <a:off x="5724128" y="4876006"/>
            <a:ext cx="27363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" dirty="0">
                <a:solidFill>
                  <a:schemeClr val="bg1">
                    <a:lumMod val="85000"/>
                  </a:schemeClr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600" dirty="0">
              <a:solidFill>
                <a:schemeClr val="bg1">
                  <a:lumMod val="8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C3731F65-28D0-4C27-B8DA-8035144116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-339680" y="4155926"/>
            <a:ext cx="3612832" cy="504056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ru-RU" altLang="ko-KR">
                <a:solidFill>
                  <a:srgbClr val="9AD3E9"/>
                </a:solidFill>
              </a:rPr>
              <a:t>Киршина Наталья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ko-KR">
              <a:solidFill>
                <a:srgbClr val="9AD3E9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ko-KR">
                <a:solidFill>
                  <a:srgbClr val="9AD3E9"/>
                </a:solidFill>
              </a:rPr>
              <a:t>+79219631168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>
                <a:solidFill>
                  <a:srgbClr val="9AD3E9"/>
                </a:solidFill>
              </a:rPr>
              <a:t>natkirsh@gmail.com</a:t>
            </a:r>
            <a:endParaRPr lang="ru-RU" altLang="ko-KR" dirty="0">
              <a:solidFill>
                <a:srgbClr val="9AD3E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ru-RU" altLang="ko-KR" b="1">
                <a:solidFill>
                  <a:schemeClr val="accent3">
                    <a:lumMod val="75000"/>
                  </a:schemeClr>
                </a:solidFill>
              </a:rPr>
              <a:t>Зачем нужна оценка?</a:t>
            </a:r>
            <a:endParaRPr lang="ko-KR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888696" y="3893046"/>
            <a:ext cx="720080" cy="7200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545916" y="1606246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1947875" y="2226067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-1252315" y="1387922"/>
            <a:ext cx="3193504" cy="3224314"/>
            <a:chOff x="-1241419" y="1431052"/>
            <a:chExt cx="3193504" cy="3224314"/>
          </a:xfrm>
          <a:solidFill>
            <a:schemeClr val="accent2"/>
          </a:solidFill>
        </p:grpSpPr>
        <p:sp>
          <p:nvSpPr>
            <p:cNvPr id="8" name="Block Arc 7"/>
            <p:cNvSpPr/>
            <p:nvPr/>
          </p:nvSpPr>
          <p:spPr>
            <a:xfrm>
              <a:off x="-1241419" y="1431052"/>
              <a:ext cx="3193504" cy="3193504"/>
            </a:xfrm>
            <a:prstGeom prst="blockArc">
              <a:avLst>
                <a:gd name="adj1" fmla="val 16290582"/>
                <a:gd name="adj2" fmla="val 4576946"/>
                <a:gd name="adj3" fmla="val 98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8"/>
            <p:cNvSpPr/>
            <p:nvPr/>
          </p:nvSpPr>
          <p:spPr>
            <a:xfrm rot="15300000">
              <a:off x="595793" y="4484150"/>
              <a:ext cx="148089" cy="19434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-1657462" y="1203598"/>
            <a:ext cx="4048798" cy="4048798"/>
            <a:chOff x="-1620688" y="1203598"/>
            <a:chExt cx="4048798" cy="4048798"/>
          </a:xfrm>
          <a:solidFill>
            <a:schemeClr val="accent1"/>
          </a:solidFill>
        </p:grpSpPr>
        <p:sp>
          <p:nvSpPr>
            <p:cNvPr id="11" name="Block Arc 10"/>
            <p:cNvSpPr/>
            <p:nvPr/>
          </p:nvSpPr>
          <p:spPr>
            <a:xfrm>
              <a:off x="-1620688" y="1203598"/>
              <a:ext cx="4048798" cy="4048798"/>
            </a:xfrm>
            <a:prstGeom prst="blockArc">
              <a:avLst>
                <a:gd name="adj1" fmla="val 16233158"/>
                <a:gd name="adj2" fmla="val 1430557"/>
                <a:gd name="adj3" fmla="val 83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Isosceles Triangle 11"/>
            <p:cNvSpPr/>
            <p:nvPr/>
          </p:nvSpPr>
          <p:spPr>
            <a:xfrm rot="12374003">
              <a:off x="2112022" y="4027393"/>
              <a:ext cx="148089" cy="19434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-2106762" y="1377752"/>
            <a:ext cx="3540522" cy="3540522"/>
            <a:chOff x="-2052736" y="1377752"/>
            <a:chExt cx="3540522" cy="3540522"/>
          </a:xfrm>
          <a:solidFill>
            <a:schemeClr val="accent3"/>
          </a:solidFill>
        </p:grpSpPr>
        <p:sp>
          <p:nvSpPr>
            <p:cNvPr id="14" name="Block Arc 13"/>
            <p:cNvSpPr/>
            <p:nvPr/>
          </p:nvSpPr>
          <p:spPr>
            <a:xfrm>
              <a:off x="-2052736" y="1377752"/>
              <a:ext cx="3540522" cy="3540522"/>
            </a:xfrm>
            <a:prstGeom prst="blockArc">
              <a:avLst>
                <a:gd name="adj1" fmla="val 17694760"/>
                <a:gd name="adj2" fmla="val 849742"/>
                <a:gd name="adj3" fmla="val 1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Isosceles Triangle 14"/>
            <p:cNvSpPr/>
            <p:nvPr/>
          </p:nvSpPr>
          <p:spPr>
            <a:xfrm rot="12374003">
              <a:off x="1304369" y="3518776"/>
              <a:ext cx="148089" cy="19434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6" name="Rectangle 9"/>
          <p:cNvSpPr/>
          <p:nvPr/>
        </p:nvSpPr>
        <p:spPr>
          <a:xfrm>
            <a:off x="2149292" y="2466477"/>
            <a:ext cx="317247" cy="29697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Oval 21"/>
          <p:cNvSpPr>
            <a:spLocks noChangeAspect="1"/>
          </p:cNvSpPr>
          <p:nvPr/>
        </p:nvSpPr>
        <p:spPr>
          <a:xfrm>
            <a:off x="1089214" y="4092232"/>
            <a:ext cx="319043" cy="3217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1796353" y="779063"/>
            <a:ext cx="38861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>
                <a:solidFill>
                  <a:schemeClr val="accent3">
                    <a:lumMod val="75000"/>
                  </a:schemeClr>
                </a:solidFill>
              </a:rPr>
              <a:t>сделки</a:t>
            </a: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000" dirty="0">
                <a:solidFill>
                  <a:schemeClr val="accent3">
                    <a:lumMod val="75000"/>
                  </a:schemeClr>
                </a:solidFill>
              </a:rPr>
              <a:t>«право на риск»</a:t>
            </a:r>
          </a:p>
          <a:p>
            <a:r>
              <a:rPr lang="ru-RU" sz="2000" dirty="0">
                <a:solidFill>
                  <a:schemeClr val="accent3">
                    <a:lumMod val="75000"/>
                  </a:schemeClr>
                </a:solidFill>
              </a:rPr>
              <a:t>конфликты</a:t>
            </a:r>
          </a:p>
          <a:p>
            <a:endParaRPr lang="ko-KR" altLang="en-US" sz="2000" b="1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97977" y="2182024"/>
            <a:ext cx="24482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3200" b="1" dirty="0">
                <a:solidFill>
                  <a:schemeClr val="accent2"/>
                </a:solidFill>
                <a:cs typeface="Arial" pitchFamily="34" charset="0"/>
              </a:rPr>
              <a:t>оценка стартапов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54866" y="3815384"/>
            <a:ext cx="60432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2400" b="1" dirty="0">
                <a:solidFill>
                  <a:srgbClr val="C00000"/>
                </a:solidFill>
                <a:cs typeface="Arial" pitchFamily="34" charset="0"/>
              </a:rPr>
              <a:t>затруднено</a:t>
            </a:r>
          </a:p>
          <a:p>
            <a:r>
              <a:rPr lang="ru-RU" altLang="ko-KR" sz="2400" b="1" dirty="0">
                <a:solidFill>
                  <a:schemeClr val="accent1"/>
                </a:solidFill>
                <a:cs typeface="Arial" pitchFamily="34" charset="0"/>
              </a:rPr>
              <a:t>проведение оценки</a:t>
            </a:r>
          </a:p>
          <a:p>
            <a:r>
              <a:rPr lang="ru-RU" altLang="ko-KR" sz="2400" b="1" dirty="0">
                <a:solidFill>
                  <a:schemeClr val="accent1"/>
                </a:solidFill>
                <a:cs typeface="Arial" pitchFamily="34" charset="0"/>
              </a:rPr>
              <a:t>проведение экспертизы отчетов</a:t>
            </a:r>
          </a:p>
        </p:txBody>
      </p:sp>
      <p:pic>
        <p:nvPicPr>
          <p:cNvPr id="37" name="Рисунок 36" descr="Ракета контур">
            <a:extLst>
              <a:ext uri="{FF2B5EF4-FFF2-40B4-BE49-F238E27FC236}">
                <a16:creationId xmlns:a16="http://schemas.microsoft.com/office/drawing/2014/main" id="{DDDE1DC7-C6BE-42AB-AE62-B71CB14C2F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5188" y="1735122"/>
            <a:ext cx="527016" cy="527016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EF54DEC9-C2BF-4D97-AC2A-03712435FAE9}"/>
              </a:ext>
            </a:extLst>
          </p:cNvPr>
          <p:cNvSpPr txBox="1"/>
          <p:nvPr/>
        </p:nvSpPr>
        <p:spPr>
          <a:xfrm>
            <a:off x="5811698" y="2168873"/>
            <a:ext cx="3098133" cy="2314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4400" b="1" dirty="0">
                <a:solidFill>
                  <a:srgbClr val="C00000"/>
                </a:solidFill>
              </a:rPr>
              <a:t>нет</a:t>
            </a:r>
            <a:r>
              <a:rPr lang="ru-RU" sz="2000" dirty="0">
                <a:solidFill>
                  <a:srgbClr val="B60A2F"/>
                </a:solidFill>
              </a:rPr>
              <a:t> </a:t>
            </a:r>
          </a:p>
          <a:p>
            <a:pPr algn="r"/>
            <a:r>
              <a:rPr lang="ru-RU" sz="2000" dirty="0">
                <a:solidFill>
                  <a:srgbClr val="B60A2F"/>
                </a:solidFill>
              </a:rPr>
              <a:t>методических </a:t>
            </a:r>
          </a:p>
          <a:p>
            <a:pPr algn="r"/>
            <a:r>
              <a:rPr lang="ru-RU" sz="2000" dirty="0">
                <a:solidFill>
                  <a:srgbClr val="B60A2F"/>
                </a:solidFill>
              </a:rPr>
              <a:t>рекомендаций</a:t>
            </a:r>
          </a:p>
          <a:p>
            <a:pPr marL="717550" indent="-358775" algn="r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400" b="1" dirty="0">
                <a:solidFill>
                  <a:srgbClr val="B60A2F"/>
                </a:solidFill>
              </a:rPr>
              <a:t>требования</a:t>
            </a:r>
            <a:r>
              <a:rPr lang="ru-RU" sz="1400" dirty="0">
                <a:solidFill>
                  <a:srgbClr val="B60A2F"/>
                </a:solidFill>
              </a:rPr>
              <a:t> ФСО</a:t>
            </a:r>
          </a:p>
          <a:p>
            <a:pPr marL="717550" indent="-358775" algn="r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400" b="1" dirty="0">
                <a:solidFill>
                  <a:srgbClr val="B60A2F"/>
                </a:solidFill>
              </a:rPr>
              <a:t>рыночная</a:t>
            </a:r>
            <a:r>
              <a:rPr lang="ru-RU" sz="1400" dirty="0">
                <a:solidFill>
                  <a:srgbClr val="B60A2F"/>
                </a:solidFill>
              </a:rPr>
              <a:t> стоимость </a:t>
            </a:r>
          </a:p>
          <a:p>
            <a:pPr marL="717550" indent="-358775" algn="r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400" b="1" dirty="0">
                <a:solidFill>
                  <a:srgbClr val="B60A2F"/>
                </a:solidFill>
              </a:rPr>
              <a:t>особенности</a:t>
            </a:r>
            <a:r>
              <a:rPr lang="ru-RU" sz="1400" dirty="0">
                <a:solidFill>
                  <a:srgbClr val="B60A2F"/>
                </a:solidFill>
              </a:rPr>
              <a:t> стартапов</a:t>
            </a:r>
          </a:p>
        </p:txBody>
      </p:sp>
      <p:pic>
        <p:nvPicPr>
          <p:cNvPr id="39" name="Рисунок 38" descr="Стрелка: небольшой изгиб со сплошной заливкой">
            <a:extLst>
              <a:ext uri="{FF2B5EF4-FFF2-40B4-BE49-F238E27FC236}">
                <a16:creationId xmlns:a16="http://schemas.microsoft.com/office/drawing/2014/main" id="{40D4B04E-2FF1-4A03-A44F-5009577080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4388495" flipH="1">
            <a:off x="3696638" y="1174170"/>
            <a:ext cx="1315313" cy="995335"/>
          </a:xfrm>
          <a:prstGeom prst="rect">
            <a:avLst/>
          </a:prstGeom>
        </p:spPr>
      </p:pic>
      <p:pic>
        <p:nvPicPr>
          <p:cNvPr id="40" name="Рисунок 39" descr="Стрелка: небольшой изгиб со сплошной заливкой">
            <a:extLst>
              <a:ext uri="{FF2B5EF4-FFF2-40B4-BE49-F238E27FC236}">
                <a16:creationId xmlns:a16="http://schemas.microsoft.com/office/drawing/2014/main" id="{F4367A10-B36C-41F8-BA5C-F77884A793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0808138" flipH="1">
            <a:off x="4893755" y="3327165"/>
            <a:ext cx="2132333" cy="995335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415BC84-82D8-4B42-8DB6-D4CACE7A9D7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049"/>
          <a:stretch/>
        </p:blipFill>
        <p:spPr>
          <a:xfrm>
            <a:off x="5479634" y="1817021"/>
            <a:ext cx="1055477" cy="1352306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9033790-3CCF-48F1-A2B4-F8B528FB29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8861" y="1032070"/>
            <a:ext cx="1017253" cy="142483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1F091CD3-5089-4C39-BB07-8308A9AFD9A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0271" r="1599"/>
          <a:stretch/>
        </p:blipFill>
        <p:spPr>
          <a:xfrm>
            <a:off x="7699187" y="628851"/>
            <a:ext cx="1055477" cy="142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397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altLang="ko-KR" b="1" dirty="0">
                <a:solidFill>
                  <a:schemeClr val="accent3">
                    <a:lumMod val="75000"/>
                  </a:schemeClr>
                </a:solidFill>
              </a:rPr>
              <a:t>Специфика оценки</a:t>
            </a:r>
            <a:endParaRPr lang="ko-KR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99592" y="1521505"/>
            <a:ext cx="864096" cy="1188088"/>
            <a:chOff x="2391994" y="1635646"/>
            <a:chExt cx="805454" cy="1584088"/>
          </a:xfrm>
        </p:grpSpPr>
        <p:sp>
          <p:nvSpPr>
            <p:cNvPr id="4" name="Rectangle 3"/>
            <p:cNvSpPr/>
            <p:nvPr/>
          </p:nvSpPr>
          <p:spPr>
            <a:xfrm>
              <a:off x="2391994" y="1635646"/>
              <a:ext cx="805454" cy="792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Isosceles Triangle 4"/>
            <p:cNvSpPr/>
            <p:nvPr/>
          </p:nvSpPr>
          <p:spPr>
            <a:xfrm rot="10800000">
              <a:off x="2391994" y="2427734"/>
              <a:ext cx="805454" cy="792000"/>
            </a:xfrm>
            <a:prstGeom prst="triangle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822849" y="1345694"/>
            <a:ext cx="3325215" cy="1201559"/>
            <a:chOff x="477376" y="1954587"/>
            <a:chExt cx="2186848" cy="1201559"/>
          </a:xfrm>
          <a:noFill/>
        </p:grpSpPr>
        <p:sp>
          <p:nvSpPr>
            <p:cNvPr id="9" name="TextBox 8"/>
            <p:cNvSpPr txBox="1"/>
            <p:nvPr/>
          </p:nvSpPr>
          <p:spPr>
            <a:xfrm>
              <a:off x="477376" y="2571371"/>
              <a:ext cx="2186848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q"/>
              </a:pPr>
              <a:r>
                <a:rPr lang="en-US" sz="1600" dirty="0">
                  <a:solidFill>
                    <a:srgbClr val="141D4C"/>
                  </a:solidFill>
                  <a:ea typeface="Lato"/>
                  <a:cs typeface="Lato"/>
                </a:rPr>
                <a:t>  </a:t>
              </a:r>
              <a:r>
                <a:rPr lang="ru-RU" sz="1600" dirty="0">
                  <a:solidFill>
                    <a:srgbClr val="141D4C"/>
                  </a:solidFill>
                  <a:ea typeface="Lato"/>
                  <a:cs typeface="Lato"/>
                </a:rPr>
                <a:t>нет данных о прошлом</a:t>
              </a:r>
            </a:p>
            <a:p>
              <a:pPr marL="171450" indent="-171450">
                <a:buFont typeface="Wingdings" panose="05000000000000000000" pitchFamily="2" charset="2"/>
                <a:buChar char="q"/>
              </a:pPr>
              <a:r>
                <a:rPr lang="en-US" altLang="ko-KR" sz="1600" dirty="0">
                  <a:solidFill>
                    <a:srgbClr val="141D4C"/>
                  </a:solidFill>
                  <a:ea typeface="Lato"/>
                  <a:cs typeface="Lato"/>
                </a:rPr>
                <a:t>  </a:t>
              </a:r>
              <a:r>
                <a:rPr lang="ru-RU" altLang="ko-KR" sz="1600" dirty="0">
                  <a:solidFill>
                    <a:srgbClr val="141D4C"/>
                  </a:solidFill>
                  <a:ea typeface="Lato"/>
                  <a:cs typeface="Lato"/>
                </a:rPr>
                <a:t>неопределенность </a:t>
              </a:r>
              <a:r>
                <a:rPr lang="en-US" altLang="ko-KR" sz="1600" dirty="0">
                  <a:solidFill>
                    <a:srgbClr val="141D4C"/>
                  </a:solidFill>
                  <a:ea typeface="Lato"/>
                  <a:cs typeface="Lato"/>
                </a:rPr>
                <a:t> </a:t>
              </a:r>
              <a:r>
                <a:rPr lang="ru-RU" altLang="ko-KR" sz="1600" dirty="0">
                  <a:solidFill>
                    <a:srgbClr val="141D4C"/>
                  </a:solidFill>
                  <a:ea typeface="Lato"/>
                  <a:cs typeface="Lato"/>
                </a:rPr>
                <a:t>прогноза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90971" y="1954587"/>
              <a:ext cx="183661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3200" b="1" dirty="0">
                  <a:solidFill>
                    <a:schemeClr val="accent2"/>
                  </a:solidFill>
                  <a:cs typeface="Arial" pitchFamily="34" charset="0"/>
                </a:rPr>
                <a:t>информация</a:t>
              </a:r>
              <a:endParaRPr lang="ko-KR" altLang="en-US" sz="3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77080" y="1564253"/>
            <a:ext cx="709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868951" y="1521472"/>
            <a:ext cx="864096" cy="1188088"/>
            <a:chOff x="2391994" y="1635646"/>
            <a:chExt cx="805454" cy="1584088"/>
          </a:xfrm>
          <a:solidFill>
            <a:srgbClr val="98DFBB"/>
          </a:solidFill>
        </p:grpSpPr>
        <p:sp>
          <p:nvSpPr>
            <p:cNvPr id="13" name="Rectangle 12"/>
            <p:cNvSpPr/>
            <p:nvPr/>
          </p:nvSpPr>
          <p:spPr>
            <a:xfrm>
              <a:off x="2391994" y="1635646"/>
              <a:ext cx="805454" cy="79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Isosceles Triangle 13"/>
            <p:cNvSpPr/>
            <p:nvPr/>
          </p:nvSpPr>
          <p:spPr>
            <a:xfrm rot="10800000">
              <a:off x="2391994" y="2427734"/>
              <a:ext cx="805454" cy="792000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805055" y="1377703"/>
            <a:ext cx="2861963" cy="1002125"/>
            <a:chOff x="496119" y="2274786"/>
            <a:chExt cx="1882187" cy="1002125"/>
          </a:xfrm>
          <a:noFill/>
        </p:grpSpPr>
        <p:sp>
          <p:nvSpPr>
            <p:cNvPr id="16" name="TextBox 15"/>
            <p:cNvSpPr txBox="1"/>
            <p:nvPr/>
          </p:nvSpPr>
          <p:spPr>
            <a:xfrm>
              <a:off x="496119" y="2938357"/>
              <a:ext cx="1882187" cy="3385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q"/>
              </a:pP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ru-RU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намного выше обычного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96119" y="2274786"/>
              <a:ext cx="17521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3200" b="1" dirty="0">
                  <a:solidFill>
                    <a:schemeClr val="accent3"/>
                  </a:solidFill>
                  <a:cs typeface="Arial" pitchFamily="34" charset="0"/>
                </a:rPr>
                <a:t>риски </a:t>
              </a:r>
              <a:endParaRPr lang="ko-KR" altLang="en-US" sz="3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946439" y="1564220"/>
            <a:ext cx="709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899592" y="3213682"/>
            <a:ext cx="864096" cy="1188088"/>
            <a:chOff x="2391994" y="1635646"/>
            <a:chExt cx="805454" cy="1584088"/>
          </a:xfrm>
          <a:solidFill>
            <a:srgbClr val="F8B2A3"/>
          </a:solidFill>
        </p:grpSpPr>
        <p:sp>
          <p:nvSpPr>
            <p:cNvPr id="20" name="Rectangle 19"/>
            <p:cNvSpPr/>
            <p:nvPr/>
          </p:nvSpPr>
          <p:spPr>
            <a:xfrm>
              <a:off x="2391994" y="1635646"/>
              <a:ext cx="805454" cy="79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1" name="Isosceles Triangle 20"/>
            <p:cNvSpPr/>
            <p:nvPr/>
          </p:nvSpPr>
          <p:spPr>
            <a:xfrm rot="10800000">
              <a:off x="2391994" y="2427734"/>
              <a:ext cx="805454" cy="7920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748017" y="3024786"/>
            <a:ext cx="2932610" cy="1495444"/>
            <a:chOff x="428160" y="2139866"/>
            <a:chExt cx="1928647" cy="1495444"/>
          </a:xfrm>
          <a:noFill/>
        </p:grpSpPr>
        <p:sp>
          <p:nvSpPr>
            <p:cNvPr id="23" name="TextBox 22"/>
            <p:cNvSpPr txBox="1"/>
            <p:nvPr/>
          </p:nvSpPr>
          <p:spPr>
            <a:xfrm>
              <a:off x="428160" y="2804313"/>
              <a:ext cx="1928647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rgbClr val="002060"/>
                </a:buClr>
                <a:buSzPct val="100000"/>
                <a:buFont typeface="Wingdings" panose="05000000000000000000" pitchFamily="2" charset="2"/>
                <a:buChar char="q"/>
              </a:pPr>
              <a:r>
                <a:rPr lang="ru-RU" sz="1600" dirty="0">
                  <a:solidFill>
                    <a:srgbClr val="141D4C"/>
                  </a:solidFill>
                  <a:ea typeface="Lato"/>
                  <a:cs typeface="Lato"/>
                </a:rPr>
                <a:t>большой вклад НМА</a:t>
              </a:r>
            </a:p>
            <a:p>
              <a:pPr marL="285750" indent="-285750">
                <a:buClr>
                  <a:srgbClr val="002060"/>
                </a:buClr>
                <a:buSzPct val="100000"/>
                <a:buFont typeface="Wingdings" panose="05000000000000000000" pitchFamily="2" charset="2"/>
                <a:buChar char="q"/>
              </a:pPr>
              <a:r>
                <a:rPr lang="ru-RU" sz="1600" dirty="0">
                  <a:solidFill>
                    <a:srgbClr val="141D4C"/>
                  </a:solidFill>
                  <a:ea typeface="Lato"/>
                  <a:cs typeface="Lato"/>
                </a:rPr>
                <a:t>финансирование зависит от будущих успехов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33179" y="2139866"/>
              <a:ext cx="17521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3200" b="1" dirty="0">
                  <a:solidFill>
                    <a:schemeClr val="accent1"/>
                  </a:solidFill>
                  <a:cs typeface="Arial" pitchFamily="34" charset="0"/>
                </a:rPr>
                <a:t>структура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977080" y="3256430"/>
            <a:ext cx="709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4868951" y="3213649"/>
            <a:ext cx="864096" cy="1188088"/>
            <a:chOff x="2391994" y="1635646"/>
            <a:chExt cx="805454" cy="1584088"/>
          </a:xfrm>
          <a:solidFill>
            <a:srgbClr val="A4B4EA"/>
          </a:solidFill>
        </p:grpSpPr>
        <p:sp>
          <p:nvSpPr>
            <p:cNvPr id="27" name="Rectangle 26"/>
            <p:cNvSpPr/>
            <p:nvPr/>
          </p:nvSpPr>
          <p:spPr>
            <a:xfrm>
              <a:off x="2391994" y="1635646"/>
              <a:ext cx="805454" cy="79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 rot="10800000">
              <a:off x="2391994" y="2427734"/>
              <a:ext cx="805454" cy="792000"/>
            </a:xfrm>
            <a:prstGeom prst="triangle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805056" y="3045329"/>
            <a:ext cx="3133903" cy="1356409"/>
            <a:chOff x="431971" y="1766211"/>
            <a:chExt cx="2061030" cy="1356409"/>
          </a:xfrm>
          <a:noFill/>
        </p:grpSpPr>
        <p:sp>
          <p:nvSpPr>
            <p:cNvPr id="30" name="TextBox 29"/>
            <p:cNvSpPr txBox="1"/>
            <p:nvPr/>
          </p:nvSpPr>
          <p:spPr>
            <a:xfrm>
              <a:off x="431971" y="2537845"/>
              <a:ext cx="206103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rgbClr val="002060"/>
                </a:buClr>
                <a:buSzPct val="100000"/>
                <a:buFont typeface="Wingdings" panose="05000000000000000000" pitchFamily="2" charset="2"/>
                <a:buChar char="q"/>
              </a:pPr>
              <a:r>
                <a:rPr lang="ru-RU" sz="1600" dirty="0">
                  <a:solidFill>
                    <a:srgbClr val="141D4C"/>
                  </a:solidFill>
                  <a:ea typeface="Lato"/>
                  <a:cs typeface="Lato"/>
                </a:rPr>
                <a:t>корпоративные соглашения</a:t>
              </a:r>
            </a:p>
            <a:p>
              <a:pPr marL="285750" indent="-285750">
                <a:buClr>
                  <a:srgbClr val="002060"/>
                </a:buClr>
                <a:buSzPct val="100000"/>
                <a:buFont typeface="Wingdings" panose="05000000000000000000" pitchFamily="2" charset="2"/>
                <a:buChar char="q"/>
              </a:pPr>
              <a:r>
                <a:rPr lang="ru-RU" sz="1600" dirty="0">
                  <a:solidFill>
                    <a:srgbClr val="141D4C"/>
                  </a:solidFill>
                  <a:ea typeface="Lato"/>
                  <a:cs typeface="Lato"/>
                </a:rPr>
                <a:t>распределение прав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08465" y="1766211"/>
              <a:ext cx="17521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3200" b="1" dirty="0">
                  <a:solidFill>
                    <a:schemeClr val="accent4"/>
                  </a:solidFill>
                  <a:cs typeface="Arial" pitchFamily="34" charset="0"/>
                </a:rPr>
                <a:t>права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4946439" y="3256397"/>
            <a:ext cx="709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Рисунок 6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7BCF4B24-5DFF-4B4C-A012-6F37AED640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7000"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90" t="17532" r="15190" b="21287"/>
          <a:stretch/>
        </p:blipFill>
        <p:spPr>
          <a:xfrm>
            <a:off x="4819615" y="2905723"/>
            <a:ext cx="3354578" cy="192650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Стартапы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: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 стадии</a:t>
            </a:r>
            <a:endParaRPr lang="en-US" sz="3600" b="1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79512" y="987907"/>
            <a:ext cx="8539416" cy="3167686"/>
            <a:chOff x="1170431" y="740677"/>
            <a:chExt cx="8833425" cy="3193994"/>
          </a:xfrm>
        </p:grpSpPr>
        <p:sp>
          <p:nvSpPr>
            <p:cNvPr id="5" name="L-Shape 4"/>
            <p:cNvSpPr/>
            <p:nvPr/>
          </p:nvSpPr>
          <p:spPr>
            <a:xfrm rot="5400000">
              <a:off x="1564790" y="1851583"/>
              <a:ext cx="1310355" cy="209907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reeform 5"/>
            <p:cNvSpPr/>
            <p:nvPr/>
          </p:nvSpPr>
          <p:spPr>
            <a:xfrm>
              <a:off x="1714544" y="2434166"/>
              <a:ext cx="1711813" cy="1500505"/>
            </a:xfrm>
            <a:custGeom>
              <a:avLst/>
              <a:gdLst>
                <a:gd name="connsiteX0" fmla="*/ 0 w 1711813"/>
                <a:gd name="connsiteY0" fmla="*/ 0 h 1500505"/>
                <a:gd name="connsiteX1" fmla="*/ 1711813 w 1711813"/>
                <a:gd name="connsiteY1" fmla="*/ 0 h 1500505"/>
                <a:gd name="connsiteX2" fmla="*/ 1711813 w 1711813"/>
                <a:gd name="connsiteY2" fmla="*/ 1500505 h 1500505"/>
                <a:gd name="connsiteX3" fmla="*/ 0 w 1711813"/>
                <a:gd name="connsiteY3" fmla="*/ 1500505 h 1500505"/>
                <a:gd name="connsiteX4" fmla="*/ 0 w 1711813"/>
                <a:gd name="connsiteY4" fmla="*/ 0 h 1500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813" h="1500505">
                  <a:moveTo>
                    <a:pt x="0" y="0"/>
                  </a:moveTo>
                  <a:lnTo>
                    <a:pt x="1711813" y="0"/>
                  </a:lnTo>
                  <a:lnTo>
                    <a:pt x="1711813" y="1500505"/>
                  </a:lnTo>
                  <a:lnTo>
                    <a:pt x="0" y="15005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0" tIns="190500" rIns="190500" bIns="190500" numCol="1" spcCol="1270" anchor="t" anchorCtr="0">
              <a:noAutofit/>
            </a:bodyPr>
            <a:lstStyle/>
            <a:p>
              <a:pPr lvl="0" algn="l" defTabSz="2222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5000" kern="1200"/>
            </a:p>
          </p:txBody>
        </p:sp>
        <p:sp>
          <p:nvSpPr>
            <p:cNvPr id="7" name="Isosceles Triangle 6"/>
            <p:cNvSpPr/>
            <p:nvPr/>
          </p:nvSpPr>
          <p:spPr>
            <a:xfrm>
              <a:off x="2946521" y="1728046"/>
              <a:ext cx="322983" cy="32298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L-Shape 7"/>
            <p:cNvSpPr/>
            <p:nvPr/>
          </p:nvSpPr>
          <p:spPr>
            <a:xfrm rot="5400000">
              <a:off x="3809576" y="1349828"/>
              <a:ext cx="1310353" cy="209907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>
            <a:xfrm>
              <a:off x="3822660" y="1880187"/>
              <a:ext cx="1711813" cy="1500505"/>
            </a:xfrm>
            <a:custGeom>
              <a:avLst/>
              <a:gdLst>
                <a:gd name="connsiteX0" fmla="*/ 0 w 1711813"/>
                <a:gd name="connsiteY0" fmla="*/ 0 h 1500505"/>
                <a:gd name="connsiteX1" fmla="*/ 1711813 w 1711813"/>
                <a:gd name="connsiteY1" fmla="*/ 0 h 1500505"/>
                <a:gd name="connsiteX2" fmla="*/ 1711813 w 1711813"/>
                <a:gd name="connsiteY2" fmla="*/ 1500505 h 1500505"/>
                <a:gd name="connsiteX3" fmla="*/ 0 w 1711813"/>
                <a:gd name="connsiteY3" fmla="*/ 1500505 h 1500505"/>
                <a:gd name="connsiteX4" fmla="*/ 0 w 1711813"/>
                <a:gd name="connsiteY4" fmla="*/ 0 h 1500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813" h="1500505">
                  <a:moveTo>
                    <a:pt x="0" y="0"/>
                  </a:moveTo>
                  <a:lnTo>
                    <a:pt x="1711813" y="0"/>
                  </a:lnTo>
                  <a:lnTo>
                    <a:pt x="1711813" y="1500505"/>
                  </a:lnTo>
                  <a:lnTo>
                    <a:pt x="0" y="15005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0" tIns="190500" rIns="190500" bIns="190500" numCol="1" spcCol="1270" anchor="t" anchorCtr="0">
              <a:noAutofit/>
            </a:bodyPr>
            <a:lstStyle/>
            <a:p>
              <a:pPr lvl="0" algn="l" defTabSz="2222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5000" kern="1200"/>
            </a:p>
          </p:txBody>
        </p:sp>
        <p:sp>
          <p:nvSpPr>
            <p:cNvPr id="10" name="Isosceles Triangle 9"/>
            <p:cNvSpPr/>
            <p:nvPr/>
          </p:nvSpPr>
          <p:spPr>
            <a:xfrm>
              <a:off x="5191306" y="1209490"/>
              <a:ext cx="322983" cy="322983"/>
            </a:xfrm>
            <a:prstGeom prst="triangle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L-Shape 10"/>
            <p:cNvSpPr/>
            <p:nvPr/>
          </p:nvSpPr>
          <p:spPr>
            <a:xfrm rot="5400000">
              <a:off x="6054360" y="848073"/>
              <a:ext cx="1310355" cy="209907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5905732" y="1397053"/>
              <a:ext cx="1711813" cy="1500505"/>
            </a:xfrm>
            <a:custGeom>
              <a:avLst/>
              <a:gdLst>
                <a:gd name="connsiteX0" fmla="*/ 0 w 1711813"/>
                <a:gd name="connsiteY0" fmla="*/ 0 h 1500505"/>
                <a:gd name="connsiteX1" fmla="*/ 1711813 w 1711813"/>
                <a:gd name="connsiteY1" fmla="*/ 0 h 1500505"/>
                <a:gd name="connsiteX2" fmla="*/ 1711813 w 1711813"/>
                <a:gd name="connsiteY2" fmla="*/ 1500505 h 1500505"/>
                <a:gd name="connsiteX3" fmla="*/ 0 w 1711813"/>
                <a:gd name="connsiteY3" fmla="*/ 1500505 h 1500505"/>
                <a:gd name="connsiteX4" fmla="*/ 0 w 1711813"/>
                <a:gd name="connsiteY4" fmla="*/ 0 h 1500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813" h="1500505">
                  <a:moveTo>
                    <a:pt x="0" y="0"/>
                  </a:moveTo>
                  <a:lnTo>
                    <a:pt x="1711813" y="0"/>
                  </a:lnTo>
                  <a:lnTo>
                    <a:pt x="1711813" y="1500505"/>
                  </a:lnTo>
                  <a:lnTo>
                    <a:pt x="0" y="15005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0" tIns="190500" rIns="190500" bIns="190500" numCol="1" spcCol="1270" anchor="t" anchorCtr="0">
              <a:noAutofit/>
            </a:bodyPr>
            <a:lstStyle/>
            <a:p>
              <a:pPr lvl="0" algn="l" defTabSz="2222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5000" kern="1200"/>
            </a:p>
          </p:txBody>
        </p:sp>
        <p:sp>
          <p:nvSpPr>
            <p:cNvPr id="13" name="Isosceles Triangle 12"/>
            <p:cNvSpPr/>
            <p:nvPr/>
          </p:nvSpPr>
          <p:spPr>
            <a:xfrm>
              <a:off x="7436091" y="741341"/>
              <a:ext cx="322983" cy="322983"/>
            </a:xfrm>
            <a:prstGeom prst="triangle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L-Shape 13"/>
            <p:cNvSpPr/>
            <p:nvPr/>
          </p:nvSpPr>
          <p:spPr>
            <a:xfrm rot="5400000">
              <a:off x="8299143" y="346317"/>
              <a:ext cx="1310354" cy="209907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E2E09D54-7ABB-4C17-8ACC-801D35D65247}"/>
              </a:ext>
            </a:extLst>
          </p:cNvPr>
          <p:cNvSpPr txBox="1"/>
          <p:nvPr/>
        </p:nvSpPr>
        <p:spPr>
          <a:xfrm>
            <a:off x="332650" y="2767693"/>
            <a:ext cx="14980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A4B4EA"/>
                </a:solidFill>
              </a:rPr>
              <a:t>история </a:t>
            </a:r>
          </a:p>
          <a:p>
            <a:r>
              <a:rPr lang="ru-RU" dirty="0">
                <a:solidFill>
                  <a:srgbClr val="A4B4EA"/>
                </a:solidFill>
              </a:rPr>
              <a:t>команда</a:t>
            </a:r>
          </a:p>
          <a:p>
            <a:r>
              <a:rPr lang="ru-RU" dirty="0">
                <a:solidFill>
                  <a:srgbClr val="A4B4EA"/>
                </a:solidFill>
              </a:rPr>
              <a:t>идея + план</a:t>
            </a:r>
          </a:p>
        </p:txBody>
      </p:sp>
      <p:pic>
        <p:nvPicPr>
          <p:cNvPr id="23" name="Рисунок 22" descr="Значок &quot;Вопросительный знак&quot; со сплошной заливкой">
            <a:extLst>
              <a:ext uri="{FF2B5EF4-FFF2-40B4-BE49-F238E27FC236}">
                <a16:creationId xmlns:a16="http://schemas.microsoft.com/office/drawing/2014/main" id="{E5468747-FA14-4790-99C8-39AD9DD011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58287" y="2757884"/>
            <a:ext cx="353153" cy="353153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EEE9BDD5-BAC7-4B9F-9574-E410D3417451}"/>
              </a:ext>
            </a:extLst>
          </p:cNvPr>
          <p:cNvSpPr txBox="1"/>
          <p:nvPr/>
        </p:nvSpPr>
        <p:spPr>
          <a:xfrm>
            <a:off x="125122" y="1959435"/>
            <a:ext cx="18879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A4B4EA"/>
                </a:solidFill>
              </a:rPr>
              <a:t>s</a:t>
            </a:r>
            <a:r>
              <a:rPr lang="en-GB" b="1">
                <a:solidFill>
                  <a:srgbClr val="A4B4EA"/>
                </a:solidFill>
              </a:rPr>
              <a:t>eed</a:t>
            </a:r>
            <a:r>
              <a:rPr lang="ru-RU" b="1" dirty="0">
                <a:solidFill>
                  <a:srgbClr val="A4B4EA"/>
                </a:solidFill>
              </a:rPr>
              <a:t> </a:t>
            </a:r>
            <a:r>
              <a:rPr lang="en-US" b="1" dirty="0">
                <a:solidFill>
                  <a:srgbClr val="A4B4EA"/>
                </a:solidFill>
              </a:rPr>
              <a:t>+</a:t>
            </a:r>
            <a:r>
              <a:rPr lang="en-GB" b="1" dirty="0">
                <a:solidFill>
                  <a:srgbClr val="A4B4EA"/>
                </a:solidFill>
              </a:rPr>
              <a:t> start-up</a:t>
            </a:r>
            <a:endParaRPr lang="ru-RU" b="1" dirty="0">
              <a:solidFill>
                <a:srgbClr val="A4B4EA"/>
              </a:solidFill>
            </a:endParaRPr>
          </a:p>
        </p:txBody>
      </p:sp>
      <p:pic>
        <p:nvPicPr>
          <p:cNvPr id="29" name="Рисунок 28" descr="Значок &quot;Подписаться&quot; со сплошной заливкой">
            <a:extLst>
              <a:ext uri="{FF2B5EF4-FFF2-40B4-BE49-F238E27FC236}">
                <a16:creationId xmlns:a16="http://schemas.microsoft.com/office/drawing/2014/main" id="{00EB0A5D-9729-40F7-B69E-DB4AA91BC6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78555" y="3034400"/>
            <a:ext cx="377120" cy="377120"/>
          </a:xfrm>
          <a:prstGeom prst="rect">
            <a:avLst/>
          </a:prstGeom>
        </p:spPr>
      </p:pic>
      <p:pic>
        <p:nvPicPr>
          <p:cNvPr id="42" name="Рисунок 41" descr="Включенный свет со сплошной заливкой">
            <a:extLst>
              <a:ext uri="{FF2B5EF4-FFF2-40B4-BE49-F238E27FC236}">
                <a16:creationId xmlns:a16="http://schemas.microsoft.com/office/drawing/2014/main" id="{4C08A08B-3CC6-46F8-8FFC-5DAA49DC00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42995" y="2200481"/>
            <a:ext cx="452661" cy="452661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2DF927BE-07D7-424B-A68C-24321EC13989}"/>
              </a:ext>
            </a:extLst>
          </p:cNvPr>
          <p:cNvSpPr txBox="1"/>
          <p:nvPr/>
        </p:nvSpPr>
        <p:spPr>
          <a:xfrm>
            <a:off x="2573722" y="2287466"/>
            <a:ext cx="14341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9AD3E9"/>
                </a:solidFill>
              </a:rPr>
              <a:t>продукт </a:t>
            </a:r>
          </a:p>
          <a:p>
            <a:r>
              <a:rPr lang="ru-RU" dirty="0">
                <a:solidFill>
                  <a:srgbClr val="9AD3E9"/>
                </a:solidFill>
              </a:rPr>
              <a:t>показатели </a:t>
            </a:r>
          </a:p>
          <a:p>
            <a:r>
              <a:rPr lang="ru-RU" dirty="0">
                <a:solidFill>
                  <a:srgbClr val="9AD3E9"/>
                </a:solidFill>
              </a:rPr>
              <a:t>прибыль</a:t>
            </a:r>
          </a:p>
        </p:txBody>
      </p:sp>
      <p:pic>
        <p:nvPicPr>
          <p:cNvPr id="45" name="Рисунок 44" descr="Значок &quot;Вопросительный знак&quot; со сплошной заливкой">
            <a:extLst>
              <a:ext uri="{FF2B5EF4-FFF2-40B4-BE49-F238E27FC236}">
                <a16:creationId xmlns:a16="http://schemas.microsoft.com/office/drawing/2014/main" id="{5D8B8F3D-35B5-4345-9065-BD76A20A63A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741710" y="2873712"/>
            <a:ext cx="373042" cy="373042"/>
          </a:xfrm>
          <a:prstGeom prst="rect">
            <a:avLst/>
          </a:prstGeom>
        </p:spPr>
      </p:pic>
      <p:pic>
        <p:nvPicPr>
          <p:cNvPr id="46" name="Рисунок 45" descr="Значок &quot;Подписаться&quot; со сплошной заливкой">
            <a:extLst>
              <a:ext uri="{FF2B5EF4-FFF2-40B4-BE49-F238E27FC236}">
                <a16:creationId xmlns:a16="http://schemas.microsoft.com/office/drawing/2014/main" id="{5BD141B9-4D46-4A1C-9142-C49F4136DC0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47007" y="2571750"/>
            <a:ext cx="369950" cy="369950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C05637F7-226A-4CBB-9C1D-9E372105292C}"/>
              </a:ext>
            </a:extLst>
          </p:cNvPr>
          <p:cNvSpPr txBox="1"/>
          <p:nvPr/>
        </p:nvSpPr>
        <p:spPr>
          <a:xfrm>
            <a:off x="1896487" y="1491676"/>
            <a:ext cx="22142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9AD3E9"/>
                </a:solidFill>
              </a:rPr>
              <a:t>early development</a:t>
            </a:r>
            <a:endParaRPr lang="ru-RU" b="1" dirty="0">
              <a:solidFill>
                <a:srgbClr val="9AD3E9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17ECA3D-E191-401F-8A21-2F5930974122}"/>
              </a:ext>
            </a:extLst>
          </p:cNvPr>
          <p:cNvSpPr txBox="1"/>
          <p:nvPr/>
        </p:nvSpPr>
        <p:spPr>
          <a:xfrm>
            <a:off x="4932040" y="1036160"/>
            <a:ext cx="19849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98DFBB"/>
                </a:solidFill>
              </a:rPr>
              <a:t>expansion</a:t>
            </a:r>
            <a:endParaRPr lang="ru-RU" b="1" dirty="0">
              <a:solidFill>
                <a:srgbClr val="98DFBB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57D37ED-89A0-436B-96D6-BFA24B8C8F3F}"/>
              </a:ext>
            </a:extLst>
          </p:cNvPr>
          <p:cNvSpPr txBox="1"/>
          <p:nvPr/>
        </p:nvSpPr>
        <p:spPr>
          <a:xfrm>
            <a:off x="4715334" y="1783063"/>
            <a:ext cx="19605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98DFBB"/>
                </a:solidFill>
              </a:rPr>
              <a:t>рынок </a:t>
            </a:r>
          </a:p>
          <a:p>
            <a:r>
              <a:rPr lang="ru-RU" dirty="0">
                <a:solidFill>
                  <a:srgbClr val="98DFBB"/>
                </a:solidFill>
              </a:rPr>
              <a:t>процессы </a:t>
            </a:r>
          </a:p>
          <a:p>
            <a:r>
              <a:rPr lang="ru-RU" dirty="0">
                <a:solidFill>
                  <a:srgbClr val="98DFBB"/>
                </a:solidFill>
              </a:rPr>
              <a:t>потоки</a:t>
            </a:r>
          </a:p>
        </p:txBody>
      </p:sp>
      <p:pic>
        <p:nvPicPr>
          <p:cNvPr id="56" name="Рисунок 55" descr="Круги со стрелками со сплошной заливкой">
            <a:extLst>
              <a:ext uri="{FF2B5EF4-FFF2-40B4-BE49-F238E27FC236}">
                <a16:creationId xmlns:a16="http://schemas.microsoft.com/office/drawing/2014/main" id="{B454D990-B0A7-4564-96E8-323D645A67F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965657" y="2071795"/>
            <a:ext cx="384205" cy="384205"/>
          </a:xfrm>
          <a:prstGeom prst="rect">
            <a:avLst/>
          </a:prstGeom>
        </p:spPr>
      </p:pic>
      <p:pic>
        <p:nvPicPr>
          <p:cNvPr id="59" name="Рисунок 58" descr="Значок &quot;Подписаться&quot; со сплошной заливкой">
            <a:extLst>
              <a:ext uri="{FF2B5EF4-FFF2-40B4-BE49-F238E27FC236}">
                <a16:creationId xmlns:a16="http://schemas.microsoft.com/office/drawing/2014/main" id="{7CA11884-268F-4199-BA5E-7E422D0E421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636238" y="2347477"/>
            <a:ext cx="377120" cy="377120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F84FDFBA-4001-4469-9932-4EA14D4D1596}"/>
              </a:ext>
            </a:extLst>
          </p:cNvPr>
          <p:cNvSpPr txBox="1"/>
          <p:nvPr/>
        </p:nvSpPr>
        <p:spPr>
          <a:xfrm>
            <a:off x="6974088" y="618574"/>
            <a:ext cx="14604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F8B2A3"/>
                </a:solidFill>
              </a:rPr>
              <a:t>Bridge/IPO</a:t>
            </a:r>
            <a:endParaRPr lang="ru-RU" b="1" dirty="0">
              <a:solidFill>
                <a:srgbClr val="F8B2A3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6F5099E-A5FC-43B9-9EC3-28D01C67C9B8}"/>
              </a:ext>
            </a:extLst>
          </p:cNvPr>
          <p:cNvSpPr txBox="1"/>
          <p:nvPr/>
        </p:nvSpPr>
        <p:spPr>
          <a:xfrm>
            <a:off x="6891468" y="1320812"/>
            <a:ext cx="19605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8B2A3"/>
                </a:solidFill>
              </a:rPr>
              <a:t>рост </a:t>
            </a:r>
          </a:p>
          <a:p>
            <a:r>
              <a:rPr lang="ru-RU" dirty="0">
                <a:solidFill>
                  <a:srgbClr val="F8B2A3"/>
                </a:solidFill>
              </a:rPr>
              <a:t>прибыль </a:t>
            </a:r>
          </a:p>
        </p:txBody>
      </p:sp>
      <p:pic>
        <p:nvPicPr>
          <p:cNvPr id="63" name="Рисунок 62" descr="Значок &quot;Подписаться&quot; со сплошной заливкой">
            <a:extLst>
              <a:ext uri="{FF2B5EF4-FFF2-40B4-BE49-F238E27FC236}">
                <a16:creationId xmlns:a16="http://schemas.microsoft.com/office/drawing/2014/main" id="{C8446215-428B-42AB-9C80-81337DD652F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989218" y="1598088"/>
            <a:ext cx="369950" cy="369950"/>
          </a:xfrm>
          <a:prstGeom prst="rect">
            <a:avLst/>
          </a:prstGeom>
        </p:spPr>
      </p:pic>
      <p:pic>
        <p:nvPicPr>
          <p:cNvPr id="15" name="Рисунок 14" descr="В яблочко со сплошной заливкой">
            <a:extLst>
              <a:ext uri="{FF2B5EF4-FFF2-40B4-BE49-F238E27FC236}">
                <a16:creationId xmlns:a16="http://schemas.microsoft.com/office/drawing/2014/main" id="{B61F0827-6017-4B15-8CB8-EC231D84ED1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734386" y="3298854"/>
            <a:ext cx="443927" cy="443927"/>
          </a:xfrm>
          <a:prstGeom prst="rect">
            <a:avLst/>
          </a:prstGeom>
        </p:spPr>
      </p:pic>
      <p:pic>
        <p:nvPicPr>
          <p:cNvPr id="17" name="Рисунок 16" descr="Глобус контур">
            <a:extLst>
              <a:ext uri="{FF2B5EF4-FFF2-40B4-BE49-F238E27FC236}">
                <a16:creationId xmlns:a16="http://schemas.microsoft.com/office/drawing/2014/main" id="{3B26B5CF-5D8F-48D0-815C-4DAAAF1D915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596015" y="1734235"/>
            <a:ext cx="409866" cy="409866"/>
          </a:xfrm>
          <a:prstGeom prst="rect">
            <a:avLst/>
          </a:prstGeom>
        </p:spPr>
      </p:pic>
      <p:pic>
        <p:nvPicPr>
          <p:cNvPr id="21" name="Рисунок 20" descr="Ракета со сплошной заливкой">
            <a:extLst>
              <a:ext uri="{FF2B5EF4-FFF2-40B4-BE49-F238E27FC236}">
                <a16:creationId xmlns:a16="http://schemas.microsoft.com/office/drawing/2014/main" id="{D31F0049-6E85-4430-AFB6-EE89A9C918A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564162" y="1263076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298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C53BEE-FB93-42BF-B1C0-DCAB1D6D8DF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76822" y="2073522"/>
            <a:ext cx="1749189" cy="2110435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676184" y="151896"/>
            <a:ext cx="4031988" cy="473576"/>
          </a:xfrm>
          <a:solidFill>
            <a:schemeClr val="bg1"/>
          </a:solidFill>
        </p:spPr>
        <p:txBody>
          <a:bodyPr/>
          <a:lstStyle/>
          <a:p>
            <a:r>
              <a:rPr lang="ru-RU" altLang="ko-KR" dirty="0">
                <a:solidFill>
                  <a:schemeClr val="accent3">
                    <a:lumMod val="75000"/>
                    <a:alpha val="99000"/>
                  </a:schemeClr>
                </a:solidFill>
              </a:rPr>
              <a:t>Вид стоимости</a:t>
            </a:r>
            <a:endParaRPr lang="ko-KR" altLang="en-US" dirty="0">
              <a:solidFill>
                <a:schemeClr val="accent3">
                  <a:lumMod val="75000"/>
                  <a:alpha val="99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6B6465-F4FB-4CF3-BFAA-CB433E7576A1}"/>
              </a:ext>
            </a:extLst>
          </p:cNvPr>
          <p:cNvSpPr txBox="1"/>
          <p:nvPr/>
        </p:nvSpPr>
        <p:spPr>
          <a:xfrm>
            <a:off x="4330543" y="3883835"/>
            <a:ext cx="36724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u="sng" dirty="0">
                <a:solidFill>
                  <a:srgbClr val="98DFBB"/>
                </a:solidFill>
              </a:rPr>
              <a:t>рыночная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BFD4A6-B8F1-459B-803F-EB95CBE55566}"/>
              </a:ext>
            </a:extLst>
          </p:cNvPr>
          <p:cNvSpPr txBox="1"/>
          <p:nvPr/>
        </p:nvSpPr>
        <p:spPr>
          <a:xfrm>
            <a:off x="4110612" y="1519873"/>
            <a:ext cx="39189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8B2A3"/>
                </a:solidFill>
              </a:rPr>
              <a:t>инвестиционная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9E19C7-56A8-40E6-8BFA-74E30A60008D}"/>
              </a:ext>
            </a:extLst>
          </p:cNvPr>
          <p:cNvSpPr txBox="1"/>
          <p:nvPr/>
        </p:nvSpPr>
        <p:spPr>
          <a:xfrm>
            <a:off x="611560" y="752728"/>
            <a:ext cx="32112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A4B4EA"/>
                </a:solidFill>
              </a:rPr>
              <a:t>справедливая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E4EF6E-D9C4-4C2A-A509-C4407028AA17}"/>
              </a:ext>
            </a:extLst>
          </p:cNvPr>
          <p:cNvSpPr txBox="1"/>
          <p:nvPr/>
        </p:nvSpPr>
        <p:spPr>
          <a:xfrm>
            <a:off x="5011451" y="844815"/>
            <a:ext cx="23907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A4B4EA"/>
                </a:solidFill>
              </a:rPr>
              <a:t>равновесная</a:t>
            </a:r>
          </a:p>
        </p:txBody>
      </p:sp>
      <p:pic>
        <p:nvPicPr>
          <p:cNvPr id="10" name="Рисунок 9" descr="Весы правосудия контур">
            <a:extLst>
              <a:ext uri="{FF2B5EF4-FFF2-40B4-BE49-F238E27FC236}">
                <a16:creationId xmlns:a16="http://schemas.microsoft.com/office/drawing/2014/main" id="{13FC4C5A-A2CD-4F04-AD6C-4B35F10B56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53930" y="2090792"/>
            <a:ext cx="924808" cy="92480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5BBB5DF-3AFF-4D1F-A0A6-E76C6E4281CC}"/>
              </a:ext>
            </a:extLst>
          </p:cNvPr>
          <p:cNvSpPr txBox="1"/>
          <p:nvPr/>
        </p:nvSpPr>
        <p:spPr>
          <a:xfrm>
            <a:off x="6070095" y="2315182"/>
            <a:ext cx="26642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u="sng" dirty="0">
                <a:solidFill>
                  <a:srgbClr val="A4B4EA"/>
                </a:solidFill>
              </a:rPr>
              <a:t>внешняя информация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C0046C-87F4-4E89-B17D-4D66AF83A339}"/>
              </a:ext>
            </a:extLst>
          </p:cNvPr>
          <p:cNvSpPr txBox="1"/>
          <p:nvPr/>
        </p:nvSpPr>
        <p:spPr>
          <a:xfrm>
            <a:off x="6446780" y="3128739"/>
            <a:ext cx="22876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u="sng" dirty="0">
                <a:solidFill>
                  <a:srgbClr val="F8B2A3"/>
                </a:solidFill>
              </a:rPr>
              <a:t>данные компании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88E80C-E981-4939-BFAE-CA6B2F119AAB}"/>
              </a:ext>
            </a:extLst>
          </p:cNvPr>
          <p:cNvSpPr txBox="1"/>
          <p:nvPr/>
        </p:nvSpPr>
        <p:spPr>
          <a:xfrm>
            <a:off x="3932788" y="2300322"/>
            <a:ext cx="15151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u="sng" dirty="0">
                <a:solidFill>
                  <a:srgbClr val="98DFBB"/>
                </a:solidFill>
              </a:rPr>
              <a:t>допущения</a:t>
            </a: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ru-RU" altLang="ko-KR" b="1" dirty="0">
                <a:solidFill>
                  <a:schemeClr val="accent3">
                    <a:lumMod val="75000"/>
                  </a:schemeClr>
                </a:solidFill>
              </a:rPr>
              <a:t>Проблемы экспертизы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419872" y="1486561"/>
            <a:ext cx="1060704" cy="1429526"/>
            <a:chOff x="4041649" y="1707654"/>
            <a:chExt cx="1060704" cy="1429526"/>
          </a:xfrm>
        </p:grpSpPr>
        <p:sp>
          <p:nvSpPr>
            <p:cNvPr id="5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Hexagon 5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 rot="3600000">
            <a:off x="4379315" y="1384644"/>
            <a:ext cx="1060704" cy="1429526"/>
            <a:chOff x="4041649" y="1707654"/>
            <a:chExt cx="1060704" cy="1429526"/>
          </a:xfrm>
        </p:grpSpPr>
        <p:sp>
          <p:nvSpPr>
            <p:cNvPr id="9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Hexagon 9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 rot="7084136">
            <a:off x="5012118" y="2130682"/>
            <a:ext cx="1060704" cy="1429526"/>
            <a:chOff x="4041649" y="1707654"/>
            <a:chExt cx="1060704" cy="1429526"/>
          </a:xfrm>
        </p:grpSpPr>
        <p:sp>
          <p:nvSpPr>
            <p:cNvPr id="12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Hexagon 12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rot="10800000">
            <a:off x="4620373" y="2994924"/>
            <a:ext cx="1060704" cy="1429526"/>
            <a:chOff x="4041649" y="1707654"/>
            <a:chExt cx="1060704" cy="1429526"/>
          </a:xfrm>
        </p:grpSpPr>
        <p:sp>
          <p:nvSpPr>
            <p:cNvPr id="15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Hexagon 15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 rot="14480428">
            <a:off x="3651116" y="3135508"/>
            <a:ext cx="1060704" cy="1429526"/>
            <a:chOff x="4041649" y="1707654"/>
            <a:chExt cx="1060704" cy="1429526"/>
          </a:xfrm>
        </p:grpSpPr>
        <p:sp>
          <p:nvSpPr>
            <p:cNvPr id="18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Hexagon 18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 rot="18000000">
            <a:off x="3001225" y="2344498"/>
            <a:ext cx="1060704" cy="1429526"/>
            <a:chOff x="4041649" y="1707654"/>
            <a:chExt cx="1060704" cy="1429526"/>
          </a:xfrm>
        </p:grpSpPr>
        <p:sp>
          <p:nvSpPr>
            <p:cNvPr id="21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Hexagon 21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3408562" y="1633339"/>
            <a:ext cx="1081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200" b="1" dirty="0">
                <a:solidFill>
                  <a:srgbClr val="A4B4EA"/>
                </a:solidFill>
                <a:cs typeface="Arial" pitchFamily="34" charset="0"/>
              </a:rPr>
              <a:t>вид стоимости</a:t>
            </a:r>
            <a:endParaRPr lang="ko-KR" altLang="en-US" sz="1200" b="1" dirty="0">
              <a:solidFill>
                <a:srgbClr val="A4B4EA"/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62227" y="1796092"/>
            <a:ext cx="973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200" b="1" dirty="0">
                <a:solidFill>
                  <a:srgbClr val="F8B2A3"/>
                </a:solidFill>
                <a:cs typeface="Arial" pitchFamily="34" charset="0"/>
              </a:rPr>
              <a:t>стадия</a:t>
            </a:r>
            <a:endParaRPr lang="ko-KR" altLang="en-US" sz="1200" b="1" dirty="0">
              <a:solidFill>
                <a:srgbClr val="F8B2A3"/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309492" y="2839102"/>
            <a:ext cx="973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2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методы</a:t>
            </a:r>
            <a:endParaRPr lang="ko-KR" altLang="en-US" sz="12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662227" y="3814500"/>
            <a:ext cx="973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200" b="1" dirty="0">
                <a:solidFill>
                  <a:srgbClr val="9AD3E9"/>
                </a:solidFill>
                <a:cs typeface="Arial" pitchFamily="34" charset="0"/>
              </a:rPr>
              <a:t>рынок</a:t>
            </a:r>
            <a:endParaRPr lang="ko-KR" altLang="en-US" sz="1200" b="1" dirty="0">
              <a:solidFill>
                <a:srgbClr val="9AD3E9"/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428215" y="3819366"/>
            <a:ext cx="973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200" b="1" dirty="0">
                <a:solidFill>
                  <a:srgbClr val="98DFBB"/>
                </a:solidFill>
                <a:cs typeface="Arial" pitchFamily="34" charset="0"/>
              </a:rPr>
              <a:t>прогноз</a:t>
            </a:r>
            <a:endParaRPr lang="ko-KR" altLang="en-US" sz="1200" b="1" dirty="0">
              <a:solidFill>
                <a:srgbClr val="98DFBB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06052" y="2775298"/>
            <a:ext cx="973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2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права</a:t>
            </a:r>
            <a:endParaRPr lang="ko-KR" altLang="en-US" sz="1200" b="1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148893" y="954703"/>
            <a:ext cx="3041925" cy="979132"/>
            <a:chOff x="321686" y="3362835"/>
            <a:chExt cx="3369847" cy="1234898"/>
          </a:xfrm>
        </p:grpSpPr>
        <p:sp>
          <p:nvSpPr>
            <p:cNvPr id="37" name="TextBox 36"/>
            <p:cNvSpPr txBox="1"/>
            <p:nvPr/>
          </p:nvSpPr>
          <p:spPr>
            <a:xfrm>
              <a:off x="321686" y="3704935"/>
              <a:ext cx="3369847" cy="892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altLang="ko-KR" sz="2000" b="1" dirty="0">
                  <a:solidFill>
                    <a:srgbClr val="A4B4EA"/>
                  </a:solidFill>
                  <a:cs typeface="Arial" pitchFamily="34" charset="0"/>
                </a:rPr>
                <a:t>соответствие </a:t>
              </a:r>
            </a:p>
            <a:p>
              <a:pPr algn="r"/>
              <a:r>
                <a:rPr lang="ru-RU" altLang="ko-KR" sz="2000" b="1" dirty="0">
                  <a:solidFill>
                    <a:srgbClr val="A4B4EA"/>
                  </a:solidFill>
                  <a:cs typeface="Arial" pitchFamily="34" charset="0"/>
                </a:rPr>
                <a:t>Заданию на оценку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-273016" y="2636798"/>
            <a:ext cx="27766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altLang="ko-KR" sz="2000" b="1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экономический размер доли</a:t>
            </a:r>
          </a:p>
          <a:p>
            <a:pPr algn="r"/>
            <a:endParaRPr lang="ru-RU" altLang="ko-KR" sz="800" b="1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00006" y="4005459"/>
            <a:ext cx="2349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2000" b="1" dirty="0">
                <a:solidFill>
                  <a:srgbClr val="98DFBB"/>
                </a:solidFill>
                <a:cs typeface="Arial" pitchFamily="34" charset="0"/>
              </a:rPr>
              <a:t>обоснованность показателей</a:t>
            </a:r>
            <a:endParaRPr lang="ko-KR" altLang="en-US" sz="2000" b="1" dirty="0">
              <a:solidFill>
                <a:srgbClr val="98DFBB"/>
              </a:solidFill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806888" y="1112280"/>
            <a:ext cx="2859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2000" b="1" dirty="0">
                <a:solidFill>
                  <a:srgbClr val="F8B2A3"/>
                </a:solidFill>
                <a:cs typeface="Arial" pitchFamily="34" charset="0"/>
              </a:rPr>
              <a:t>идентификация объекта оценки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549403" y="2356866"/>
            <a:ext cx="2357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20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соответствие стадии</a:t>
            </a:r>
            <a:endParaRPr lang="ko-KR" altLang="en-US" sz="20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885694" y="3891444"/>
            <a:ext cx="2440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2000" b="1" dirty="0">
                <a:solidFill>
                  <a:srgbClr val="9AD3E9"/>
                </a:solidFill>
                <a:cs typeface="Arial" pitchFamily="34" charset="0"/>
              </a:rPr>
              <a:t>качество анализа</a:t>
            </a:r>
            <a:endParaRPr lang="ko-KR" altLang="en-US" sz="2000" b="1" dirty="0">
              <a:solidFill>
                <a:srgbClr val="9AD3E9"/>
              </a:solidFill>
              <a:cs typeface="Arial" pitchFamily="34" charset="0"/>
            </a:endParaRPr>
          </a:p>
        </p:txBody>
      </p:sp>
      <p:pic>
        <p:nvPicPr>
          <p:cNvPr id="7" name="Рисунок 6" descr="Папка-планшет с галочками со сплошной заливкой">
            <a:extLst>
              <a:ext uri="{FF2B5EF4-FFF2-40B4-BE49-F238E27FC236}">
                <a16:creationId xmlns:a16="http://schemas.microsoft.com/office/drawing/2014/main" id="{6F0D71D1-FBD5-45E6-91D3-B84093D0C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864" y="249774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60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altLang="ko-KR" b="1" dirty="0">
                <a:solidFill>
                  <a:schemeClr val="accent3">
                    <a:lumMod val="75000"/>
                  </a:schemeClr>
                </a:solidFill>
              </a:rPr>
              <a:t>Методы оценки</a:t>
            </a:r>
            <a:endParaRPr lang="ko-KR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Diamond 3"/>
          <p:cNvSpPr/>
          <p:nvPr/>
        </p:nvSpPr>
        <p:spPr>
          <a:xfrm>
            <a:off x="3895357" y="1594523"/>
            <a:ext cx="1340281" cy="1340281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Diamond 4"/>
          <p:cNvSpPr/>
          <p:nvPr/>
        </p:nvSpPr>
        <p:spPr>
          <a:xfrm>
            <a:off x="3895357" y="3057894"/>
            <a:ext cx="1340281" cy="1340281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Diamond 5"/>
          <p:cNvSpPr/>
          <p:nvPr/>
        </p:nvSpPr>
        <p:spPr>
          <a:xfrm>
            <a:off x="3150894" y="2322019"/>
            <a:ext cx="1340281" cy="1340281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Diamond 6"/>
          <p:cNvSpPr/>
          <p:nvPr/>
        </p:nvSpPr>
        <p:spPr>
          <a:xfrm>
            <a:off x="4660513" y="2322019"/>
            <a:ext cx="1340281" cy="1340281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Diamond 7"/>
          <p:cNvSpPr/>
          <p:nvPr/>
        </p:nvSpPr>
        <p:spPr>
          <a:xfrm>
            <a:off x="3629566" y="2561355"/>
            <a:ext cx="861609" cy="86160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Diamond 8"/>
          <p:cNvSpPr/>
          <p:nvPr/>
        </p:nvSpPr>
        <p:spPr>
          <a:xfrm>
            <a:off x="4134693" y="3057894"/>
            <a:ext cx="861609" cy="86160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Diamond 9"/>
          <p:cNvSpPr/>
          <p:nvPr/>
        </p:nvSpPr>
        <p:spPr>
          <a:xfrm>
            <a:off x="4660513" y="2561355"/>
            <a:ext cx="861609" cy="86160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Diamond 10"/>
          <p:cNvSpPr/>
          <p:nvPr/>
        </p:nvSpPr>
        <p:spPr>
          <a:xfrm>
            <a:off x="4134693" y="2073195"/>
            <a:ext cx="861609" cy="86160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3840392" y="2668994"/>
            <a:ext cx="55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3600" b="1" dirty="0">
                <a:solidFill>
                  <a:schemeClr val="accent4"/>
                </a:solidFill>
                <a:cs typeface="Arial" pitchFamily="34" charset="0"/>
              </a:rPr>
              <a:t>1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82695" y="2668994"/>
            <a:ext cx="55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36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82672" y="3138619"/>
            <a:ext cx="55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3600" b="1" dirty="0">
                <a:solidFill>
                  <a:schemeClr val="accent2"/>
                </a:solidFill>
                <a:cs typeface="Arial" pitchFamily="34" charset="0"/>
              </a:rPr>
              <a:t>4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282672" y="2202748"/>
            <a:ext cx="55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3600" b="1" dirty="0">
                <a:solidFill>
                  <a:schemeClr val="accent1"/>
                </a:solidFill>
                <a:cs typeface="Arial" pitchFamily="34" charset="0"/>
              </a:rPr>
              <a:t>2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5AE0F11-C0F3-4EE8-A776-7C61A5789A22}"/>
              </a:ext>
            </a:extLst>
          </p:cNvPr>
          <p:cNvSpPr txBox="1"/>
          <p:nvPr/>
        </p:nvSpPr>
        <p:spPr>
          <a:xfrm>
            <a:off x="169676" y="3154073"/>
            <a:ext cx="349182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мультипликаторов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отраслевых метрик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капитализации прибыли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дисконтирования денежных потоков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чистых активов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ликвидационной стоимости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603C9D6-08FE-4E71-A3FB-763A9ED7F04F}"/>
              </a:ext>
            </a:extLst>
          </p:cNvPr>
          <p:cNvSpPr txBox="1"/>
          <p:nvPr/>
        </p:nvSpPr>
        <p:spPr>
          <a:xfrm>
            <a:off x="5404976" y="1620096"/>
            <a:ext cx="32064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Беркуса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суммирования факторов риска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бенчмаркинга (Билла Пейна)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1AC69E6-236C-46F3-BD41-C6778AF0DC7A}"/>
              </a:ext>
            </a:extLst>
          </p:cNvPr>
          <p:cNvSpPr txBox="1"/>
          <p:nvPr/>
        </p:nvSpPr>
        <p:spPr>
          <a:xfrm>
            <a:off x="5148064" y="4295671"/>
            <a:ext cx="36555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венчурного капитала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на основе цены последней инвестиции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0B9B157-2212-42E6-BE9A-CCA3FF9F2BF5}"/>
              </a:ext>
            </a:extLst>
          </p:cNvPr>
          <p:cNvSpPr txBox="1"/>
          <p:nvPr/>
        </p:nvSpPr>
        <p:spPr>
          <a:xfrm>
            <a:off x="6239695" y="2830843"/>
            <a:ext cx="23716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сценариев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Монте-Карло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реальных опционов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деревьев решений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4B6ADA0-D596-4BA5-A0D4-CD246BA973EC}"/>
              </a:ext>
            </a:extLst>
          </p:cNvPr>
          <p:cNvSpPr txBox="1"/>
          <p:nvPr/>
        </p:nvSpPr>
        <p:spPr>
          <a:xfrm>
            <a:off x="362015" y="2633355"/>
            <a:ext cx="2655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2400" b="1" dirty="0">
                <a:solidFill>
                  <a:srgbClr val="98DFBB"/>
                </a:solidFill>
                <a:cs typeface="Arial" pitchFamily="34" charset="0"/>
              </a:rPr>
              <a:t>классические</a:t>
            </a:r>
            <a:endParaRPr lang="ko-KR" altLang="en-US" sz="2400" b="1" dirty="0">
              <a:solidFill>
                <a:srgbClr val="98DFBB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10EABD1-9D78-4476-9005-51F716FBD9A7}"/>
              </a:ext>
            </a:extLst>
          </p:cNvPr>
          <p:cNvSpPr txBox="1"/>
          <p:nvPr/>
        </p:nvSpPr>
        <p:spPr>
          <a:xfrm>
            <a:off x="5580112" y="1153600"/>
            <a:ext cx="22714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ko-KR" sz="2400" b="1" dirty="0">
                <a:solidFill>
                  <a:srgbClr val="F8B2A3"/>
                </a:solidFill>
                <a:cs typeface="Arial" pitchFamily="34" charset="0"/>
              </a:rPr>
              <a:t>скоринговые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9C46D4C-0DBB-422E-AEA9-CCDA2081578F}"/>
              </a:ext>
            </a:extLst>
          </p:cNvPr>
          <p:cNvSpPr txBox="1"/>
          <p:nvPr/>
        </p:nvSpPr>
        <p:spPr>
          <a:xfrm>
            <a:off x="5330653" y="3873866"/>
            <a:ext cx="24692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ko-KR" sz="2400" b="1" dirty="0">
                <a:solidFill>
                  <a:srgbClr val="A4B4EA"/>
                </a:solidFill>
                <a:cs typeface="Arial" pitchFamily="34" charset="0"/>
              </a:rPr>
              <a:t>гибридные</a:t>
            </a:r>
            <a:r>
              <a:rPr lang="ru-RU" altLang="ko-KR" sz="2000" b="1" dirty="0">
                <a:solidFill>
                  <a:srgbClr val="A4B4EA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CDE0139-C762-4925-8546-50BF8AB0A588}"/>
              </a:ext>
            </a:extLst>
          </p:cNvPr>
          <p:cNvSpPr txBox="1"/>
          <p:nvPr/>
        </p:nvSpPr>
        <p:spPr>
          <a:xfrm>
            <a:off x="6444208" y="2402523"/>
            <a:ext cx="26040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ko-KR" sz="2400" b="1" dirty="0">
                <a:solidFill>
                  <a:srgbClr val="9AD3E9"/>
                </a:solidFill>
                <a:cs typeface="Arial" pitchFamily="34" charset="0"/>
              </a:rPr>
              <a:t>моделирование </a:t>
            </a:r>
          </a:p>
        </p:txBody>
      </p:sp>
      <p:pic>
        <p:nvPicPr>
          <p:cNvPr id="12" name="Рисунок 11" descr="Изображение выглядит как текст, векторная графика, вертушка, наружный объект&#10;&#10;Автоматически созданное описание">
            <a:extLst>
              <a:ext uri="{FF2B5EF4-FFF2-40B4-BE49-F238E27FC236}">
                <a16:creationId xmlns:a16="http://schemas.microsoft.com/office/drawing/2014/main" id="{08E1442A-DE53-4C31-B59E-73849A0B4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85" y="819793"/>
            <a:ext cx="3297923" cy="14236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6795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ru-RU" altLang="ko-KR" b="1" dirty="0">
                <a:solidFill>
                  <a:schemeClr val="accent3">
                    <a:lumMod val="75000"/>
                  </a:schemeClr>
                </a:solidFill>
              </a:rPr>
              <a:t>Рекомендации</a:t>
            </a:r>
            <a:endParaRPr lang="ko-KR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60032" y="2886268"/>
            <a:ext cx="3283539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Chevron 4"/>
          <p:cNvSpPr/>
          <p:nvPr/>
        </p:nvSpPr>
        <p:spPr>
          <a:xfrm>
            <a:off x="6952809" y="1863944"/>
            <a:ext cx="1584176" cy="2404688"/>
          </a:xfrm>
          <a:prstGeom prst="chevron">
            <a:avLst>
              <a:gd name="adj" fmla="val 6914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Rectangle 4"/>
          <p:cNvSpPr/>
          <p:nvPr/>
        </p:nvSpPr>
        <p:spPr>
          <a:xfrm>
            <a:off x="4860031" y="3297096"/>
            <a:ext cx="2880321" cy="360040"/>
          </a:xfrm>
          <a:custGeom>
            <a:avLst/>
            <a:gdLst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586122 w 2880321"/>
              <a:gd name="connsiteY2" fmla="*/ 312332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538415 w 2880321"/>
              <a:gd name="connsiteY2" fmla="*/ 29643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545449 w 2880321"/>
              <a:gd name="connsiteY2" fmla="*/ 338633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531381 w 2880321"/>
              <a:gd name="connsiteY2" fmla="*/ 359735 h 360040"/>
              <a:gd name="connsiteX3" fmla="*/ 0 w 2880321"/>
              <a:gd name="connsiteY3" fmla="*/ 360040 h 360040"/>
              <a:gd name="connsiteX4" fmla="*/ 0 w 2880321"/>
              <a:gd name="connsiteY4" fmla="*/ 0 h 36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0321" h="360040">
                <a:moveTo>
                  <a:pt x="0" y="0"/>
                </a:moveTo>
                <a:lnTo>
                  <a:pt x="2880321" y="0"/>
                </a:lnTo>
                <a:lnTo>
                  <a:pt x="2531381" y="359735"/>
                </a:lnTo>
                <a:lnTo>
                  <a:pt x="0" y="36004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Rectangle 5"/>
          <p:cNvSpPr/>
          <p:nvPr/>
        </p:nvSpPr>
        <p:spPr>
          <a:xfrm>
            <a:off x="4864576" y="2475439"/>
            <a:ext cx="2880321" cy="360040"/>
          </a:xfrm>
          <a:custGeom>
            <a:avLst/>
            <a:gdLst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14561 w 2880321"/>
              <a:gd name="connsiteY1" fmla="*/ 7951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21595 w 2880321"/>
              <a:gd name="connsiteY1" fmla="*/ 917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21595 w 2880321"/>
              <a:gd name="connsiteY1" fmla="*/ 917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28629 w 2880321"/>
              <a:gd name="connsiteY1" fmla="*/ 14985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35662 w 2880321"/>
              <a:gd name="connsiteY1" fmla="*/ 7951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0321" h="360040">
                <a:moveTo>
                  <a:pt x="0" y="0"/>
                </a:moveTo>
                <a:lnTo>
                  <a:pt x="2535662" y="7951"/>
                </a:lnTo>
                <a:lnTo>
                  <a:pt x="2880321" y="360040"/>
                </a:lnTo>
                <a:lnTo>
                  <a:pt x="0" y="36004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8" name="Parallelogram 7"/>
          <p:cNvSpPr/>
          <p:nvPr/>
        </p:nvSpPr>
        <p:spPr>
          <a:xfrm>
            <a:off x="6309281" y="3297096"/>
            <a:ext cx="1435616" cy="971536"/>
          </a:xfrm>
          <a:prstGeom prst="parallelogram">
            <a:avLst>
              <a:gd name="adj" fmla="val 962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Parallelogram 8"/>
          <p:cNvSpPr/>
          <p:nvPr/>
        </p:nvSpPr>
        <p:spPr>
          <a:xfrm flipH="1">
            <a:off x="6309281" y="1863943"/>
            <a:ext cx="1435616" cy="971536"/>
          </a:xfrm>
          <a:prstGeom prst="parallelogram">
            <a:avLst>
              <a:gd name="adj" fmla="val 962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422096" y="1152000"/>
            <a:ext cx="25431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продукт </a:t>
            </a:r>
          </a:p>
          <a:p>
            <a:r>
              <a:rPr lang="ru-RU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       финансы</a:t>
            </a:r>
          </a:p>
          <a:p>
            <a:r>
              <a:rPr lang="ru-RU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              команда </a:t>
            </a:r>
          </a:p>
          <a:p>
            <a:pPr algn="r"/>
            <a:r>
              <a:rPr lang="ru-RU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история</a:t>
            </a:r>
          </a:p>
          <a:p>
            <a:pPr algn="r"/>
            <a:r>
              <a:rPr lang="en-US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60031" y="2452269"/>
            <a:ext cx="2664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b="1" dirty="0">
                <a:solidFill>
                  <a:schemeClr val="bg1"/>
                </a:solidFill>
                <a:cs typeface="Arial" pitchFamily="34" charset="0"/>
              </a:rPr>
              <a:t>стадия стартапа?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-70504" y="2699516"/>
            <a:ext cx="30536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информация о стартапе</a:t>
            </a:r>
          </a:p>
          <a:p>
            <a:pPr algn="r"/>
            <a:r>
              <a:rPr lang="ru-RU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внешняя информация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69187" y="2863095"/>
            <a:ext cx="3235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b="1" dirty="0">
                <a:solidFill>
                  <a:schemeClr val="bg1"/>
                </a:solidFill>
                <a:cs typeface="Arial" pitchFamily="34" charset="0"/>
              </a:rPr>
              <a:t>допущения и информация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-85061" y="3813201"/>
            <a:ext cx="2957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основные методы</a:t>
            </a:r>
          </a:p>
          <a:p>
            <a:pPr algn="r"/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дополнительные методы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81764" y="3253000"/>
            <a:ext cx="2218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b="1" dirty="0">
                <a:solidFill>
                  <a:schemeClr val="bg1"/>
                </a:solidFill>
                <a:cs typeface="Arial" pitchFamily="34" charset="0"/>
              </a:rPr>
              <a:t>выбор методов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38463" y="1259721"/>
            <a:ext cx="70243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ko-KR" sz="6600" b="1" dirty="0">
                <a:solidFill>
                  <a:schemeClr val="accent2"/>
                </a:solidFill>
                <a:cs typeface="Arial" pitchFamily="34" charset="0"/>
              </a:rPr>
              <a:t>?</a:t>
            </a:r>
            <a:endParaRPr lang="ko-KR" altLang="en-US" sz="6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54027" y="2493763"/>
            <a:ext cx="5829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6600" b="1" dirty="0">
                <a:solidFill>
                  <a:schemeClr val="accent1"/>
                </a:solidFill>
                <a:cs typeface="Arial" pitchFamily="34" charset="0"/>
              </a:rPr>
              <a:t>!</a:t>
            </a:r>
            <a:endParaRPr lang="ko-KR" altLang="en-US" sz="6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cxnSp>
        <p:nvCxnSpPr>
          <p:cNvPr id="19" name="Elbow Connector 18"/>
          <p:cNvCxnSpPr>
            <a:cxnSpLocks/>
          </p:cNvCxnSpPr>
          <p:nvPr/>
        </p:nvCxnSpPr>
        <p:spPr>
          <a:xfrm rot="10800000">
            <a:off x="3779912" y="1816844"/>
            <a:ext cx="1084670" cy="832129"/>
          </a:xfrm>
          <a:prstGeom prst="bentConnector3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cxnSpLocks/>
            <a:stCxn id="4" idx="1"/>
          </p:cNvCxnSpPr>
          <p:nvPr/>
        </p:nvCxnSpPr>
        <p:spPr>
          <a:xfrm flipH="1">
            <a:off x="3857675" y="3066288"/>
            <a:ext cx="1002357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cxnSpLocks/>
            <a:endCxn id="25" idx="3"/>
          </p:cNvCxnSpPr>
          <p:nvPr/>
        </p:nvCxnSpPr>
        <p:spPr>
          <a:xfrm rot="10800000" flipV="1">
            <a:off x="3857676" y="3456375"/>
            <a:ext cx="1012656" cy="701188"/>
          </a:xfrm>
          <a:prstGeom prst="bentConnector3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 descr="Диаграмма принятия решений контур">
            <a:extLst>
              <a:ext uri="{FF2B5EF4-FFF2-40B4-BE49-F238E27FC236}">
                <a16:creationId xmlns:a16="http://schemas.microsoft.com/office/drawing/2014/main" id="{61A497EB-D9B6-49EE-AE05-3CDC4AC7B9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56823" y="3657136"/>
            <a:ext cx="1000853" cy="1000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484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ru-RU" altLang="ko-KR" b="1" dirty="0">
                <a:solidFill>
                  <a:schemeClr val="accent3">
                    <a:lumMod val="75000"/>
                  </a:schemeClr>
                </a:solidFill>
              </a:rPr>
              <a:t>Информация</a:t>
            </a:r>
            <a:endParaRPr lang="ko-KR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229757" y="2417777"/>
            <a:ext cx="2684487" cy="2314213"/>
            <a:chOff x="2925524" y="1738807"/>
            <a:chExt cx="3292952" cy="2838752"/>
          </a:xfrm>
        </p:grpSpPr>
        <p:sp>
          <p:nvSpPr>
            <p:cNvPr id="5" name="Isosceles Triangle 7"/>
            <p:cNvSpPr/>
            <p:nvPr/>
          </p:nvSpPr>
          <p:spPr>
            <a:xfrm>
              <a:off x="3753374" y="1738807"/>
              <a:ext cx="1637253" cy="1411425"/>
            </a:xfrm>
            <a:custGeom>
              <a:avLst/>
              <a:gdLst/>
              <a:ahLst/>
              <a:cxnLst/>
              <a:rect l="l" t="t" r="r" b="b"/>
              <a:pathLst>
                <a:path w="1637253" h="1411425">
                  <a:moveTo>
                    <a:pt x="818626" y="0"/>
                  </a:moveTo>
                  <a:lnTo>
                    <a:pt x="1637253" y="1411425"/>
                  </a:lnTo>
                  <a:lnTo>
                    <a:pt x="0" y="141142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Isosceles Triangle 1"/>
            <p:cNvSpPr/>
            <p:nvPr/>
          </p:nvSpPr>
          <p:spPr>
            <a:xfrm>
              <a:off x="4604253" y="3206774"/>
              <a:ext cx="1614223" cy="1370785"/>
            </a:xfrm>
            <a:custGeom>
              <a:avLst/>
              <a:gdLst/>
              <a:ahLst/>
              <a:cxnLst/>
              <a:rect l="l" t="t" r="r" b="b"/>
              <a:pathLst>
                <a:path w="1614223" h="1370785">
                  <a:moveTo>
                    <a:pt x="0" y="0"/>
                  </a:moveTo>
                  <a:lnTo>
                    <a:pt x="819168" y="0"/>
                  </a:lnTo>
                  <a:lnTo>
                    <a:pt x="1614223" y="1370785"/>
                  </a:lnTo>
                  <a:lnTo>
                    <a:pt x="0" y="13707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Isosceles Triangle 6"/>
            <p:cNvSpPr/>
            <p:nvPr/>
          </p:nvSpPr>
          <p:spPr>
            <a:xfrm>
              <a:off x="2925524" y="3206774"/>
              <a:ext cx="1598321" cy="1370785"/>
            </a:xfrm>
            <a:custGeom>
              <a:avLst/>
              <a:gdLst/>
              <a:ahLst/>
              <a:cxnLst/>
              <a:rect l="l" t="t" r="r" b="b"/>
              <a:pathLst>
                <a:path w="1598321" h="1370785">
                  <a:moveTo>
                    <a:pt x="795055" y="0"/>
                  </a:moveTo>
                  <a:lnTo>
                    <a:pt x="1598321" y="0"/>
                  </a:lnTo>
                  <a:lnTo>
                    <a:pt x="1598321" y="1370785"/>
                  </a:lnTo>
                  <a:lnTo>
                    <a:pt x="0" y="137078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Rectangle 9"/>
          <p:cNvSpPr/>
          <p:nvPr/>
        </p:nvSpPr>
        <p:spPr>
          <a:xfrm>
            <a:off x="4347726" y="2994859"/>
            <a:ext cx="448548" cy="4156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ounded Rectangle 27"/>
          <p:cNvSpPr/>
          <p:nvPr/>
        </p:nvSpPr>
        <p:spPr>
          <a:xfrm>
            <a:off x="3705328" y="4102397"/>
            <a:ext cx="526835" cy="42299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89917" y="4281689"/>
            <a:ext cx="2968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altLang="ko-KR" sz="2800" b="1" u="sng" dirty="0">
                <a:solidFill>
                  <a:srgbClr val="A4B4EA"/>
                </a:solidFill>
                <a:cs typeface="Arial" pitchFamily="34" charset="0"/>
              </a:rPr>
              <a:t>достоверность</a:t>
            </a:r>
            <a:endParaRPr lang="ko-KR" altLang="en-US" sz="2800" b="1" u="sng" dirty="0">
              <a:solidFill>
                <a:srgbClr val="A4B4EA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60221" y="4281689"/>
            <a:ext cx="2887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2800" b="1" u="sng" dirty="0">
                <a:solidFill>
                  <a:srgbClr val="98DFBB"/>
                </a:solidFill>
                <a:cs typeface="Arial" pitchFamily="34" charset="0"/>
              </a:rPr>
              <a:t>разнообразие</a:t>
            </a:r>
            <a:endParaRPr lang="ko-KR" altLang="en-US" sz="2800" b="1" u="sng" dirty="0">
              <a:solidFill>
                <a:srgbClr val="98DFBB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21957" y="1689821"/>
            <a:ext cx="2592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2800" b="1" u="sng" dirty="0">
                <a:solidFill>
                  <a:srgbClr val="F8B2A3"/>
                </a:solidFill>
                <a:cs typeface="Arial" pitchFamily="34" charset="0"/>
              </a:rPr>
              <a:t>полнота</a:t>
            </a:r>
            <a:endParaRPr lang="ko-KR" altLang="en-US" sz="2800" b="1" u="sng" dirty="0">
              <a:solidFill>
                <a:srgbClr val="F8B2A3"/>
              </a:solidFill>
              <a:cs typeface="Arial" pitchFamily="34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DD17E92-B518-4C4E-B6A1-2CCA17C15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883" y="1682401"/>
            <a:ext cx="1538821" cy="300069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EAAEC1B-D79A-4E61-8953-722CF22D72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4747" y="2337412"/>
            <a:ext cx="1155118" cy="36753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D8FFD99-F8A2-496B-9F8F-BEA7623B98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5940" y="1226089"/>
            <a:ext cx="1650320" cy="36753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D2653D8-0805-4B98-85EE-B42107B55F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4166" y="2968514"/>
            <a:ext cx="438530" cy="289032"/>
          </a:xfrm>
          <a:prstGeom prst="rect">
            <a:avLst/>
          </a:prstGeom>
        </p:spPr>
      </p:pic>
      <p:pic>
        <p:nvPicPr>
          <p:cNvPr id="27" name="Рисунок 26" descr="Блокчейн со сплошной заливкой">
            <a:extLst>
              <a:ext uri="{FF2B5EF4-FFF2-40B4-BE49-F238E27FC236}">
                <a16:creationId xmlns:a16="http://schemas.microsoft.com/office/drawing/2014/main" id="{2CCD844C-1BC5-4AA8-AE97-31ACD8B8FA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49134" y="3939902"/>
            <a:ext cx="638912" cy="63891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0D0A53BB-5DDB-4766-BFBB-0CCAD0BFC0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2637" y="3244311"/>
            <a:ext cx="1098117" cy="33245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6D2AEEE7-69A7-4C51-9584-B5F77237C1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39637" y="1889955"/>
            <a:ext cx="1091202" cy="36195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007C0D82-820A-49AE-ACAF-7C96270288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07926" y="2605291"/>
            <a:ext cx="351918" cy="31131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70356D2E-E538-423A-8E37-AEFACC26DF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40737" y="2173375"/>
            <a:ext cx="778672" cy="32541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E02C6A3-F8B3-4B5E-98FE-B20121511BC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90061" y="3807964"/>
            <a:ext cx="949576" cy="299530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5ABCB852-467B-476F-B43C-6B3D947BB1F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32387" y="3020407"/>
            <a:ext cx="308079" cy="216389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6BEF1B62-3068-4D93-94EF-0E331A90904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79375" y="2887432"/>
            <a:ext cx="641589" cy="45877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698578FE-2B88-4104-BBBE-850B3015131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95614" y="3511832"/>
            <a:ext cx="613566" cy="7865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3C8BC6A-76E6-4427-957D-38123699914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468870" y="2354588"/>
            <a:ext cx="319525" cy="266271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6659F20E-6881-450D-91CE-A57D01D9DCB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10550" y="3222833"/>
            <a:ext cx="207388" cy="216389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E5E3D2D1-3748-4B0C-A6DE-BF502777DD7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035376" y="3712010"/>
            <a:ext cx="334793" cy="29689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96B13063-0540-4CAB-BFA4-4A16462B314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01370" y="2854463"/>
            <a:ext cx="203159" cy="207628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0B78E971-903D-4F66-8864-2D405748591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622469" y="2900370"/>
            <a:ext cx="299308" cy="289032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CE32925B-A4DF-4C94-8AE9-CE049F017F1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0288" y="2238338"/>
            <a:ext cx="494491" cy="41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36434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8DFBB"/>
      </a:accent3>
      <a:accent4>
        <a:srgbClr val="9AD3E9"/>
      </a:accent4>
      <a:accent5>
        <a:srgbClr val="576868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AD3E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2452</TotalTime>
  <Words>248</Words>
  <Application>Microsoft Office PowerPoint</Application>
  <PresentationFormat>Экран (16:9)</PresentationFormat>
  <Paragraphs>125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맑은 고딕</vt:lpstr>
      <vt:lpstr>Arial</vt:lpstr>
      <vt:lpstr>Wingdings</vt:lpstr>
      <vt:lpstr>Cover and End Slide Master</vt:lpstr>
      <vt:lpstr>Contents Slide Master</vt:lpstr>
      <vt:lpstr>Section Break Slide Master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Natalia Kirshina</cp:lastModifiedBy>
  <cp:revision>96</cp:revision>
  <dcterms:created xsi:type="dcterms:W3CDTF">2016-12-05T23:26:54Z</dcterms:created>
  <dcterms:modified xsi:type="dcterms:W3CDTF">2022-03-14T10:44:03Z</dcterms:modified>
</cp:coreProperties>
</file>