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92" r:id="rId2"/>
    <p:sldId id="298" r:id="rId3"/>
    <p:sldId id="300" r:id="rId4"/>
    <p:sldId id="321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20" r:id="rId16"/>
    <p:sldId id="323" r:id="rId17"/>
    <p:sldId id="345" r:id="rId18"/>
    <p:sldId id="343" r:id="rId19"/>
    <p:sldId id="344" r:id="rId20"/>
    <p:sldId id="341" r:id="rId21"/>
    <p:sldId id="342" r:id="rId22"/>
    <p:sldId id="322" r:id="rId23"/>
    <p:sldId id="346" r:id="rId24"/>
    <p:sldId id="348" r:id="rId25"/>
    <p:sldId id="349" r:id="rId26"/>
    <p:sldId id="350" r:id="rId27"/>
    <p:sldId id="351" r:id="rId28"/>
    <p:sldId id="352" r:id="rId29"/>
    <p:sldId id="353" r:id="rId30"/>
    <p:sldId id="354" r:id="rId31"/>
    <p:sldId id="355" r:id="rId32"/>
    <p:sldId id="356" r:id="rId33"/>
    <p:sldId id="357" r:id="rId34"/>
    <p:sldId id="358" r:id="rId35"/>
    <p:sldId id="359" r:id="rId36"/>
    <p:sldId id="360" r:id="rId37"/>
    <p:sldId id="361" r:id="rId38"/>
    <p:sldId id="362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F2F9"/>
    <a:srgbClr val="F3FBFF"/>
    <a:srgbClr val="CCE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48" autoAdjust="0"/>
  </p:normalViewPr>
  <p:slideViewPr>
    <p:cSldViewPr>
      <p:cViewPr varScale="1">
        <p:scale>
          <a:sx n="105" d="100"/>
          <a:sy n="105" d="100"/>
        </p:scale>
        <p:origin x="-1128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7DF051-0E6B-46F6-9688-BF6E45C784FE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1DF2D-82DF-4055-BC57-8BCFEB735F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1225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983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3983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1163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ED1FE-F6B8-4EE6-AE76-8ABDF54A72BE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1951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ED1FE-F6B8-4EE6-AE76-8ABDF54A72BE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2552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BBD0-ED6B-4F08-AEA4-C12D6117CF4B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6BBD0-ED6B-4F08-AEA4-C12D6117CF4B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C3394-F902-492A-8D8E-949543278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hyperlink" Target="http://www.google.com/url?sa=i&amp;rct=j&amp;q=%D0%BE%D1%82%D1%87%D0%B5%D1%82+%D0%BE%D0%B1+%D0%BE%D1%86%D0%B5%D0%BD%D0%BA%D0%B5&amp;source=images&amp;cd=&amp;cad=rja&amp;docid=FoZHWfHC3DN9LM&amp;tbnid=x2h1URD1oQ8CwM:&amp;ved=0CAUQjRw&amp;url=http://www.intelis-ocenka.ru/faq/report.html&amp;ei=B2lyUZSjF6PI4ASIuoHwCA&amp;bvm=bv.45512109,d.bGE&amp;psig=AFQjCNEFJxMsBO4QAHcKNWLqHV4ndGvz_g&amp;ust=1366537642413522" TargetMode="External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 txBox="1">
            <a:spLocks/>
          </p:cNvSpPr>
          <p:nvPr/>
        </p:nvSpPr>
        <p:spPr>
          <a:xfrm>
            <a:off x="2699792" y="3789040"/>
            <a:ext cx="5616624" cy="42691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Каминский Алексей Владимирович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75856" y="6381328"/>
            <a:ext cx="30503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Москва, 19 марта 2022 </a:t>
            </a:r>
            <a:r>
              <a:rPr lang="ru-RU" sz="2000" b="1" dirty="0">
                <a:solidFill>
                  <a:srgbClr val="002060"/>
                </a:solidFill>
              </a:rPr>
              <a:t>г.</a:t>
            </a:r>
          </a:p>
        </p:txBody>
      </p:sp>
      <p:sp>
        <p:nvSpPr>
          <p:cNvPr id="7" name="Текст 5"/>
          <p:cNvSpPr txBox="1">
            <a:spLocks/>
          </p:cNvSpPr>
          <p:nvPr/>
        </p:nvSpPr>
        <p:spPr>
          <a:xfrm>
            <a:off x="2699792" y="5373216"/>
            <a:ext cx="4824536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Президент </a:t>
            </a:r>
            <a:r>
              <a:rPr lang="ru-RU" sz="1800" b="1" dirty="0">
                <a:solidFill>
                  <a:srgbClr val="002060"/>
                </a:solidFill>
              </a:rPr>
              <a:t>Ассоциации 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«</a:t>
            </a:r>
            <a:r>
              <a:rPr lang="ru-RU" sz="1800" b="1" dirty="0">
                <a:solidFill>
                  <a:srgbClr val="002060"/>
                </a:solidFill>
              </a:rPr>
              <a:t>СРОО «Экспертный совет»</a:t>
            </a:r>
          </a:p>
        </p:txBody>
      </p:sp>
      <p:sp>
        <p:nvSpPr>
          <p:cNvPr id="9" name="Текст 5"/>
          <p:cNvSpPr txBox="1">
            <a:spLocks/>
          </p:cNvSpPr>
          <p:nvPr/>
        </p:nvSpPr>
        <p:spPr>
          <a:xfrm>
            <a:off x="2699792" y="4581128"/>
            <a:ext cx="4824536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Председатель Правления Союза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судебных экспертов «Экспертный совет»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11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445224"/>
            <a:ext cx="1604002" cy="4167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A5B71BF-772D-4F3A-8EAE-2DDD000F3F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806"/>
          <a:stretch>
            <a:fillRect/>
          </a:stretch>
        </p:blipFill>
        <p:spPr>
          <a:xfrm>
            <a:off x="7020272" y="4581128"/>
            <a:ext cx="1841978" cy="576064"/>
          </a:xfrm>
          <a:prstGeom prst="rect">
            <a:avLst/>
          </a:prstGeom>
        </p:spPr>
      </p:pic>
      <p:pic>
        <p:nvPicPr>
          <p:cNvPr id="14" name="Picture 2" descr="D:\Алексей\фото\Каминский АВ для сборника ТПП РФ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789040"/>
            <a:ext cx="1945505" cy="2232248"/>
          </a:xfrm>
          <a:prstGeom prst="rect">
            <a:avLst/>
          </a:prstGeom>
          <a:noFill/>
        </p:spPr>
      </p:pic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0" y="546954"/>
            <a:ext cx="9144000" cy="196451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8890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chemeClr val="bg1"/>
                </a:solidFill>
              </a:rPr>
              <a:t>УГОЛОВНАЯ ОТВЕТСТВЕННОСТЬ СУДЕБНОГО ЭКСПЕРТА </a:t>
            </a:r>
          </a:p>
          <a:p>
            <a:pPr marR="0" lvl="0" indent="8890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chemeClr val="bg1"/>
                </a:solidFill>
              </a:rPr>
              <a:t>ЗА ЗАВЕДОМО ЛОЖНОЕ ЗАКЛЮЧЕНИЕ </a:t>
            </a:r>
          </a:p>
          <a:p>
            <a:pPr marR="0" lvl="0" indent="8890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chemeClr val="bg1"/>
                </a:solidFill>
              </a:rPr>
              <a:t>ФИНАНСОВО-ЭКОНОМИЧЕСКОЙ ЭКСПЕРТИЗЫ</a:t>
            </a:r>
          </a:p>
        </p:txBody>
      </p:sp>
    </p:spTree>
    <p:extLst>
      <p:ext uri="{BB962C8B-B14F-4D97-AF65-F5344CB8AC3E}">
        <p14:creationId xmlns="" xmlns:p14="http://schemas.microsoft.com/office/powerpoint/2010/main" val="95941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59973" t="10323" r="1076" b="72580"/>
          <a:stretch>
            <a:fillRect/>
          </a:stretch>
        </p:blipFill>
        <p:spPr bwMode="auto">
          <a:xfrm>
            <a:off x="0" y="0"/>
            <a:ext cx="9144000" cy="198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3" cstate="print"/>
          <a:srcRect l="16350" t="52818" r="54963" b="22090"/>
          <a:stretch>
            <a:fillRect/>
          </a:stretch>
        </p:blipFill>
        <p:spPr bwMode="auto">
          <a:xfrm>
            <a:off x="0" y="2852936"/>
            <a:ext cx="914400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 flipV="1">
            <a:off x="827584" y="3284984"/>
            <a:ext cx="4680520" cy="2160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2267744" y="3933056"/>
            <a:ext cx="3960440" cy="2160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1619672" y="4149080"/>
            <a:ext cx="7272808" cy="36004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59973" t="10323" r="1076" b="72580"/>
          <a:stretch>
            <a:fillRect/>
          </a:stretch>
        </p:blipFill>
        <p:spPr bwMode="auto">
          <a:xfrm>
            <a:off x="0" y="0"/>
            <a:ext cx="9144000" cy="198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092280" y="5733256"/>
            <a:ext cx="115212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07504" y="2060848"/>
            <a:ext cx="8640960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Из Заключения ФБУ РФЦСЭ при Минюсте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«использование в расчетах выбранных аналогов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заведомо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приведет к занижению рыночной стоимости»;</a:t>
            </a:r>
          </a:p>
          <a:p>
            <a:pPr>
              <a:spcBef>
                <a:spcPts val="600"/>
              </a:spcBef>
            </a:pPr>
            <a:r>
              <a:rPr lang="ru-RU" sz="2000" i="1" dirty="0" smtClean="0">
                <a:solidFill>
                  <a:srgbClr val="002060"/>
                </a:solidFill>
              </a:rPr>
              <a:t>Комментарий. Эксперт в расчетах использовал отдельно стоящие здания, а не встроенные помещения введя понижающую корректировку – 10%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4221088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«Таким образом, применение указанных корректировок последовательно, привело к существенному снижению рыночной стоимости по Сравнительному подходу. Таким образом, для специалистов очевидно, что выбрана методика расчета, которая заведомо приведет к заниженному результату.»</a:t>
            </a:r>
            <a:endParaRPr lang="ru-RU" sz="2400" dirty="0">
              <a:solidFill>
                <a:srgbClr val="002060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79512" y="3212976"/>
            <a:ext cx="734481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2185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59973" t="10323" r="1076" b="72580"/>
          <a:stretch>
            <a:fillRect/>
          </a:stretch>
        </p:blipFill>
        <p:spPr bwMode="auto">
          <a:xfrm>
            <a:off x="0" y="0"/>
            <a:ext cx="9144000" cy="198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79512" y="2420888"/>
            <a:ext cx="8640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ВАЖНО!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Методические ошибки (при их наличии): некорректные аналоги и корректировки подменяются экспертами ФБУ РФЦСЭ при Минюсте «использованием информации, применение которой заведомо приводит к занижению результата рыночной стоимости».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195736" y="4869160"/>
            <a:ext cx="518457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51520" y="5373216"/>
            <a:ext cx="763284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51520" y="5877272"/>
            <a:ext cx="792088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51520" y="3429000"/>
            <a:ext cx="403244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51520" y="4437112"/>
            <a:ext cx="230425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Проект Решения заседания Совета ТПП РФ по саморегулированию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0688"/>
            <a:ext cx="8964488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Совет ТПП РФ по саморегулированию считает, что:</a:t>
            </a:r>
          </a:p>
          <a:p>
            <a:pPr>
              <a:spcBef>
                <a:spcPts val="6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1. Безосновательное вовлечение следственных органов в споры по установлению кадастровой стоимости имущества является недопустимой формой административного давления на суд, владельцев недвижимости, экспертов и оценочное сообщество;</a:t>
            </a:r>
          </a:p>
          <a:p>
            <a:pPr>
              <a:spcBef>
                <a:spcPts val="6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2. Вступившие в законную силу судебные акты являются обязательными для всех без исключения органов государственной власти, органов местного самоуправления, должностных и частных лиц, они подлежат неукоснительному исполнению на всей территории РФ. Попытка поставить под сомнение законность и обоснованность судебного акта в обход установленной процедуры его обжалования, в т.ч. путём обращения в следственные органы, является формой вмешательства в деятельность судебной системы и создает препятствия для независимого и беспристрастного правосудия. Подобные действия нарушают принципы разделения властей и вносят дисбаланс в систему сдержек и противовесов;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548680"/>
            <a:ext cx="914400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3. Огульное и массовое обвинение оценщиков и судебных экспертов в манипуляциях, в сознательном занижении рыночной стоимости, мошенничестве и тому подобных действиях после завершения судебных процессов является формой клеветы, недопустимой со стороны государственного или муниципального органа. Подобные обвинения  грубо попирают конституционную презумпцию невиновности и снижают авторитет самих органов. Ответственность лиц, виновных в распространении подобной клеветы и домыслов, должна носить неотвратимый характер;</a:t>
            </a:r>
          </a:p>
          <a:p>
            <a:pPr>
              <a:spcBef>
                <a:spcPts val="6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4. Профессиональному и бизнес сообществу необходимо обеспечить максимальную публичность ситуаций с возбуждением уголовных дел по инициативе Департамента городского имущества города Москвы после проигранных судебных процессов по установлению кадастровой стоимости в размере рыночной,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в т.ч. по объекту на Филипповском переулке, д.13, стр.1.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Дело Татьяны Никитиной</a:t>
            </a:r>
            <a:endParaRPr lang="ru-RU" sz="5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980728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исследования: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1772816"/>
            <a:ext cx="9144000" cy="1800200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земельный участок на праве аренды 49 лет в центральной части г.Сочи </a:t>
            </a:r>
          </a:p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производственную базу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3717032"/>
            <a:ext cx="914400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Tx/>
              <a:buChar char="-"/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помещения, площадью 1900 кв.м. </a:t>
            </a:r>
          </a:p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административном здании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расположенном на этом ЗУ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0" y="5489848"/>
            <a:ext cx="9144000" cy="1368152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два здания гаража, расположенные на этом ЗУ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1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Дело Татьяны Никитиной</a:t>
            </a:r>
            <a:endParaRPr lang="ru-RU" sz="5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908720"/>
            <a:ext cx="4461959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2040" y="908720"/>
            <a:ext cx="4461960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2119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4919008"/>
            <a:ext cx="9144000" cy="1938992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заведомо ложное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заключения эксперта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п</a:t>
            </a:r>
            <a:r>
              <a:rPr lang="ru-RU" sz="40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о </a:t>
            </a:r>
            <a:r>
              <a:rPr lang="ru-RU" sz="4000" b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оцночной</a:t>
            </a:r>
            <a:r>
              <a:rPr lang="ru-RU" sz="40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экспертизе</a:t>
            </a:r>
            <a:endParaRPr lang="ru-RU" sz="40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1" name="Picture 4" descr="https://wifigid.ru/wp-content/uploads/2019/03/1-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72276" y="1988840"/>
            <a:ext cx="2278310" cy="27363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недостоверное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заключения эксперта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п</a:t>
            </a:r>
            <a:r>
              <a:rPr lang="ru-RU" sz="40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о оценочной экспертизе</a:t>
            </a:r>
            <a:endParaRPr lang="ru-RU" sz="40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19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http://t1.gstatic.com/images?q=tbn:ANd9GcS_h5WrYWTBU_pvxgmUoG9gQXmAccQGCVmz1nmi7A0Cq9RyC740cQ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645522"/>
            <a:ext cx="1673394" cy="121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t1.gstatic.com/images?q=tbn:ANd9GcS_h5WrYWTBU_pvxgmUoG9gQXmAccQGCVmz1nmi7A0Cq9RyC740cQ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6016" y="1797618"/>
            <a:ext cx="1673394" cy="121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9775"/>
            <a:ext cx="9140007" cy="6848225"/>
          </a:xfrm>
          <a:prstGeom prst="rect">
            <a:avLst/>
          </a:prstGeom>
          <a:blipFill dpi="0" rotWithShape="1">
            <a:blip r:embed="rId5" cstate="print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Picture 6" descr="http://www.u-mama.ru/img/news/k3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78406"/>
            <a:ext cx="666681" cy="72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60648"/>
            <a:ext cx="9140007" cy="1143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Разница в стоимости – </a:t>
            </a:r>
            <a:r>
              <a:rPr lang="ru-RU" sz="4000" b="1" dirty="0" smtClean="0">
                <a:solidFill>
                  <a:srgbClr val="002060"/>
                </a:solidFill>
              </a:rPr>
              <a:t>в двух документах.</a:t>
            </a:r>
          </a:p>
          <a:p>
            <a:pPr lvl="0" algn="ctr"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</a:rPr>
              <a:t>Наличие ущерба</a:t>
            </a:r>
            <a:r>
              <a:rPr lang="en-US" sz="4000" b="1" dirty="0" smtClean="0">
                <a:solidFill>
                  <a:srgbClr val="002060"/>
                </a:solidFill>
              </a:rPr>
              <a:t>?</a:t>
            </a:r>
            <a:endParaRPr lang="ru-RU" sz="4000" b="1" dirty="0" smtClean="0">
              <a:solidFill>
                <a:srgbClr val="00206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95536" y="3680968"/>
            <a:ext cx="8111314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 descr="http://t3.gstatic.com/images?q=tbn:ANd9GcQeNUtrppv5BKQepQqy8j6oP2esi2N9FUinCVP3Sj62uQ8dPOz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883"/>
          <a:stretch/>
        </p:blipFill>
        <p:spPr bwMode="auto">
          <a:xfrm>
            <a:off x="6804248" y="4437112"/>
            <a:ext cx="1781175" cy="238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t0.gstatic.com/images?q=tbn:ANd9GcSpojS-v8qM7YDsGp9t-M8ihMZwmNUcMvk1A2sSShGihwpTwil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5943" y="5941898"/>
            <a:ext cx="738008" cy="75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163217" y="2040617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стоимость, определенная Оценщиком в Отчете об оценке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92732" y="5115761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0070C0"/>
                </a:solidFill>
              </a:rPr>
              <a:t>стоимость, определенная судебным Экспертом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87824" y="4077072"/>
            <a:ext cx="3456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«наличие ущерба»?</a:t>
            </a:r>
            <a:endParaRPr lang="ru-RU" sz="2800" b="1" dirty="0">
              <a:solidFill>
                <a:srgbClr val="FF0000"/>
              </a:solidFill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3986008" y="4077072"/>
            <a:ext cx="2124980" cy="2185"/>
          </a:xfrm>
          <a:prstGeom prst="straightConnector1">
            <a:avLst/>
          </a:prstGeom>
          <a:ln w="317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3186442" y="4077072"/>
            <a:ext cx="670484" cy="0"/>
          </a:xfrm>
          <a:prstGeom prst="straightConnector1">
            <a:avLst/>
          </a:prstGeom>
          <a:ln w="317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3186441" y="3738921"/>
            <a:ext cx="0" cy="432048"/>
          </a:xfrm>
          <a:prstGeom prst="straightConnector1">
            <a:avLst/>
          </a:prstGeom>
          <a:ln w="31750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3078441" y="3596665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977346" y="3596665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6096268" y="3743277"/>
            <a:ext cx="14720" cy="392535"/>
          </a:xfrm>
          <a:prstGeom prst="straightConnector1">
            <a:avLst/>
          </a:prstGeom>
          <a:ln w="31750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267744" y="2893563"/>
            <a:ext cx="876313" cy="726607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193346" y="3812665"/>
            <a:ext cx="817348" cy="541232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8017721" y="3801637"/>
            <a:ext cx="928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</a:rPr>
              <a:t>ден.ед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3405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775"/>
            <a:ext cx="9140007" cy="6848225"/>
          </a:xfrm>
          <a:prstGeom prst="rect">
            <a:avLst/>
          </a:prstGeom>
          <a:blipFill dpi="0" rotWithShape="1">
            <a:blip r:embed="rId3" cstate="print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Picture 6" descr="http://www.u-mama.ru/img/news/k3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1490" y="1404089"/>
            <a:ext cx="1333362" cy="1448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90265" y="-13434"/>
            <a:ext cx="9320535" cy="1143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Разница в стоимости –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не всегда показатель наличия «ущерба»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95536" y="3680968"/>
            <a:ext cx="8111314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http://t0.gstatic.com/images?q=tbn:ANd9GcSpojS-v8qM7YDsGp9t-M8ihMZwmNUcMvk1A2sSShGihwpTwil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7465" y="5167891"/>
            <a:ext cx="1332000" cy="135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483768" y="1805346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стоимость, определенная Оценщиком в Отчете об оценке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59832" y="5589240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0070C0"/>
                </a:solidFill>
              </a:rPr>
              <a:t>стоимость, определенная судебным Экспертом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3102521" y="3585637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838825" y="3585636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2364852" y="2852936"/>
            <a:ext cx="774814" cy="758466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084168" y="3861048"/>
            <a:ext cx="730471" cy="1015104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8017721" y="3801637"/>
            <a:ext cx="928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</a:rPr>
              <a:t>ден.ед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2981613" y="3861048"/>
            <a:ext cx="2958539" cy="989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b="1" dirty="0" smtClean="0">
                <a:solidFill>
                  <a:srgbClr val="FF0000"/>
                </a:solidFill>
              </a:rPr>
              <a:t>рыночный диапазон цен</a:t>
            </a:r>
            <a:endParaRPr lang="ru-RU" sz="3600" b="1" dirty="0">
              <a:solidFill>
                <a:srgbClr val="FF0000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5868144" y="4347106"/>
            <a:ext cx="1008112" cy="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1979713" y="4347106"/>
            <a:ext cx="1080119" cy="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1979712" y="3717032"/>
            <a:ext cx="0" cy="846098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6876256" y="3717032"/>
            <a:ext cx="0" cy="846098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16285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2308324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УК РФ Статья 307. 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Заведомо ложные показание, 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заключение эксперта, 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специалиста или неправильный перевод</a:t>
            </a:r>
            <a:endParaRPr lang="ru-RU" sz="36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780928"/>
            <a:ext cx="9144000" cy="30469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dirty="0" smtClean="0"/>
              <a:t>Заведомо </a:t>
            </a:r>
            <a:r>
              <a:rPr lang="ru-RU" sz="3200" dirty="0" smtClean="0"/>
              <a:t>ложные показание свидетеля, потерпевшего либо заключение или показание эксперта, показание специалиста, а равно заведомо неправильный перевод в суде либо в ходе досудебного </a:t>
            </a:r>
            <a:r>
              <a:rPr lang="ru-RU" sz="3200" dirty="0" smtClean="0"/>
              <a:t>производства</a:t>
            </a:r>
          </a:p>
          <a:p>
            <a:pPr marL="514350" indent="-514350"/>
            <a:r>
              <a:rPr lang="ru-RU" sz="3200" dirty="0" smtClean="0"/>
              <a:t> </a:t>
            </a:r>
            <a:r>
              <a:rPr lang="ru-RU" sz="3200" dirty="0" smtClean="0"/>
              <a:t>      наказываются ….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19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http://www.u-mama.ru/img/news/k3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538" y="1404089"/>
            <a:ext cx="1333362" cy="1448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51520" y="9775"/>
            <a:ext cx="8888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Стоимость за пределами </a:t>
            </a:r>
          </a:p>
          <a:p>
            <a:pPr lvl="0" algn="ctr"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диапазона рыночных цен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95536" y="3680968"/>
            <a:ext cx="8111314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987824" y="1556792"/>
            <a:ext cx="5760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стоимость, определенная </a:t>
            </a:r>
            <a:r>
              <a:rPr lang="ru-RU" b="1" dirty="0" smtClean="0">
                <a:solidFill>
                  <a:srgbClr val="002060"/>
                </a:solidFill>
              </a:rPr>
              <a:t>в Заключении эксперта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b="1" dirty="0" smtClean="0">
              <a:solidFill>
                <a:srgbClr val="002060"/>
              </a:solidFill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971624" y="3572968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H="1">
            <a:off x="1125301" y="2852936"/>
            <a:ext cx="483725" cy="720032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8017721" y="3801637"/>
            <a:ext cx="928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</a:rPr>
              <a:t>ден.ед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4493781" y="3861048"/>
            <a:ext cx="2958539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0070C0"/>
                </a:solidFill>
              </a:rPr>
              <a:t>рыночный диапазон цен</a:t>
            </a:r>
            <a:endParaRPr lang="ru-RU" sz="2800" b="1" dirty="0">
              <a:solidFill>
                <a:srgbClr val="0070C0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flipV="1">
            <a:off x="7098491" y="4293096"/>
            <a:ext cx="648072" cy="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 flipV="1">
            <a:off x="4139952" y="4293096"/>
            <a:ext cx="648000" cy="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139952" y="3717032"/>
            <a:ext cx="0" cy="846098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7740352" y="3717032"/>
            <a:ext cx="0" cy="846098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1043608" y="3717032"/>
            <a:ext cx="0" cy="846098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3491880" y="4293096"/>
            <a:ext cx="648072" cy="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1043608" y="4309467"/>
            <a:ext cx="648000" cy="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691680" y="4007561"/>
            <a:ext cx="1872208" cy="59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000" b="1" dirty="0" smtClean="0">
                <a:solidFill>
                  <a:srgbClr val="FF0000"/>
                </a:solidFill>
              </a:rPr>
              <a:t>ущерб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87824" y="2276872"/>
            <a:ext cx="5760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(техническая ошибка, добросовестное заблуждение),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сговор не доказан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5301208"/>
            <a:ext cx="9144000" cy="12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</a:rPr>
              <a:t>Уголовная </a:t>
            </a:r>
            <a:r>
              <a:rPr lang="ru-RU" sz="3200" b="1" dirty="0" smtClean="0">
                <a:solidFill>
                  <a:srgbClr val="0070C0"/>
                </a:solidFill>
              </a:rPr>
              <a:t>ответственность 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70C0"/>
                </a:solidFill>
              </a:rPr>
              <a:t>Эксперта отсутствует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2606486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http://www.u-mama.ru/img/news/k3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538" y="1404089"/>
            <a:ext cx="1333362" cy="1448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95536" y="3680968"/>
            <a:ext cx="8111314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987824" y="1641574"/>
            <a:ext cx="57606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стоимость, определенная Оценщиком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 Отчете об оценке,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доказан предварительный сговор</a:t>
            </a:r>
          </a:p>
        </p:txBody>
      </p:sp>
      <p:sp>
        <p:nvSpPr>
          <p:cNvPr id="40" name="Овал 39"/>
          <p:cNvSpPr/>
          <p:nvPr/>
        </p:nvSpPr>
        <p:spPr>
          <a:xfrm>
            <a:off x="971624" y="3572968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H="1">
            <a:off x="1125301" y="2852936"/>
            <a:ext cx="483725" cy="720032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8017721" y="3801637"/>
            <a:ext cx="928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</a:rPr>
              <a:t>ден.ед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4499992" y="3933056"/>
            <a:ext cx="2958539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0070C0"/>
                </a:solidFill>
              </a:rPr>
              <a:t>рыночный диапазон цен</a:t>
            </a:r>
            <a:endParaRPr lang="ru-RU" sz="2800" b="1" dirty="0">
              <a:solidFill>
                <a:srgbClr val="0070C0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flipV="1">
            <a:off x="7098491" y="4293096"/>
            <a:ext cx="648072" cy="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 flipV="1">
            <a:off x="4212032" y="4293096"/>
            <a:ext cx="648000" cy="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211960" y="3717032"/>
            <a:ext cx="0" cy="846098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7740352" y="3717032"/>
            <a:ext cx="0" cy="846098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1043608" y="3717032"/>
            <a:ext cx="0" cy="846098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3491880" y="4293096"/>
            <a:ext cx="648072" cy="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1043608" y="4309467"/>
            <a:ext cx="648000" cy="0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763688" y="4007561"/>
            <a:ext cx="1872208" cy="59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000" b="1" dirty="0" smtClean="0">
                <a:solidFill>
                  <a:srgbClr val="FF0000"/>
                </a:solidFill>
              </a:rPr>
              <a:t>ущерб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5588425"/>
            <a:ext cx="9144000" cy="12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</a:rPr>
              <a:t>Уголовная </a:t>
            </a:r>
            <a:r>
              <a:rPr lang="ru-RU" sz="3200" b="1" dirty="0" smtClean="0">
                <a:solidFill>
                  <a:srgbClr val="0070C0"/>
                </a:solidFill>
              </a:rPr>
              <a:t>ответственность 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70C0"/>
                </a:solidFill>
              </a:rPr>
              <a:t>Эксперта по ст.307 УК РФ!</a:t>
            </a:r>
            <a:endParaRPr lang="ru-RU" sz="3200" dirty="0"/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55513" y="116632"/>
            <a:ext cx="8888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Стоимость за пределами </a:t>
            </a:r>
          </a:p>
          <a:p>
            <a:pPr lvl="0" algn="ctr"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диапазона рыночных цен</a:t>
            </a:r>
          </a:p>
        </p:txBody>
      </p:sp>
    </p:spTree>
    <p:extLst>
      <p:ext uri="{BB962C8B-B14F-4D97-AF65-F5344CB8AC3E}">
        <p14:creationId xmlns="" xmlns:p14="http://schemas.microsoft.com/office/powerpoint/2010/main" val="23382966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22</a:t>
            </a:fld>
            <a:endParaRPr lang="ru-RU" dirty="0"/>
          </a:p>
        </p:txBody>
      </p:sp>
      <p:pic>
        <p:nvPicPr>
          <p:cNvPr id="14338" name="Picture 2" descr="http://brager.ru/wp-content/uploads/2014/12/partn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869843"/>
          </a:xfrm>
          <a:prstGeom prst="rect">
            <a:avLst/>
          </a:prstGeom>
          <a:solidFill>
            <a:srgbClr val="EDF2F9"/>
          </a:solidFill>
        </p:spPr>
      </p:pic>
      <p:pic>
        <p:nvPicPr>
          <p:cNvPr id="7" name="Picture 4" descr="http://s.pikabu.ru/post_img/2013-01_2/1357482852_1814017829.jpg"/>
          <p:cNvPicPr>
            <a:picLocks noChangeAspect="1" noChangeArrowheads="1"/>
          </p:cNvPicPr>
          <p:nvPr/>
        </p:nvPicPr>
        <p:blipFill>
          <a:blip r:embed="rId3" cstate="print"/>
          <a:srcRect r="27372" b="52379"/>
          <a:stretch>
            <a:fillRect/>
          </a:stretch>
        </p:blipFill>
        <p:spPr bwMode="auto">
          <a:xfrm>
            <a:off x="5090457" y="-48544"/>
            <a:ext cx="4926221" cy="2469432"/>
          </a:xfrm>
          <a:prstGeom prst="rect">
            <a:avLst/>
          </a:prstGeom>
          <a:noFill/>
        </p:spPr>
      </p:pic>
      <p:pic>
        <p:nvPicPr>
          <p:cNvPr id="8" name="Picture 4" descr="http://s.pikabu.ru/post_img/2013-01_2/1357482852_1814017829.jpg"/>
          <p:cNvPicPr>
            <a:picLocks noChangeAspect="1" noChangeArrowheads="1"/>
          </p:cNvPicPr>
          <p:nvPr/>
        </p:nvPicPr>
        <p:blipFill>
          <a:blip r:embed="rId4" cstate="print"/>
          <a:srcRect r="27372" b="52379"/>
          <a:stretch>
            <a:fillRect/>
          </a:stretch>
        </p:blipFill>
        <p:spPr bwMode="auto">
          <a:xfrm>
            <a:off x="5090457" y="1196752"/>
            <a:ext cx="345638" cy="864096"/>
          </a:xfrm>
          <a:prstGeom prst="rect">
            <a:avLst/>
          </a:prstGeom>
          <a:noFill/>
        </p:spPr>
      </p:pic>
      <p:pic>
        <p:nvPicPr>
          <p:cNvPr id="9" name="Picture 4" descr="http://s.pikabu.ru/post_img/2013-01_2/1357482852_1814017829.jpg"/>
          <p:cNvPicPr>
            <a:picLocks noChangeAspect="1" noChangeArrowheads="1"/>
          </p:cNvPicPr>
          <p:nvPr/>
        </p:nvPicPr>
        <p:blipFill>
          <a:blip r:embed="rId3" cstate="print"/>
          <a:srcRect r="27372" b="52379"/>
          <a:stretch>
            <a:fillRect/>
          </a:stretch>
        </p:blipFill>
        <p:spPr bwMode="auto">
          <a:xfrm>
            <a:off x="4932040" y="1628800"/>
            <a:ext cx="2160240" cy="1178798"/>
          </a:xfrm>
          <a:prstGeom prst="rect">
            <a:avLst/>
          </a:prstGeom>
          <a:noFill/>
        </p:spPr>
      </p:pic>
      <p:pic>
        <p:nvPicPr>
          <p:cNvPr id="10" name="Picture 4" descr="http://s.pikabu.ru/post_img/2013-01_2/1357482852_1814017829.jpg"/>
          <p:cNvPicPr>
            <a:picLocks noChangeAspect="1" noChangeArrowheads="1"/>
          </p:cNvPicPr>
          <p:nvPr/>
        </p:nvPicPr>
        <p:blipFill>
          <a:blip r:embed="rId3" cstate="print"/>
          <a:srcRect r="27372" b="52379"/>
          <a:stretch>
            <a:fillRect/>
          </a:stretch>
        </p:blipFill>
        <p:spPr bwMode="auto">
          <a:xfrm>
            <a:off x="4716016" y="1124744"/>
            <a:ext cx="1872208" cy="495672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0" y="-99392"/>
            <a:ext cx="9235765" cy="176110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 профессиональным опытом – самое ценное</a:t>
            </a:r>
            <a:endParaRPr lang="ru-RU" sz="4800" b="1" dirty="0">
              <a:solidFill>
                <a:srgbClr val="002060"/>
              </a:solidFill>
            </a:endParaRPr>
          </a:p>
        </p:txBody>
      </p:sp>
      <p:pic>
        <p:nvPicPr>
          <p:cNvPr id="11" name="Picture 4" descr="http://s.pikabu.ru/post_img/2013-01_2/1357482852_1814017829.jpg"/>
          <p:cNvPicPr>
            <a:picLocks noChangeAspect="1" noChangeArrowheads="1"/>
          </p:cNvPicPr>
          <p:nvPr/>
        </p:nvPicPr>
        <p:blipFill>
          <a:blip r:embed="rId3" cstate="print"/>
          <a:srcRect r="27372" b="52379"/>
          <a:stretch>
            <a:fillRect/>
          </a:stretch>
        </p:blipFill>
        <p:spPr bwMode="auto">
          <a:xfrm>
            <a:off x="5796136" y="2348880"/>
            <a:ext cx="783704" cy="11787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5122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-171400"/>
            <a:ext cx="9252520" cy="1224136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 «</a:t>
            </a:r>
            <a:r>
              <a:rPr lang="ru-RU" sz="6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Тольяттиазот</a:t>
            </a:r>
            <a:r>
              <a:rPr lang="ru-RU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23</a:t>
            </a:fld>
            <a:endParaRPr lang="ru-RU" dirty="0"/>
          </a:p>
        </p:txBody>
      </p:sp>
      <p:pic>
        <p:nvPicPr>
          <p:cNvPr id="23554" name="Picture 2" descr="https://mk0fertilizerdauhxos.kinstacdn.com/wp-content/uploads/2019/08/foto-24-m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6072188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971600" y="1196752"/>
            <a:ext cx="7128792" cy="1748926"/>
          </a:xfrm>
          <a:prstGeom prst="rect">
            <a:avLst/>
          </a:prstGeom>
          <a:solidFill>
            <a:srgbClr val="E1F5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Потенциальный ущерб –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 (90) миллиардов рублей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75656" y="3501008"/>
            <a:ext cx="6336704" cy="3356992"/>
          </a:xfrm>
          <a:prstGeom prst="rect">
            <a:avLst/>
          </a:prstGeom>
          <a:solidFill>
            <a:srgbClr val="E1F4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Продажа продукции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(аммиак и карбамид)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компании НХД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заниженным ценам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2008 по 2011 гг.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378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548680"/>
            <a:ext cx="8964488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экономико-правовая экспертиза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9512" y="2276872"/>
            <a:ext cx="8964488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Эксперты:</a:t>
            </a:r>
          </a:p>
          <a:p>
            <a:pPr marL="571500" indent="-571500">
              <a:buFontTx/>
              <a:buChar char="-"/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Проф., доктор экономических наук</a:t>
            </a:r>
          </a:p>
          <a:p>
            <a:pPr marL="571500" indent="-571500">
              <a:buFontTx/>
              <a:buChar char="-"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Проф., доктор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юридических наук</a:t>
            </a:r>
          </a:p>
          <a:p>
            <a:endPara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endPara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4869160"/>
            <a:ext cx="8964488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Экспертная организация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ИЗИСП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89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-315416"/>
            <a:ext cx="9144000" cy="1484784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Вопросы, поставленные следователем СК 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экспертами:</a:t>
            </a:r>
          </a:p>
          <a:p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1412776"/>
            <a:ext cx="9144000" cy="1656184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Каковы рыночные цены на аммиак и карбамид помесячно на условиях реализации ТОАЗ</a:t>
            </a:r>
          </a:p>
          <a:p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3212976"/>
            <a:ext cx="9144000" cy="1656184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Соответствуют ли цены, по которым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ТОАЗ продавал продукцию компании НХД рыночным ценам</a:t>
            </a: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5085184"/>
            <a:ext cx="9144000" cy="1152128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Какова разница в ценах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(между рыночными ценами и ценами ТОАЗ)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746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26</a:t>
            </a:fld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l="60995" t="7225" r="566" b="25434"/>
          <a:stretch>
            <a:fillRect/>
          </a:stretch>
        </p:blipFill>
        <p:spPr bwMode="auto">
          <a:xfrm>
            <a:off x="-252535" y="1673425"/>
            <a:ext cx="9396535" cy="51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13681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из Заключения Экспертов </a:t>
            </a:r>
          </a:p>
        </p:txBody>
      </p:sp>
    </p:spTree>
    <p:extLst>
      <p:ext uri="{BB962C8B-B14F-4D97-AF65-F5344CB8AC3E}">
        <p14:creationId xmlns="" xmlns:p14="http://schemas.microsoft.com/office/powerpoint/2010/main" val="153746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0"/>
            <a:ext cx="9144000" cy="1584176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Единичные существенные ошибки </a:t>
            </a:r>
          </a:p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Заключении</a:t>
            </a: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51520" y="3933056"/>
            <a:ext cx="8640960" cy="2036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Сравнили продажу карбамида ТОАЗ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360 тонн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продажей по рыночным ценам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360 000 тонн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7504" y="1988840"/>
            <a:ext cx="8640960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Завышение разницы в ценах на 5,7 млрд.руб.</a:t>
            </a: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486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179512" y="116632"/>
            <a:ext cx="8640960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ряде периодов </a:t>
            </a:r>
            <a:r>
              <a:rPr lang="ru-RU" sz="3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цены ТОАЗ были выше рыночных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эксперты проигнорировали такие ситуации</a:t>
            </a:r>
          </a:p>
          <a:p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51520" y="2204864"/>
            <a:ext cx="8640960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Цены сделок ТОАЗ на несколько миллиардов рублей были выше рынка</a:t>
            </a:r>
          </a:p>
          <a:p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536" y="3717032"/>
            <a:ext cx="864096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Эксперты учитывали только случаи занижения цен ТОАЗ относительно рыночных цен</a:t>
            </a: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5536" y="5589240"/>
            <a:ext cx="864096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Избирательный подход</a:t>
            </a: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133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29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Избирательный подход Экспертов</a:t>
            </a:r>
          </a:p>
        </p:txBody>
      </p:sp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-108520" y="720725"/>
            <a:ext cx="9144000" cy="6137275"/>
            <a:chOff x="0" y="1886"/>
            <a:chExt cx="89999" cy="52226"/>
          </a:xfrm>
        </p:grpSpPr>
        <p:pic>
          <p:nvPicPr>
            <p:cNvPr id="15" name="Рисунок 15"/>
            <p:cNvPicPr>
              <a:picLocks noChangeAspect="1" noChangeArrowheads="1"/>
            </p:cNvPicPr>
            <p:nvPr/>
          </p:nvPicPr>
          <p:blipFill>
            <a:blip r:embed="rId2" cstate="print"/>
            <a:srcRect l="66022" t="4189" r="10757" b="29318"/>
            <a:stretch>
              <a:fillRect/>
            </a:stretch>
          </p:blipFill>
          <p:spPr bwMode="auto">
            <a:xfrm>
              <a:off x="0" y="1886"/>
              <a:ext cx="45958" cy="52226"/>
            </a:xfrm>
            <a:prstGeom prst="rect">
              <a:avLst/>
            </a:prstGeom>
            <a:noFill/>
          </p:spPr>
        </p:pic>
        <p:pic>
          <p:nvPicPr>
            <p:cNvPr id="16" name="Рисунок 16"/>
            <p:cNvPicPr>
              <a:picLocks noChangeAspect="1" noChangeArrowheads="1"/>
            </p:cNvPicPr>
            <p:nvPr/>
          </p:nvPicPr>
          <p:blipFill>
            <a:blip r:embed="rId2" cstate="print"/>
            <a:srcRect l="80157" t="52887" r="10757" b="34843"/>
            <a:stretch>
              <a:fillRect/>
            </a:stretch>
          </p:blipFill>
          <p:spPr bwMode="auto">
            <a:xfrm>
              <a:off x="45720" y="27089"/>
              <a:ext cx="44279" cy="26643"/>
            </a:xfrm>
            <a:prstGeom prst="rect">
              <a:avLst/>
            </a:prstGeom>
            <a:noFill/>
          </p:spPr>
        </p:pic>
        <p:sp>
          <p:nvSpPr>
            <p:cNvPr id="17" name="Овал 17"/>
            <p:cNvSpPr>
              <a:spLocks noChangeArrowheads="1"/>
            </p:cNvSpPr>
            <p:nvPr/>
          </p:nvSpPr>
          <p:spPr bwMode="auto">
            <a:xfrm flipV="1">
              <a:off x="28438" y="39330"/>
              <a:ext cx="15841" cy="7921"/>
            </a:xfrm>
            <a:prstGeom prst="ellipse">
              <a:avLst/>
            </a:prstGeom>
            <a:noFill/>
            <a:ln w="12700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19" name="Прямая со стрелкой 19"/>
            <p:cNvCxnSpPr>
              <a:cxnSpLocks noChangeShapeType="1"/>
            </p:cNvCxnSpPr>
            <p:nvPr/>
          </p:nvCxnSpPr>
          <p:spPr bwMode="auto">
            <a:xfrm flipH="1">
              <a:off x="42839" y="37890"/>
              <a:ext cx="5041" cy="2880"/>
            </a:xfrm>
            <a:prstGeom prst="straightConnector1">
              <a:avLst/>
            </a:prstGeom>
            <a:noFill/>
            <a:ln w="57150">
              <a:solidFill>
                <a:srgbClr val="C00000"/>
              </a:solidFill>
              <a:miter lim="800000"/>
              <a:headEnd/>
              <a:tailEnd type="arrow" w="med" len="med"/>
            </a:ln>
          </p:spPr>
        </p:cxnSp>
        <p:sp>
          <p:nvSpPr>
            <p:cNvPr id="22" name="Прямая соединительная линия 22"/>
            <p:cNvSpPr>
              <a:spLocks noChangeShapeType="1"/>
            </p:cNvSpPr>
            <p:nvPr/>
          </p:nvSpPr>
          <p:spPr bwMode="auto">
            <a:xfrm flipV="1">
              <a:off x="48600" y="37890"/>
              <a:ext cx="16562" cy="144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4" name="Рисунок 24"/>
            <p:cNvPicPr>
              <a:picLocks noChangeAspect="1" noChangeArrowheads="1"/>
            </p:cNvPicPr>
            <p:nvPr/>
          </p:nvPicPr>
          <p:blipFill>
            <a:blip r:embed="rId2" cstate="print"/>
            <a:srcRect l="80058" t="20203" r="12289" b="67342"/>
            <a:stretch>
              <a:fillRect/>
            </a:stretch>
          </p:blipFill>
          <p:spPr bwMode="auto">
            <a:xfrm>
              <a:off x="45720" y="4046"/>
              <a:ext cx="41764" cy="22323"/>
            </a:xfrm>
            <a:prstGeom prst="rect">
              <a:avLst/>
            </a:prstGeom>
            <a:noFill/>
          </p:spPr>
        </p:pic>
        <p:sp>
          <p:nvSpPr>
            <p:cNvPr id="25" name="Овал 25"/>
            <p:cNvSpPr>
              <a:spLocks noChangeArrowheads="1"/>
            </p:cNvSpPr>
            <p:nvPr/>
          </p:nvSpPr>
          <p:spPr bwMode="auto">
            <a:xfrm flipV="1">
              <a:off x="26277" y="13407"/>
              <a:ext cx="17282" cy="10081"/>
            </a:xfrm>
            <a:prstGeom prst="ellipse">
              <a:avLst/>
            </a:prstGeom>
            <a:noFill/>
            <a:ln w="12700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26" name="Прямая со стрелкой 26"/>
            <p:cNvCxnSpPr>
              <a:cxnSpLocks noChangeShapeType="1"/>
            </p:cNvCxnSpPr>
            <p:nvPr/>
          </p:nvCxnSpPr>
          <p:spPr bwMode="auto">
            <a:xfrm flipH="1">
              <a:off x="42839" y="13407"/>
              <a:ext cx="5041" cy="2881"/>
            </a:xfrm>
            <a:prstGeom prst="straightConnector1">
              <a:avLst/>
            </a:prstGeom>
            <a:noFill/>
            <a:ln w="57150">
              <a:solidFill>
                <a:srgbClr val="C00000"/>
              </a:solidFill>
              <a:miter lim="800000"/>
              <a:headEnd/>
              <a:tailEnd type="arrow" w="med" len="med"/>
            </a:ln>
          </p:spPr>
        </p:cxnSp>
      </p:grpSp>
    </p:spTree>
    <p:extLst>
      <p:ext uri="{BB962C8B-B14F-4D97-AF65-F5344CB8AC3E}">
        <p14:creationId xmlns="" xmlns:p14="http://schemas.microsoft.com/office/powerpoint/2010/main" val="236133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107996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Три кейса</a:t>
            </a:r>
            <a:endParaRPr lang="ru-RU" sz="6600" b="1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340768"/>
            <a:ext cx="9144000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4800" b="1" dirty="0" smtClean="0">
                <a:solidFill>
                  <a:srgbClr val="002060"/>
                </a:solidFill>
              </a:rPr>
              <a:t> Дело Ольги Туевой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348880"/>
            <a:ext cx="9144000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4800" b="1" dirty="0" smtClean="0">
                <a:solidFill>
                  <a:srgbClr val="002060"/>
                </a:solidFill>
              </a:rPr>
              <a:t>2.</a:t>
            </a:r>
            <a:r>
              <a:rPr lang="ru-RU" sz="4800" dirty="0" smtClean="0"/>
              <a:t>  </a:t>
            </a:r>
            <a:r>
              <a:rPr lang="ru-RU" sz="4800" b="1" dirty="0" smtClean="0">
                <a:solidFill>
                  <a:srgbClr val="002060"/>
                </a:solidFill>
              </a:rPr>
              <a:t>Дело Татьяны Никитиной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501008"/>
            <a:ext cx="9144000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48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3.  Дело </a:t>
            </a:r>
            <a:r>
              <a:rPr lang="ru-RU" sz="48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Тольяттиазот</a:t>
            </a:r>
            <a:endParaRPr lang="ru-RU" sz="48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581128"/>
            <a:ext cx="9144000" cy="2062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4800" b="1" dirty="0" smtClean="0">
                <a:solidFill>
                  <a:srgbClr val="002060"/>
                </a:solidFill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</a:rPr>
              <a:t>  </a:t>
            </a:r>
            <a:r>
              <a:rPr lang="ru-RU" sz="4000" b="1" dirty="0" smtClean="0">
                <a:solidFill>
                  <a:srgbClr val="002060"/>
                </a:solidFill>
              </a:rPr>
              <a:t>Отличие недостоверного от </a:t>
            </a:r>
          </a:p>
          <a:p>
            <a:pPr marL="514350" indent="-514350"/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</a:rPr>
              <a:t>   заведомо ложного заключения эксперта по оценочной экспертизе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1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116632"/>
            <a:ext cx="9144000" cy="2160240"/>
          </a:xfrm>
          <a:prstGeom prst="rect">
            <a:avLst/>
          </a:prstGeom>
          <a:solidFill>
            <a:srgbClr val="F3FB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Эксперты учли разницу в ценах с другими покупателями, а не только с НХД – завышение разницы в ценах – порядка миллиарда рублей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30</a:t>
            </a:fld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2420888"/>
            <a:ext cx="9144000" cy="2160240"/>
          </a:xfrm>
          <a:prstGeom prst="rect">
            <a:avLst/>
          </a:prstGeom>
          <a:solidFill>
            <a:srgbClr val="F3FB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Эксперты учли разницу в ценах по сделкам за пределами исследуемого периода – за 2007 год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завышение разницы в ценах –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 миллиарда рублей</a:t>
            </a: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51520" y="5085184"/>
            <a:ext cx="8568952" cy="13168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Замечания 1-4 – </a:t>
            </a: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экспертиза</a:t>
            </a: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528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251520" y="2204864"/>
            <a:ext cx="8640960" cy="2036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Эксперты сравнивали контрактные (очень крупный опт) цены ТОАЗ с розничными (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спотовыми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ценами и не вводили никакой корректировки</a:t>
            </a:r>
          </a:p>
          <a:p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1584176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Системные существенные ошибки </a:t>
            </a:r>
          </a:p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Заключении</a:t>
            </a: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4077072"/>
            <a:ext cx="9144000" cy="2541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Методике Минюста, которую «использовали» Эксперты, скидка на опт вводится, если объем отпускаемой продукции составляет более, чем 20% объема производства</a:t>
            </a:r>
          </a:p>
          <a:p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543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5085184"/>
            <a:ext cx="9144000" cy="1388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Эксперты сравнили </a:t>
            </a:r>
            <a:r>
              <a:rPr lang="ru-RU" sz="3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суточную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отгрузку 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ммиака </a:t>
            </a:r>
            <a:r>
              <a:rPr lang="ru-RU" sz="3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годовым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объемом производства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388886"/>
          </a:xfrm>
          <a:prstGeom prst="rect">
            <a:avLst/>
          </a:prstGeom>
          <a:solidFill>
            <a:srgbClr val="F3FB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НХД – основной покупатель продукции ТОАЗ в 2008 – 2011 гг.</a:t>
            </a: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1484784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НХД составляла: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2204864"/>
            <a:ext cx="9144000" cy="1152128"/>
          </a:xfrm>
          <a:prstGeom prst="rect">
            <a:avLst/>
          </a:prstGeom>
          <a:solidFill>
            <a:srgbClr val="F3FB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63 до 71% от общего годового объема продаж продукции ТОАЗ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3501008"/>
            <a:ext cx="9144000" cy="1296144"/>
          </a:xfrm>
          <a:prstGeom prst="rect">
            <a:avLst/>
          </a:prstGeom>
          <a:solidFill>
            <a:srgbClr val="F3FB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88 до 99% от общего объема экспортных продаж ТОАЗ</a:t>
            </a:r>
          </a:p>
        </p:txBody>
      </p:sp>
    </p:spTree>
    <p:extLst>
      <p:ext uri="{BB962C8B-B14F-4D97-AF65-F5344CB8AC3E}">
        <p14:creationId xmlns="" xmlns:p14="http://schemas.microsoft.com/office/powerpoint/2010/main" val="178543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1556792"/>
            <a:ext cx="9144000" cy="3189086"/>
          </a:xfrm>
          <a:prstGeom prst="rect">
            <a:avLst/>
          </a:prstGeom>
          <a:solidFill>
            <a:srgbClr val="F3FB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Эксперты сравнивали цены ТОАЗ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рыночными ценами, которые они определили на дату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таможенного оформления, т.е. спустя несколько месяцев после отгрузки товара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33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2637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34</a:t>
            </a:fld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 cstate="print"/>
          <a:srcRect l="19319" t="29027" r="20915" b="14197"/>
          <a:stretch/>
        </p:blipFill>
        <p:spPr bwMode="auto">
          <a:xfrm>
            <a:off x="0" y="692696"/>
            <a:ext cx="9252520" cy="5328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40296" y="793586"/>
            <a:ext cx="2128187" cy="335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419872" y="836712"/>
            <a:ext cx="23762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524328" y="836712"/>
            <a:ext cx="28803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11560" y="4221088"/>
            <a:ext cx="288032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331640" y="4221088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740352" y="4221088"/>
            <a:ext cx="288032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460432" y="4221088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316416" y="836712"/>
            <a:ext cx="43204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660232" y="5661248"/>
            <a:ext cx="36004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452320" y="5661248"/>
            <a:ext cx="54006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8601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35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916832" y="-1755576"/>
            <a:ext cx="15761751" cy="886598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35896" y="836712"/>
            <a:ext cx="237626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740352" y="764704"/>
            <a:ext cx="28803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460432" y="764704"/>
            <a:ext cx="53955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3933056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3933056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884368" y="3933056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604448" y="3861048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876256" y="5445224"/>
            <a:ext cx="43204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812360" y="5445224"/>
            <a:ext cx="43204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332656"/>
            <a:ext cx="36004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209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36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4501008" y="-2259632"/>
            <a:ext cx="18288000" cy="10287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260648"/>
            <a:ext cx="25152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404664"/>
            <a:ext cx="230425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812360" y="404664"/>
            <a:ext cx="28803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604448" y="404664"/>
            <a:ext cx="53955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3356992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87624" y="3356992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4005064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87624" y="4005064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5536" y="4797152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187624" y="4797152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5517232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87624" y="5517232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884368" y="3356992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604448" y="3356992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444208" y="6309320"/>
            <a:ext cx="43204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380312" y="6309320"/>
            <a:ext cx="43204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687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179512" y="2924944"/>
            <a:ext cx="8568952" cy="2036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 smtClean="0">
                <a:solidFill>
                  <a:srgbClr val="002060"/>
                </a:solidFill>
              </a:rPr>
              <a:t>«Таким образом, сравнение экспертами цен ОАО ТОАЗ с рыночными ценами на дату выпуска товара в грузовой таможенной декларации, то есть на дату фактического завершения сделки (поставки), не противоречит действующему законодательству.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…»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37</a:t>
            </a:fld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504040" cy="1844824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 из Приговора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Комсомольского районного суда г. Тольятти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июля 2019 года </a:t>
            </a:r>
          </a:p>
          <a:p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51520" y="4077072"/>
            <a:ext cx="849694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51520" y="4509120"/>
            <a:ext cx="849694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51520" y="5085184"/>
            <a:ext cx="849694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2637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38</a:t>
            </a:fld>
            <a:endParaRPr lang="ru-RU" dirty="0"/>
          </a:p>
        </p:txBody>
      </p:sp>
      <p:pic>
        <p:nvPicPr>
          <p:cNvPr id="14338" name="Picture 2" descr="http://brager.ru/wp-content/uploads/2014/12/partn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869843"/>
          </a:xfrm>
          <a:prstGeom prst="rect">
            <a:avLst/>
          </a:prstGeom>
          <a:solidFill>
            <a:srgbClr val="EDF2F9"/>
          </a:solidFill>
        </p:spPr>
      </p:pic>
      <p:pic>
        <p:nvPicPr>
          <p:cNvPr id="7" name="Picture 4" descr="http://s.pikabu.ru/post_img/2013-01_2/1357482852_1814017829.jpg"/>
          <p:cNvPicPr>
            <a:picLocks noChangeAspect="1" noChangeArrowheads="1"/>
          </p:cNvPicPr>
          <p:nvPr/>
        </p:nvPicPr>
        <p:blipFill>
          <a:blip r:embed="rId3" cstate="print"/>
          <a:srcRect r="27372" b="52379"/>
          <a:stretch>
            <a:fillRect/>
          </a:stretch>
        </p:blipFill>
        <p:spPr bwMode="auto">
          <a:xfrm>
            <a:off x="5090457" y="-48544"/>
            <a:ext cx="4926221" cy="2469432"/>
          </a:xfrm>
          <a:prstGeom prst="rect">
            <a:avLst/>
          </a:prstGeom>
          <a:noFill/>
        </p:spPr>
      </p:pic>
      <p:pic>
        <p:nvPicPr>
          <p:cNvPr id="8" name="Picture 4" descr="http://s.pikabu.ru/post_img/2013-01_2/1357482852_1814017829.jpg"/>
          <p:cNvPicPr>
            <a:picLocks noChangeAspect="1" noChangeArrowheads="1"/>
          </p:cNvPicPr>
          <p:nvPr/>
        </p:nvPicPr>
        <p:blipFill>
          <a:blip r:embed="rId4" cstate="print"/>
          <a:srcRect r="27372" b="52379"/>
          <a:stretch>
            <a:fillRect/>
          </a:stretch>
        </p:blipFill>
        <p:spPr bwMode="auto">
          <a:xfrm>
            <a:off x="5090457" y="1196752"/>
            <a:ext cx="345638" cy="864096"/>
          </a:xfrm>
          <a:prstGeom prst="rect">
            <a:avLst/>
          </a:prstGeom>
          <a:noFill/>
        </p:spPr>
      </p:pic>
      <p:pic>
        <p:nvPicPr>
          <p:cNvPr id="9" name="Picture 4" descr="http://s.pikabu.ru/post_img/2013-01_2/1357482852_1814017829.jpg"/>
          <p:cNvPicPr>
            <a:picLocks noChangeAspect="1" noChangeArrowheads="1"/>
          </p:cNvPicPr>
          <p:nvPr/>
        </p:nvPicPr>
        <p:blipFill>
          <a:blip r:embed="rId3" cstate="print"/>
          <a:srcRect r="27372" b="52379"/>
          <a:stretch>
            <a:fillRect/>
          </a:stretch>
        </p:blipFill>
        <p:spPr bwMode="auto">
          <a:xfrm>
            <a:off x="4932040" y="1628800"/>
            <a:ext cx="2160240" cy="1178798"/>
          </a:xfrm>
          <a:prstGeom prst="rect">
            <a:avLst/>
          </a:prstGeom>
          <a:noFill/>
        </p:spPr>
      </p:pic>
      <p:pic>
        <p:nvPicPr>
          <p:cNvPr id="10" name="Picture 4" descr="http://s.pikabu.ru/post_img/2013-01_2/1357482852_1814017829.jpg"/>
          <p:cNvPicPr>
            <a:picLocks noChangeAspect="1" noChangeArrowheads="1"/>
          </p:cNvPicPr>
          <p:nvPr/>
        </p:nvPicPr>
        <p:blipFill>
          <a:blip r:embed="rId3" cstate="print"/>
          <a:srcRect r="27372" b="52379"/>
          <a:stretch>
            <a:fillRect/>
          </a:stretch>
        </p:blipFill>
        <p:spPr bwMode="auto">
          <a:xfrm>
            <a:off x="4716016" y="1124744"/>
            <a:ext cx="1872208" cy="495672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0" y="-99392"/>
            <a:ext cx="9235765" cy="176110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 профессиональным опытом – самое ценное</a:t>
            </a:r>
            <a:endParaRPr lang="ru-RU" sz="4800" b="1" dirty="0">
              <a:solidFill>
                <a:srgbClr val="002060"/>
              </a:solidFill>
            </a:endParaRPr>
          </a:p>
        </p:txBody>
      </p:sp>
      <p:pic>
        <p:nvPicPr>
          <p:cNvPr id="11" name="Picture 4" descr="http://s.pikabu.ru/post_img/2013-01_2/1357482852_1814017829.jpg"/>
          <p:cNvPicPr>
            <a:picLocks noChangeAspect="1" noChangeArrowheads="1"/>
          </p:cNvPicPr>
          <p:nvPr/>
        </p:nvPicPr>
        <p:blipFill>
          <a:blip r:embed="rId3" cstate="print"/>
          <a:srcRect r="27372" b="52379"/>
          <a:stretch>
            <a:fillRect/>
          </a:stretch>
        </p:blipFill>
        <p:spPr bwMode="auto">
          <a:xfrm>
            <a:off x="5796136" y="2348880"/>
            <a:ext cx="783704" cy="11787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5122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Дело </a:t>
            </a:r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Ольги Туевой</a:t>
            </a:r>
            <a:endParaRPr lang="ru-RU" sz="5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60152" t="19253" r="923" b="13730"/>
          <a:stretch>
            <a:fillRect/>
          </a:stretch>
        </p:blipFill>
        <p:spPr bwMode="auto">
          <a:xfrm>
            <a:off x="0" y="908720"/>
            <a:ext cx="9324528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691680" y="4509120"/>
            <a:ext cx="165618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119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 l="60006" t="33346" b="45248"/>
          <a:stretch>
            <a:fillRect/>
          </a:stretch>
        </p:blipFill>
        <p:spPr bwMode="auto">
          <a:xfrm>
            <a:off x="-108520" y="260648"/>
            <a:ext cx="975657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4644008" y="980728"/>
            <a:ext cx="41044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07504" y="1340768"/>
            <a:ext cx="64807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/>
          <p:nvPr/>
        </p:nvPicPr>
        <p:blipFill>
          <a:blip r:embed="rId3" cstate="print"/>
          <a:srcRect l="60152" t="31147" b="46107"/>
          <a:stretch>
            <a:fillRect/>
          </a:stretch>
        </p:blipFill>
        <p:spPr bwMode="auto">
          <a:xfrm>
            <a:off x="0" y="3501008"/>
            <a:ext cx="9396536" cy="2570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2195736" y="4869160"/>
            <a:ext cx="61926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51520" y="5229200"/>
            <a:ext cx="84249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79512" y="5589240"/>
            <a:ext cx="10801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763688" y="4509120"/>
            <a:ext cx="10801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63109" t="9221" r="6232" b="358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 l="59933" t="10041" b="20902"/>
          <a:stretch>
            <a:fillRect/>
          </a:stretch>
        </p:blipFill>
        <p:spPr bwMode="auto">
          <a:xfrm>
            <a:off x="-108520" y="0"/>
            <a:ext cx="95050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71572" t="6129" r="11166" b="20323"/>
          <a:stretch>
            <a:fillRect/>
          </a:stretch>
        </p:blipFill>
        <p:spPr bwMode="auto">
          <a:xfrm>
            <a:off x="467544" y="980728"/>
            <a:ext cx="4067944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8316416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Обращение в Национальное объединение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СРО оценщиков «Союз СОО»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rcRect l="71113" t="4839" r="11384" b="19355"/>
          <a:stretch>
            <a:fillRect/>
          </a:stretch>
        </p:blipFill>
        <p:spPr bwMode="auto">
          <a:xfrm>
            <a:off x="4716016" y="1052736"/>
            <a:ext cx="3960440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8316416" y="0"/>
            <a:ext cx="827584" cy="1052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29DF115-2DAC-471E-AE26-58866ED72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0"/>
            <a:ext cx="971600" cy="9677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18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339752" y="116632"/>
            <a:ext cx="51125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Краткая информация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692696"/>
            <a:ext cx="8964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Объект.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Помещение, площадью 2 270,3 кв.м. по адресу: г.Москва, Филипповский пер., д.13, стр.1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2348880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Дата оценки –  01.01.2016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4437112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Решение вступило в законную силу 12.12.2018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3068960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Истец – ООО «Астра семь»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3717032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Ответчик – ДГИ города Москвы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5373216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Обращение ДГИ в следственные органы</a:t>
            </a:r>
            <a:endParaRPr lang="ru-RU" sz="3200" dirty="0">
              <a:solidFill>
                <a:srgbClr val="C00000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51520" y="5013176"/>
            <a:ext cx="82809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2185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952</Words>
  <Application>Microsoft Office PowerPoint</Application>
  <PresentationFormat>Экран (4:3)</PresentationFormat>
  <Paragraphs>242</Paragraphs>
  <Slides>38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Обмен профессиональным опытом – самое ценное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Обмен профессиональным опытом – самое ценное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Алексей</cp:lastModifiedBy>
  <cp:revision>50</cp:revision>
  <dcterms:created xsi:type="dcterms:W3CDTF">2021-10-10T16:06:22Z</dcterms:created>
  <dcterms:modified xsi:type="dcterms:W3CDTF">2022-03-19T13:47:25Z</dcterms:modified>
</cp:coreProperties>
</file>