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notesMasterIdLst>
    <p:notesMasterId r:id="rId13"/>
  </p:notesMasterIdLst>
  <p:handoutMasterIdLst>
    <p:handoutMasterId r:id="rId14"/>
  </p:handoutMasterIdLst>
  <p:sldIdLst>
    <p:sldId id="257" r:id="rId2"/>
    <p:sldId id="259" r:id="rId3"/>
    <p:sldId id="260" r:id="rId4"/>
    <p:sldId id="262" r:id="rId5"/>
    <p:sldId id="263" r:id="rId6"/>
    <p:sldId id="264" r:id="rId7"/>
    <p:sldId id="265" r:id="rId8"/>
    <p:sldId id="266" r:id="rId9"/>
    <p:sldId id="267" r:id="rId10"/>
    <p:sldId id="268" r:id="rId11"/>
    <p:sldId id="261" r:id="rId12"/>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0"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notesViewPr>
    <p:cSldViewPr snapToGrid="0">
      <p:cViewPr varScale="1">
        <p:scale>
          <a:sx n="124" d="100"/>
          <a:sy n="124" d="100"/>
        </p:scale>
        <p:origin x="495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1E51D080-0FA4-452C-BE9C-57B885F95115}" type="datetime1">
              <a:rPr lang="ru-RU" smtClean="0"/>
              <a:t>26.01.2022</a:t>
            </a:fld>
            <a:endParaRPr lang="en-US"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D92CB86-0DB9-4A70-B1CF-B23508471F6B}" type="slidenum">
              <a:rPr lang="en-US" smtClean="0"/>
              <a:t>‹#›</a:t>
            </a:fld>
            <a:endParaRPr lang="en-US"/>
          </a:p>
        </p:txBody>
      </p:sp>
    </p:spTree>
    <p:extLst>
      <p:ext uri="{BB962C8B-B14F-4D97-AF65-F5344CB8AC3E}">
        <p14:creationId xmlns:p14="http://schemas.microsoft.com/office/powerpoint/2010/main" val="66355764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A68A2903-BD5A-4833-B0CA-AB5B8165171B}" type="datetime1">
              <a:rPr lang="ru-RU" smtClean="0"/>
              <a:t>26.01.2022</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
              <a:t>Щелкните, чтобы изменить стили текста образца слайда</a:t>
            </a:r>
            <a:endParaRPr lang="en-US"/>
          </a:p>
          <a:p>
            <a:pPr lvl="1" rtl="0"/>
            <a:r>
              <a:rPr lang="ru"/>
              <a:t>Второй уровень</a:t>
            </a:r>
          </a:p>
          <a:p>
            <a:pPr lvl="2" rtl="0"/>
            <a:r>
              <a:rPr lang="ru"/>
              <a:t>Третий уровень</a:t>
            </a:r>
          </a:p>
          <a:p>
            <a:pPr lvl="3" rtl="0"/>
            <a:r>
              <a:rPr lang="ru"/>
              <a:t>Четвертый уровень</a:t>
            </a:r>
          </a:p>
          <a:p>
            <a:pPr lvl="4" rtl="0"/>
            <a:r>
              <a:rPr lang="ru"/>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2B151B-D7D1-48E5-8230-5AADBC794F88}" type="slidenum">
              <a:rPr lang="en-US" smtClean="0"/>
              <a:t>‹#›</a:t>
            </a:fld>
            <a:endParaRPr lang="en-US"/>
          </a:p>
        </p:txBody>
      </p:sp>
    </p:spTree>
    <p:extLst>
      <p:ext uri="{BB962C8B-B14F-4D97-AF65-F5344CB8AC3E}">
        <p14:creationId xmlns:p14="http://schemas.microsoft.com/office/powerpoint/2010/main" val="31385927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ик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p:cNvSpPr>
            <a:spLocks noGrp="1"/>
          </p:cNvSpPr>
          <p:nvPr>
            <p:ph type="ctrTitle"/>
          </p:nvPr>
        </p:nvSpPr>
        <p:spPr>
          <a:xfrm>
            <a:off x="1097280" y="758952"/>
            <a:ext cx="10058400" cy="3566160"/>
          </a:xfrm>
        </p:spPr>
        <p:txBody>
          <a:bodyPr rtlCol="0" anchor="b">
            <a:normAutofit/>
          </a:bodyPr>
          <a:lstStyle>
            <a:lvl1pPr algn="l">
              <a:lnSpc>
                <a:spcPct val="90000"/>
              </a:lnSpc>
              <a:defRPr sz="8000" spc="-50" baseline="0">
                <a:solidFill>
                  <a:schemeClr val="tx1">
                    <a:lumMod val="85000"/>
                    <a:lumOff val="15000"/>
                  </a:schemeClr>
                </a:solidFill>
              </a:defRPr>
            </a:lvl1pPr>
          </a:lstStyle>
          <a:p>
            <a:pPr rtl="0"/>
            <a:r>
              <a:rPr lang="ru-RU"/>
              <a:t>Образец заголовка</a:t>
            </a:r>
            <a:endParaRPr lang="en-US" dirty="0"/>
          </a:p>
        </p:txBody>
      </p:sp>
      <p:sp>
        <p:nvSpPr>
          <p:cNvPr id="3" name="Подзаголовок 2"/>
          <p:cNvSpPr>
            <a:spLocks noGrp="1"/>
          </p:cNvSpPr>
          <p:nvPr>
            <p:ph type="subTitle" idx="1"/>
          </p:nvPr>
        </p:nvSpPr>
        <p:spPr>
          <a:xfrm>
            <a:off x="1100051" y="4645152"/>
            <a:ext cx="10058400" cy="1143000"/>
          </a:xfrm>
        </p:spPr>
        <p:txBody>
          <a:bodyPr lIns="91440" rIns="91440" rtlCol="0">
            <a:normAutofit/>
          </a:bodyPr>
          <a:lstStyle>
            <a:lvl1pPr marL="0" indent="0" algn="l">
              <a:buNone/>
              <a:defRPr sz="2400" cap="all" spc="200" baseline="0">
                <a:solidFill>
                  <a:schemeClr val="tx1"/>
                </a:solidFill>
                <a:latin typeface="+mn-lt"/>
                <a:cs typeface="FreesiaUPC" panose="020B0502040204020203" pitchFamily="34" charset="-34"/>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ru-RU"/>
              <a:t>Образец подзаголовка</a:t>
            </a:r>
            <a:endParaRPr lang="en-US" dirty="0"/>
          </a:p>
        </p:txBody>
      </p:sp>
      <p:cxnSp>
        <p:nvCxnSpPr>
          <p:cNvPr id="9" name="Прямая соединительная линия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Дата 3">
            <a:extLst>
              <a:ext uri="{FF2B5EF4-FFF2-40B4-BE49-F238E27FC236}">
                <a16:creationId xmlns:a16="http://schemas.microsoft.com/office/drawing/2014/main" id="{9925CCF1-92C0-4AF3-BFAF-4921631915AB}"/>
              </a:ext>
            </a:extLst>
          </p:cNvPr>
          <p:cNvSpPr>
            <a:spLocks noGrp="1"/>
          </p:cNvSpPr>
          <p:nvPr>
            <p:ph type="dt" sz="half" idx="10"/>
          </p:nvPr>
        </p:nvSpPr>
        <p:spPr/>
        <p:txBody>
          <a:bodyPr rtlCol="0"/>
          <a:lstStyle/>
          <a:p>
            <a:pPr rtl="0"/>
            <a:fld id="{8D4DAEB3-2211-4CA3-9D23-0143FCF3926F}" type="datetime1">
              <a:rPr lang="ru-RU" smtClean="0"/>
              <a:t>26.01.2022</a:t>
            </a:fld>
            <a:endParaRPr lang="en-US" dirty="0"/>
          </a:p>
        </p:txBody>
      </p:sp>
      <p:sp>
        <p:nvSpPr>
          <p:cNvPr id="5" name="Нижний колонтитул 4">
            <a:extLst>
              <a:ext uri="{FF2B5EF4-FFF2-40B4-BE49-F238E27FC236}">
                <a16:creationId xmlns:a16="http://schemas.microsoft.com/office/drawing/2014/main" id="{051A78A9-3DFF-4937-A9F2-5D8CF495F367}"/>
              </a:ext>
            </a:extLst>
          </p:cNvPr>
          <p:cNvSpPr>
            <a:spLocks noGrp="1"/>
          </p:cNvSpPr>
          <p:nvPr>
            <p:ph type="ftr" sz="quarter" idx="11"/>
          </p:nvPr>
        </p:nvSpPr>
        <p:spPr/>
        <p:txBody>
          <a:bodyPr rtlCol="0"/>
          <a:lstStyle/>
          <a:p>
            <a:pPr rtl="0"/>
            <a:endParaRPr lang="en-US" dirty="0"/>
          </a:p>
        </p:txBody>
      </p:sp>
      <p:sp>
        <p:nvSpPr>
          <p:cNvPr id="6" name="Номер слайда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lang="en-US" dirty="0"/>
          </a:p>
        </p:txBody>
      </p:sp>
      <p:sp>
        <p:nvSpPr>
          <p:cNvPr id="3" name="Вертикальный текст 2"/>
          <p:cNvSpPr>
            <a:spLocks noGrp="1"/>
          </p:cNvSpPr>
          <p:nvPr>
            <p:ph type="body" orient="vert" idx="1"/>
          </p:nvPr>
        </p:nvSpPr>
        <p:spPr/>
        <p:txBody>
          <a:bodyPr vert="eaVert" lIns="45720" tIns="0" rIns="45720" bIns="0" rtlCol="0"/>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en-US" dirty="0"/>
          </a:p>
        </p:txBody>
      </p:sp>
      <p:sp>
        <p:nvSpPr>
          <p:cNvPr id="7" name="Дата 6">
            <a:extLst>
              <a:ext uri="{FF2B5EF4-FFF2-40B4-BE49-F238E27FC236}">
                <a16:creationId xmlns:a16="http://schemas.microsoft.com/office/drawing/2014/main" id="{7D5506EE-1026-4F35-9ACC-BD05BE0F9B36}"/>
              </a:ext>
            </a:extLst>
          </p:cNvPr>
          <p:cNvSpPr>
            <a:spLocks noGrp="1"/>
          </p:cNvSpPr>
          <p:nvPr>
            <p:ph type="dt" sz="half" idx="10"/>
          </p:nvPr>
        </p:nvSpPr>
        <p:spPr/>
        <p:txBody>
          <a:bodyPr rtlCol="0"/>
          <a:lstStyle/>
          <a:p>
            <a:pPr rtl="0"/>
            <a:fld id="{A82E9B35-0826-45CC-9C2C-707B22DFAA83}" type="datetime1">
              <a:rPr lang="ru-RU" smtClean="0"/>
              <a:t>26.01.2022</a:t>
            </a:fld>
            <a:endParaRPr lang="en-US" dirty="0"/>
          </a:p>
        </p:txBody>
      </p:sp>
      <p:sp>
        <p:nvSpPr>
          <p:cNvPr id="8" name="Нижний колонтитул 7">
            <a:extLst>
              <a:ext uri="{FF2B5EF4-FFF2-40B4-BE49-F238E27FC236}">
                <a16:creationId xmlns:a16="http://schemas.microsoft.com/office/drawing/2014/main" id="{B7696E5F-8D95-4450-AE52-5438E6EDE2BF}"/>
              </a:ext>
            </a:extLst>
          </p:cNvPr>
          <p:cNvSpPr>
            <a:spLocks noGrp="1"/>
          </p:cNvSpPr>
          <p:nvPr>
            <p:ph type="ftr" sz="quarter" idx="11"/>
          </p:nvPr>
        </p:nvSpPr>
        <p:spPr/>
        <p:txBody>
          <a:bodyPr rtlCol="0"/>
          <a:lstStyle/>
          <a:p>
            <a:pPr rtl="0"/>
            <a:endParaRPr lang="en-US" dirty="0"/>
          </a:p>
        </p:txBody>
      </p:sp>
      <p:sp>
        <p:nvSpPr>
          <p:cNvPr id="9" name="Номер слайда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9" name="Прямоугольник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Вертикальный заголовок 1"/>
          <p:cNvSpPr>
            <a:spLocks noGrp="1"/>
          </p:cNvSpPr>
          <p:nvPr>
            <p:ph type="title" orient="vert"/>
          </p:nvPr>
        </p:nvSpPr>
        <p:spPr>
          <a:xfrm>
            <a:off x="8724900" y="412302"/>
            <a:ext cx="2628900" cy="5759898"/>
          </a:xfrm>
        </p:spPr>
        <p:txBody>
          <a:bodyPr vert="eaVert" rtlCol="0"/>
          <a:lstStyle/>
          <a:p>
            <a:pPr rtl="0"/>
            <a:r>
              <a:rPr lang="ru-RU"/>
              <a:t>Образец заголовка</a:t>
            </a:r>
            <a:endParaRPr lang="en-US" dirty="0"/>
          </a:p>
        </p:txBody>
      </p:sp>
      <p:sp>
        <p:nvSpPr>
          <p:cNvPr id="3" name="Вертикальный текст 2"/>
          <p:cNvSpPr>
            <a:spLocks noGrp="1"/>
          </p:cNvSpPr>
          <p:nvPr>
            <p:ph type="body" orient="vert" idx="1"/>
          </p:nvPr>
        </p:nvSpPr>
        <p:spPr>
          <a:xfrm>
            <a:off x="838200" y="412302"/>
            <a:ext cx="7734300" cy="5759898"/>
          </a:xfrm>
        </p:spPr>
        <p:txBody>
          <a:bodyPr vert="eaVert" lIns="45720" tIns="0" rIns="45720" bIns="0" rtlCol="0"/>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en-US" dirty="0"/>
          </a:p>
        </p:txBody>
      </p:sp>
      <p:sp>
        <p:nvSpPr>
          <p:cNvPr id="7" name="Дата 6">
            <a:extLst>
              <a:ext uri="{FF2B5EF4-FFF2-40B4-BE49-F238E27FC236}">
                <a16:creationId xmlns:a16="http://schemas.microsoft.com/office/drawing/2014/main" id="{AF33D6B0-F070-45C4-A472-19F432BE3932}"/>
              </a:ext>
            </a:extLst>
          </p:cNvPr>
          <p:cNvSpPr>
            <a:spLocks noGrp="1"/>
          </p:cNvSpPr>
          <p:nvPr>
            <p:ph type="dt" sz="half" idx="10"/>
          </p:nvPr>
        </p:nvSpPr>
        <p:spPr/>
        <p:txBody>
          <a:bodyPr rtlCol="0"/>
          <a:lstStyle/>
          <a:p>
            <a:pPr rtl="0"/>
            <a:fld id="{74C0063D-EDF2-4190-A726-B9B651F864E7}" type="datetime1">
              <a:rPr lang="ru-RU" smtClean="0"/>
              <a:t>26.01.2022</a:t>
            </a:fld>
            <a:endParaRPr lang="en-US" dirty="0"/>
          </a:p>
        </p:txBody>
      </p:sp>
      <p:sp>
        <p:nvSpPr>
          <p:cNvPr id="8" name="Нижний колонтитул 7">
            <a:extLst>
              <a:ext uri="{FF2B5EF4-FFF2-40B4-BE49-F238E27FC236}">
                <a16:creationId xmlns:a16="http://schemas.microsoft.com/office/drawing/2014/main" id="{9975399F-DAB2-410D-967F-ED17E6F796E7}"/>
              </a:ext>
            </a:extLst>
          </p:cNvPr>
          <p:cNvSpPr>
            <a:spLocks noGrp="1"/>
          </p:cNvSpPr>
          <p:nvPr>
            <p:ph type="ftr" sz="quarter" idx="11"/>
          </p:nvPr>
        </p:nvSpPr>
        <p:spPr/>
        <p:txBody>
          <a:bodyPr rtlCol="0"/>
          <a:lstStyle/>
          <a:p>
            <a:pPr rtl="0"/>
            <a:endParaRPr lang="en-US" dirty="0"/>
          </a:p>
        </p:txBody>
      </p:sp>
      <p:sp>
        <p:nvSpPr>
          <p:cNvPr id="10" name="Номер слайда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lang="en-US" dirty="0"/>
          </a:p>
        </p:txBody>
      </p:sp>
      <p:sp>
        <p:nvSpPr>
          <p:cNvPr id="3" name="Объект 2"/>
          <p:cNvSpPr>
            <a:spLocks noGrp="1"/>
          </p:cNvSpPr>
          <p:nvPr>
            <p:ph idx="1"/>
          </p:nvPr>
        </p:nvSpPr>
        <p:spPr/>
        <p:txBody>
          <a:bodyPr rtlCol="0"/>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en-US" dirty="0"/>
          </a:p>
        </p:txBody>
      </p:sp>
      <p:sp>
        <p:nvSpPr>
          <p:cNvPr id="7" name="Дата 6">
            <a:extLst>
              <a:ext uri="{FF2B5EF4-FFF2-40B4-BE49-F238E27FC236}">
                <a16:creationId xmlns:a16="http://schemas.microsoft.com/office/drawing/2014/main" id="{354D8B55-9EA8-4B81-8E84-9B93B0A27559}"/>
              </a:ext>
            </a:extLst>
          </p:cNvPr>
          <p:cNvSpPr>
            <a:spLocks noGrp="1"/>
          </p:cNvSpPr>
          <p:nvPr>
            <p:ph type="dt" sz="half" idx="10"/>
          </p:nvPr>
        </p:nvSpPr>
        <p:spPr/>
        <p:txBody>
          <a:bodyPr rtlCol="0"/>
          <a:lstStyle/>
          <a:p>
            <a:pPr rtl="0"/>
            <a:fld id="{BE289488-0C23-4DC8-A9FA-240659547385}" type="datetime1">
              <a:rPr lang="ru-RU" smtClean="0"/>
              <a:t>26.01.2022</a:t>
            </a:fld>
            <a:endParaRPr lang="en-US" dirty="0"/>
          </a:p>
        </p:txBody>
      </p:sp>
      <p:sp>
        <p:nvSpPr>
          <p:cNvPr id="8" name="Нижний колонтитул 7">
            <a:extLst>
              <a:ext uri="{FF2B5EF4-FFF2-40B4-BE49-F238E27FC236}">
                <a16:creationId xmlns:a16="http://schemas.microsoft.com/office/drawing/2014/main" id="{062CA021-2578-47CB-822C-BDDFF7223B28}"/>
              </a:ext>
            </a:extLst>
          </p:cNvPr>
          <p:cNvSpPr>
            <a:spLocks noGrp="1"/>
          </p:cNvSpPr>
          <p:nvPr>
            <p:ph type="ftr" sz="quarter" idx="11"/>
          </p:nvPr>
        </p:nvSpPr>
        <p:spPr/>
        <p:txBody>
          <a:bodyPr rtlCol="0"/>
          <a:lstStyle/>
          <a:p>
            <a:pPr rtl="0"/>
            <a:endParaRPr lang="en-US" dirty="0"/>
          </a:p>
        </p:txBody>
      </p:sp>
      <p:sp>
        <p:nvSpPr>
          <p:cNvPr id="9" name="Номер слайда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10" name="Прямоугольник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p:cNvSpPr>
            <a:spLocks noGrp="1"/>
          </p:cNvSpPr>
          <p:nvPr>
            <p:ph type="title"/>
          </p:nvPr>
        </p:nvSpPr>
        <p:spPr>
          <a:xfrm>
            <a:off x="1097280" y="758952"/>
            <a:ext cx="10058400" cy="3566160"/>
          </a:xfrm>
        </p:spPr>
        <p:txBody>
          <a:bodyPr rtlCol="0" anchor="b" anchorCtr="0">
            <a:normAutofit/>
          </a:bodyPr>
          <a:lstStyle>
            <a:lvl1pPr>
              <a:lnSpc>
                <a:spcPct val="90000"/>
              </a:lnSpc>
              <a:defRPr sz="8000" b="0">
                <a:solidFill>
                  <a:schemeClr val="tx1">
                    <a:lumMod val="85000"/>
                    <a:lumOff val="15000"/>
                  </a:schemeClr>
                </a:solidFill>
              </a:defRPr>
            </a:lvl1pPr>
          </a:lstStyle>
          <a:p>
            <a:pPr rtl="0"/>
            <a:r>
              <a:rPr lang="ru-RU"/>
              <a:t>Образец заголовка</a:t>
            </a:r>
            <a:endParaRPr lang="en-US" dirty="0"/>
          </a:p>
        </p:txBody>
      </p:sp>
      <p:sp>
        <p:nvSpPr>
          <p:cNvPr id="3" name="Текст 2"/>
          <p:cNvSpPr>
            <a:spLocks noGrp="1"/>
          </p:cNvSpPr>
          <p:nvPr>
            <p:ph type="body" idx="1"/>
          </p:nvPr>
        </p:nvSpPr>
        <p:spPr>
          <a:xfrm>
            <a:off x="1097280" y="4663440"/>
            <a:ext cx="10058400" cy="1143000"/>
          </a:xfrm>
        </p:spPr>
        <p:txBody>
          <a:bodyPr lIns="91440" rIns="91440" rtlCol="0" anchor="t" anchorCtr="0">
            <a:normAutofit/>
          </a:bodyPr>
          <a:lstStyle>
            <a:lvl1pPr marL="0" indent="0">
              <a:buNone/>
              <a:defRPr sz="2400" cap="all" spc="200" baseline="0">
                <a:solidFill>
                  <a:schemeClr val="tx1"/>
                </a:solidFill>
                <a:latin typeface="Calibri" panose="020F0502020204030204" pitchFamily="34" charset="0"/>
                <a:cs typeface="Calibri" panose="020F050202020403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a:t>Образец текста</a:t>
            </a:r>
          </a:p>
        </p:txBody>
      </p:sp>
      <p:cxnSp>
        <p:nvCxnSpPr>
          <p:cNvPr id="9" name="Прямая соединительная линия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Дата 6">
            <a:extLst>
              <a:ext uri="{FF2B5EF4-FFF2-40B4-BE49-F238E27FC236}">
                <a16:creationId xmlns:a16="http://schemas.microsoft.com/office/drawing/2014/main" id="{AAF2E137-EC28-48F8-9198-1F02539029B6}"/>
              </a:ext>
            </a:extLst>
          </p:cNvPr>
          <p:cNvSpPr>
            <a:spLocks noGrp="1"/>
          </p:cNvSpPr>
          <p:nvPr>
            <p:ph type="dt" sz="half" idx="10"/>
          </p:nvPr>
        </p:nvSpPr>
        <p:spPr/>
        <p:txBody>
          <a:bodyPr rtlCol="0"/>
          <a:lstStyle/>
          <a:p>
            <a:pPr rtl="0"/>
            <a:fld id="{33EFA117-2261-4A1D-8BE7-0B7E6A1366C0}" type="datetime1">
              <a:rPr lang="ru-RU" smtClean="0"/>
              <a:t>26.01.2022</a:t>
            </a:fld>
            <a:endParaRPr lang="en-US" dirty="0"/>
          </a:p>
        </p:txBody>
      </p:sp>
      <p:sp>
        <p:nvSpPr>
          <p:cNvPr id="8" name="Нижний колонтитул 7">
            <a:extLst>
              <a:ext uri="{FF2B5EF4-FFF2-40B4-BE49-F238E27FC236}">
                <a16:creationId xmlns:a16="http://schemas.microsoft.com/office/drawing/2014/main" id="{189422CD-6F62-4DD6-89EF-07A60B42D219}"/>
              </a:ext>
            </a:extLst>
          </p:cNvPr>
          <p:cNvSpPr>
            <a:spLocks noGrp="1"/>
          </p:cNvSpPr>
          <p:nvPr>
            <p:ph type="ftr" sz="quarter" idx="11"/>
          </p:nvPr>
        </p:nvSpPr>
        <p:spPr/>
        <p:txBody>
          <a:bodyPr rtlCol="0"/>
          <a:lstStyle/>
          <a:p>
            <a:pPr rtl="0"/>
            <a:endParaRPr lang="en-US" dirty="0"/>
          </a:p>
        </p:txBody>
      </p:sp>
      <p:sp>
        <p:nvSpPr>
          <p:cNvPr id="11" name="Номер слайда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1097280" y="286603"/>
            <a:ext cx="10058400" cy="1450757"/>
          </a:xfrm>
        </p:spPr>
        <p:txBody>
          <a:bodyPr rtlCol="0"/>
          <a:lstStyle/>
          <a:p>
            <a:pPr rtl="0"/>
            <a:r>
              <a:rPr lang="ru-RU"/>
              <a:t>Образец заголовка</a:t>
            </a:r>
            <a:endParaRPr lang="en-US" dirty="0"/>
          </a:p>
        </p:txBody>
      </p:sp>
      <p:sp>
        <p:nvSpPr>
          <p:cNvPr id="3" name="Объект 2"/>
          <p:cNvSpPr>
            <a:spLocks noGrp="1"/>
          </p:cNvSpPr>
          <p:nvPr>
            <p:ph sz="half" idx="1"/>
          </p:nvPr>
        </p:nvSpPr>
        <p:spPr>
          <a:xfrm>
            <a:off x="1097280" y="2120900"/>
            <a:ext cx="4639736" cy="3748193"/>
          </a:xfrm>
        </p:spPr>
        <p:txBody>
          <a:bodyPr rtlCol="0"/>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en-US" dirty="0"/>
          </a:p>
        </p:txBody>
      </p:sp>
      <p:sp>
        <p:nvSpPr>
          <p:cNvPr id="4" name="Объект 3"/>
          <p:cNvSpPr>
            <a:spLocks noGrp="1"/>
          </p:cNvSpPr>
          <p:nvPr>
            <p:ph sz="half" idx="2"/>
          </p:nvPr>
        </p:nvSpPr>
        <p:spPr>
          <a:xfrm>
            <a:off x="6515944" y="2120900"/>
            <a:ext cx="4639736" cy="3748194"/>
          </a:xfrm>
        </p:spPr>
        <p:txBody>
          <a:bodyPr rtlCol="0"/>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en-US" dirty="0"/>
          </a:p>
        </p:txBody>
      </p:sp>
      <p:sp>
        <p:nvSpPr>
          <p:cNvPr id="2" name="Дата 1">
            <a:extLst>
              <a:ext uri="{FF2B5EF4-FFF2-40B4-BE49-F238E27FC236}">
                <a16:creationId xmlns:a16="http://schemas.microsoft.com/office/drawing/2014/main" id="{5782D47D-B0DC-4C40-BCC6-BBBA32584A38}"/>
              </a:ext>
            </a:extLst>
          </p:cNvPr>
          <p:cNvSpPr>
            <a:spLocks noGrp="1"/>
          </p:cNvSpPr>
          <p:nvPr>
            <p:ph type="dt" sz="half" idx="10"/>
          </p:nvPr>
        </p:nvSpPr>
        <p:spPr/>
        <p:txBody>
          <a:bodyPr rtlCol="0"/>
          <a:lstStyle/>
          <a:p>
            <a:pPr rtl="0"/>
            <a:fld id="{659279E9-B6DA-4AB3-A7CE-B748E56BEA69}" type="datetime1">
              <a:rPr lang="ru-RU" smtClean="0"/>
              <a:t>26.01.2022</a:t>
            </a:fld>
            <a:endParaRPr lang="en-US" dirty="0"/>
          </a:p>
        </p:txBody>
      </p:sp>
      <p:sp>
        <p:nvSpPr>
          <p:cNvPr id="9" name="Нижний колонтитул 8">
            <a:extLst>
              <a:ext uri="{FF2B5EF4-FFF2-40B4-BE49-F238E27FC236}">
                <a16:creationId xmlns:a16="http://schemas.microsoft.com/office/drawing/2014/main" id="{4690D34E-7EBD-44B2-83CA-4C126A18D7EF}"/>
              </a:ext>
            </a:extLst>
          </p:cNvPr>
          <p:cNvSpPr>
            <a:spLocks noGrp="1"/>
          </p:cNvSpPr>
          <p:nvPr>
            <p:ph type="ftr" sz="quarter" idx="11"/>
          </p:nvPr>
        </p:nvSpPr>
        <p:spPr/>
        <p:txBody>
          <a:bodyPr rtlCol="0"/>
          <a:lstStyle/>
          <a:p>
            <a:pPr rtl="0"/>
            <a:endParaRPr lang="en-US" dirty="0"/>
          </a:p>
        </p:txBody>
      </p:sp>
      <p:sp>
        <p:nvSpPr>
          <p:cNvPr id="10" name="Номер слайда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Заголовок 9"/>
          <p:cNvSpPr>
            <a:spLocks noGrp="1"/>
          </p:cNvSpPr>
          <p:nvPr>
            <p:ph type="title"/>
          </p:nvPr>
        </p:nvSpPr>
        <p:spPr>
          <a:xfrm>
            <a:off x="1097280" y="286603"/>
            <a:ext cx="10058400" cy="1450757"/>
          </a:xfrm>
        </p:spPr>
        <p:txBody>
          <a:bodyPr rtlCol="0"/>
          <a:lstStyle/>
          <a:p>
            <a:pPr rtl="0"/>
            <a:r>
              <a:rPr lang="ru-RU"/>
              <a:t>Образец заголовка</a:t>
            </a:r>
            <a:endParaRPr lang="en-US" dirty="0"/>
          </a:p>
        </p:txBody>
      </p:sp>
      <p:sp>
        <p:nvSpPr>
          <p:cNvPr id="3" name="Текст 2"/>
          <p:cNvSpPr>
            <a:spLocks noGrp="1"/>
          </p:cNvSpPr>
          <p:nvPr>
            <p:ph type="body" idx="1"/>
          </p:nvPr>
        </p:nvSpPr>
        <p:spPr>
          <a:xfrm>
            <a:off x="1097280"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a:t>Образец текста</a:t>
            </a:r>
          </a:p>
        </p:txBody>
      </p:sp>
      <p:sp>
        <p:nvSpPr>
          <p:cNvPr id="4" name="Объект 3"/>
          <p:cNvSpPr>
            <a:spLocks noGrp="1"/>
          </p:cNvSpPr>
          <p:nvPr>
            <p:ph sz="half" idx="2"/>
          </p:nvPr>
        </p:nvSpPr>
        <p:spPr>
          <a:xfrm>
            <a:off x="1097280" y="2958274"/>
            <a:ext cx="4639736" cy="2910821"/>
          </a:xfrm>
        </p:spPr>
        <p:txBody>
          <a:bodyPr rtlCol="0"/>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en-US" dirty="0"/>
          </a:p>
        </p:txBody>
      </p:sp>
      <p:sp>
        <p:nvSpPr>
          <p:cNvPr id="5" name="Текст 4"/>
          <p:cNvSpPr>
            <a:spLocks noGrp="1"/>
          </p:cNvSpPr>
          <p:nvPr>
            <p:ph type="body" sz="quarter" idx="3"/>
          </p:nvPr>
        </p:nvSpPr>
        <p:spPr>
          <a:xfrm>
            <a:off x="6515944"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a:t>Образец текста</a:t>
            </a:r>
          </a:p>
        </p:txBody>
      </p:sp>
      <p:sp>
        <p:nvSpPr>
          <p:cNvPr id="6" name="Объект 5"/>
          <p:cNvSpPr>
            <a:spLocks noGrp="1"/>
          </p:cNvSpPr>
          <p:nvPr>
            <p:ph sz="quarter" idx="4"/>
          </p:nvPr>
        </p:nvSpPr>
        <p:spPr>
          <a:xfrm>
            <a:off x="6515944" y="2958273"/>
            <a:ext cx="4639736" cy="2910821"/>
          </a:xfrm>
        </p:spPr>
        <p:txBody>
          <a:bodyPr rtlCol="0"/>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en-US" dirty="0"/>
          </a:p>
        </p:txBody>
      </p:sp>
      <p:sp>
        <p:nvSpPr>
          <p:cNvPr id="2" name="Дата 1">
            <a:extLst>
              <a:ext uri="{FF2B5EF4-FFF2-40B4-BE49-F238E27FC236}">
                <a16:creationId xmlns:a16="http://schemas.microsoft.com/office/drawing/2014/main" id="{8AF8A515-AA94-45D1-9223-5C2272618D85}"/>
              </a:ext>
            </a:extLst>
          </p:cNvPr>
          <p:cNvSpPr>
            <a:spLocks noGrp="1"/>
          </p:cNvSpPr>
          <p:nvPr>
            <p:ph type="dt" sz="half" idx="10"/>
          </p:nvPr>
        </p:nvSpPr>
        <p:spPr/>
        <p:txBody>
          <a:bodyPr rtlCol="0"/>
          <a:lstStyle/>
          <a:p>
            <a:pPr rtl="0"/>
            <a:fld id="{17CF7452-61A3-4CDC-ACAB-74E5B4A7EF57}" type="datetime1">
              <a:rPr lang="ru-RU" smtClean="0"/>
              <a:t>26.01.2022</a:t>
            </a:fld>
            <a:endParaRPr lang="en-US" dirty="0"/>
          </a:p>
        </p:txBody>
      </p:sp>
      <p:sp>
        <p:nvSpPr>
          <p:cNvPr id="11" name="Нижний колонтитул 10">
            <a:extLst>
              <a:ext uri="{FF2B5EF4-FFF2-40B4-BE49-F238E27FC236}">
                <a16:creationId xmlns:a16="http://schemas.microsoft.com/office/drawing/2014/main" id="{D052F5BC-98E0-4D60-AD67-9547738B7DD4}"/>
              </a:ext>
            </a:extLst>
          </p:cNvPr>
          <p:cNvSpPr>
            <a:spLocks noGrp="1"/>
          </p:cNvSpPr>
          <p:nvPr>
            <p:ph type="ftr" sz="quarter" idx="11"/>
          </p:nvPr>
        </p:nvSpPr>
        <p:spPr/>
        <p:txBody>
          <a:bodyPr rtlCol="0"/>
          <a:lstStyle/>
          <a:p>
            <a:pPr rtl="0"/>
            <a:endParaRPr lang="en-US" dirty="0"/>
          </a:p>
        </p:txBody>
      </p:sp>
      <p:sp>
        <p:nvSpPr>
          <p:cNvPr id="12" name="Номер слайда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a:t>Образец заголовка</a:t>
            </a:r>
            <a:endParaRPr lang="en-US" dirty="0"/>
          </a:p>
        </p:txBody>
      </p:sp>
      <p:sp>
        <p:nvSpPr>
          <p:cNvPr id="6" name="Дата 5">
            <a:extLst>
              <a:ext uri="{FF2B5EF4-FFF2-40B4-BE49-F238E27FC236}">
                <a16:creationId xmlns:a16="http://schemas.microsoft.com/office/drawing/2014/main" id="{7392073F-158F-44A3-8913-917AFFC1BC20}"/>
              </a:ext>
            </a:extLst>
          </p:cNvPr>
          <p:cNvSpPr>
            <a:spLocks noGrp="1"/>
          </p:cNvSpPr>
          <p:nvPr>
            <p:ph type="dt" sz="half" idx="10"/>
          </p:nvPr>
        </p:nvSpPr>
        <p:spPr/>
        <p:txBody>
          <a:bodyPr rtlCol="0"/>
          <a:lstStyle/>
          <a:p>
            <a:pPr rtl="0"/>
            <a:fld id="{E4D00952-BE77-47A2-BE29-2226E2D6BB12}" type="datetime1">
              <a:rPr lang="ru-RU" smtClean="0"/>
              <a:t>26.01.2022</a:t>
            </a:fld>
            <a:endParaRPr lang="en-US" dirty="0"/>
          </a:p>
        </p:txBody>
      </p:sp>
      <p:sp>
        <p:nvSpPr>
          <p:cNvPr id="7" name="Нижний колонтитул 6">
            <a:extLst>
              <a:ext uri="{FF2B5EF4-FFF2-40B4-BE49-F238E27FC236}">
                <a16:creationId xmlns:a16="http://schemas.microsoft.com/office/drawing/2014/main" id="{EED72207-24CA-42B7-A975-2F8E41CBA904}"/>
              </a:ext>
            </a:extLst>
          </p:cNvPr>
          <p:cNvSpPr>
            <a:spLocks noGrp="1"/>
          </p:cNvSpPr>
          <p:nvPr>
            <p:ph type="ftr" sz="quarter" idx="11"/>
          </p:nvPr>
        </p:nvSpPr>
        <p:spPr/>
        <p:txBody>
          <a:bodyPr rtlCol="0"/>
          <a:lstStyle/>
          <a:p>
            <a:pPr rtl="0"/>
            <a:endParaRPr lang="en-US" dirty="0"/>
          </a:p>
        </p:txBody>
      </p:sp>
      <p:sp>
        <p:nvSpPr>
          <p:cNvPr id="8" name="Номер слайда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0" name="Прямоугольник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Дата 1">
            <a:extLst>
              <a:ext uri="{FF2B5EF4-FFF2-40B4-BE49-F238E27FC236}">
                <a16:creationId xmlns:a16="http://schemas.microsoft.com/office/drawing/2014/main" id="{94E9223F-721F-47BF-9FD5-0F8D12FF0DE1}"/>
              </a:ext>
            </a:extLst>
          </p:cNvPr>
          <p:cNvSpPr>
            <a:spLocks noGrp="1"/>
          </p:cNvSpPr>
          <p:nvPr>
            <p:ph type="dt" sz="half" idx="10"/>
          </p:nvPr>
        </p:nvSpPr>
        <p:spPr/>
        <p:txBody>
          <a:bodyPr rtlCol="0"/>
          <a:lstStyle/>
          <a:p>
            <a:pPr rtl="0"/>
            <a:fld id="{14D5EF43-AECB-4459-AE90-3AFB54138C76}" type="datetime1">
              <a:rPr lang="ru-RU" smtClean="0"/>
              <a:t>26.01.2022</a:t>
            </a:fld>
            <a:endParaRPr lang="en-US" dirty="0"/>
          </a:p>
        </p:txBody>
      </p:sp>
      <p:sp>
        <p:nvSpPr>
          <p:cNvPr id="3" name="Нижний колонтитул 2">
            <a:extLst>
              <a:ext uri="{FF2B5EF4-FFF2-40B4-BE49-F238E27FC236}">
                <a16:creationId xmlns:a16="http://schemas.microsoft.com/office/drawing/2014/main" id="{05915714-6BBA-4593-8591-4E26F7D58D9F}"/>
              </a:ext>
            </a:extLst>
          </p:cNvPr>
          <p:cNvSpPr>
            <a:spLocks noGrp="1"/>
          </p:cNvSpPr>
          <p:nvPr>
            <p:ph type="ftr" sz="quarter" idx="11"/>
          </p:nvPr>
        </p:nvSpPr>
        <p:spPr/>
        <p:txBody>
          <a:bodyPr rtlCol="0"/>
          <a:lstStyle/>
          <a:p>
            <a:pPr rtl="0"/>
            <a:endParaRPr lang="en-US" dirty="0"/>
          </a:p>
        </p:txBody>
      </p:sp>
      <p:sp>
        <p:nvSpPr>
          <p:cNvPr id="4" name="Номер слайда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оугольник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p:cNvSpPr>
            <a:spLocks noGrp="1"/>
          </p:cNvSpPr>
          <p:nvPr>
            <p:ph type="title"/>
          </p:nvPr>
        </p:nvSpPr>
        <p:spPr>
          <a:xfrm>
            <a:off x="643466" y="786383"/>
            <a:ext cx="3517567" cy="2093975"/>
          </a:xfrm>
        </p:spPr>
        <p:txBody>
          <a:bodyPr rtlCol="0" anchor="b">
            <a:normAutofit/>
          </a:bodyPr>
          <a:lstStyle>
            <a:lvl1pPr>
              <a:lnSpc>
                <a:spcPct val="90000"/>
              </a:lnSpc>
              <a:defRPr sz="3600" b="0">
                <a:solidFill>
                  <a:srgbClr val="FFFFFF"/>
                </a:solidFill>
              </a:defRPr>
            </a:lvl1pPr>
          </a:lstStyle>
          <a:p>
            <a:pPr rtl="0"/>
            <a:r>
              <a:rPr lang="ru-RU"/>
              <a:t>Образец заголовка</a:t>
            </a:r>
            <a:endParaRPr lang="en-US" dirty="0"/>
          </a:p>
        </p:txBody>
      </p:sp>
      <p:sp>
        <p:nvSpPr>
          <p:cNvPr id="3" name="Объект 2"/>
          <p:cNvSpPr>
            <a:spLocks noGrp="1"/>
          </p:cNvSpPr>
          <p:nvPr>
            <p:ph idx="1"/>
          </p:nvPr>
        </p:nvSpPr>
        <p:spPr>
          <a:xfrm>
            <a:off x="5458984" y="812799"/>
            <a:ext cx="5928344" cy="5294757"/>
          </a:xfrm>
        </p:spPr>
        <p:txBody>
          <a:bodyPr rtlCol="0"/>
          <a:lstStyle/>
          <a:p>
            <a:pPr lvl="0" rtl="0"/>
            <a:r>
              <a:rPr lang="ru-RU"/>
              <a:t>Образец текста</a:t>
            </a:r>
          </a:p>
          <a:p>
            <a:pPr lvl="1" rtl="0"/>
            <a:r>
              <a:rPr lang="ru-RU"/>
              <a:t>Второй уровень</a:t>
            </a:r>
          </a:p>
          <a:p>
            <a:pPr lvl="2" rtl="0"/>
            <a:r>
              <a:rPr lang="ru-RU"/>
              <a:t>Третий уровень</a:t>
            </a:r>
          </a:p>
          <a:p>
            <a:pPr lvl="3" rtl="0"/>
            <a:r>
              <a:rPr lang="ru-RU"/>
              <a:t>Четвертый уровень</a:t>
            </a:r>
          </a:p>
          <a:p>
            <a:pPr lvl="4" rtl="0"/>
            <a:r>
              <a:rPr lang="ru-RU"/>
              <a:t>Пятый уровень</a:t>
            </a:r>
            <a:endParaRPr lang="en-US" dirty="0"/>
          </a:p>
        </p:txBody>
      </p:sp>
      <p:sp>
        <p:nvSpPr>
          <p:cNvPr id="4" name="Текст 3"/>
          <p:cNvSpPr>
            <a:spLocks noGrp="1"/>
          </p:cNvSpPr>
          <p:nvPr>
            <p:ph type="body" sz="half" idx="2"/>
          </p:nvPr>
        </p:nvSpPr>
        <p:spPr>
          <a:xfrm>
            <a:off x="643465" y="3043050"/>
            <a:ext cx="3517567" cy="3064505"/>
          </a:xfrm>
        </p:spPr>
        <p:txBody>
          <a:bodyPr lIns="91440" rIns="91440" rtlCol="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a:t>Образец текста</a:t>
            </a:r>
          </a:p>
        </p:txBody>
      </p:sp>
      <p:sp>
        <p:nvSpPr>
          <p:cNvPr id="5" name="Дата 4"/>
          <p:cNvSpPr>
            <a:spLocks noGrp="1"/>
          </p:cNvSpPr>
          <p:nvPr>
            <p:ph type="dt" sz="half" idx="10"/>
          </p:nvPr>
        </p:nvSpPr>
        <p:spPr>
          <a:xfrm>
            <a:off x="643464" y="6446520"/>
            <a:ext cx="3517568" cy="365125"/>
          </a:xfrm>
        </p:spPr>
        <p:txBody>
          <a:bodyPr rtlCol="0"/>
          <a:lstStyle>
            <a:lvl1pPr algn="l">
              <a:defRPr/>
            </a:lvl1pPr>
          </a:lstStyle>
          <a:p>
            <a:pPr rtl="0"/>
            <a:fld id="{FD0FAC8F-653F-479B-B209-9F30C9091843}" type="datetime1">
              <a:rPr lang="ru-RU" smtClean="0"/>
              <a:t>26.01.2022</a:t>
            </a:fld>
            <a:endParaRPr lang="en-US" dirty="0"/>
          </a:p>
        </p:txBody>
      </p:sp>
      <p:sp>
        <p:nvSpPr>
          <p:cNvPr id="6" name="Нижний колонтитул 5"/>
          <p:cNvSpPr>
            <a:spLocks noGrp="1"/>
          </p:cNvSpPr>
          <p:nvPr>
            <p:ph type="ftr" sz="quarter" idx="11"/>
          </p:nvPr>
        </p:nvSpPr>
        <p:spPr>
          <a:xfrm>
            <a:off x="5458983" y="6446520"/>
            <a:ext cx="5334019" cy="365125"/>
          </a:xfrm>
        </p:spPr>
        <p:txBody>
          <a:bodyPr rtlCol="0"/>
          <a:lstStyle>
            <a:lvl1pPr algn="l">
              <a:defRPr>
                <a:solidFill>
                  <a:schemeClr val="tx2"/>
                </a:solidFill>
              </a:defRPr>
            </a:lvl1pPr>
          </a:lstStyle>
          <a:p>
            <a:pPr rtl="0"/>
            <a:endParaRPr lang="en-US" dirty="0"/>
          </a:p>
        </p:txBody>
      </p:sp>
      <p:sp>
        <p:nvSpPr>
          <p:cNvPr id="7" name="Номер слайда 6"/>
          <p:cNvSpPr>
            <a:spLocks noGrp="1"/>
          </p:cNvSpPr>
          <p:nvPr>
            <p:ph type="sldNum" sz="quarter" idx="12"/>
          </p:nvPr>
        </p:nvSpPr>
        <p:spPr/>
        <p:txBody>
          <a:bodyPr rtlCol="0"/>
          <a:lstStyle>
            <a:lvl1pPr>
              <a:defRPr>
                <a:solidFill>
                  <a:schemeClr val="tx2"/>
                </a:solidFill>
              </a:defRPr>
            </a:lvl1pPr>
          </a:lstStyle>
          <a:p>
            <a:pPr rtl="0"/>
            <a:fld id="{3A98EE3D-8CD1-4C3F-BD1C-C98C9596463C}" type="slidenum">
              <a:rPr lang="en-US" smtClean="0"/>
              <a:pPr/>
              <a:t>‹#›</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Прямоугольник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Рисунок 2"/>
          <p:cNvSpPr>
            <a:spLocks noGrp="1" noChangeAspect="1"/>
          </p:cNvSpPr>
          <p:nvPr>
            <p:ph type="pic" idx="1"/>
          </p:nvPr>
        </p:nvSpPr>
        <p:spPr>
          <a:xfrm>
            <a:off x="15" y="0"/>
            <a:ext cx="12191985" cy="4578350"/>
          </a:xfrm>
          <a:solidFill>
            <a:schemeClr val="bg1">
              <a:lumMod val="85000"/>
            </a:schemeClr>
          </a:solidFill>
        </p:spPr>
        <p:txBody>
          <a:bodyPr lIns="457200" tIns="457200"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a:t>Вставка рисунка</a:t>
            </a:r>
            <a:endParaRPr lang="en-US" dirty="0"/>
          </a:p>
        </p:txBody>
      </p:sp>
      <p:sp>
        <p:nvSpPr>
          <p:cNvPr id="2" name="Заголовок 1"/>
          <p:cNvSpPr>
            <a:spLocks noGrp="1"/>
          </p:cNvSpPr>
          <p:nvPr>
            <p:ph type="title"/>
          </p:nvPr>
        </p:nvSpPr>
        <p:spPr>
          <a:xfrm>
            <a:off x="1097279" y="4799362"/>
            <a:ext cx="10113645" cy="743682"/>
          </a:xfrm>
        </p:spPr>
        <p:txBody>
          <a:bodyPr tIns="0" bIns="0" rtlCol="0" anchor="b">
            <a:noAutofit/>
          </a:bodyPr>
          <a:lstStyle>
            <a:lvl1pPr>
              <a:defRPr sz="3600" b="0">
                <a:solidFill>
                  <a:srgbClr val="FFFFFF"/>
                </a:solidFill>
              </a:defRPr>
            </a:lvl1pPr>
          </a:lstStyle>
          <a:p>
            <a:pPr rtl="0"/>
            <a:r>
              <a:rPr lang="ru-RU"/>
              <a:t>Образец заголовка</a:t>
            </a:r>
            <a:endParaRPr lang="en-US" dirty="0"/>
          </a:p>
        </p:txBody>
      </p:sp>
      <p:sp>
        <p:nvSpPr>
          <p:cNvPr id="4" name="Текст 3"/>
          <p:cNvSpPr>
            <a:spLocks noGrp="1"/>
          </p:cNvSpPr>
          <p:nvPr>
            <p:ph type="body" sz="half" idx="2"/>
          </p:nvPr>
        </p:nvSpPr>
        <p:spPr>
          <a:xfrm>
            <a:off x="1097279" y="5715000"/>
            <a:ext cx="10113264" cy="609600"/>
          </a:xfrm>
        </p:spPr>
        <p:txBody>
          <a:bodyPr lIns="91440" tIns="0" rIns="91440" bIns="0" rtlCol="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a:t>Образец текста</a:t>
            </a:r>
          </a:p>
        </p:txBody>
      </p:sp>
      <p:sp>
        <p:nvSpPr>
          <p:cNvPr id="5" name="Дата 4"/>
          <p:cNvSpPr>
            <a:spLocks noGrp="1"/>
          </p:cNvSpPr>
          <p:nvPr>
            <p:ph type="dt" sz="half" idx="10"/>
          </p:nvPr>
        </p:nvSpPr>
        <p:spPr/>
        <p:txBody>
          <a:bodyPr rtlCol="0"/>
          <a:lstStyle>
            <a:lvl1pPr>
              <a:defRPr/>
            </a:lvl1pPr>
          </a:lstStyle>
          <a:p>
            <a:pPr rtl="0"/>
            <a:fld id="{36FD9FC9-5FD1-4E3B-B719-212F55599717}" type="datetime1">
              <a:rPr lang="ru-RU" smtClean="0"/>
              <a:t>26.01.2022</a:t>
            </a:fld>
            <a:endParaRPr lang="en-US" dirty="0"/>
          </a:p>
        </p:txBody>
      </p:sp>
      <p:sp>
        <p:nvSpPr>
          <p:cNvPr id="6" name="Нижний колонтитул 5"/>
          <p:cNvSpPr>
            <a:spLocks noGrp="1"/>
          </p:cNvSpPr>
          <p:nvPr>
            <p:ph type="ftr" sz="quarter" idx="11"/>
          </p:nvPr>
        </p:nvSpPr>
        <p:spPr>
          <a:xfrm>
            <a:off x="1097279" y="6446838"/>
            <a:ext cx="6818262" cy="365125"/>
          </a:xfrm>
        </p:spPr>
        <p:txBody>
          <a:bodyPr rtlCol="0"/>
          <a:lstStyle/>
          <a:p>
            <a:pPr algn="l" rtl="0"/>
            <a:endParaRPr lang="en-US" dirty="0"/>
          </a:p>
        </p:txBody>
      </p:sp>
      <p:sp>
        <p:nvSpPr>
          <p:cNvPr id="7" name="Номер слайда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pPr rtl="0"/>
            <a:r>
              <a:rPr lang="ru" dirty="0"/>
              <a:t>Стиль образца заголовка</a:t>
            </a:r>
            <a:endParaRPr lang="en-US" dirty="0"/>
          </a:p>
        </p:txBody>
      </p:sp>
      <p:sp>
        <p:nvSpPr>
          <p:cNvPr id="3" name="Текст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rtl="0"/>
            <a:r>
              <a:rPr lang="ru" dirty="0"/>
              <a:t>Щелкните, чтобы изменить стили текста образца слайда</a:t>
            </a:r>
          </a:p>
          <a:p>
            <a:pPr lvl="1" rtl="0"/>
            <a:r>
              <a:rPr lang="ru" dirty="0"/>
              <a:t>Второй уровень</a:t>
            </a:r>
          </a:p>
          <a:p>
            <a:pPr lvl="2" rtl="0"/>
            <a:r>
              <a:rPr lang="ru" dirty="0"/>
              <a:t>Третий уровень</a:t>
            </a:r>
          </a:p>
          <a:p>
            <a:pPr lvl="3" rtl="0"/>
            <a:r>
              <a:rPr lang="ru" dirty="0"/>
              <a:t>Четвертый уровень</a:t>
            </a:r>
          </a:p>
          <a:p>
            <a:pPr lvl="4" rtl="0"/>
            <a:r>
              <a:rPr lang="ru" dirty="0"/>
              <a:t>Пятый уровень</a:t>
            </a:r>
            <a:endParaRPr lang="en-US" dirty="0"/>
          </a:p>
        </p:txBody>
      </p:sp>
      <p:sp>
        <p:nvSpPr>
          <p:cNvPr id="4" name="Дата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latin typeface="+mn-lt"/>
                <a:cs typeface="Calibri" panose="020F0502020204030204" pitchFamily="34" charset="0"/>
              </a:defRPr>
            </a:lvl1pPr>
          </a:lstStyle>
          <a:p>
            <a:fld id="{428A7F57-8526-4A03-89D8-FFB0245E6649}" type="datetime1">
              <a:rPr lang="ru-RU" smtClean="0"/>
              <a:t>26.01.2022</a:t>
            </a:fld>
            <a:endParaRPr lang="en-US" dirty="0"/>
          </a:p>
        </p:txBody>
      </p:sp>
      <p:sp>
        <p:nvSpPr>
          <p:cNvPr id="5" name="Нижний колонтитул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latin typeface="+mn-lt"/>
                <a:cs typeface="Calibri" panose="020F0502020204030204" pitchFamily="34" charset="0"/>
              </a:defRPr>
            </a:lvl1pPr>
          </a:lstStyle>
          <a:p>
            <a:endParaRPr lang="en-US" dirty="0"/>
          </a:p>
        </p:txBody>
      </p:sp>
      <p:sp>
        <p:nvSpPr>
          <p:cNvPr id="6" name="Номер слайда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latin typeface="+mn-lt"/>
                <a:cs typeface="Calibri" panose="020F0502020204030204" pitchFamily="34" charset="0"/>
              </a:defRPr>
            </a:lvl1pPr>
          </a:lstStyle>
          <a:p>
            <a:fld id="{3A98EE3D-8CD1-4C3F-BD1C-C98C9596463C}" type="slidenum">
              <a:rPr lang="en-US" smtClean="0"/>
              <a:pPr/>
              <a:t>‹#›</a:t>
            </a:fld>
            <a:endParaRPr lang="en-US" dirty="0"/>
          </a:p>
        </p:txBody>
      </p:sp>
      <p:cxnSp>
        <p:nvCxnSpPr>
          <p:cNvPr id="10" name="Прямая соединительная линия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hf sldNum="0" hdr="0" ftr="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Calibri" panose="020F0502020204030204" pitchFamily="34" charset="0"/>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Calibri" panose="020F0502020204030204" pitchFamily="34" charset="0"/>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Calibri" panose="020F0502020204030204" pitchFamily="34" charset="0"/>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Calibri" panose="020F0502020204030204" pitchFamily="34" charset="0"/>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Calibri" panose="020F0502020204030204" pitchFamily="34"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Прямоугольник 21">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Заголовок 1">
            <a:extLst>
              <a:ext uri="{FF2B5EF4-FFF2-40B4-BE49-F238E27FC236}">
                <a16:creationId xmlns:a16="http://schemas.microsoft.com/office/drawing/2014/main" id="{78FD68DA-43BA-4508-8DE2-BA9BB7B2FA5B}"/>
              </a:ext>
            </a:extLst>
          </p:cNvPr>
          <p:cNvSpPr>
            <a:spLocks noGrp="1"/>
          </p:cNvSpPr>
          <p:nvPr>
            <p:ph type="ctrTitle"/>
          </p:nvPr>
        </p:nvSpPr>
        <p:spPr>
          <a:xfrm>
            <a:off x="5289754" y="639097"/>
            <a:ext cx="6253317" cy="3686015"/>
          </a:xfrm>
        </p:spPr>
        <p:txBody>
          <a:bodyPr rtlCol="0">
            <a:noAutofit/>
          </a:bodyPr>
          <a:lstStyle/>
          <a:p>
            <a:r>
              <a:rPr lang="ru-RU" sz="4800" dirty="0"/>
              <a:t>Проблемы определения размера компенсации морального вреда</a:t>
            </a:r>
            <a:endParaRPr lang="ru" sz="4800" dirty="0"/>
          </a:p>
        </p:txBody>
      </p:sp>
      <p:sp>
        <p:nvSpPr>
          <p:cNvPr id="3" name="Подзаголовок 2">
            <a:extLst>
              <a:ext uri="{FF2B5EF4-FFF2-40B4-BE49-F238E27FC236}">
                <a16:creationId xmlns:a16="http://schemas.microsoft.com/office/drawing/2014/main" id="{A8E9CFF2-3777-4FF4-A759-8491175B0B7C}"/>
              </a:ext>
            </a:extLst>
          </p:cNvPr>
          <p:cNvSpPr>
            <a:spLocks noGrp="1"/>
          </p:cNvSpPr>
          <p:nvPr>
            <p:ph type="subTitle" idx="1"/>
          </p:nvPr>
        </p:nvSpPr>
        <p:spPr>
          <a:xfrm>
            <a:off x="5289753" y="4672739"/>
            <a:ext cx="6269347" cy="1021498"/>
          </a:xfrm>
        </p:spPr>
        <p:txBody>
          <a:bodyPr rtlCol="0">
            <a:normAutofit fontScale="92500" lnSpcReduction="20000"/>
          </a:bodyPr>
          <a:lstStyle/>
          <a:p>
            <a:pPr rtl="0"/>
            <a:r>
              <a:rPr lang="ru-RU" sz="1800">
                <a:effectLst/>
                <a:latin typeface="Times New Roman" panose="02020603050405020304" pitchFamily="18" charset="0"/>
                <a:ea typeface="Calibri" panose="020F0502020204030204" pitchFamily="34" charset="0"/>
              </a:rPr>
              <a:t>Магистр: Гостева </a:t>
            </a:r>
            <a:r>
              <a:rPr lang="ru-RU" sz="1800" dirty="0">
                <a:effectLst/>
                <a:latin typeface="Times New Roman" panose="02020603050405020304" pitchFamily="18" charset="0"/>
                <a:ea typeface="Calibri" panose="020F0502020204030204" pitchFamily="34" charset="0"/>
              </a:rPr>
              <a:t>Екатерина Дмитриевна</a:t>
            </a:r>
          </a:p>
          <a:p>
            <a:pPr rtl="0"/>
            <a:r>
              <a:rPr lang="ru-RU" sz="1800" dirty="0">
                <a:latin typeface="Times New Roman" panose="02020603050405020304" pitchFamily="18" charset="0"/>
                <a:ea typeface="Calibri" panose="020F0502020204030204" pitchFamily="34" charset="0"/>
              </a:rPr>
              <a:t>Научный руководитель: </a:t>
            </a:r>
            <a:r>
              <a:rPr lang="ru-RU" sz="1800" dirty="0" err="1">
                <a:effectLst/>
                <a:latin typeface="Times New Roman" panose="02020603050405020304" pitchFamily="18" charset="0"/>
                <a:ea typeface="Calibri" panose="020F0502020204030204" pitchFamily="34" charset="0"/>
              </a:rPr>
              <a:t>д.ю.н</a:t>
            </a:r>
            <a:r>
              <a:rPr lang="ru-RU" sz="1800" dirty="0">
                <a:effectLst/>
                <a:latin typeface="Times New Roman" panose="02020603050405020304" pitchFamily="18" charset="0"/>
                <a:ea typeface="Calibri" panose="020F0502020204030204" pitchFamily="34" charset="0"/>
              </a:rPr>
              <a:t>., профессор </a:t>
            </a:r>
            <a:r>
              <a:rPr lang="ru-RU" sz="1800" dirty="0" err="1">
                <a:effectLst/>
                <a:latin typeface="Times New Roman" panose="02020603050405020304" pitchFamily="18" charset="0"/>
                <a:ea typeface="Calibri" panose="020F0502020204030204" pitchFamily="34" charset="0"/>
              </a:rPr>
              <a:t>Эрделевский</a:t>
            </a:r>
            <a:r>
              <a:rPr lang="ru-RU" sz="1800" dirty="0">
                <a:effectLst/>
                <a:latin typeface="Times New Roman" panose="02020603050405020304" pitchFamily="18" charset="0"/>
                <a:ea typeface="Calibri" panose="020F0502020204030204" pitchFamily="34" charset="0"/>
              </a:rPr>
              <a:t> Александр Маркович</a:t>
            </a:r>
          </a:p>
          <a:p>
            <a:pPr rtl="0"/>
            <a:endParaRPr lang="ru-RU" sz="1800" dirty="0">
              <a:effectLst/>
              <a:latin typeface="Times New Roman" panose="02020603050405020304" pitchFamily="18" charset="0"/>
              <a:ea typeface="Calibri" panose="020F0502020204030204" pitchFamily="34" charset="0"/>
            </a:endParaRPr>
          </a:p>
          <a:p>
            <a:pPr rtl="0"/>
            <a:endParaRPr lang="ru" sz="2400" dirty="0">
              <a:solidFill>
                <a:schemeClr val="tx1">
                  <a:lumMod val="85000"/>
                  <a:lumOff val="15000"/>
                </a:schemeClr>
              </a:solidFill>
            </a:endParaRPr>
          </a:p>
        </p:txBody>
      </p:sp>
      <p:pic>
        <p:nvPicPr>
          <p:cNvPr id="5" name="Рисунок 4" descr="Изображение здания, места для сидения, скамейки, вид сбоку&#10;&#10;Автоматически созданное описание">
            <a:extLst>
              <a:ext uri="{FF2B5EF4-FFF2-40B4-BE49-F238E27FC236}">
                <a16:creationId xmlns:a16="http://schemas.microsoft.com/office/drawing/2014/main" id="{282CF6DD-7FE8-4063-9551-1B7BBCE92AB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 y="1"/>
            <a:ext cx="4635315" cy="6857999"/>
          </a:xfrm>
          <a:prstGeom prst="rect">
            <a:avLst/>
          </a:prstGeom>
        </p:spPr>
      </p:pic>
      <p:cxnSp>
        <p:nvCxnSpPr>
          <p:cNvPr id="24" name="Прямая соединительная линия 23">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27754"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1903C6-58F6-489C-B427-CAF0AA7DED2C}"/>
              </a:ext>
            </a:extLst>
          </p:cNvPr>
          <p:cNvSpPr>
            <a:spLocks noGrp="1"/>
          </p:cNvSpPr>
          <p:nvPr>
            <p:ph type="title"/>
          </p:nvPr>
        </p:nvSpPr>
        <p:spPr>
          <a:xfrm>
            <a:off x="939567" y="286603"/>
            <a:ext cx="10216113" cy="1450757"/>
          </a:xfrm>
        </p:spPr>
        <p:txBody>
          <a:bodyPr>
            <a:noAutofit/>
          </a:bodyPr>
          <a:lstStyle/>
          <a:p>
            <a:r>
              <a:rPr lang="ru-RU" sz="2800" dirty="0"/>
              <a:t>Существующие методики, позволяющие определить величину компенсации морального вреда (в том числе в совокупности с иным вредом)</a:t>
            </a:r>
          </a:p>
        </p:txBody>
      </p:sp>
      <p:sp>
        <p:nvSpPr>
          <p:cNvPr id="4" name="Дата 3">
            <a:extLst>
              <a:ext uri="{FF2B5EF4-FFF2-40B4-BE49-F238E27FC236}">
                <a16:creationId xmlns:a16="http://schemas.microsoft.com/office/drawing/2014/main" id="{43B69C3F-698C-402F-9920-0F6370612252}"/>
              </a:ext>
            </a:extLst>
          </p:cNvPr>
          <p:cNvSpPr>
            <a:spLocks noGrp="1"/>
          </p:cNvSpPr>
          <p:nvPr>
            <p:ph type="dt" sz="half" idx="10"/>
          </p:nvPr>
        </p:nvSpPr>
        <p:spPr/>
        <p:txBody>
          <a:bodyPr/>
          <a:lstStyle/>
          <a:p>
            <a:pPr rtl="0"/>
            <a:fld id="{BE289488-0C23-4DC8-A9FA-240659547385}" type="datetime1">
              <a:rPr lang="ru-RU" smtClean="0"/>
              <a:t>26.01.2022</a:t>
            </a:fld>
            <a:endParaRPr lang="en-US" dirty="0"/>
          </a:p>
        </p:txBody>
      </p:sp>
      <p:sp>
        <p:nvSpPr>
          <p:cNvPr id="6" name="Объект 5">
            <a:extLst>
              <a:ext uri="{FF2B5EF4-FFF2-40B4-BE49-F238E27FC236}">
                <a16:creationId xmlns:a16="http://schemas.microsoft.com/office/drawing/2014/main" id="{16BCF9D6-F287-48C8-BC8B-F111BB678821}"/>
              </a:ext>
            </a:extLst>
          </p:cNvPr>
          <p:cNvSpPr>
            <a:spLocks noGrp="1"/>
          </p:cNvSpPr>
          <p:nvPr>
            <p:ph idx="1"/>
          </p:nvPr>
        </p:nvSpPr>
        <p:spPr>
          <a:xfrm>
            <a:off x="512747" y="1965534"/>
            <a:ext cx="11006983" cy="4119072"/>
          </a:xfrm>
        </p:spPr>
        <p:txBody>
          <a:bodyPr>
            <a:normAutofit fontScale="62500" lnSpcReduction="20000"/>
          </a:bodyPr>
          <a:lstStyle/>
          <a:p>
            <a:pPr marL="342900" lvl="0" indent="-342900" algn="just">
              <a:lnSpc>
                <a:spcPct val="150000"/>
              </a:lnSpc>
              <a:buFont typeface="Wingdings" panose="05000000000000000000" pitchFamily="2" charset="2"/>
              <a:buChar char=""/>
            </a:pPr>
            <a:r>
              <a:rPr lang="ru-RU" sz="1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Эрделевский</a:t>
            </a:r>
            <a:r>
              <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А.М. Компенсация морального вреда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Комиссия по вопросам определения размеров компенсаций морального вреда при Ассоциации юристов России (Методические рекомендации по определению размера компенсации морального вреда при посягательствах на жизнь, здоровье и физическую неприкосновенность человека) 3 марта 2020 г</a:t>
            </a:r>
          </a:p>
          <a:p>
            <a:pPr marL="342900" lvl="0" indent="-342900" algn="just">
              <a:lnSpc>
                <a:spcPct val="150000"/>
              </a:lnSpc>
              <a:buFont typeface="Wingdings" panose="05000000000000000000" pitchFamily="2" charset="2"/>
              <a:buChar char=""/>
            </a:pPr>
            <a:r>
              <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Методические рекомендации по определению стоимости права требования компенсации материального и морального вреда в связи с причинением вреда жизни пассажиров при авиаперевозках. URL:http://pgo.ru/about/scientific-activity.html (дата обращения 01.10.2018). </a:t>
            </a:r>
          </a:p>
          <a:p>
            <a:pPr marL="342900" lvl="0" indent="-342900" algn="just">
              <a:lnSpc>
                <a:spcPct val="150000"/>
              </a:lnSpc>
              <a:buFont typeface="Wingdings" panose="05000000000000000000" pitchFamily="2" charset="2"/>
              <a:buChar char=""/>
            </a:pPr>
            <a:r>
              <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Методический подход к определению размера компенсации вреда, причиненного родственникам и членам семей в результате гибели пассажиров при авиаперевозках. Киршина Н.Р., Козырь Ю.В., Комар И.А. УДК 347.426.62.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Методика компенсации морального вреда. Черкунова А.В.</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Определение и исчисление размера морального вреда, причиненного в результате уголовных правонарушений</a:t>
            </a:r>
            <a:r>
              <a:rPr lang="ru-RU" sz="1800" dirty="0">
                <a:effectLst/>
                <a:latin typeface="Calibri" panose="020F0502020204030204" pitchFamily="34" charset="0"/>
                <a:ea typeface="Calibri" panose="020F0502020204030204" pitchFamily="34" charset="0"/>
                <a:cs typeface="Times New Roman" panose="02020603050405020304" pitchFamily="18" charset="0"/>
              </a:rPr>
              <a:t> </a:t>
            </a:r>
            <a:r>
              <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ПОСОБИЕ ДЛЯ СУДЕЙ. ТЛЕГЕНОВА Ф.А., Старший преподаватель кафедры гражданского права и процесса Алматинской юридической Академии  РЕЦЕНЗЕНТ: МУСИНА Г.М., Судья надзорной коллегии Алматинского городского суда.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pPr>
            <a:r>
              <a:rPr lang="ru-RU"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И другие.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624691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97C3C2-C7FA-4C56-834A-054E37DB1B95}"/>
              </a:ext>
            </a:extLst>
          </p:cNvPr>
          <p:cNvSpPr>
            <a:spLocks noGrp="1"/>
          </p:cNvSpPr>
          <p:nvPr>
            <p:ph type="title"/>
          </p:nvPr>
        </p:nvSpPr>
        <p:spPr/>
        <p:txBody>
          <a:bodyPr/>
          <a:lstStyle/>
          <a:p>
            <a:r>
              <a:rPr lang="ru-RU" dirty="0"/>
              <a:t>Выводы и предложения</a:t>
            </a:r>
          </a:p>
        </p:txBody>
      </p:sp>
      <p:sp>
        <p:nvSpPr>
          <p:cNvPr id="3" name="Объект 2">
            <a:extLst>
              <a:ext uri="{FF2B5EF4-FFF2-40B4-BE49-F238E27FC236}">
                <a16:creationId xmlns:a16="http://schemas.microsoft.com/office/drawing/2014/main" id="{C44DD2D3-FBC0-42B6-B8C1-41DD54B2B104}"/>
              </a:ext>
            </a:extLst>
          </p:cNvPr>
          <p:cNvSpPr>
            <a:spLocks noGrp="1"/>
          </p:cNvSpPr>
          <p:nvPr>
            <p:ph idx="1"/>
          </p:nvPr>
        </p:nvSpPr>
        <p:spPr/>
        <p:txBody>
          <a:bodyPr>
            <a:normAutofit fontScale="85000" lnSpcReduction="20000"/>
          </a:bodyPr>
          <a:lstStyle/>
          <a:p>
            <a:r>
              <a:rPr lang="ru-RU" sz="1800" b="1" dirty="0">
                <a:effectLst/>
                <a:latin typeface="Times New Roman" panose="02020603050405020304" pitchFamily="18" charset="0"/>
                <a:ea typeface="Times New Roman" panose="02020603050405020304" pitchFamily="18" charset="0"/>
              </a:rPr>
              <a:t>Выводы</a:t>
            </a:r>
            <a:r>
              <a:rPr lang="ru-RU" sz="1800" dirty="0">
                <a:effectLst/>
                <a:latin typeface="Times New Roman" panose="02020603050405020304" pitchFamily="18" charset="0"/>
                <a:ea typeface="Times New Roman" panose="02020603050405020304" pitchFamily="18" charset="0"/>
              </a:rPr>
              <a:t>: </a:t>
            </a:r>
          </a:p>
          <a:p>
            <a:r>
              <a:rPr lang="ru-RU" sz="1800" dirty="0">
                <a:effectLst/>
                <a:latin typeface="Times New Roman" panose="02020603050405020304" pitchFamily="18" charset="0"/>
                <a:ea typeface="Times New Roman" panose="02020603050405020304" pitchFamily="18" charset="0"/>
              </a:rPr>
              <a:t>1. Материальный ущерб и моральный вред часто неразрывно связаны, потому что они могут возникнуть в результате одного и того же противоправного действия. Пример – пытка. Поэтому разделение компенсаций за частую не требуется</a:t>
            </a:r>
          </a:p>
          <a:p>
            <a:r>
              <a:rPr lang="ru-RU" sz="1800" dirty="0">
                <a:effectLst/>
                <a:latin typeface="Times New Roman" panose="02020603050405020304" pitchFamily="18" charset="0"/>
                <a:ea typeface="Times New Roman" panose="02020603050405020304" pitchFamily="18" charset="0"/>
              </a:rPr>
              <a:t>2. Существуют базы методики) для введения обоснованных экономических экспертиз, определяющих величину морального вреда</a:t>
            </a:r>
          </a:p>
          <a:p>
            <a:r>
              <a:rPr lang="ru-RU" sz="1800" dirty="0">
                <a:effectLst/>
                <a:latin typeface="Times New Roman" panose="02020603050405020304" pitchFamily="18" charset="0"/>
                <a:ea typeface="Times New Roman" panose="02020603050405020304" pitchFamily="18" charset="0"/>
              </a:rPr>
              <a:t>3. Международный опыт доказывает, что мировая тенденция в части компенсации морального вреда эволюционирует и, все больше и больше, склоняется в сторону материальной компенсации.</a:t>
            </a:r>
          </a:p>
          <a:p>
            <a:r>
              <a:rPr lang="ru-RU" sz="1800" b="1" dirty="0">
                <a:latin typeface="Times New Roman" panose="02020603050405020304" pitchFamily="18" charset="0"/>
              </a:rPr>
              <a:t>Предложение</a:t>
            </a:r>
            <a:r>
              <a:rPr lang="ru-RU" sz="1800" dirty="0">
                <a:latin typeface="Times New Roman" panose="02020603050405020304" pitchFamily="18" charset="0"/>
              </a:rPr>
              <a:t>: </a:t>
            </a:r>
            <a:r>
              <a:rPr lang="ru-RU" sz="1800" dirty="0">
                <a:effectLst/>
                <a:latin typeface="Times New Roman" panose="02020603050405020304" pitchFamily="18" charset="0"/>
                <a:ea typeface="Times New Roman" panose="02020603050405020304" pitchFamily="18" charset="0"/>
              </a:rPr>
              <a:t>внести изменения в п. 2 ст. 1101 Гражданского кодекса изложив ее в следующей редакции: «Размер компенсации морального вреда определяется судом в зависимости от характера причиненных потерпевшему физических и нравственных страданий, а также степени вины причинителя вреда в случаях, когда вина является основанием возмещения вреда. При определении размера компенсации вреда должны учитываться требования разумности и справедливости, </a:t>
            </a:r>
            <a:r>
              <a:rPr lang="ru-RU" sz="1800" b="1" i="1" dirty="0">
                <a:effectLst/>
                <a:latin typeface="Times New Roman" panose="02020603050405020304" pitchFamily="18" charset="0"/>
                <a:ea typeface="Times New Roman" panose="02020603050405020304" pitchFamily="18" charset="0"/>
              </a:rPr>
              <a:t>а также экономическое обоснование основанное на заключении квалифицированного специалиста при наличии такового, либо утвержденных Правительством Российской Федерации типовых размеров компенсации морального вреда</a:t>
            </a:r>
            <a:r>
              <a:rPr lang="ru-RU" sz="1800" dirty="0">
                <a:effectLst/>
                <a:latin typeface="Times New Roman" panose="02020603050405020304" pitchFamily="18" charset="0"/>
                <a:ea typeface="Times New Roman" panose="02020603050405020304" pitchFamily="18" charset="0"/>
              </a:rPr>
              <a:t>».</a:t>
            </a:r>
          </a:p>
          <a:p>
            <a:endParaRPr lang="ru-RU" dirty="0"/>
          </a:p>
        </p:txBody>
      </p:sp>
      <p:sp>
        <p:nvSpPr>
          <p:cNvPr id="4" name="Дата 3">
            <a:extLst>
              <a:ext uri="{FF2B5EF4-FFF2-40B4-BE49-F238E27FC236}">
                <a16:creationId xmlns:a16="http://schemas.microsoft.com/office/drawing/2014/main" id="{B5009DEE-732A-4D68-A687-68D23D10301F}"/>
              </a:ext>
            </a:extLst>
          </p:cNvPr>
          <p:cNvSpPr>
            <a:spLocks noGrp="1"/>
          </p:cNvSpPr>
          <p:nvPr>
            <p:ph type="dt" sz="half" idx="10"/>
          </p:nvPr>
        </p:nvSpPr>
        <p:spPr/>
        <p:txBody>
          <a:bodyPr/>
          <a:lstStyle/>
          <a:p>
            <a:pPr rtl="0"/>
            <a:fld id="{BE289488-0C23-4DC8-A9FA-240659547385}" type="datetime1">
              <a:rPr lang="ru-RU" smtClean="0"/>
              <a:t>26.01.2022</a:t>
            </a:fld>
            <a:endParaRPr lang="en-US" dirty="0"/>
          </a:p>
        </p:txBody>
      </p:sp>
    </p:spTree>
    <p:extLst>
      <p:ext uri="{BB962C8B-B14F-4D97-AF65-F5344CB8AC3E}">
        <p14:creationId xmlns:p14="http://schemas.microsoft.com/office/powerpoint/2010/main" val="1913785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160E06-DF13-47B0-A060-6586B755BAB3}"/>
              </a:ext>
            </a:extLst>
          </p:cNvPr>
          <p:cNvSpPr>
            <a:spLocks noGrp="1"/>
          </p:cNvSpPr>
          <p:nvPr>
            <p:ph type="title"/>
          </p:nvPr>
        </p:nvSpPr>
        <p:spPr/>
        <p:txBody>
          <a:bodyPr/>
          <a:lstStyle/>
          <a:p>
            <a:r>
              <a:rPr lang="ru-RU" dirty="0"/>
              <a:t>Актуальность</a:t>
            </a:r>
          </a:p>
        </p:txBody>
      </p:sp>
      <p:sp>
        <p:nvSpPr>
          <p:cNvPr id="3" name="Объект 2">
            <a:extLst>
              <a:ext uri="{FF2B5EF4-FFF2-40B4-BE49-F238E27FC236}">
                <a16:creationId xmlns:a16="http://schemas.microsoft.com/office/drawing/2014/main" id="{1FE8A2A5-D78C-439C-80A4-999207B6C839}"/>
              </a:ext>
            </a:extLst>
          </p:cNvPr>
          <p:cNvSpPr>
            <a:spLocks noGrp="1"/>
          </p:cNvSpPr>
          <p:nvPr>
            <p:ph idx="1"/>
          </p:nvPr>
        </p:nvSpPr>
        <p:spPr>
          <a:xfrm>
            <a:off x="3287127" y="2108201"/>
            <a:ext cx="7868553" cy="3760891"/>
          </a:xfrm>
        </p:spPr>
        <p:txBody>
          <a:bodyPr/>
          <a:lstStyle/>
          <a:p>
            <a:r>
              <a:rPr lang="ru-RU" sz="1800" dirty="0">
                <a:effectLst/>
                <a:latin typeface="Times New Roman" panose="02020603050405020304" pitchFamily="18" charset="0"/>
                <a:ea typeface="Times New Roman" panose="02020603050405020304" pitchFamily="18" charset="0"/>
              </a:rPr>
              <a:t>Институт компенсации морального вреда существует уже порядка 30 лет, до сих пор не решен вопрос определения величины такой компенсации. Более того, на практике такие компенсации существенно разнятся, что обусловлено судебной дискрецией и отсутствием каких-либо ориентиров. На фоне этого мировая практика свидетельствует о существенных величинах компенсаций морального вреда.</a:t>
            </a:r>
            <a:endParaRPr lang="ru-RU" dirty="0"/>
          </a:p>
        </p:txBody>
      </p:sp>
      <p:sp>
        <p:nvSpPr>
          <p:cNvPr id="4" name="Дата 3">
            <a:extLst>
              <a:ext uri="{FF2B5EF4-FFF2-40B4-BE49-F238E27FC236}">
                <a16:creationId xmlns:a16="http://schemas.microsoft.com/office/drawing/2014/main" id="{C2E580BA-C50F-4989-9095-FBCDE2E6FDAB}"/>
              </a:ext>
            </a:extLst>
          </p:cNvPr>
          <p:cNvSpPr>
            <a:spLocks noGrp="1"/>
          </p:cNvSpPr>
          <p:nvPr>
            <p:ph type="dt" sz="half" idx="10"/>
          </p:nvPr>
        </p:nvSpPr>
        <p:spPr/>
        <p:txBody>
          <a:bodyPr/>
          <a:lstStyle/>
          <a:p>
            <a:pPr rtl="0"/>
            <a:fld id="{BE289488-0C23-4DC8-A9FA-240659547385}" type="datetime1">
              <a:rPr lang="ru-RU" smtClean="0"/>
              <a:t>26.01.2022</a:t>
            </a:fld>
            <a:endParaRPr lang="en-US" dirty="0"/>
          </a:p>
        </p:txBody>
      </p:sp>
      <p:pic>
        <p:nvPicPr>
          <p:cNvPr id="5" name="Рисунок 4" descr="Изображение выглядит как текст, квитанция&#10;&#10;Автоматически созданное описание">
            <a:extLst>
              <a:ext uri="{FF2B5EF4-FFF2-40B4-BE49-F238E27FC236}">
                <a16:creationId xmlns:a16="http://schemas.microsoft.com/office/drawing/2014/main" id="{E349128C-1C7A-45F4-9650-1105EDD066FC}"/>
              </a:ext>
            </a:extLst>
          </p:cNvPr>
          <p:cNvPicPr>
            <a:picLocks noChangeAspect="1"/>
          </p:cNvPicPr>
          <p:nvPr/>
        </p:nvPicPr>
        <p:blipFill>
          <a:blip r:embed="rId2" cstate="print"/>
          <a:stretch>
            <a:fillRect/>
          </a:stretch>
        </p:blipFill>
        <p:spPr>
          <a:xfrm>
            <a:off x="119831" y="2183701"/>
            <a:ext cx="3167296" cy="3260754"/>
          </a:xfrm>
          <a:prstGeom prst="rect">
            <a:avLst/>
          </a:prstGeom>
        </p:spPr>
      </p:pic>
      <p:pic>
        <p:nvPicPr>
          <p:cNvPr id="6" name="Рисунок 5" descr="Изображение выглядит как стол&#10;&#10;Автоматически созданное описание">
            <a:extLst>
              <a:ext uri="{FF2B5EF4-FFF2-40B4-BE49-F238E27FC236}">
                <a16:creationId xmlns:a16="http://schemas.microsoft.com/office/drawing/2014/main" id="{471C5149-834B-483E-954B-D20995DEA9A6}"/>
              </a:ext>
            </a:extLst>
          </p:cNvPr>
          <p:cNvPicPr>
            <a:picLocks noChangeAspect="1"/>
          </p:cNvPicPr>
          <p:nvPr/>
        </p:nvPicPr>
        <p:blipFill>
          <a:blip r:embed="rId3" cstate="print"/>
          <a:stretch>
            <a:fillRect/>
          </a:stretch>
        </p:blipFill>
        <p:spPr>
          <a:xfrm>
            <a:off x="3287128" y="3977009"/>
            <a:ext cx="3600234" cy="2434207"/>
          </a:xfrm>
          <a:prstGeom prst="rect">
            <a:avLst/>
          </a:prstGeom>
        </p:spPr>
      </p:pic>
      <p:sp>
        <p:nvSpPr>
          <p:cNvPr id="8" name="TextBox 7">
            <a:extLst>
              <a:ext uri="{FF2B5EF4-FFF2-40B4-BE49-F238E27FC236}">
                <a16:creationId xmlns:a16="http://schemas.microsoft.com/office/drawing/2014/main" id="{82EEE48C-588A-467C-9584-584E58B08AF1}"/>
              </a:ext>
            </a:extLst>
          </p:cNvPr>
          <p:cNvSpPr txBox="1"/>
          <p:nvPr/>
        </p:nvSpPr>
        <p:spPr>
          <a:xfrm>
            <a:off x="266378" y="5484371"/>
            <a:ext cx="3020750" cy="769441"/>
          </a:xfrm>
          <a:prstGeom prst="rect">
            <a:avLst/>
          </a:prstGeom>
          <a:noFill/>
        </p:spPr>
        <p:txBody>
          <a:bodyPr wrap="square">
            <a:spAutoFit/>
          </a:bodyPr>
          <a:lstStyle/>
          <a:p>
            <a:r>
              <a:rPr lang="ru-RU" sz="1100" dirty="0">
                <a:effectLst/>
                <a:latin typeface="Times New Roman" panose="02020603050405020304" pitchFamily="18" charset="0"/>
                <a:ea typeface="Times New Roman" panose="02020603050405020304" pitchFamily="18" charset="0"/>
              </a:rPr>
              <a:t>Сравнение размеров обычно присуждаемых компенсаций морального вреда при посягательствах на здоровье человека в России и зарубежных странах, А.Г. Карапетов</a:t>
            </a:r>
            <a:endParaRPr lang="ru-RU" sz="1100" dirty="0"/>
          </a:p>
        </p:txBody>
      </p:sp>
    </p:spTree>
    <p:extLst>
      <p:ext uri="{BB962C8B-B14F-4D97-AF65-F5344CB8AC3E}">
        <p14:creationId xmlns:p14="http://schemas.microsoft.com/office/powerpoint/2010/main" val="486509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1903C6-58F6-489C-B427-CAF0AA7DED2C}"/>
              </a:ext>
            </a:extLst>
          </p:cNvPr>
          <p:cNvSpPr>
            <a:spLocks noGrp="1"/>
          </p:cNvSpPr>
          <p:nvPr>
            <p:ph type="title"/>
          </p:nvPr>
        </p:nvSpPr>
        <p:spPr>
          <a:xfrm>
            <a:off x="939567" y="286603"/>
            <a:ext cx="10216113" cy="1450757"/>
          </a:xfrm>
        </p:spPr>
        <p:txBody>
          <a:bodyPr>
            <a:noAutofit/>
          </a:bodyPr>
          <a:lstStyle/>
          <a:p>
            <a:r>
              <a:rPr lang="ru-RU" sz="3600" dirty="0"/>
              <a:t>Эволюция понимания компенсации морального вреда (международное право)</a:t>
            </a:r>
          </a:p>
        </p:txBody>
      </p:sp>
      <p:sp>
        <p:nvSpPr>
          <p:cNvPr id="3" name="Объект 2">
            <a:extLst>
              <a:ext uri="{FF2B5EF4-FFF2-40B4-BE49-F238E27FC236}">
                <a16:creationId xmlns:a16="http://schemas.microsoft.com/office/drawing/2014/main" id="{3835CDB8-9B53-41AE-A22B-5D36A9747AB2}"/>
              </a:ext>
            </a:extLst>
          </p:cNvPr>
          <p:cNvSpPr>
            <a:spLocks noGrp="1"/>
          </p:cNvSpPr>
          <p:nvPr>
            <p:ph idx="1"/>
          </p:nvPr>
        </p:nvSpPr>
        <p:spPr/>
        <p:txBody>
          <a:bodyPr>
            <a:normAutofit fontScale="92500" lnSpcReduction="20000"/>
          </a:bodyPr>
          <a:lstStyle/>
          <a:p>
            <a:pPr marL="457200" indent="-457200">
              <a:buFont typeface="+mj-lt"/>
              <a:buAutoNum type="arabicPeriod"/>
            </a:pPr>
            <a:r>
              <a:rPr lang="ru-RU" sz="1800" dirty="0">
                <a:latin typeface="Times New Roman" panose="02020603050405020304" pitchFamily="18" charset="0"/>
              </a:rPr>
              <a:t>Конец 19 века - «в случае невыполнения державой своих обязательств, общих или специальных, перед другой державой, констатация этого факта, особенно в арбитражном решении, сама по себе представляет собой серьезное наказание; что в случае необходимости этот штраф будет усилен выплатой компенсации за материальный ущерб; что ... наложение дополнительного денежного штрафа представляется излишним и выходит за рамки целей международной юрисдикции» (дело Карфагена)</a:t>
            </a:r>
          </a:p>
          <a:p>
            <a:pPr marL="457200" indent="-457200">
              <a:buFont typeface="+mj-lt"/>
              <a:buAutoNum type="arabicPeriod"/>
            </a:pPr>
            <a:r>
              <a:rPr lang="ru-RU" sz="1800" dirty="0">
                <a:latin typeface="Times New Roman" panose="02020603050405020304" pitchFamily="18" charset="0"/>
              </a:rPr>
              <a:t>1870, дело Чарльза Вейле – компенсация за незаконный арест (размер морального вреда как устрашающая мера)</a:t>
            </a:r>
          </a:p>
          <a:p>
            <a:pPr marL="457200" indent="-457200">
              <a:buFont typeface="+mj-lt"/>
              <a:buAutoNum type="arabicPeriod"/>
            </a:pPr>
            <a:r>
              <a:rPr lang="ru-RU" sz="1800" dirty="0">
                <a:latin typeface="Times New Roman" panose="02020603050405020304" pitchFamily="18" charset="0"/>
              </a:rPr>
              <a:t>1873 (Дело Вирджиния), 1875 (арест Марии Луз) – денежные компенсации не взымаются, принесены извинения </a:t>
            </a:r>
          </a:p>
          <a:p>
            <a:pPr marL="457200" indent="-457200">
              <a:buFont typeface="+mj-lt"/>
              <a:buAutoNum type="arabicPeriod"/>
            </a:pPr>
            <a:r>
              <a:rPr lang="ru-RU" sz="1800" dirty="0">
                <a:latin typeface="Times New Roman" panose="02020603050405020304" pitchFamily="18" charset="0"/>
              </a:rPr>
              <a:t>1923, Дело </a:t>
            </a:r>
            <a:r>
              <a:rPr lang="ru-RU" sz="1800" dirty="0" err="1">
                <a:latin typeface="Times New Roman" panose="02020603050405020304" pitchFamily="18" charset="0"/>
              </a:rPr>
              <a:t>Lusitania</a:t>
            </a:r>
            <a:r>
              <a:rPr lang="ru-RU" sz="1800" dirty="0">
                <a:latin typeface="Times New Roman" panose="02020603050405020304" pitchFamily="18" charset="0"/>
              </a:rPr>
              <a:t> – первые упоминания определения компенсации морального вреда</a:t>
            </a:r>
          </a:p>
          <a:p>
            <a:pPr marL="457200" indent="-457200">
              <a:buFont typeface="+mj-lt"/>
              <a:buAutoNum type="arabicPeriod"/>
            </a:pPr>
            <a:r>
              <a:rPr lang="ru-RU" sz="1800" b="1" dirty="0">
                <a:latin typeface="Times New Roman" panose="02020603050405020304" pitchFamily="18" charset="0"/>
              </a:rPr>
              <a:t>Дела такого рода, как правило, не передаются в суд, так как денежная компенсация не соразмерна понесенному унижению (дело Стивенсона, 1903)</a:t>
            </a:r>
          </a:p>
        </p:txBody>
      </p:sp>
      <p:sp>
        <p:nvSpPr>
          <p:cNvPr id="4" name="Дата 3">
            <a:extLst>
              <a:ext uri="{FF2B5EF4-FFF2-40B4-BE49-F238E27FC236}">
                <a16:creationId xmlns:a16="http://schemas.microsoft.com/office/drawing/2014/main" id="{43B69C3F-698C-402F-9920-0F6370612252}"/>
              </a:ext>
            </a:extLst>
          </p:cNvPr>
          <p:cNvSpPr>
            <a:spLocks noGrp="1"/>
          </p:cNvSpPr>
          <p:nvPr>
            <p:ph type="dt" sz="half" idx="10"/>
          </p:nvPr>
        </p:nvSpPr>
        <p:spPr/>
        <p:txBody>
          <a:bodyPr/>
          <a:lstStyle/>
          <a:p>
            <a:pPr rtl="0"/>
            <a:fld id="{BE289488-0C23-4DC8-A9FA-240659547385}" type="datetime1">
              <a:rPr lang="ru-RU" smtClean="0"/>
              <a:t>26.01.2022</a:t>
            </a:fld>
            <a:endParaRPr lang="en-US" dirty="0"/>
          </a:p>
        </p:txBody>
      </p:sp>
    </p:spTree>
    <p:extLst>
      <p:ext uri="{BB962C8B-B14F-4D97-AF65-F5344CB8AC3E}">
        <p14:creationId xmlns:p14="http://schemas.microsoft.com/office/powerpoint/2010/main" val="884060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1903C6-58F6-489C-B427-CAF0AA7DED2C}"/>
              </a:ext>
            </a:extLst>
          </p:cNvPr>
          <p:cNvSpPr>
            <a:spLocks noGrp="1"/>
          </p:cNvSpPr>
          <p:nvPr>
            <p:ph type="title"/>
          </p:nvPr>
        </p:nvSpPr>
        <p:spPr>
          <a:xfrm>
            <a:off x="939567" y="286603"/>
            <a:ext cx="10216113" cy="1450757"/>
          </a:xfrm>
        </p:spPr>
        <p:txBody>
          <a:bodyPr>
            <a:noAutofit/>
          </a:bodyPr>
          <a:lstStyle/>
          <a:p>
            <a:r>
              <a:rPr lang="ru-RU" sz="3600" dirty="0"/>
              <a:t>Эволюция понимания компенсации морального вреда (международное право)</a:t>
            </a:r>
          </a:p>
        </p:txBody>
      </p:sp>
      <p:sp>
        <p:nvSpPr>
          <p:cNvPr id="3" name="Объект 2">
            <a:extLst>
              <a:ext uri="{FF2B5EF4-FFF2-40B4-BE49-F238E27FC236}">
                <a16:creationId xmlns:a16="http://schemas.microsoft.com/office/drawing/2014/main" id="{3835CDB8-9B53-41AE-A22B-5D36A9747AB2}"/>
              </a:ext>
            </a:extLst>
          </p:cNvPr>
          <p:cNvSpPr>
            <a:spLocks noGrp="1"/>
          </p:cNvSpPr>
          <p:nvPr>
            <p:ph idx="1"/>
          </p:nvPr>
        </p:nvSpPr>
        <p:spPr/>
        <p:txBody>
          <a:bodyPr>
            <a:normAutofit/>
          </a:bodyPr>
          <a:lstStyle/>
          <a:p>
            <a:pPr marL="457200" indent="-457200">
              <a:buFont typeface="+mj-lt"/>
              <a:buAutoNum type="arabicPeriod"/>
            </a:pPr>
            <a:r>
              <a:rPr lang="ru-RU" sz="1800" dirty="0">
                <a:latin typeface="Times New Roman" panose="02020603050405020304" pitchFamily="18" charset="0"/>
              </a:rPr>
              <a:t>В начале 20-го века появляются прецеденты, где моральный вред компенсируется деньгами</a:t>
            </a:r>
          </a:p>
          <a:p>
            <a:pPr marL="457200" indent="-457200">
              <a:buFont typeface="+mj-lt"/>
              <a:buAutoNum type="arabicPeriod"/>
            </a:pPr>
            <a:r>
              <a:rPr lang="ru-RU" sz="1800" b="1" dirty="0">
                <a:latin typeface="Times New Roman" panose="02020603050405020304" pitchFamily="18" charset="0"/>
              </a:rPr>
              <a:t>1905, </a:t>
            </a:r>
            <a:r>
              <a:rPr lang="ru-RU" sz="1800" dirty="0">
                <a:effectLst/>
                <a:latin typeface="Times New Roman" panose="02020603050405020304" pitchFamily="18" charset="0"/>
                <a:ea typeface="Times New Roman" panose="02020603050405020304" pitchFamily="18" charset="0"/>
              </a:rPr>
              <a:t>дело «Наследники Жана </a:t>
            </a:r>
            <a:r>
              <a:rPr lang="ru-RU" sz="1800" dirty="0" err="1">
                <a:effectLst/>
                <a:latin typeface="Times New Roman" panose="02020603050405020304" pitchFamily="18" charset="0"/>
                <a:ea typeface="Times New Roman" panose="02020603050405020304" pitchFamily="18" charset="0"/>
              </a:rPr>
              <a:t>Манимата</a:t>
            </a:r>
            <a:r>
              <a:rPr lang="ru-RU" sz="1800" dirty="0">
                <a:effectLst/>
                <a:latin typeface="Times New Roman" panose="02020603050405020304" pitchFamily="18" charset="0"/>
                <a:ea typeface="Times New Roman" panose="02020603050405020304" pitchFamily="18" charset="0"/>
              </a:rPr>
              <a:t>» - компенсация 100 000 франков сестре, в связи со смертью брата-француза</a:t>
            </a:r>
          </a:p>
          <a:p>
            <a:pPr marL="457200" indent="-457200">
              <a:buFont typeface="+mj-lt"/>
              <a:buAutoNum type="arabicPeriod"/>
            </a:pPr>
            <a:r>
              <a:rPr lang="ru-RU" sz="1800" b="1" dirty="0">
                <a:latin typeface="Times New Roman" panose="02020603050405020304" pitchFamily="18" charset="0"/>
              </a:rPr>
              <a:t>1903, </a:t>
            </a:r>
            <a:r>
              <a:rPr lang="ru-RU" sz="1800" dirty="0">
                <a:latin typeface="Times New Roman" panose="02020603050405020304" pitchFamily="18" charset="0"/>
              </a:rPr>
              <a:t>дело </a:t>
            </a:r>
            <a:r>
              <a:rPr lang="ru-RU" sz="1800" dirty="0" err="1">
                <a:latin typeface="Times New Roman" panose="02020603050405020304" pitchFamily="18" charset="0"/>
              </a:rPr>
              <a:t>Арендсена</a:t>
            </a:r>
            <a:r>
              <a:rPr lang="ru-RU" sz="1800" dirty="0">
                <a:latin typeface="Times New Roman" panose="02020603050405020304" pitchFamily="18" charset="0"/>
              </a:rPr>
              <a:t> – символическая компенсация в 100 дол. США за задержание </a:t>
            </a:r>
            <a:r>
              <a:rPr lang="ru-RU" sz="1800" dirty="0" err="1">
                <a:latin typeface="Times New Roman" panose="02020603050405020304" pitchFamily="18" charset="0"/>
              </a:rPr>
              <a:t>Венесуэллой</a:t>
            </a:r>
            <a:r>
              <a:rPr lang="ru-RU" sz="1800" dirty="0">
                <a:latin typeface="Times New Roman" panose="02020603050405020304" pitchFamily="18" charset="0"/>
              </a:rPr>
              <a:t> голландского корабля </a:t>
            </a:r>
          </a:p>
          <a:p>
            <a:pPr marL="457200" indent="-457200">
              <a:buFont typeface="+mj-lt"/>
              <a:buAutoNum type="arabicPeriod"/>
            </a:pPr>
            <a:r>
              <a:rPr lang="ru-RU" sz="1800" b="1" dirty="0">
                <a:latin typeface="Times New Roman" panose="02020603050405020304" pitchFamily="18" charset="0"/>
              </a:rPr>
              <a:t>1913</a:t>
            </a:r>
            <a:r>
              <a:rPr lang="ru-RU" sz="1800" dirty="0">
                <a:latin typeface="Times New Roman" panose="02020603050405020304" pitchFamily="18" charset="0"/>
              </a:rPr>
              <a:t>, дело </a:t>
            </a:r>
            <a:r>
              <a:rPr lang="ru-RU" sz="1800" dirty="0" err="1">
                <a:latin typeface="Times New Roman" panose="02020603050405020304" pitchFamily="18" charset="0"/>
              </a:rPr>
              <a:t>Мануба</a:t>
            </a:r>
            <a:r>
              <a:rPr lang="ru-RU" sz="1800" dirty="0">
                <a:latin typeface="Times New Roman" panose="02020603050405020304" pitchFamily="18" charset="0"/>
              </a:rPr>
              <a:t> – Сумма в сто тысяч франков в качестве возмещения морального и политического вреда, причиненного несоблюдением международного общего права и конвенций, взаимно обязательных для Италии и Франции</a:t>
            </a:r>
          </a:p>
        </p:txBody>
      </p:sp>
      <p:sp>
        <p:nvSpPr>
          <p:cNvPr id="4" name="Дата 3">
            <a:extLst>
              <a:ext uri="{FF2B5EF4-FFF2-40B4-BE49-F238E27FC236}">
                <a16:creationId xmlns:a16="http://schemas.microsoft.com/office/drawing/2014/main" id="{43B69C3F-698C-402F-9920-0F6370612252}"/>
              </a:ext>
            </a:extLst>
          </p:cNvPr>
          <p:cNvSpPr>
            <a:spLocks noGrp="1"/>
          </p:cNvSpPr>
          <p:nvPr>
            <p:ph type="dt" sz="half" idx="10"/>
          </p:nvPr>
        </p:nvSpPr>
        <p:spPr/>
        <p:txBody>
          <a:bodyPr/>
          <a:lstStyle/>
          <a:p>
            <a:pPr rtl="0"/>
            <a:fld id="{BE289488-0C23-4DC8-A9FA-240659547385}" type="datetime1">
              <a:rPr lang="ru-RU" smtClean="0"/>
              <a:t>26.01.2022</a:t>
            </a:fld>
            <a:endParaRPr lang="en-US" dirty="0"/>
          </a:p>
        </p:txBody>
      </p:sp>
    </p:spTree>
    <p:extLst>
      <p:ext uri="{BB962C8B-B14F-4D97-AF65-F5344CB8AC3E}">
        <p14:creationId xmlns:p14="http://schemas.microsoft.com/office/powerpoint/2010/main" val="2662422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1903C6-58F6-489C-B427-CAF0AA7DED2C}"/>
              </a:ext>
            </a:extLst>
          </p:cNvPr>
          <p:cNvSpPr>
            <a:spLocks noGrp="1"/>
          </p:cNvSpPr>
          <p:nvPr>
            <p:ph type="title"/>
          </p:nvPr>
        </p:nvSpPr>
        <p:spPr>
          <a:xfrm>
            <a:off x="939567" y="286603"/>
            <a:ext cx="10216113" cy="1450757"/>
          </a:xfrm>
        </p:spPr>
        <p:txBody>
          <a:bodyPr>
            <a:noAutofit/>
          </a:bodyPr>
          <a:lstStyle/>
          <a:p>
            <a:r>
              <a:rPr lang="ru-RU" sz="3600" dirty="0"/>
              <a:t>Эволюция понимания компенсации морального вреда (международное право)</a:t>
            </a:r>
          </a:p>
        </p:txBody>
      </p:sp>
      <p:sp>
        <p:nvSpPr>
          <p:cNvPr id="3" name="Объект 2">
            <a:extLst>
              <a:ext uri="{FF2B5EF4-FFF2-40B4-BE49-F238E27FC236}">
                <a16:creationId xmlns:a16="http://schemas.microsoft.com/office/drawing/2014/main" id="{3835CDB8-9B53-41AE-A22B-5D36A9747AB2}"/>
              </a:ext>
            </a:extLst>
          </p:cNvPr>
          <p:cNvSpPr>
            <a:spLocks noGrp="1"/>
          </p:cNvSpPr>
          <p:nvPr>
            <p:ph idx="1"/>
          </p:nvPr>
        </p:nvSpPr>
        <p:spPr/>
        <p:txBody>
          <a:bodyPr>
            <a:normAutofit fontScale="92500" lnSpcReduction="10000"/>
          </a:bodyPr>
          <a:lstStyle/>
          <a:p>
            <a:pPr marL="457200" indent="-457200">
              <a:buFont typeface="+mj-lt"/>
              <a:buAutoNum type="arabicPeriod"/>
            </a:pPr>
            <a:r>
              <a:rPr lang="ru-RU" sz="1800" dirty="0">
                <a:effectLst/>
                <a:latin typeface="Times New Roman" panose="02020603050405020304" pitchFamily="18" charset="0"/>
                <a:ea typeface="Times New Roman" panose="02020603050405020304" pitchFamily="18" charset="0"/>
              </a:rPr>
              <a:t>В 1923 году был введен принцип соразмерности справедливой компенсации. Справедливая компенсация впервые появилась в многостороннем договоре еще в 1928 году. Статья 32 Женевского общего акта о тихоокеанском урегулировании международных споров</a:t>
            </a:r>
          </a:p>
          <a:p>
            <a:pPr marL="457200" indent="-457200">
              <a:buFont typeface="+mj-lt"/>
              <a:buAutoNum type="arabicPeriod"/>
            </a:pPr>
            <a:r>
              <a:rPr lang="ru-RU" sz="1800" dirty="0">
                <a:effectLst/>
                <a:latin typeface="Times New Roman" panose="02020603050405020304" pitchFamily="18" charset="0"/>
                <a:ea typeface="Times New Roman" panose="02020603050405020304" pitchFamily="18" charset="0"/>
              </a:rPr>
              <a:t>В 1930 году Подготовительный комитет Гаагской кодификационной конференции признал применимость некоторых типичных мер сатисфакции в делах, связанных с причинением вреда частным лицам.</a:t>
            </a:r>
          </a:p>
          <a:p>
            <a:pPr marL="457200" indent="-457200">
              <a:buFont typeface="+mj-lt"/>
              <a:buAutoNum type="arabicPeriod"/>
            </a:pPr>
            <a:r>
              <a:rPr lang="ru-RU" sz="1800" dirty="0">
                <a:latin typeface="Times New Roman" panose="02020603050405020304" pitchFamily="18" charset="0"/>
              </a:rPr>
              <a:t>1949 – переломный год, когда начали появляться дела где фигурировала денежная компенсация за моральные страдания (дело </a:t>
            </a:r>
            <a:r>
              <a:rPr lang="ru-RU" sz="1800" dirty="0" err="1">
                <a:effectLst/>
                <a:latin typeface="Times New Roman" panose="02020603050405020304" pitchFamily="18" charset="0"/>
                <a:ea typeface="Times New Roman" panose="02020603050405020304" pitchFamily="18" charset="0"/>
              </a:rPr>
              <a:t>I'm</a:t>
            </a:r>
            <a:r>
              <a:rPr lang="ru-RU" sz="1800" dirty="0">
                <a:effectLst/>
                <a:latin typeface="Times New Roman" panose="02020603050405020304" pitchFamily="18" charset="0"/>
                <a:ea typeface="Times New Roman" panose="02020603050405020304" pitchFamily="18" charset="0"/>
              </a:rPr>
              <a:t> </a:t>
            </a:r>
            <a:r>
              <a:rPr lang="ru-RU" sz="1800" dirty="0" err="1">
                <a:effectLst/>
                <a:latin typeface="Times New Roman" panose="02020603050405020304" pitchFamily="18" charset="0"/>
                <a:ea typeface="Times New Roman" panose="02020603050405020304" pitchFamily="18" charset="0"/>
              </a:rPr>
              <a:t>Alone</a:t>
            </a:r>
            <a:r>
              <a:rPr lang="ru-RU" sz="1800" dirty="0">
                <a:effectLst/>
                <a:latin typeface="Times New Roman" panose="02020603050405020304" pitchFamily="18" charset="0"/>
                <a:ea typeface="Times New Roman" panose="02020603050405020304" pitchFamily="18" charset="0"/>
              </a:rPr>
              <a:t> / потопление канадского корабля с контрабандой алкоголя возле Луизина во время сухого закона/, дело Корфу /повреждение двух </a:t>
            </a:r>
            <a:r>
              <a:rPr lang="ru-RU" sz="1800" dirty="0">
                <a:latin typeface="Times New Roman" panose="02020603050405020304" pitchFamily="18" charset="0"/>
                <a:ea typeface="Times New Roman" panose="02020603050405020304" pitchFamily="18" charset="0"/>
              </a:rPr>
              <a:t>кораблей в </a:t>
            </a:r>
            <a:r>
              <a:rPr lang="ru-RU" sz="1800" dirty="0">
                <a:effectLst/>
                <a:latin typeface="Times New Roman" panose="02020603050405020304" pitchFamily="18" charset="0"/>
                <a:ea typeface="Times New Roman" panose="02020603050405020304" pitchFamily="18" charset="0"/>
              </a:rPr>
              <a:t>проливу Корфу, спор между Великобританией и Албанией/)</a:t>
            </a:r>
          </a:p>
          <a:p>
            <a:pPr marL="457200" indent="-457200">
              <a:buFont typeface="+mj-lt"/>
              <a:buAutoNum type="arabicPeriod"/>
            </a:pPr>
            <a:r>
              <a:rPr lang="ru-RU" sz="1800" dirty="0">
                <a:effectLst/>
                <a:latin typeface="Times New Roman" panose="02020603050405020304" pitchFamily="18" charset="0"/>
                <a:ea typeface="Times New Roman" panose="02020603050405020304" pitchFamily="18" charset="0"/>
              </a:rPr>
              <a:t>В 1950 г. была принята Европейская конвенция о защите прав человека и основных свобод (Европейская конвенция)</a:t>
            </a:r>
            <a:endParaRPr lang="ru-RU" sz="1800" dirty="0">
              <a:latin typeface="Times New Roman" panose="02020603050405020304" pitchFamily="18" charset="0"/>
            </a:endParaRPr>
          </a:p>
        </p:txBody>
      </p:sp>
      <p:sp>
        <p:nvSpPr>
          <p:cNvPr id="4" name="Дата 3">
            <a:extLst>
              <a:ext uri="{FF2B5EF4-FFF2-40B4-BE49-F238E27FC236}">
                <a16:creationId xmlns:a16="http://schemas.microsoft.com/office/drawing/2014/main" id="{43B69C3F-698C-402F-9920-0F6370612252}"/>
              </a:ext>
            </a:extLst>
          </p:cNvPr>
          <p:cNvSpPr>
            <a:spLocks noGrp="1"/>
          </p:cNvSpPr>
          <p:nvPr>
            <p:ph type="dt" sz="half" idx="10"/>
          </p:nvPr>
        </p:nvSpPr>
        <p:spPr/>
        <p:txBody>
          <a:bodyPr/>
          <a:lstStyle/>
          <a:p>
            <a:pPr rtl="0"/>
            <a:fld id="{BE289488-0C23-4DC8-A9FA-240659547385}" type="datetime1">
              <a:rPr lang="ru-RU" smtClean="0"/>
              <a:t>26.01.2022</a:t>
            </a:fld>
            <a:endParaRPr lang="en-US" dirty="0"/>
          </a:p>
        </p:txBody>
      </p:sp>
    </p:spTree>
    <p:extLst>
      <p:ext uri="{BB962C8B-B14F-4D97-AF65-F5344CB8AC3E}">
        <p14:creationId xmlns:p14="http://schemas.microsoft.com/office/powerpoint/2010/main" val="1682409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1903C6-58F6-489C-B427-CAF0AA7DED2C}"/>
              </a:ext>
            </a:extLst>
          </p:cNvPr>
          <p:cNvSpPr>
            <a:spLocks noGrp="1"/>
          </p:cNvSpPr>
          <p:nvPr>
            <p:ph type="title"/>
          </p:nvPr>
        </p:nvSpPr>
        <p:spPr>
          <a:xfrm>
            <a:off x="939567" y="286603"/>
            <a:ext cx="10216113" cy="1450757"/>
          </a:xfrm>
        </p:spPr>
        <p:txBody>
          <a:bodyPr>
            <a:noAutofit/>
          </a:bodyPr>
          <a:lstStyle/>
          <a:p>
            <a:r>
              <a:rPr lang="ru-RU" sz="3600" dirty="0"/>
              <a:t>Эволюция понимания компенсации морального вреда (международное право)</a:t>
            </a:r>
          </a:p>
        </p:txBody>
      </p:sp>
      <p:sp>
        <p:nvSpPr>
          <p:cNvPr id="3" name="Объект 2">
            <a:extLst>
              <a:ext uri="{FF2B5EF4-FFF2-40B4-BE49-F238E27FC236}">
                <a16:creationId xmlns:a16="http://schemas.microsoft.com/office/drawing/2014/main" id="{3835CDB8-9B53-41AE-A22B-5D36A9747AB2}"/>
              </a:ext>
            </a:extLst>
          </p:cNvPr>
          <p:cNvSpPr>
            <a:spLocks noGrp="1"/>
          </p:cNvSpPr>
          <p:nvPr>
            <p:ph idx="1"/>
          </p:nvPr>
        </p:nvSpPr>
        <p:spPr/>
        <p:txBody>
          <a:bodyPr>
            <a:normAutofit fontScale="92500" lnSpcReduction="10000"/>
          </a:bodyPr>
          <a:lstStyle/>
          <a:p>
            <a:pPr marL="457200" indent="-457200">
              <a:buFont typeface="+mj-lt"/>
              <a:buAutoNum type="arabicPeriod"/>
            </a:pPr>
            <a:r>
              <a:rPr lang="ru-RU" sz="1800" dirty="0">
                <a:latin typeface="Times New Roman" panose="02020603050405020304" pitchFamily="18" charset="0"/>
              </a:rPr>
              <a:t>1990 год, дело </a:t>
            </a:r>
            <a:r>
              <a:rPr lang="en-US" sz="1800" dirty="0">
                <a:effectLst/>
                <a:latin typeface="Times New Roman" panose="02020603050405020304" pitchFamily="18" charset="0"/>
                <a:ea typeface="Times New Roman" panose="02020603050405020304" pitchFamily="18" charset="0"/>
              </a:rPr>
              <a:t>Rainbow Warrior</a:t>
            </a:r>
            <a:r>
              <a:rPr lang="ru-RU" sz="1800" dirty="0">
                <a:effectLst/>
                <a:latin typeface="Times New Roman" panose="02020603050405020304" pitchFamily="18" charset="0"/>
                <a:ea typeface="Times New Roman" panose="02020603050405020304" pitchFamily="18" charset="0"/>
              </a:rPr>
              <a:t> (траулер организации «Гринпис» был потоплен в новозеландской бухте агентами французской разведки 10 июля 1985 года) Генеральный секретарь ООН, французское правительство «должно выплатить 7 миллионов долларов правительству Новой Зеландии в качестве компенсации за весь понесенный ущерб»</a:t>
            </a:r>
          </a:p>
          <a:p>
            <a:pPr marL="457200" indent="-457200">
              <a:buFont typeface="+mj-lt"/>
              <a:buAutoNum type="arabicPeriod"/>
            </a:pPr>
            <a:r>
              <a:rPr lang="ru-RU" sz="1800" dirty="0">
                <a:latin typeface="Times New Roman" panose="02020603050405020304" pitchFamily="18" charset="0"/>
              </a:rPr>
              <a:t>С этого момента началась эра высоких компенсаций морального вреда.</a:t>
            </a:r>
          </a:p>
          <a:p>
            <a:pPr marL="457200" indent="-457200">
              <a:buFont typeface="+mj-lt"/>
              <a:buAutoNum type="arabicPeriod"/>
            </a:pPr>
            <a:r>
              <a:rPr lang="ru-RU" sz="1800" dirty="0">
                <a:effectLst/>
                <a:latin typeface="Times New Roman" panose="02020603050405020304" pitchFamily="18" charset="0"/>
                <a:ea typeface="Times New Roman" panose="02020603050405020304" pitchFamily="18" charset="0"/>
              </a:rPr>
              <a:t>На сегодняшний момент </a:t>
            </a:r>
            <a:r>
              <a:rPr lang="ru-RU" sz="1800" b="1" dirty="0">
                <a:effectLst/>
                <a:latin typeface="Times New Roman" panose="02020603050405020304" pitchFamily="18" charset="0"/>
                <a:ea typeface="Times New Roman" panose="02020603050405020304" pitchFamily="18" charset="0"/>
              </a:rPr>
              <a:t>денежная компенсация является предпочтительным методом справедливой компенсации ЕСПЧ</a:t>
            </a:r>
            <a:r>
              <a:rPr lang="ru-RU" sz="1800" dirty="0">
                <a:effectLst/>
                <a:latin typeface="Times New Roman" panose="02020603050405020304" pitchFamily="18" charset="0"/>
                <a:ea typeface="Times New Roman" panose="02020603050405020304" pitchFamily="18" charset="0"/>
              </a:rPr>
              <a:t>. Денежные компенсации присуждаются в постоянно расширяющейся категории дел, охватывающих различные виды ущерба, включая причинение вреда окружающей среде.</a:t>
            </a:r>
          </a:p>
          <a:p>
            <a:pPr marL="457200" indent="-457200">
              <a:buFont typeface="+mj-lt"/>
              <a:buAutoNum type="arabicPeriod"/>
            </a:pPr>
            <a:r>
              <a:rPr lang="ru-RU" sz="1800" i="1" dirty="0">
                <a:latin typeface="Times New Roman" panose="02020603050405020304" pitchFamily="18" charset="0"/>
              </a:rPr>
              <a:t>Примечание: в научных кругах Великобритании рассматривается возможность компенсации морального вреда за несоблюдение и/или ненадлежащее соблюдение договорных отношений, в том числе для юридических лиц.</a:t>
            </a:r>
          </a:p>
        </p:txBody>
      </p:sp>
      <p:sp>
        <p:nvSpPr>
          <p:cNvPr id="4" name="Дата 3">
            <a:extLst>
              <a:ext uri="{FF2B5EF4-FFF2-40B4-BE49-F238E27FC236}">
                <a16:creationId xmlns:a16="http://schemas.microsoft.com/office/drawing/2014/main" id="{43B69C3F-698C-402F-9920-0F6370612252}"/>
              </a:ext>
            </a:extLst>
          </p:cNvPr>
          <p:cNvSpPr>
            <a:spLocks noGrp="1"/>
          </p:cNvSpPr>
          <p:nvPr>
            <p:ph type="dt" sz="half" idx="10"/>
          </p:nvPr>
        </p:nvSpPr>
        <p:spPr/>
        <p:txBody>
          <a:bodyPr/>
          <a:lstStyle/>
          <a:p>
            <a:pPr rtl="0"/>
            <a:fld id="{BE289488-0C23-4DC8-A9FA-240659547385}" type="datetime1">
              <a:rPr lang="ru-RU" smtClean="0"/>
              <a:t>26.01.2022</a:t>
            </a:fld>
            <a:endParaRPr lang="en-US" dirty="0"/>
          </a:p>
        </p:txBody>
      </p:sp>
    </p:spTree>
    <p:extLst>
      <p:ext uri="{BB962C8B-B14F-4D97-AF65-F5344CB8AC3E}">
        <p14:creationId xmlns:p14="http://schemas.microsoft.com/office/powerpoint/2010/main" val="2016056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1903C6-58F6-489C-B427-CAF0AA7DED2C}"/>
              </a:ext>
            </a:extLst>
          </p:cNvPr>
          <p:cNvSpPr>
            <a:spLocks noGrp="1"/>
          </p:cNvSpPr>
          <p:nvPr>
            <p:ph type="title"/>
          </p:nvPr>
        </p:nvSpPr>
        <p:spPr>
          <a:xfrm>
            <a:off x="939567" y="286603"/>
            <a:ext cx="10216113" cy="1450757"/>
          </a:xfrm>
        </p:spPr>
        <p:txBody>
          <a:bodyPr>
            <a:noAutofit/>
          </a:bodyPr>
          <a:lstStyle/>
          <a:p>
            <a:r>
              <a:rPr lang="ru-RU" sz="3600" dirty="0"/>
              <a:t>Моральный вред в российской действительности</a:t>
            </a:r>
          </a:p>
        </p:txBody>
      </p:sp>
      <p:sp>
        <p:nvSpPr>
          <p:cNvPr id="3" name="Объект 2">
            <a:extLst>
              <a:ext uri="{FF2B5EF4-FFF2-40B4-BE49-F238E27FC236}">
                <a16:creationId xmlns:a16="http://schemas.microsoft.com/office/drawing/2014/main" id="{3835CDB8-9B53-41AE-A22B-5D36A9747AB2}"/>
              </a:ext>
            </a:extLst>
          </p:cNvPr>
          <p:cNvSpPr>
            <a:spLocks noGrp="1"/>
          </p:cNvSpPr>
          <p:nvPr>
            <p:ph idx="1"/>
          </p:nvPr>
        </p:nvSpPr>
        <p:spPr/>
        <p:txBody>
          <a:bodyPr>
            <a:normAutofit/>
          </a:bodyPr>
          <a:lstStyle/>
          <a:p>
            <a:pPr marL="457200" indent="-457200">
              <a:buFont typeface="+mj-lt"/>
              <a:buAutoNum type="arabicPeriod"/>
            </a:pPr>
            <a:r>
              <a:rPr lang="ru-RU" sz="1800" dirty="0">
                <a:latin typeface="Times New Roman" panose="02020603050405020304" pitchFamily="18" charset="0"/>
              </a:rPr>
              <a:t>До революционный период – споры о целесообразности денежной компенсации, так как во главу ставятся честь и достоинство, которые нельзя компенсировать деньгами</a:t>
            </a:r>
          </a:p>
          <a:p>
            <a:pPr marL="457200" indent="-457200">
              <a:buFont typeface="+mj-lt"/>
              <a:buAutoNum type="arabicPeriod"/>
            </a:pPr>
            <a:r>
              <a:rPr lang="ru-RU" sz="1800" dirty="0">
                <a:latin typeface="Times New Roman" panose="02020603050405020304" pitchFamily="18" charset="0"/>
              </a:rPr>
              <a:t>В советский период не предполагалась сама возможность компенсации морального вреда</a:t>
            </a:r>
          </a:p>
          <a:p>
            <a:pPr marL="457200" indent="-457200">
              <a:buFont typeface="+mj-lt"/>
              <a:buAutoNum type="arabicPeriod"/>
            </a:pPr>
            <a:r>
              <a:rPr lang="ru-RU" sz="1800" dirty="0">
                <a:latin typeface="Times New Roman" panose="02020603050405020304" pitchFamily="18" charset="0"/>
              </a:rPr>
              <a:t>1990 – появление закона о регулировании средств массовой информации (появилась </a:t>
            </a:r>
            <a:r>
              <a:rPr lang="ru-RU" sz="1800" dirty="0">
                <a:effectLst/>
                <a:latin typeface="Times New Roman" panose="02020603050405020304" pitchFamily="18" charset="0"/>
                <a:ea typeface="Times New Roman" panose="02020603050405020304" pitchFamily="18" charset="0"/>
              </a:rPr>
              <a:t>возможность предъявление исков о посягательстве на честь и достоинство, вызванных распространением порочащих сведений или клеветой, опубликованными в средствах массовой информации)</a:t>
            </a:r>
          </a:p>
          <a:p>
            <a:pPr marL="457200" indent="-457200">
              <a:buFont typeface="+mj-lt"/>
              <a:buAutoNum type="arabicPeriod"/>
            </a:pPr>
            <a:r>
              <a:rPr lang="ru-RU" sz="1800" dirty="0">
                <a:latin typeface="Times New Roman" panose="02020603050405020304" pitchFamily="18" charset="0"/>
              </a:rPr>
              <a:t>1992 – закон о защите прав потребителей</a:t>
            </a:r>
          </a:p>
          <a:p>
            <a:pPr marL="457200" indent="-457200">
              <a:buFont typeface="+mj-lt"/>
              <a:buAutoNum type="arabicPeriod"/>
            </a:pPr>
            <a:r>
              <a:rPr lang="ru-RU" sz="1800" dirty="0">
                <a:latin typeface="Times New Roman" panose="02020603050405020304" pitchFamily="18" charset="0"/>
              </a:rPr>
              <a:t>1994 – понятие морального вреда появляется в Гражданском кодексе, пленуме ВАС №10</a:t>
            </a:r>
          </a:p>
          <a:p>
            <a:pPr marL="457200" indent="-457200">
              <a:buFont typeface="+mj-lt"/>
              <a:buAutoNum type="arabicPeriod"/>
            </a:pPr>
            <a:r>
              <a:rPr lang="ru-RU" sz="1800" dirty="0">
                <a:latin typeface="Times New Roman" panose="02020603050405020304" pitchFamily="18" charset="0"/>
              </a:rPr>
              <a:t>Идет развитие и становление компенсации морального вреда в России</a:t>
            </a:r>
          </a:p>
          <a:p>
            <a:pPr marL="457200" indent="-457200">
              <a:buFont typeface="+mj-lt"/>
              <a:buAutoNum type="arabicPeriod"/>
            </a:pPr>
            <a:endParaRPr lang="ru-RU" sz="1800" dirty="0">
              <a:latin typeface="Times New Roman" panose="02020603050405020304" pitchFamily="18" charset="0"/>
            </a:endParaRPr>
          </a:p>
        </p:txBody>
      </p:sp>
      <p:sp>
        <p:nvSpPr>
          <p:cNvPr id="4" name="Дата 3">
            <a:extLst>
              <a:ext uri="{FF2B5EF4-FFF2-40B4-BE49-F238E27FC236}">
                <a16:creationId xmlns:a16="http://schemas.microsoft.com/office/drawing/2014/main" id="{43B69C3F-698C-402F-9920-0F6370612252}"/>
              </a:ext>
            </a:extLst>
          </p:cNvPr>
          <p:cNvSpPr>
            <a:spLocks noGrp="1"/>
          </p:cNvSpPr>
          <p:nvPr>
            <p:ph type="dt" sz="half" idx="10"/>
          </p:nvPr>
        </p:nvSpPr>
        <p:spPr/>
        <p:txBody>
          <a:bodyPr/>
          <a:lstStyle/>
          <a:p>
            <a:pPr rtl="0"/>
            <a:fld id="{BE289488-0C23-4DC8-A9FA-240659547385}" type="datetime1">
              <a:rPr lang="ru-RU" smtClean="0"/>
              <a:t>26.01.2022</a:t>
            </a:fld>
            <a:endParaRPr lang="en-US" dirty="0"/>
          </a:p>
        </p:txBody>
      </p:sp>
    </p:spTree>
    <p:extLst>
      <p:ext uri="{BB962C8B-B14F-4D97-AF65-F5344CB8AC3E}">
        <p14:creationId xmlns:p14="http://schemas.microsoft.com/office/powerpoint/2010/main" val="728228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1903C6-58F6-489C-B427-CAF0AA7DED2C}"/>
              </a:ext>
            </a:extLst>
          </p:cNvPr>
          <p:cNvSpPr>
            <a:spLocks noGrp="1"/>
          </p:cNvSpPr>
          <p:nvPr>
            <p:ph type="title"/>
          </p:nvPr>
        </p:nvSpPr>
        <p:spPr>
          <a:xfrm>
            <a:off x="939567" y="286603"/>
            <a:ext cx="10216113" cy="1450757"/>
          </a:xfrm>
        </p:spPr>
        <p:txBody>
          <a:bodyPr>
            <a:noAutofit/>
          </a:bodyPr>
          <a:lstStyle/>
          <a:p>
            <a:r>
              <a:rPr lang="ru-RU" sz="3600" dirty="0"/>
              <a:t>Моральный вред в российской действительности (судебная практика)</a:t>
            </a:r>
          </a:p>
        </p:txBody>
      </p:sp>
      <p:sp>
        <p:nvSpPr>
          <p:cNvPr id="3" name="Объект 2">
            <a:extLst>
              <a:ext uri="{FF2B5EF4-FFF2-40B4-BE49-F238E27FC236}">
                <a16:creationId xmlns:a16="http://schemas.microsoft.com/office/drawing/2014/main" id="{3835CDB8-9B53-41AE-A22B-5D36A9747AB2}"/>
              </a:ext>
            </a:extLst>
          </p:cNvPr>
          <p:cNvSpPr>
            <a:spLocks noGrp="1"/>
          </p:cNvSpPr>
          <p:nvPr>
            <p:ph idx="1"/>
          </p:nvPr>
        </p:nvSpPr>
        <p:spPr/>
        <p:txBody>
          <a:bodyPr>
            <a:normAutofit fontScale="85000" lnSpcReduction="10000"/>
          </a:bodyPr>
          <a:lstStyle/>
          <a:p>
            <a:pPr marL="342900" lvl="0" indent="-342900" algn="just">
              <a:lnSpc>
                <a:spcPct val="150000"/>
              </a:lnSpc>
              <a:spcBef>
                <a:spcPts val="600"/>
              </a:spcBef>
              <a:buFont typeface="Symbol" panose="05050102010706020507" pitchFamily="18" charset="2"/>
              <a:buChar char=""/>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Не существует единых требований к величине компенсации морального вреда и за один и тот же тип нарушения суды различных регионов могут назначать компенсации, различающиеся в разы. Например, истцам, ставшим по итогам ДТП инвалидами 1 группы, присудили по делу № 2-59/2018 400 000 руб., а по делу № 2-187/2018 – 900 000 руб.</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Bef>
                <a:spcPts val="600"/>
              </a:spcBef>
              <a:buFont typeface="Symbol" panose="05050102010706020507" pitchFamily="18" charset="2"/>
              <a:buChar char=""/>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Большая часть определений не содержит полного описания причин и критериев, а также обоснования величины компенсации морального вреда.</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Bef>
                <a:spcPts val="600"/>
              </a:spcBef>
              <a:buFont typeface="Symbol" panose="05050102010706020507" pitchFamily="18" charset="2"/>
              <a:buChar char=""/>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Многие суды выносят решения «формально», назначая условную компенсацию в 5 000 руб., 10 000 руб. или аналогичную.</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Bef>
                <a:spcPts val="600"/>
              </a:spcBef>
              <a:spcAft>
                <a:spcPts val="800"/>
              </a:spcAft>
              <a:buFont typeface="Symbol" panose="05050102010706020507" pitchFamily="18" charset="2"/>
              <a:buChar char=""/>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Не учитываются индивидуальные особенности потерпевших или особенностей совершения правонарушения (вины причинителя вреда).</a:t>
            </a:r>
          </a:p>
          <a:p>
            <a:pPr marL="342900" lvl="0" indent="-342900" algn="just">
              <a:lnSpc>
                <a:spcPct val="150000"/>
              </a:lnSpc>
              <a:spcBef>
                <a:spcPts val="600"/>
              </a:spcBef>
              <a:spcAft>
                <a:spcPts val="800"/>
              </a:spcAft>
              <a:buFont typeface="Symbol" panose="05050102010706020507" pitchFamily="18" charset="2"/>
              <a:buChar char=""/>
            </a:pPr>
            <a:r>
              <a:rPr lang="ru-RU" sz="1800" dirty="0">
                <a:effectLst/>
                <a:latin typeface="Times New Roman" panose="02020603050405020304" pitchFamily="18" charset="0"/>
                <a:ea typeface="Calibri" panose="020F0502020204030204" pitchFamily="34" charset="0"/>
              </a:rPr>
              <a:t>Аргументация решения в части достаточности и разумности величины морального вреда отсутствует.</a:t>
            </a:r>
            <a:endParaRPr lang="ru-RU" sz="1800" dirty="0">
              <a:latin typeface="Times New Roman" panose="02020603050405020304" pitchFamily="18" charset="0"/>
            </a:endParaRPr>
          </a:p>
        </p:txBody>
      </p:sp>
      <p:sp>
        <p:nvSpPr>
          <p:cNvPr id="4" name="Дата 3">
            <a:extLst>
              <a:ext uri="{FF2B5EF4-FFF2-40B4-BE49-F238E27FC236}">
                <a16:creationId xmlns:a16="http://schemas.microsoft.com/office/drawing/2014/main" id="{43B69C3F-698C-402F-9920-0F6370612252}"/>
              </a:ext>
            </a:extLst>
          </p:cNvPr>
          <p:cNvSpPr>
            <a:spLocks noGrp="1"/>
          </p:cNvSpPr>
          <p:nvPr>
            <p:ph type="dt" sz="half" idx="10"/>
          </p:nvPr>
        </p:nvSpPr>
        <p:spPr/>
        <p:txBody>
          <a:bodyPr/>
          <a:lstStyle/>
          <a:p>
            <a:pPr rtl="0"/>
            <a:fld id="{BE289488-0C23-4DC8-A9FA-240659547385}" type="datetime1">
              <a:rPr lang="ru-RU" smtClean="0"/>
              <a:t>26.01.2022</a:t>
            </a:fld>
            <a:endParaRPr lang="en-US" dirty="0"/>
          </a:p>
        </p:txBody>
      </p:sp>
    </p:spTree>
    <p:extLst>
      <p:ext uri="{BB962C8B-B14F-4D97-AF65-F5344CB8AC3E}">
        <p14:creationId xmlns:p14="http://schemas.microsoft.com/office/powerpoint/2010/main" val="2609676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1903C6-58F6-489C-B427-CAF0AA7DED2C}"/>
              </a:ext>
            </a:extLst>
          </p:cNvPr>
          <p:cNvSpPr>
            <a:spLocks noGrp="1"/>
          </p:cNvSpPr>
          <p:nvPr>
            <p:ph type="title"/>
          </p:nvPr>
        </p:nvSpPr>
        <p:spPr>
          <a:xfrm>
            <a:off x="939567" y="286603"/>
            <a:ext cx="10216113" cy="1450757"/>
          </a:xfrm>
        </p:spPr>
        <p:txBody>
          <a:bodyPr>
            <a:noAutofit/>
          </a:bodyPr>
          <a:lstStyle/>
          <a:p>
            <a:r>
              <a:rPr lang="ru-RU" sz="3600" dirty="0"/>
              <a:t>Моральный вред в российской действительности (социологические опросы)</a:t>
            </a:r>
          </a:p>
        </p:txBody>
      </p:sp>
      <p:sp>
        <p:nvSpPr>
          <p:cNvPr id="4" name="Дата 3">
            <a:extLst>
              <a:ext uri="{FF2B5EF4-FFF2-40B4-BE49-F238E27FC236}">
                <a16:creationId xmlns:a16="http://schemas.microsoft.com/office/drawing/2014/main" id="{43B69C3F-698C-402F-9920-0F6370612252}"/>
              </a:ext>
            </a:extLst>
          </p:cNvPr>
          <p:cNvSpPr>
            <a:spLocks noGrp="1"/>
          </p:cNvSpPr>
          <p:nvPr>
            <p:ph type="dt" sz="half" idx="10"/>
          </p:nvPr>
        </p:nvSpPr>
        <p:spPr/>
        <p:txBody>
          <a:bodyPr/>
          <a:lstStyle/>
          <a:p>
            <a:pPr rtl="0"/>
            <a:fld id="{BE289488-0C23-4DC8-A9FA-240659547385}" type="datetime1">
              <a:rPr lang="ru-RU" smtClean="0"/>
              <a:t>26.01.2022</a:t>
            </a:fld>
            <a:endParaRPr lang="en-US" dirty="0"/>
          </a:p>
        </p:txBody>
      </p:sp>
      <p:pic>
        <p:nvPicPr>
          <p:cNvPr id="5" name="Объект 4" descr="Изображение выглядит как стол&#10;&#10;Автоматически созданное описание">
            <a:extLst>
              <a:ext uri="{FF2B5EF4-FFF2-40B4-BE49-F238E27FC236}">
                <a16:creationId xmlns:a16="http://schemas.microsoft.com/office/drawing/2014/main" id="{99A83752-913D-4387-82B8-73407AD06CBB}"/>
              </a:ext>
            </a:extLst>
          </p:cNvPr>
          <p:cNvPicPr>
            <a:picLocks noGrp="1" noChangeAspect="1"/>
          </p:cNvPicPr>
          <p:nvPr>
            <p:ph idx="1"/>
          </p:nvPr>
        </p:nvPicPr>
        <p:blipFill>
          <a:blip r:embed="rId2" cstate="print"/>
          <a:stretch>
            <a:fillRect/>
          </a:stretch>
        </p:blipFill>
        <p:spPr>
          <a:xfrm>
            <a:off x="287211" y="2567860"/>
            <a:ext cx="4972050" cy="2800350"/>
          </a:xfrm>
          <a:prstGeom prst="rect">
            <a:avLst/>
          </a:prstGeom>
        </p:spPr>
      </p:pic>
      <p:sp>
        <p:nvSpPr>
          <p:cNvPr id="7" name="TextBox 6">
            <a:extLst>
              <a:ext uri="{FF2B5EF4-FFF2-40B4-BE49-F238E27FC236}">
                <a16:creationId xmlns:a16="http://schemas.microsoft.com/office/drawing/2014/main" id="{D0CFD0A7-79ED-47E6-8E2A-08AD8712A79A}"/>
              </a:ext>
            </a:extLst>
          </p:cNvPr>
          <p:cNvSpPr txBox="1"/>
          <p:nvPr/>
        </p:nvSpPr>
        <p:spPr>
          <a:xfrm>
            <a:off x="287211" y="1978223"/>
            <a:ext cx="6094378" cy="338554"/>
          </a:xfrm>
          <a:prstGeom prst="rect">
            <a:avLst/>
          </a:prstGeom>
          <a:noFill/>
        </p:spPr>
        <p:txBody>
          <a:bodyPr wrap="square">
            <a:spAutoFit/>
          </a:bodyPr>
          <a:lstStyle/>
          <a:p>
            <a:r>
              <a:rPr lang="ru-RU" sz="1600" dirty="0">
                <a:effectLst/>
                <a:latin typeface="Times New Roman" panose="02020603050405020304" pitchFamily="18" charset="0"/>
                <a:ea typeface="Times New Roman" panose="02020603050405020304" pitchFamily="18" charset="0"/>
              </a:rPr>
              <a:t>Результаты социологического опроса 118 судей (2020)</a:t>
            </a:r>
            <a:endParaRPr lang="ru-RU" sz="1600" dirty="0"/>
          </a:p>
        </p:txBody>
      </p:sp>
      <p:pic>
        <p:nvPicPr>
          <p:cNvPr id="8" name="Рисунок 7" descr="Изображение выглядит как стол&#10;&#10;Автоматически созданное описание">
            <a:extLst>
              <a:ext uri="{FF2B5EF4-FFF2-40B4-BE49-F238E27FC236}">
                <a16:creationId xmlns:a16="http://schemas.microsoft.com/office/drawing/2014/main" id="{EAA3BC0D-5C12-4772-9CBF-161FFC2F852B}"/>
              </a:ext>
            </a:extLst>
          </p:cNvPr>
          <p:cNvPicPr>
            <a:picLocks noChangeAspect="1"/>
          </p:cNvPicPr>
          <p:nvPr/>
        </p:nvPicPr>
        <p:blipFill>
          <a:blip r:embed="rId3" cstate="print"/>
          <a:stretch>
            <a:fillRect/>
          </a:stretch>
        </p:blipFill>
        <p:spPr>
          <a:xfrm>
            <a:off x="6436462" y="2697233"/>
            <a:ext cx="4749989" cy="3573895"/>
          </a:xfrm>
          <a:prstGeom prst="rect">
            <a:avLst/>
          </a:prstGeom>
        </p:spPr>
      </p:pic>
      <p:sp>
        <p:nvSpPr>
          <p:cNvPr id="10" name="TextBox 9">
            <a:extLst>
              <a:ext uri="{FF2B5EF4-FFF2-40B4-BE49-F238E27FC236}">
                <a16:creationId xmlns:a16="http://schemas.microsoft.com/office/drawing/2014/main" id="{D5F6A068-5F13-4130-BDFA-C253F7389452}"/>
              </a:ext>
            </a:extLst>
          </p:cNvPr>
          <p:cNvSpPr txBox="1"/>
          <p:nvPr/>
        </p:nvSpPr>
        <p:spPr>
          <a:xfrm>
            <a:off x="6258187" y="2022818"/>
            <a:ext cx="5095676" cy="584775"/>
          </a:xfrm>
          <a:prstGeom prst="rect">
            <a:avLst/>
          </a:prstGeom>
          <a:noFill/>
        </p:spPr>
        <p:txBody>
          <a:bodyPr wrap="square">
            <a:spAutoFit/>
          </a:bodyPr>
          <a:lstStyle/>
          <a:p>
            <a:r>
              <a:rPr lang="ru-RU" sz="1600" dirty="0">
                <a:latin typeface="Times New Roman" panose="02020603050405020304" pitchFamily="18" charset="0"/>
                <a:ea typeface="Times New Roman" panose="02020603050405020304" pitchFamily="18" charset="0"/>
              </a:rPr>
              <a:t>О</a:t>
            </a:r>
            <a:r>
              <a:rPr lang="ru-RU" sz="1600" dirty="0">
                <a:effectLst/>
                <a:latin typeface="Times New Roman" panose="02020603050405020304" pitchFamily="18" charset="0"/>
                <a:ea typeface="Times New Roman" panose="02020603050405020304" pitchFamily="18" charset="0"/>
              </a:rPr>
              <a:t>прос мнения юристов, объявленный на портале Zakon.ru (2019), более 1200 опрошенных</a:t>
            </a:r>
            <a:endParaRPr lang="ru-RU" sz="1600" dirty="0"/>
          </a:p>
        </p:txBody>
      </p:sp>
    </p:spTree>
    <p:extLst>
      <p:ext uri="{BB962C8B-B14F-4D97-AF65-F5344CB8AC3E}">
        <p14:creationId xmlns:p14="http://schemas.microsoft.com/office/powerpoint/2010/main" val="809146206"/>
      </p:ext>
    </p:extLst>
  </p:cSld>
  <p:clrMapOvr>
    <a:masterClrMapping/>
  </p:clrMapOvr>
</p:sld>
</file>

<file path=ppt/theme/theme1.xml><?xml version="1.0" encoding="utf-8"?>
<a:theme xmlns:a="http://schemas.openxmlformats.org/drawingml/2006/main" name="1_Ретроспектива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Office_41798995_TF56160789" id="{E9416FAF-F856-40AC-9675-C9B0760B1290}" vid="{1EEFFE07-2D5A-4CA5-A479-4D088CDD8AD4}"/>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{E074F567-79FA-4082-ADD5-09300AF70ABE}tf56160789_win32</Template>
  <TotalTime>640</TotalTime>
  <Words>1259</Words>
  <Application>Microsoft Office PowerPoint</Application>
  <PresentationFormat>Широкоэкранный</PresentationFormat>
  <Paragraphs>67</Paragraphs>
  <Slides>11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vt:i4>
      </vt:variant>
    </vt:vector>
  </HeadingPairs>
  <TitlesOfParts>
    <vt:vector size="18" baseType="lpstr">
      <vt:lpstr>Bookman Old Style</vt:lpstr>
      <vt:lpstr>Calibri</vt:lpstr>
      <vt:lpstr>Franklin Gothic Book</vt:lpstr>
      <vt:lpstr>Symbol</vt:lpstr>
      <vt:lpstr>Times New Roman</vt:lpstr>
      <vt:lpstr>Wingdings</vt:lpstr>
      <vt:lpstr>1_РетроспективаVTI</vt:lpstr>
      <vt:lpstr>Проблемы определения размера компенсации морального вреда</vt:lpstr>
      <vt:lpstr>Актуальность</vt:lpstr>
      <vt:lpstr>Эволюция понимания компенсации морального вреда (международное право)</vt:lpstr>
      <vt:lpstr>Эволюция понимания компенсации морального вреда (международное право)</vt:lpstr>
      <vt:lpstr>Эволюция понимания компенсации морального вреда (международное право)</vt:lpstr>
      <vt:lpstr>Эволюция понимания компенсации морального вреда (международное право)</vt:lpstr>
      <vt:lpstr>Моральный вред в российской действительности</vt:lpstr>
      <vt:lpstr>Моральный вред в российской действительности (судебная практика)</vt:lpstr>
      <vt:lpstr>Моральный вред в российской действительности (социологические опросы)</vt:lpstr>
      <vt:lpstr>Существующие методики, позволяющие определить величину компенсации морального вреда (в том числе в совокупности с иным вредом)</vt:lpstr>
      <vt:lpstr>Выводы и предложения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Проблемы определения размера компенсации морального вреда</dc:title>
  <dc:creator>Ekaterina Gosteva</dc:creator>
  <cp:lastModifiedBy>Ekaterina Gosteva</cp:lastModifiedBy>
  <cp:revision>7</cp:revision>
  <dcterms:created xsi:type="dcterms:W3CDTF">2022-01-26T19:58:39Z</dcterms:created>
  <dcterms:modified xsi:type="dcterms:W3CDTF">2022-01-27T06:39:04Z</dcterms:modified>
</cp:coreProperties>
</file>