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4" r:id="rId2"/>
  </p:sldMasterIdLst>
  <p:notesMasterIdLst>
    <p:notesMasterId r:id="rId35"/>
  </p:notesMasterIdLst>
  <p:sldIdLst>
    <p:sldId id="702" r:id="rId3"/>
    <p:sldId id="713" r:id="rId4"/>
    <p:sldId id="260" r:id="rId5"/>
    <p:sldId id="717" r:id="rId6"/>
    <p:sldId id="710" r:id="rId7"/>
    <p:sldId id="714" r:id="rId8"/>
    <p:sldId id="715" r:id="rId9"/>
    <p:sldId id="257" r:id="rId10"/>
    <p:sldId id="258" r:id="rId11"/>
    <p:sldId id="259" r:id="rId12"/>
    <p:sldId id="264" r:id="rId13"/>
    <p:sldId id="265" r:id="rId14"/>
    <p:sldId id="266" r:id="rId15"/>
    <p:sldId id="267" r:id="rId16"/>
    <p:sldId id="718" r:id="rId17"/>
    <p:sldId id="272" r:id="rId18"/>
    <p:sldId id="705" r:id="rId19"/>
    <p:sldId id="708" r:id="rId20"/>
    <p:sldId id="293" r:id="rId21"/>
    <p:sldId id="707" r:id="rId22"/>
    <p:sldId id="719" r:id="rId23"/>
    <p:sldId id="709" r:id="rId24"/>
    <p:sldId id="706" r:id="rId25"/>
    <p:sldId id="563" r:id="rId26"/>
    <p:sldId id="720" r:id="rId27"/>
    <p:sldId id="721" r:id="rId28"/>
    <p:sldId id="722" r:id="rId29"/>
    <p:sldId id="261" r:id="rId30"/>
    <p:sldId id="269" r:id="rId31"/>
    <p:sldId id="270" r:id="rId32"/>
    <p:sldId id="724" r:id="rId33"/>
    <p:sldId id="262" r:id="rId34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66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41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865B4-F64D-4E24-A355-F9641B7E0046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90E7E6-4B3A-4FFF-A105-6749CD5B2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03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2F373E"/>
                </a:solidFill>
                <a:effectLst/>
                <a:latin typeface="Times New Roman" panose="02020603050405020304" pitchFamily="18" charset="0"/>
              </a:rPr>
              <a:t>Банкроты – побочный продукт процветающих банков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30193B-564F-4854-8A52-728F3FB19C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932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0E7E6-4B3A-4FFF-A105-6749CD5B285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17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24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85267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35090" y="2015860"/>
            <a:ext cx="5605200" cy="5900468"/>
          </a:xfrm>
          <a:solidFill>
            <a:schemeClr val="bg1"/>
          </a:solidFill>
        </p:spPr>
        <p:txBody>
          <a:bodyPr lIns="180000" tIns="180000" rIns="18000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340290" y="2017205"/>
            <a:ext cx="5606289" cy="5900468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3696650" cy="648000"/>
          </a:xfrm>
        </p:spPr>
        <p:txBody>
          <a:bodyPr/>
          <a:lstStyle>
            <a:lvl1pPr>
              <a:defRPr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0343850" cy="540000"/>
          </a:xfrm>
        </p:spPr>
        <p:txBody>
          <a:bodyPr/>
          <a:lstStyle>
            <a:lvl1pPr marL="0" indent="0">
              <a:buNone/>
              <a:defRPr i="1">
                <a:latin typeface="HelveticaNeueCyr" panose="02000603050000020004" pitchFamily="50" charset="-52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12363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HelveticaNeueCyr" panose="02000503040000020004" pitchFamily="50" charset="-52"/>
                <a:ea typeface="Helvetica Bold" panose="00000500000000000000" pitchFamily="50" charset="0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 dirty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8000" y="2148444"/>
            <a:ext cx="6750000" cy="790614"/>
          </a:xfrm>
          <a:solidFill>
            <a:schemeClr val="tx1"/>
          </a:solidFill>
        </p:spPr>
        <p:txBody>
          <a:bodyPr lIns="180000" tIns="36000" anchor="ctr"/>
          <a:lstStyle>
            <a:lvl1pPr marL="0" indent="0">
              <a:buNone/>
              <a:defRPr sz="3600" b="1" spc="-225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000" y="3035502"/>
            <a:ext cx="6750000" cy="625249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94700" y="2149658"/>
            <a:ext cx="6750000" cy="787925"/>
          </a:xfrm>
          <a:solidFill>
            <a:schemeClr val="tx1"/>
          </a:solidFill>
        </p:spPr>
        <p:txBody>
          <a:bodyPr lIns="180000" tIns="36000" anchor="ctr"/>
          <a:lstStyle>
            <a:lvl1pPr marL="0" indent="0">
              <a:buNone/>
              <a:defRPr sz="3600" b="1" spc="-225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4700" y="3030539"/>
            <a:ext cx="6750000" cy="6256337"/>
          </a:xfrm>
        </p:spPr>
        <p:txBody>
          <a:bodyPr/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44827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48801" y="648000"/>
            <a:ext cx="8208170" cy="8638875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12971" y="7644948"/>
            <a:ext cx="3043029" cy="1641927"/>
          </a:xfrm>
        </p:spPr>
        <p:txBody>
          <a:bodyPr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Enter your caption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EFF903-F1F3-440A-B12C-9FD51606B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3270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61540" y="3169190"/>
            <a:ext cx="10197375" cy="2511705"/>
          </a:xfrm>
        </p:spPr>
        <p:txBody>
          <a:bodyPr anchor="ctr"/>
          <a:lstStyle>
            <a:lvl1pPr algn="ctr">
              <a:lnSpc>
                <a:spcPct val="100000"/>
              </a:lnSpc>
              <a:defRPr sz="9000" b="1" cap="all" spc="-450" baseline="0">
                <a:solidFill>
                  <a:schemeClr val="tx1"/>
                </a:solidFill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Thank you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1542" y="6053591"/>
            <a:ext cx="4994775" cy="574331"/>
          </a:xfrm>
        </p:spPr>
        <p:txBody>
          <a:bodyPr/>
          <a:lstStyle>
            <a:lvl1pPr marL="0" indent="0" algn="r">
              <a:buNone/>
              <a:defRPr sz="3600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3402" y="6225177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93402" y="6811037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93402" y="7396895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</p:spTree>
    <p:extLst>
      <p:ext uri="{BB962C8B-B14F-4D97-AF65-F5344CB8AC3E}">
        <p14:creationId xmlns:p14="http://schemas.microsoft.com/office/powerpoint/2010/main" val="499764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2" y="1512000"/>
            <a:ext cx="13797174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08813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2268000"/>
            <a:ext cx="4374000" cy="70188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350" y="2267215"/>
            <a:ext cx="4374000" cy="7018874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70700" y="2267213"/>
            <a:ext cx="4374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22931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2268000"/>
            <a:ext cx="2646000" cy="70188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35675" y="2268000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23350" y="2268000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11025" y="2261302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798700" y="2261303"/>
            <a:ext cx="2646000" cy="7025573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88896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2" y="1512000"/>
            <a:ext cx="13797174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0133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F756E-F310-4229-ACDD-055D299A95FB}"/>
              </a:ext>
            </a:extLst>
          </p:cNvPr>
          <p:cNvSpPr/>
          <p:nvPr userDrawn="1"/>
        </p:nvSpPr>
        <p:spPr>
          <a:xfrm>
            <a:off x="9445658" y="636310"/>
            <a:ext cx="8257881" cy="85972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7666241-4AF6-458A-A571-6C6C291D7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99163" y="5458799"/>
            <a:ext cx="7580904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F4F2BBF-F210-4954-9C73-A0030AACDD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99163" y="1489955"/>
            <a:ext cx="7580904" cy="3770202"/>
          </a:xfrm>
        </p:spPr>
        <p:txBody>
          <a:bodyPr/>
          <a:lstStyle>
            <a:lvl1pPr>
              <a:defRPr sz="8100" cap="none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5995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D1EE834-4B70-4715-8346-1C0298347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1569563"/>
            <a:ext cx="13797000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4712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E43F4C-1A64-4197-A44B-E6EB874E243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8001" y="1569564"/>
            <a:ext cx="6653747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7B3F5B8-DC28-4878-AC9F-D434D7542D8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791254" y="1569564"/>
            <a:ext cx="6653747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3398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B97B01E-88B2-448F-BD96-A1AAFA39AC1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8000" y="1602630"/>
            <a:ext cx="6652260" cy="1235868"/>
          </a:xfrm>
          <a:solidFill>
            <a:schemeClr val="tx1"/>
          </a:solidFill>
        </p:spPr>
        <p:txBody>
          <a:bodyPr anchor="ctr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0BADDE2-4EE6-41B4-804C-EBF680128B4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792740" y="1602630"/>
            <a:ext cx="6652260" cy="1235868"/>
          </a:xfrm>
          <a:solidFill>
            <a:schemeClr val="tx1"/>
          </a:solidFill>
        </p:spPr>
        <p:txBody>
          <a:bodyPr anchor="ctr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B0A14E0-899D-4594-BC9E-AE89BF0D3A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002" y="3145129"/>
            <a:ext cx="6652260" cy="613936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2C699014-D902-4E9A-80CD-8D2BCFE6709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792740" y="3145129"/>
            <a:ext cx="6652260" cy="613936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4952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48000" y="9534526"/>
            <a:ext cx="6172200" cy="547688"/>
          </a:xfrm>
        </p:spPr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2" y="685800"/>
            <a:ext cx="4739418" cy="2400300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8002" y="3086100"/>
            <a:ext cx="4739418" cy="618987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9F53EF1-D412-467C-B7CE-30536F140AE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56083" y="685802"/>
            <a:ext cx="9035591" cy="8590176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7376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48000" y="9534526"/>
            <a:ext cx="6172200" cy="547688"/>
          </a:xfrm>
        </p:spPr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2" y="685800"/>
            <a:ext cx="4739418" cy="2400300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8002" y="3086100"/>
            <a:ext cx="4739418" cy="618987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0319378-269C-406E-9B84-FCF22DA02E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82032" y="685802"/>
            <a:ext cx="8924802" cy="8590176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09924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466891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773915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4E0F-A7C2-452F-B9A5-C1C3612F8DC6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A848-45A1-4072-8BBF-FD0DFB1F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1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970714" y="0"/>
            <a:ext cx="3317286" cy="10287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tx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r>
              <a:rPr lang="en-US" noProof="0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67856" y="6975809"/>
            <a:ext cx="5102217" cy="1788057"/>
          </a:xfrm>
          <a:solidFill>
            <a:schemeClr val="tx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bg1"/>
                </a:solidFill>
                <a:latin typeface="HelveticaNeueCyr" panose="02000503040000020004" pitchFamily="50" charset="-52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</p:spTree>
    <p:extLst>
      <p:ext uri="{BB962C8B-B14F-4D97-AF65-F5344CB8AC3E}">
        <p14:creationId xmlns:p14="http://schemas.microsoft.com/office/powerpoint/2010/main" val="3302170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103912" y="100445"/>
            <a:ext cx="14866802" cy="100910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r>
              <a:rPr lang="en-US" noProof="0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9627" y="6975809"/>
            <a:ext cx="3684315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687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ar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3910" y="95537"/>
            <a:ext cx="14866802" cy="10091019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r>
              <a:rPr lang="en-US" noProof="0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9627" y="6975809"/>
            <a:ext cx="3684315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1016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4970714" y="0"/>
            <a:ext cx="3317286" cy="928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7630" y="2711925"/>
            <a:ext cx="7777370" cy="64800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67501" y="3606450"/>
            <a:ext cx="7777370" cy="540000"/>
          </a:xfrm>
        </p:spPr>
        <p:txBody>
          <a:bodyPr/>
          <a:lstStyle>
            <a:lvl1pPr marL="0" indent="0" algn="r">
              <a:buNone/>
              <a:defRPr i="1">
                <a:latin typeface="HelveticaNeueCyr" panose="02000503040000020004" pitchFamily="50" charset="-52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67500" y="4362450"/>
            <a:ext cx="7777200" cy="4925550"/>
          </a:xfrm>
          <a:solidFill>
            <a:schemeClr val="bg1"/>
          </a:solidFill>
        </p:spPr>
        <p:txBody>
          <a:bodyPr lIns="180000" tIns="252000" rIns="25200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39424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9749" y="669423"/>
            <a:ext cx="16708500" cy="1873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1533" y="2269290"/>
            <a:ext cx="16704933" cy="6998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103912" y="100445"/>
            <a:ext cx="14866802" cy="100910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7111663" y="9534526"/>
            <a:ext cx="1176338" cy="547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3797174" cy="648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 dirty="0"/>
              <a:t>Click to edit page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000" y="2268000"/>
            <a:ext cx="13797174" cy="7018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000" y="9534526"/>
            <a:ext cx="6172200" cy="54768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171253" y="9602625"/>
            <a:ext cx="417627" cy="41148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800" i="1">
                <a:solidFill>
                  <a:schemeClr val="bg1"/>
                </a:solidFill>
                <a:latin typeface="HelveticaNeueCyr" panose="02000503040000020004" pitchFamily="50" charset="-52"/>
              </a:defRPr>
            </a:lvl1pPr>
          </a:lstStyle>
          <a:p>
            <a:fld id="{19B51A1E-902D-48AF-9020-955120F399B6}" type="slidenum">
              <a:rPr lang="en-US" smtClean="0"/>
              <a:pPr/>
              <a:t>‹#›</a:t>
            </a:fld>
            <a:endParaRPr lang="en-US">
              <a:latin typeface="HelveticaNeueCyr" panose="02000503040000020004" pitchFamily="50" charset="-5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</p:spTree>
    <p:extLst>
      <p:ext uri="{BB962C8B-B14F-4D97-AF65-F5344CB8AC3E}">
        <p14:creationId xmlns:p14="http://schemas.microsoft.com/office/powerpoint/2010/main" val="305060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b="1" kern="1200" cap="all" spc="-225" baseline="0">
          <a:solidFill>
            <a:schemeClr val="tx1"/>
          </a:solidFill>
          <a:latin typeface="HelveticaNeueCyr" panose="02000603050000020004" pitchFamily="50" charset="-52"/>
          <a:ea typeface="HelveticaNeueCyr" panose="02000603050000020004" pitchFamily="50" charset="-52"/>
          <a:cs typeface="+mj-cs"/>
        </a:defRPr>
      </a:lvl1pPr>
    </p:titleStyle>
    <p:bodyStyle>
      <a:lvl1pPr marL="400050" indent="-40005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1pPr>
      <a:lvl2pPr marL="814388" indent="-414338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2pPr>
      <a:lvl3pPr marL="121443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3pPr>
      <a:lvl4pPr marL="161448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4pPr>
      <a:lvl5pPr marL="201453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19671/456468126824fd90201c25b3613aed69768da607/" TargetMode="External"/><Relationship Id="rId2" Type="http://schemas.openxmlformats.org/officeDocument/2006/relationships/hyperlink" Target="http://www.consultant.ru/document/cons_doc_LAW_220282/3d0cac60971a511280cbba229d9b6329c07731f7/#dst100010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nsultant.ru/document/cons_doc_LAW_377497/dfdebc3924e7af2bdd0afedcf17a119a7e191b07/#dst3853" TargetMode="External"/><Relationship Id="rId3" Type="http://schemas.openxmlformats.org/officeDocument/2006/relationships/hyperlink" Target="http://www.consultant.ru/document/cons_doc_LAW_377497/fd3039f558e14477ce752eb9789b02a023fbc006/#dst100077" TargetMode="External"/><Relationship Id="rId7" Type="http://schemas.openxmlformats.org/officeDocument/2006/relationships/hyperlink" Target="http://www.consultant.ru/document/cons_doc_LAW_338712/#dst100015" TargetMode="External"/><Relationship Id="rId2" Type="http://schemas.openxmlformats.org/officeDocument/2006/relationships/hyperlink" Target="http://www.consultant.ru/document/cons_doc_LAW_338712/#dst10000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nsultant.ru/document/cons_doc_LAW_377497/b57ec74ce66c7a42202cfb47175a12ea4722bc99/#dst3098" TargetMode="External"/><Relationship Id="rId5" Type="http://schemas.openxmlformats.org/officeDocument/2006/relationships/hyperlink" Target="http://www.consultant.ru/document/cons_doc_LAW_338712/#dst100019" TargetMode="External"/><Relationship Id="rId4" Type="http://schemas.openxmlformats.org/officeDocument/2006/relationships/hyperlink" Target="http://www.consultant.ru/document/cons_doc_LAW_377497/fd3039f558e14477ce752eb9789b02a023fbc006/#dst3268" TargetMode="External"/><Relationship Id="rId9" Type="http://schemas.openxmlformats.org/officeDocument/2006/relationships/hyperlink" Target="http://www.consultant.ru/document/cons_doc_LAW_338712/#dst100022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Tall office building looking up">
            <a:extLst>
              <a:ext uri="{FF2B5EF4-FFF2-40B4-BE49-F238E27FC236}">
                <a16:creationId xmlns:a16="http://schemas.microsoft.com/office/drawing/2014/main" id="{BB79D608-6980-4A3E-B3EC-ACF04D759F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39317" r="39317"/>
          <a:stretch>
            <a:fillRect/>
          </a:stretch>
        </p:blipFill>
        <p:spPr>
          <a:xfrm>
            <a:off x="13563600" y="0"/>
            <a:ext cx="4747260" cy="10287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348" y="3081657"/>
            <a:ext cx="12252051" cy="1636076"/>
          </a:xfrm>
        </p:spPr>
        <p:txBody>
          <a:bodyPr/>
          <a:lstStyle/>
          <a:p>
            <a:r>
              <a:rPr lang="ru-RU" sz="4500" spc="6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Новые методики Финансово-экономических </a:t>
            </a:r>
            <a:r>
              <a:rPr lang="ru-RU" sz="4500" spc="600" dirty="0">
                <a:solidFill>
                  <a:srgbClr val="24664D"/>
                </a:solidFill>
                <a:latin typeface="Trebuchet MS" panose="020B0603020202020204" pitchFamily="34" charset="0"/>
              </a:rPr>
              <a:t>экспертиз</a:t>
            </a:r>
            <a:endParaRPr lang="en-US" sz="4500" spc="600" dirty="0">
              <a:solidFill>
                <a:srgbClr val="24664D"/>
              </a:solidFill>
              <a:latin typeface="Trebuchet MS" panose="020B0603020202020204" pitchFamily="34" charset="0"/>
              <a:ea typeface="Helvetica Bold" panose="00000500000000000000" pitchFamily="50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53619" y="4717733"/>
            <a:ext cx="5102217" cy="3917546"/>
          </a:xfrm>
          <a:solidFill>
            <a:srgbClr val="24664D"/>
          </a:solidFill>
          <a:ln w="34925">
            <a:solidFill>
              <a:schemeClr val="bg2"/>
            </a:solidFill>
          </a:ln>
        </p:spPr>
        <p:txBody>
          <a:bodyPr/>
          <a:lstStyle/>
          <a:p>
            <a:r>
              <a:rPr lang="ru-RU" sz="2400" i="0" dirty="0">
                <a:latin typeface="Trebuchet MS" panose="020B0603020202020204" pitchFamily="34" charset="0"/>
              </a:rPr>
              <a:t>Сергей Ефимов</a:t>
            </a:r>
          </a:p>
          <a:p>
            <a:r>
              <a:rPr lang="ru-RU" sz="2400" i="0" dirty="0">
                <a:latin typeface="Trebuchet MS" panose="020B0603020202020204" pitchFamily="34" charset="0"/>
              </a:rPr>
              <a:t>к.э.н., директор АНО «Финансовые расследования и судебные экспертизы»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F11E4C3-143A-40F3-9CB4-0500D50CEA4D}"/>
              </a:ext>
            </a:extLst>
          </p:cNvPr>
          <p:cNvSpPr txBox="1">
            <a:spLocks/>
          </p:cNvSpPr>
          <p:nvPr/>
        </p:nvSpPr>
        <p:spPr>
          <a:xfrm>
            <a:off x="1776540" y="9018398"/>
            <a:ext cx="12472860" cy="885482"/>
          </a:xfrm>
          <a:prstGeom prst="rect">
            <a:avLst/>
          </a:prstGeom>
          <a:solidFill>
            <a:srgbClr val="24664D"/>
          </a:solidFill>
        </p:spPr>
        <p:txBody>
          <a:bodyPr vert="horz" lIns="37800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i="1" kern="1200">
                <a:solidFill>
                  <a:schemeClr val="bg1"/>
                </a:solidFill>
                <a:latin typeface="HelveticaNeueCyr" panose="02000503040000020004" pitchFamily="50" charset="-52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</a:pPr>
            <a:endParaRPr lang="en-US" sz="2700" i="0" dirty="0">
              <a:solidFill>
                <a:srgbClr val="000000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E3D2AB5-E239-4D72-9BFA-77EF4A73CD5A}"/>
              </a:ext>
            </a:extLst>
          </p:cNvPr>
          <p:cNvSpPr/>
          <p:nvPr/>
        </p:nvSpPr>
        <p:spPr>
          <a:xfrm>
            <a:off x="1028700" y="3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228599" y="2095499"/>
                </a:moveTo>
                <a:lnTo>
                  <a:pt x="0" y="2095499"/>
                </a:ln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31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39600" y="1057666"/>
            <a:ext cx="424751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00" dirty="0"/>
              <a:t>МЕТОДИКА</a:t>
            </a:r>
          </a:p>
        </p:txBody>
      </p:sp>
      <p:sp>
        <p:nvSpPr>
          <p:cNvPr id="3" name="object 3"/>
          <p:cNvSpPr/>
          <p:nvPr/>
        </p:nvSpPr>
        <p:spPr>
          <a:xfrm>
            <a:off x="16925925" y="8724900"/>
            <a:ext cx="1362075" cy="1562100"/>
          </a:xfrm>
          <a:custGeom>
            <a:avLst/>
            <a:gdLst/>
            <a:ahLst/>
            <a:cxnLst/>
            <a:rect l="l" t="t" r="r" b="b"/>
            <a:pathLst>
              <a:path w="1362075" h="2476500">
                <a:moveTo>
                  <a:pt x="0" y="0"/>
                </a:moveTo>
                <a:lnTo>
                  <a:pt x="1362074" y="0"/>
                </a:lnTo>
                <a:lnTo>
                  <a:pt x="1362074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55064" y="2785183"/>
            <a:ext cx="687473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0" dirty="0">
                <a:solidFill>
                  <a:srgbClr val="4A4A4A"/>
                </a:solidFill>
                <a:latin typeface="Century Gothic"/>
                <a:cs typeface="Century Gothic"/>
              </a:rPr>
              <a:t>Анализ </a:t>
            </a:r>
            <a:r>
              <a:rPr sz="2400" spc="-135" dirty="0">
                <a:solidFill>
                  <a:srgbClr val="4A4A4A"/>
                </a:solidFill>
                <a:latin typeface="Century Gothic"/>
                <a:cs typeface="Century Gothic"/>
              </a:rPr>
              <a:t>динамики </a:t>
            </a:r>
            <a:r>
              <a:rPr sz="2400" spc="-200" dirty="0">
                <a:solidFill>
                  <a:srgbClr val="4A4A4A"/>
                </a:solidFill>
                <a:latin typeface="Century Gothic"/>
                <a:cs typeface="Century Gothic"/>
              </a:rPr>
              <a:t>финансового</a:t>
            </a:r>
            <a:r>
              <a:rPr sz="2400" spc="8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400" spc="-95" dirty="0">
                <a:solidFill>
                  <a:srgbClr val="4A4A4A"/>
                </a:solidFill>
                <a:latin typeface="Century Gothic"/>
                <a:cs typeface="Century Gothic"/>
              </a:rPr>
              <a:t>состояния.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02163" y="2676810"/>
            <a:ext cx="533400" cy="571500"/>
          </a:xfrm>
          <a:custGeom>
            <a:avLst/>
            <a:gdLst/>
            <a:ahLst/>
            <a:cxnLst/>
            <a:rect l="l" t="t" r="r" b="b"/>
            <a:pathLst>
              <a:path w="533400" h="571500">
                <a:moveTo>
                  <a:pt x="0" y="0"/>
                </a:moveTo>
                <a:lnTo>
                  <a:pt x="533399" y="0"/>
                </a:lnTo>
                <a:lnTo>
                  <a:pt x="533399" y="571499"/>
                </a:lnTo>
                <a:lnTo>
                  <a:pt x="0" y="571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02163" y="3869554"/>
            <a:ext cx="533400" cy="571500"/>
          </a:xfrm>
          <a:custGeom>
            <a:avLst/>
            <a:gdLst/>
            <a:ahLst/>
            <a:cxnLst/>
            <a:rect l="l" t="t" r="r" b="b"/>
            <a:pathLst>
              <a:path w="533400" h="571500">
                <a:moveTo>
                  <a:pt x="0" y="0"/>
                </a:moveTo>
                <a:lnTo>
                  <a:pt x="533399" y="0"/>
                </a:lnTo>
                <a:lnTo>
                  <a:pt x="533399" y="571499"/>
                </a:lnTo>
                <a:lnTo>
                  <a:pt x="0" y="571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02163" y="5167759"/>
            <a:ext cx="533400" cy="571500"/>
          </a:xfrm>
          <a:custGeom>
            <a:avLst/>
            <a:gdLst/>
            <a:ahLst/>
            <a:cxnLst/>
            <a:rect l="l" t="t" r="r" b="b"/>
            <a:pathLst>
              <a:path w="533400" h="571500">
                <a:moveTo>
                  <a:pt x="0" y="0"/>
                </a:moveTo>
                <a:lnTo>
                  <a:pt x="533399" y="0"/>
                </a:lnTo>
                <a:lnTo>
                  <a:pt x="533399" y="571499"/>
                </a:lnTo>
                <a:lnTo>
                  <a:pt x="0" y="571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02163" y="6401483"/>
            <a:ext cx="533400" cy="571500"/>
          </a:xfrm>
          <a:custGeom>
            <a:avLst/>
            <a:gdLst/>
            <a:ahLst/>
            <a:cxnLst/>
            <a:rect l="l" t="t" r="r" b="b"/>
            <a:pathLst>
              <a:path w="533400" h="571500">
                <a:moveTo>
                  <a:pt x="0" y="0"/>
                </a:moveTo>
                <a:lnTo>
                  <a:pt x="533399" y="0"/>
                </a:lnTo>
                <a:lnTo>
                  <a:pt x="533399" y="571499"/>
                </a:lnTo>
                <a:lnTo>
                  <a:pt x="0" y="571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02163" y="8115300"/>
            <a:ext cx="533400" cy="571500"/>
          </a:xfrm>
          <a:custGeom>
            <a:avLst/>
            <a:gdLst/>
            <a:ahLst/>
            <a:cxnLst/>
            <a:rect l="l" t="t" r="r" b="b"/>
            <a:pathLst>
              <a:path w="533400" h="571500">
                <a:moveTo>
                  <a:pt x="0" y="0"/>
                </a:moveTo>
                <a:lnTo>
                  <a:pt x="533399" y="0"/>
                </a:lnTo>
                <a:lnTo>
                  <a:pt x="533399" y="571499"/>
                </a:lnTo>
                <a:lnTo>
                  <a:pt x="0" y="571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955064" y="3953056"/>
            <a:ext cx="14570935" cy="48968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95" dirty="0" err="1">
                <a:solidFill>
                  <a:srgbClr val="4A4A4A"/>
                </a:solidFill>
                <a:latin typeface="Century Gothic"/>
                <a:cs typeface="Century Gothic"/>
              </a:rPr>
              <a:t>Анализ</a:t>
            </a:r>
            <a:r>
              <a:rPr sz="2400" spc="-9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400" spc="-100" dirty="0" err="1">
                <a:solidFill>
                  <a:srgbClr val="4A4A4A"/>
                </a:solidFill>
                <a:latin typeface="Century Gothic"/>
                <a:cs typeface="Century Gothic"/>
              </a:rPr>
              <a:t>сдел</a:t>
            </a:r>
            <a:r>
              <a:rPr lang="ru-RU" sz="2400" spc="-100" dirty="0" err="1">
                <a:solidFill>
                  <a:srgbClr val="4A4A4A"/>
                </a:solidFill>
                <a:latin typeface="Century Gothic"/>
                <a:cs typeface="Century Gothic"/>
              </a:rPr>
              <a:t>ок</a:t>
            </a:r>
            <a:r>
              <a:rPr lang="ru-RU" sz="2400" spc="-100" dirty="0">
                <a:solidFill>
                  <a:srgbClr val="4A4A4A"/>
                </a:solidFill>
                <a:latin typeface="Century Gothic"/>
                <a:cs typeface="Century Gothic"/>
              </a:rPr>
              <a:t> и контрагентов, их отражения в учете, в иных источниках информации </a:t>
            </a:r>
            <a:r>
              <a:rPr sz="2400" spc="-125" dirty="0">
                <a:solidFill>
                  <a:srgbClr val="4A4A4A"/>
                </a:solidFill>
                <a:latin typeface="Century Gothic"/>
                <a:cs typeface="Century Gothic"/>
              </a:rPr>
              <a:t>.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800" dirty="0">
              <a:latin typeface="Times New Roman"/>
              <a:cs typeface="Times New Roman"/>
            </a:endParaRPr>
          </a:p>
          <a:p>
            <a:pPr marL="12700" marR="1291590">
              <a:lnSpc>
                <a:spcPct val="116100"/>
              </a:lnSpc>
              <a:spcBef>
                <a:spcPts val="1745"/>
              </a:spcBef>
            </a:pPr>
            <a:r>
              <a:rPr sz="2400" spc="-125" dirty="0">
                <a:solidFill>
                  <a:srgbClr val="4A4A4A"/>
                </a:solidFill>
                <a:latin typeface="Century Gothic"/>
                <a:cs typeface="Century Gothic"/>
              </a:rPr>
              <a:t>Разграничение </a:t>
            </a:r>
            <a:r>
              <a:rPr sz="2400" spc="-100" dirty="0">
                <a:solidFill>
                  <a:srgbClr val="4A4A4A"/>
                </a:solidFill>
                <a:latin typeface="Century Gothic"/>
                <a:cs typeface="Century Gothic"/>
              </a:rPr>
              <a:t>сделки </a:t>
            </a:r>
            <a:r>
              <a:rPr sz="24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400" spc="-60" dirty="0">
                <a:solidFill>
                  <a:srgbClr val="4A4A4A"/>
                </a:solidFill>
                <a:latin typeface="Century Gothic"/>
                <a:cs typeface="Century Gothic"/>
              </a:rPr>
              <a:t>контрагентов </a:t>
            </a:r>
            <a:r>
              <a:rPr sz="2400" spc="-235" dirty="0">
                <a:solidFill>
                  <a:srgbClr val="4A4A4A"/>
                </a:solidFill>
                <a:latin typeface="Century Gothic"/>
                <a:cs typeface="Century Gothic"/>
              </a:rPr>
              <a:t>на </a:t>
            </a:r>
            <a:r>
              <a:rPr sz="2400" spc="-50" dirty="0">
                <a:solidFill>
                  <a:srgbClr val="4A4A4A"/>
                </a:solidFill>
                <a:latin typeface="Century Gothic"/>
                <a:cs typeface="Century Gothic"/>
              </a:rPr>
              <a:t>«рыночные» </a:t>
            </a:r>
            <a:r>
              <a:rPr sz="24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400" spc="-70" dirty="0">
                <a:solidFill>
                  <a:srgbClr val="4A4A4A"/>
                </a:solidFill>
                <a:latin typeface="Century Gothic"/>
                <a:cs typeface="Century Gothic"/>
              </a:rPr>
              <a:t>«технические» </a:t>
            </a:r>
            <a:r>
              <a:rPr sz="2400" spc="-65" dirty="0">
                <a:solidFill>
                  <a:srgbClr val="4A4A4A"/>
                </a:solidFill>
                <a:latin typeface="Century Gothic"/>
                <a:cs typeface="Century Gothic"/>
              </a:rPr>
              <a:t>во </a:t>
            </a:r>
            <a:r>
              <a:rPr sz="2400" spc="-105" dirty="0">
                <a:solidFill>
                  <a:srgbClr val="4A4A4A"/>
                </a:solidFill>
                <a:latin typeface="Century Gothic"/>
                <a:cs typeface="Century Gothic"/>
              </a:rPr>
              <a:t>взаимодействии </a:t>
            </a:r>
            <a:r>
              <a:rPr sz="2400" spc="-360" dirty="0">
                <a:solidFill>
                  <a:srgbClr val="4A4A4A"/>
                </a:solidFill>
                <a:latin typeface="Century Gothic"/>
                <a:cs typeface="Century Gothic"/>
              </a:rPr>
              <a:t>с </a:t>
            </a:r>
            <a:r>
              <a:rPr lang="ru-RU" sz="2400" spc="-36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400" spc="-130" dirty="0" err="1">
                <a:solidFill>
                  <a:srgbClr val="4A4A4A"/>
                </a:solidFill>
                <a:latin typeface="Century Gothic"/>
                <a:cs typeface="Century Gothic"/>
              </a:rPr>
              <a:t>лицом</a:t>
            </a:r>
            <a:r>
              <a:rPr sz="2400" spc="-130" dirty="0">
                <a:solidFill>
                  <a:srgbClr val="4A4A4A"/>
                </a:solidFill>
                <a:latin typeface="Century Gothic"/>
                <a:cs typeface="Century Gothic"/>
              </a:rPr>
              <a:t>,  </a:t>
            </a:r>
            <a:r>
              <a:rPr sz="2400" spc="-140" dirty="0">
                <a:solidFill>
                  <a:srgbClr val="4A4A4A"/>
                </a:solidFill>
                <a:latin typeface="Century Gothic"/>
                <a:cs typeface="Century Gothic"/>
              </a:rPr>
              <a:t>назначившим</a:t>
            </a:r>
            <a:r>
              <a:rPr sz="2400" spc="-5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400" spc="-105" dirty="0">
                <a:solidFill>
                  <a:srgbClr val="4A4A4A"/>
                </a:solidFill>
                <a:latin typeface="Century Gothic"/>
                <a:cs typeface="Century Gothic"/>
              </a:rPr>
              <a:t>экспертизу.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6100"/>
              </a:lnSpc>
            </a:pPr>
            <a:r>
              <a:rPr sz="2400" spc="-145" dirty="0">
                <a:solidFill>
                  <a:srgbClr val="4A4A4A"/>
                </a:solidFill>
                <a:latin typeface="Century Gothic"/>
                <a:cs typeface="Century Gothic"/>
              </a:rPr>
              <a:t>Определение </a:t>
            </a:r>
            <a:r>
              <a:rPr sz="2400" spc="-35" dirty="0">
                <a:solidFill>
                  <a:srgbClr val="4A4A4A"/>
                </a:solidFill>
                <a:latin typeface="Century Gothic"/>
                <a:cs typeface="Century Gothic"/>
              </a:rPr>
              <a:t>негативных </a:t>
            </a:r>
            <a:r>
              <a:rPr sz="2400" spc="-140" dirty="0">
                <a:solidFill>
                  <a:srgbClr val="4A4A4A"/>
                </a:solidFill>
                <a:latin typeface="Century Gothic"/>
                <a:cs typeface="Century Gothic"/>
              </a:rPr>
              <a:t>изменений </a:t>
            </a:r>
            <a:r>
              <a:rPr sz="2400" spc="6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400" spc="-75" dirty="0">
                <a:solidFill>
                  <a:srgbClr val="4A4A4A"/>
                </a:solidFill>
                <a:latin typeface="Century Gothic"/>
                <a:cs typeface="Century Gothic"/>
              </a:rPr>
              <a:t>структуре </a:t>
            </a:r>
            <a:r>
              <a:rPr sz="2400" spc="-40" dirty="0">
                <a:solidFill>
                  <a:srgbClr val="4A4A4A"/>
                </a:solidFill>
                <a:latin typeface="Century Gothic"/>
                <a:cs typeface="Century Gothic"/>
              </a:rPr>
              <a:t>активов </a:t>
            </a:r>
            <a:r>
              <a:rPr sz="24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400" spc="-170" dirty="0">
                <a:solidFill>
                  <a:srgbClr val="4A4A4A"/>
                </a:solidFill>
                <a:latin typeface="Century Gothic"/>
                <a:cs typeface="Century Gothic"/>
              </a:rPr>
              <a:t>пассивов </a:t>
            </a:r>
            <a:r>
              <a:rPr sz="2400" spc="-135" dirty="0">
                <a:solidFill>
                  <a:srgbClr val="4A4A4A"/>
                </a:solidFill>
                <a:latin typeface="Century Gothic"/>
                <a:cs typeface="Century Gothic"/>
              </a:rPr>
              <a:t>организации, </a:t>
            </a:r>
            <a:r>
              <a:rPr sz="2400" spc="-35" dirty="0">
                <a:solidFill>
                  <a:srgbClr val="4A4A4A"/>
                </a:solidFill>
                <a:latin typeface="Century Gothic"/>
                <a:cs typeface="Century Gothic"/>
              </a:rPr>
              <a:t>выявление </a:t>
            </a:r>
            <a:r>
              <a:rPr sz="2400" spc="-50" dirty="0">
                <a:solidFill>
                  <a:srgbClr val="4A4A4A"/>
                </a:solidFill>
                <a:latin typeface="Century Gothic"/>
                <a:cs typeface="Century Gothic"/>
              </a:rPr>
              <a:t>«технических»  </a:t>
            </a:r>
            <a:r>
              <a:rPr sz="2400" spc="-45" dirty="0">
                <a:solidFill>
                  <a:srgbClr val="4A4A4A"/>
                </a:solidFill>
                <a:latin typeface="Century Gothic"/>
                <a:cs typeface="Century Gothic"/>
              </a:rPr>
              <a:t>активов, </a:t>
            </a:r>
            <a:r>
              <a:rPr sz="2400" dirty="0">
                <a:solidFill>
                  <a:srgbClr val="4A4A4A"/>
                </a:solidFill>
                <a:latin typeface="Century Gothic"/>
                <a:cs typeface="Century Gothic"/>
              </a:rPr>
              <a:t>принятых </a:t>
            </a:r>
            <a:r>
              <a:rPr sz="2400" spc="-235" dirty="0">
                <a:solidFill>
                  <a:srgbClr val="4A4A4A"/>
                </a:solidFill>
                <a:latin typeface="Century Gothic"/>
                <a:cs typeface="Century Gothic"/>
              </a:rPr>
              <a:t>на </a:t>
            </a:r>
            <a:r>
              <a:rPr sz="2400" spc="-225" dirty="0">
                <a:solidFill>
                  <a:srgbClr val="4A4A4A"/>
                </a:solidFill>
                <a:latin typeface="Century Gothic"/>
                <a:cs typeface="Century Gothic"/>
              </a:rPr>
              <a:t>баланс </a:t>
            </a:r>
            <a:r>
              <a:rPr sz="2400" spc="6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400" spc="-60" dirty="0">
                <a:solidFill>
                  <a:srgbClr val="4A4A4A"/>
                </a:solidFill>
                <a:latin typeface="Century Gothic"/>
                <a:cs typeface="Century Gothic"/>
              </a:rPr>
              <a:t>результате </a:t>
            </a:r>
            <a:r>
              <a:rPr sz="2400" spc="-125" dirty="0">
                <a:solidFill>
                  <a:srgbClr val="4A4A4A"/>
                </a:solidFill>
                <a:latin typeface="Century Gothic"/>
                <a:cs typeface="Century Gothic"/>
              </a:rPr>
              <a:t>схемных </a:t>
            </a:r>
            <a:r>
              <a:rPr sz="2400" spc="-114" dirty="0">
                <a:solidFill>
                  <a:srgbClr val="4A4A4A"/>
                </a:solidFill>
                <a:latin typeface="Century Gothic"/>
                <a:cs typeface="Century Gothic"/>
              </a:rPr>
              <a:t>сделок </a:t>
            </a:r>
            <a:r>
              <a:rPr sz="2400" spc="-65" dirty="0">
                <a:solidFill>
                  <a:srgbClr val="4A4A4A"/>
                </a:solidFill>
                <a:latin typeface="Century Gothic"/>
                <a:cs typeface="Century Gothic"/>
              </a:rPr>
              <a:t>во </a:t>
            </a:r>
            <a:r>
              <a:rPr sz="2400" spc="-105" dirty="0">
                <a:solidFill>
                  <a:srgbClr val="4A4A4A"/>
                </a:solidFill>
                <a:latin typeface="Century Gothic"/>
                <a:cs typeface="Century Gothic"/>
              </a:rPr>
              <a:t>взаимодействии </a:t>
            </a:r>
            <a:r>
              <a:rPr sz="2400" spc="-360" dirty="0">
                <a:solidFill>
                  <a:srgbClr val="4A4A4A"/>
                </a:solidFill>
                <a:latin typeface="Century Gothic"/>
                <a:cs typeface="Century Gothic"/>
              </a:rPr>
              <a:t>с </a:t>
            </a:r>
            <a:r>
              <a:rPr sz="2400" spc="-130" dirty="0">
                <a:solidFill>
                  <a:srgbClr val="4A4A4A"/>
                </a:solidFill>
                <a:latin typeface="Century Gothic"/>
                <a:cs typeface="Century Gothic"/>
              </a:rPr>
              <a:t>лицом, </a:t>
            </a:r>
            <a:r>
              <a:rPr sz="2400" spc="-140" dirty="0">
                <a:solidFill>
                  <a:srgbClr val="4A4A4A"/>
                </a:solidFill>
                <a:latin typeface="Century Gothic"/>
                <a:cs typeface="Century Gothic"/>
              </a:rPr>
              <a:t>назначившим  </a:t>
            </a:r>
            <a:r>
              <a:rPr sz="2400" spc="-105" dirty="0">
                <a:solidFill>
                  <a:srgbClr val="4A4A4A"/>
                </a:solidFill>
                <a:latin typeface="Century Gothic"/>
                <a:cs typeface="Century Gothic"/>
              </a:rPr>
              <a:t>экспертизу.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400" spc="-114" dirty="0">
                <a:solidFill>
                  <a:srgbClr val="4A4A4A"/>
                </a:solidFill>
                <a:latin typeface="Century Gothic"/>
                <a:cs typeface="Century Gothic"/>
              </a:rPr>
              <a:t>Установление </a:t>
            </a:r>
            <a:r>
              <a:rPr sz="2400" spc="-200" dirty="0">
                <a:solidFill>
                  <a:srgbClr val="4A4A4A"/>
                </a:solidFill>
                <a:latin typeface="Century Gothic"/>
                <a:cs typeface="Century Gothic"/>
              </a:rPr>
              <a:t>момента </a:t>
            </a:r>
            <a:r>
              <a:rPr sz="2400" spc="-145" dirty="0">
                <a:solidFill>
                  <a:srgbClr val="4A4A4A"/>
                </a:solidFill>
                <a:latin typeface="Century Gothic"/>
                <a:cs typeface="Century Gothic"/>
              </a:rPr>
              <a:t>фактического </a:t>
            </a:r>
            <a:r>
              <a:rPr sz="2400" spc="-85" dirty="0">
                <a:solidFill>
                  <a:srgbClr val="4A4A4A"/>
                </a:solidFill>
                <a:latin typeface="Century Gothic"/>
                <a:cs typeface="Century Gothic"/>
              </a:rPr>
              <a:t>наступления </a:t>
            </a:r>
            <a:r>
              <a:rPr sz="2400" spc="-114" dirty="0">
                <a:solidFill>
                  <a:srgbClr val="4A4A4A"/>
                </a:solidFill>
                <a:latin typeface="Century Gothic"/>
                <a:cs typeface="Century Gothic"/>
              </a:rPr>
              <a:t>банкротства </a:t>
            </a:r>
            <a:r>
              <a:rPr sz="24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400" spc="-114" dirty="0">
                <a:solidFill>
                  <a:srgbClr val="4A4A4A"/>
                </a:solidFill>
                <a:latin typeface="Century Gothic"/>
                <a:cs typeface="Century Gothic"/>
              </a:rPr>
              <a:t>его</a:t>
            </a:r>
            <a:r>
              <a:rPr sz="2400" spc="6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400" spc="-80" dirty="0" err="1">
                <a:solidFill>
                  <a:srgbClr val="4A4A4A"/>
                </a:solidFill>
                <a:latin typeface="Century Gothic"/>
                <a:cs typeface="Century Gothic"/>
              </a:rPr>
              <a:t>причин</a:t>
            </a:r>
            <a:r>
              <a:rPr sz="2400" spc="-80" dirty="0">
                <a:solidFill>
                  <a:srgbClr val="4A4A4A"/>
                </a:solidFill>
                <a:latin typeface="Century Gothic"/>
                <a:cs typeface="Century Gothic"/>
              </a:rPr>
              <a:t>.</a:t>
            </a:r>
            <a:r>
              <a:rPr lang="ru-RU" sz="2400" spc="-80" dirty="0">
                <a:solidFill>
                  <a:srgbClr val="4A4A4A"/>
                </a:solidFill>
                <a:latin typeface="Century Gothic"/>
                <a:cs typeface="Century Gothic"/>
              </a:rPr>
              <a:t> Оценка степени влияния конкретных сделок и иных экономических факторов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AB1F1DE8-C43A-4945-9DBD-98ADCDE7535E}"/>
              </a:ext>
            </a:extLst>
          </p:cNvPr>
          <p:cNvSpPr/>
          <p:nvPr/>
        </p:nvSpPr>
        <p:spPr>
          <a:xfrm>
            <a:off x="16697325" y="9916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228599" y="2095499"/>
                </a:moveTo>
                <a:lnTo>
                  <a:pt x="0" y="2095499"/>
                </a:ln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9749" y="3159122"/>
            <a:ext cx="7489190" cy="858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-105" dirty="0">
                <a:solidFill>
                  <a:srgbClr val="4A4A4A"/>
                </a:solidFill>
                <a:latin typeface="Century Gothic"/>
                <a:cs typeface="Century Gothic"/>
              </a:rPr>
              <a:t>Безвозмездная </a:t>
            </a:r>
            <a:r>
              <a:rPr sz="2500" spc="-225" dirty="0" err="1">
                <a:solidFill>
                  <a:srgbClr val="4A4A4A"/>
                </a:solidFill>
                <a:latin typeface="Century Gothic"/>
                <a:cs typeface="Century Gothic"/>
              </a:rPr>
              <a:t>передача</a:t>
            </a:r>
            <a:r>
              <a:rPr sz="2500" spc="-22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lang="ru-RU" sz="2500" spc="-225" dirty="0">
                <a:solidFill>
                  <a:srgbClr val="4A4A4A"/>
                </a:solidFill>
                <a:latin typeface="Century Gothic"/>
                <a:cs typeface="Century Gothic"/>
              </a:rPr>
              <a:t>внеоборотных </a:t>
            </a:r>
            <a:r>
              <a:rPr lang="ru-RU" sz="2500" spc="-105" dirty="0">
                <a:solidFill>
                  <a:srgbClr val="4A4A4A"/>
                </a:solidFill>
                <a:latin typeface="Century Gothic"/>
                <a:cs typeface="Century Gothic"/>
              </a:rPr>
              <a:t>активов</a:t>
            </a:r>
            <a:r>
              <a:rPr sz="2500" spc="-13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lang="ru-RU" sz="2500" spc="-135" dirty="0">
                <a:solidFill>
                  <a:srgbClr val="4A4A4A"/>
                </a:solidFill>
                <a:latin typeface="Century Gothic"/>
                <a:cs typeface="Century Gothic"/>
              </a:rPr>
              <a:t>или</a:t>
            </a:r>
            <a:r>
              <a:rPr sz="2500" spc="-13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500" spc="-35" dirty="0">
                <a:solidFill>
                  <a:srgbClr val="4A4A4A"/>
                </a:solidFill>
                <a:latin typeface="Century Gothic"/>
                <a:cs typeface="Century Gothic"/>
              </a:rPr>
              <a:t>их </a:t>
            </a:r>
            <a:r>
              <a:rPr sz="2500" spc="-165" dirty="0">
                <a:solidFill>
                  <a:srgbClr val="4A4A4A"/>
                </a:solidFill>
                <a:latin typeface="Century Gothic"/>
                <a:cs typeface="Century Gothic"/>
              </a:rPr>
              <a:t>реализация </a:t>
            </a:r>
            <a:r>
              <a:rPr sz="2500" spc="-160" dirty="0">
                <a:solidFill>
                  <a:srgbClr val="4A4A4A"/>
                </a:solidFill>
                <a:latin typeface="Century Gothic"/>
                <a:cs typeface="Century Gothic"/>
              </a:rPr>
              <a:t>по </a:t>
            </a:r>
            <a:r>
              <a:rPr sz="2500" spc="-140" dirty="0">
                <a:solidFill>
                  <a:srgbClr val="4A4A4A"/>
                </a:solidFill>
                <a:latin typeface="Century Gothic"/>
                <a:cs typeface="Century Gothic"/>
              </a:rPr>
              <a:t>заниженной</a:t>
            </a:r>
            <a:r>
              <a:rPr sz="2500" spc="12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500" spc="-150" dirty="0">
                <a:solidFill>
                  <a:srgbClr val="4A4A4A"/>
                </a:solidFill>
                <a:latin typeface="Century Gothic"/>
                <a:cs typeface="Century Gothic"/>
              </a:rPr>
              <a:t>стоимости</a:t>
            </a:r>
            <a:endParaRPr sz="2500" dirty="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80714" y="1002736"/>
            <a:ext cx="770826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55" dirty="0"/>
              <a:t>ПЛОХИЕ</a:t>
            </a:r>
            <a:r>
              <a:rPr spc="60" dirty="0"/>
              <a:t> </a:t>
            </a:r>
            <a:r>
              <a:rPr spc="380" dirty="0"/>
              <a:t>ОПЕРАЦИИ</a:t>
            </a:r>
          </a:p>
        </p:txBody>
      </p:sp>
      <p:sp>
        <p:nvSpPr>
          <p:cNvPr id="4" name="object 4"/>
          <p:cNvSpPr/>
          <p:nvPr/>
        </p:nvSpPr>
        <p:spPr>
          <a:xfrm>
            <a:off x="15925800" y="8267065"/>
            <a:ext cx="1866900" cy="2035175"/>
          </a:xfrm>
          <a:custGeom>
            <a:avLst/>
            <a:gdLst/>
            <a:ahLst/>
            <a:cxnLst/>
            <a:rect l="l" t="t" r="r" b="b"/>
            <a:pathLst>
              <a:path w="1866900" h="2035175">
                <a:moveTo>
                  <a:pt x="0" y="2035075"/>
                </a:moveTo>
                <a:lnTo>
                  <a:pt x="0" y="0"/>
                </a:lnTo>
                <a:lnTo>
                  <a:pt x="1866899" y="0"/>
                </a:lnTo>
                <a:lnTo>
                  <a:pt x="1866899" y="2035075"/>
                </a:lnTo>
                <a:lnTo>
                  <a:pt x="0" y="2035075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08203" y="3376469"/>
            <a:ext cx="276860" cy="447675"/>
          </a:xfrm>
          <a:custGeom>
            <a:avLst/>
            <a:gdLst/>
            <a:ahLst/>
            <a:cxnLst/>
            <a:rect l="l" t="t" r="r" b="b"/>
            <a:pathLst>
              <a:path w="276859" h="447675">
                <a:moveTo>
                  <a:pt x="276625" y="223837"/>
                </a:moveTo>
                <a:lnTo>
                  <a:pt x="52788" y="447675"/>
                </a:lnTo>
                <a:lnTo>
                  <a:pt x="0" y="394886"/>
                </a:lnTo>
                <a:lnTo>
                  <a:pt x="171049" y="223837"/>
                </a:lnTo>
                <a:lnTo>
                  <a:pt x="171049" y="118260"/>
                </a:lnTo>
                <a:lnTo>
                  <a:pt x="276625" y="223837"/>
                </a:lnTo>
                <a:close/>
              </a:path>
              <a:path w="276859" h="447675">
                <a:moveTo>
                  <a:pt x="171049" y="118260"/>
                </a:moveTo>
                <a:lnTo>
                  <a:pt x="171049" y="223837"/>
                </a:lnTo>
                <a:lnTo>
                  <a:pt x="0" y="52788"/>
                </a:lnTo>
                <a:lnTo>
                  <a:pt x="52788" y="0"/>
                </a:lnTo>
                <a:lnTo>
                  <a:pt x="171049" y="11826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41147" y="5330508"/>
            <a:ext cx="7868920" cy="3530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-270" dirty="0">
                <a:solidFill>
                  <a:srgbClr val="4A4A4A"/>
                </a:solidFill>
                <a:latin typeface="Century Gothic"/>
                <a:cs typeface="Century Gothic"/>
              </a:rPr>
              <a:t>Замещение </a:t>
            </a:r>
            <a:r>
              <a:rPr sz="2500" spc="5" dirty="0">
                <a:solidFill>
                  <a:srgbClr val="4A4A4A"/>
                </a:solidFill>
                <a:latin typeface="Century Gothic"/>
                <a:cs typeface="Century Gothic"/>
              </a:rPr>
              <a:t>ликвидных </a:t>
            </a:r>
            <a:r>
              <a:rPr sz="2500" spc="-50" dirty="0">
                <a:solidFill>
                  <a:srgbClr val="4A4A4A"/>
                </a:solidFill>
                <a:latin typeface="Century Gothic"/>
                <a:cs typeface="Century Gothic"/>
              </a:rPr>
              <a:t>активов </a:t>
            </a:r>
            <a:r>
              <a:rPr sz="2500" spc="-70" dirty="0">
                <a:solidFill>
                  <a:srgbClr val="4A4A4A"/>
                </a:solidFill>
                <a:latin typeface="Century Gothic"/>
                <a:cs typeface="Century Gothic"/>
              </a:rPr>
              <a:t>предприятия  </a:t>
            </a:r>
            <a:r>
              <a:rPr sz="2500" spc="-80" dirty="0">
                <a:solidFill>
                  <a:srgbClr val="4A4A4A"/>
                </a:solidFill>
                <a:latin typeface="Century Gothic"/>
                <a:cs typeface="Century Gothic"/>
              </a:rPr>
              <a:t>неликвидными </a:t>
            </a:r>
            <a:r>
              <a:rPr sz="2500" spc="-520" dirty="0">
                <a:solidFill>
                  <a:srgbClr val="4A4A4A"/>
                </a:solidFill>
                <a:latin typeface="Century Gothic"/>
                <a:cs typeface="Century Gothic"/>
              </a:rPr>
              <a:t>— </a:t>
            </a:r>
            <a:r>
              <a:rPr sz="2500" spc="-150" dirty="0">
                <a:solidFill>
                  <a:srgbClr val="4A4A4A"/>
                </a:solidFill>
                <a:latin typeface="Century Gothic"/>
                <a:cs typeface="Century Gothic"/>
              </a:rPr>
              <a:t>оплата </a:t>
            </a:r>
            <a:r>
              <a:rPr sz="2500" spc="-204" dirty="0">
                <a:solidFill>
                  <a:srgbClr val="4A4A4A"/>
                </a:solidFill>
                <a:latin typeface="Century Gothic"/>
                <a:cs typeface="Century Gothic"/>
              </a:rPr>
              <a:t>за </a:t>
            </a:r>
            <a:r>
              <a:rPr sz="2500" spc="-125" dirty="0">
                <a:solidFill>
                  <a:srgbClr val="4A4A4A"/>
                </a:solidFill>
                <a:latin typeface="Century Gothic"/>
                <a:cs typeface="Century Gothic"/>
              </a:rPr>
              <a:t>выбывающие </a:t>
            </a:r>
            <a:r>
              <a:rPr sz="2500" spc="-35" dirty="0">
                <a:solidFill>
                  <a:srgbClr val="4A4A4A"/>
                </a:solidFill>
                <a:latin typeface="Century Gothic"/>
                <a:cs typeface="Century Gothic"/>
              </a:rPr>
              <a:t>ликвидные  </a:t>
            </a:r>
            <a:r>
              <a:rPr sz="2500" spc="-135" dirty="0">
                <a:solidFill>
                  <a:srgbClr val="4A4A4A"/>
                </a:solidFill>
                <a:latin typeface="Century Gothic"/>
                <a:cs typeface="Century Gothic"/>
              </a:rPr>
              <a:t>оборотные </a:t>
            </a:r>
            <a:r>
              <a:rPr sz="2500" spc="-105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500" spc="-130" dirty="0">
                <a:solidFill>
                  <a:srgbClr val="4A4A4A"/>
                </a:solidFill>
                <a:latin typeface="Century Gothic"/>
                <a:cs typeface="Century Gothic"/>
              </a:rPr>
              <a:t>внеоборотные </a:t>
            </a:r>
            <a:r>
              <a:rPr sz="2500" spc="-10" dirty="0">
                <a:solidFill>
                  <a:srgbClr val="4A4A4A"/>
                </a:solidFill>
                <a:latin typeface="Century Gothic"/>
                <a:cs typeface="Century Gothic"/>
              </a:rPr>
              <a:t>активы </a:t>
            </a:r>
            <a:r>
              <a:rPr sz="2500" spc="-114" dirty="0">
                <a:solidFill>
                  <a:srgbClr val="4A4A4A"/>
                </a:solidFill>
                <a:latin typeface="Century Gothic"/>
                <a:cs typeface="Century Gothic"/>
              </a:rPr>
              <a:t>осуществляется  </a:t>
            </a:r>
            <a:r>
              <a:rPr sz="2500" spc="-80" dirty="0">
                <a:solidFill>
                  <a:srgbClr val="4A4A4A"/>
                </a:solidFill>
                <a:latin typeface="Century Gothic"/>
                <a:cs typeface="Century Gothic"/>
              </a:rPr>
              <a:t>неликвидными </a:t>
            </a:r>
            <a:r>
              <a:rPr sz="2500" spc="-135" dirty="0">
                <a:solidFill>
                  <a:srgbClr val="4A4A4A"/>
                </a:solidFill>
                <a:latin typeface="Century Gothic"/>
                <a:cs typeface="Century Gothic"/>
              </a:rPr>
              <a:t>векселями; </a:t>
            </a:r>
            <a:r>
              <a:rPr sz="2500" spc="-160" dirty="0">
                <a:solidFill>
                  <a:srgbClr val="4A4A4A"/>
                </a:solidFill>
                <a:latin typeface="Century Gothic"/>
                <a:cs typeface="Century Gothic"/>
              </a:rPr>
              <a:t>акциями </a:t>
            </a:r>
            <a:r>
              <a:rPr sz="2500" spc="-135" dirty="0">
                <a:solidFill>
                  <a:srgbClr val="4A4A4A"/>
                </a:solidFill>
                <a:latin typeface="Century Gothic"/>
                <a:cs typeface="Century Gothic"/>
              </a:rPr>
              <a:t>(долями)  </a:t>
            </a:r>
            <a:r>
              <a:rPr sz="2500" spc="-95" dirty="0">
                <a:solidFill>
                  <a:srgbClr val="4A4A4A"/>
                </a:solidFill>
                <a:latin typeface="Century Gothic"/>
                <a:cs typeface="Century Gothic"/>
              </a:rPr>
              <a:t>предприятий, </a:t>
            </a:r>
            <a:r>
              <a:rPr sz="2500" spc="-125" dirty="0">
                <a:solidFill>
                  <a:srgbClr val="4A4A4A"/>
                </a:solidFill>
                <a:latin typeface="Century Gothic"/>
                <a:cs typeface="Century Gothic"/>
              </a:rPr>
              <a:t>находящихся </a:t>
            </a:r>
            <a:r>
              <a:rPr sz="2500" spc="7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500" spc="-175" dirty="0">
                <a:solidFill>
                  <a:srgbClr val="4A4A4A"/>
                </a:solidFill>
                <a:latin typeface="Century Gothic"/>
                <a:cs typeface="Century Gothic"/>
              </a:rPr>
              <a:t>предбанкротном  </a:t>
            </a:r>
            <a:r>
              <a:rPr sz="2500" spc="-125" dirty="0">
                <a:solidFill>
                  <a:srgbClr val="4A4A4A"/>
                </a:solidFill>
                <a:latin typeface="Century Gothic"/>
                <a:cs typeface="Century Gothic"/>
              </a:rPr>
              <a:t>состоянии; </a:t>
            </a:r>
            <a:r>
              <a:rPr sz="2500" spc="-145" dirty="0">
                <a:solidFill>
                  <a:srgbClr val="4A4A4A"/>
                </a:solidFill>
                <a:latin typeface="Century Gothic"/>
                <a:cs typeface="Century Gothic"/>
              </a:rPr>
              <a:t>дебиторской </a:t>
            </a:r>
            <a:r>
              <a:rPr sz="2500" spc="-110" dirty="0">
                <a:solidFill>
                  <a:srgbClr val="4A4A4A"/>
                </a:solidFill>
                <a:latin typeface="Century Gothic"/>
                <a:cs typeface="Century Gothic"/>
              </a:rPr>
              <a:t>задолженностью,  </a:t>
            </a:r>
            <a:r>
              <a:rPr sz="2500" spc="-185" dirty="0">
                <a:solidFill>
                  <a:srgbClr val="4A4A4A"/>
                </a:solidFill>
                <a:latin typeface="Century Gothic"/>
                <a:cs typeface="Century Gothic"/>
              </a:rPr>
              <a:t>нереальной </a:t>
            </a:r>
            <a:r>
              <a:rPr sz="2500" spc="35" dirty="0">
                <a:solidFill>
                  <a:srgbClr val="4A4A4A"/>
                </a:solidFill>
                <a:latin typeface="Century Gothic"/>
                <a:cs typeface="Century Gothic"/>
              </a:rPr>
              <a:t>к </a:t>
            </a:r>
            <a:r>
              <a:rPr sz="2500" spc="-100" dirty="0">
                <a:solidFill>
                  <a:srgbClr val="4A4A4A"/>
                </a:solidFill>
                <a:latin typeface="Century Gothic"/>
                <a:cs typeface="Century Gothic"/>
              </a:rPr>
              <a:t>взысканию; </a:t>
            </a:r>
            <a:r>
              <a:rPr sz="2500" spc="-180" dirty="0">
                <a:solidFill>
                  <a:srgbClr val="4A4A4A"/>
                </a:solidFill>
                <a:latin typeface="Century Gothic"/>
                <a:cs typeface="Century Gothic"/>
              </a:rPr>
              <a:t>дефектным </a:t>
            </a:r>
            <a:r>
              <a:rPr sz="2500" spc="-50" dirty="0">
                <a:solidFill>
                  <a:srgbClr val="4A4A4A"/>
                </a:solidFill>
                <a:latin typeface="Century Gothic"/>
                <a:cs typeface="Century Gothic"/>
              </a:rPr>
              <a:t>или </a:t>
            </a:r>
            <a:r>
              <a:rPr sz="2500" spc="-210" dirty="0">
                <a:solidFill>
                  <a:srgbClr val="4A4A4A"/>
                </a:solidFill>
                <a:latin typeface="Century Gothic"/>
                <a:cs typeface="Century Gothic"/>
              </a:rPr>
              <a:t>морально  устаревшим</a:t>
            </a:r>
            <a:r>
              <a:rPr sz="2500" spc="-6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500" spc="-200" dirty="0">
                <a:solidFill>
                  <a:srgbClr val="4A4A4A"/>
                </a:solidFill>
                <a:latin typeface="Century Gothic"/>
                <a:cs typeface="Century Gothic"/>
              </a:rPr>
              <a:t>оборудованием</a:t>
            </a:r>
            <a:endParaRPr sz="25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14167" y="3163571"/>
            <a:ext cx="8297545" cy="4333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-145" dirty="0">
                <a:solidFill>
                  <a:srgbClr val="4A4A4A"/>
                </a:solidFill>
                <a:latin typeface="Century Gothic"/>
                <a:cs typeface="Century Gothic"/>
              </a:rPr>
              <a:t>Определение </a:t>
            </a:r>
            <a:r>
              <a:rPr sz="2100" spc="-75" dirty="0">
                <a:solidFill>
                  <a:srgbClr val="4A4A4A"/>
                </a:solidFill>
                <a:latin typeface="Century Gothic"/>
                <a:cs typeface="Century Gothic"/>
              </a:rPr>
              <a:t>критического </a:t>
            </a:r>
            <a:r>
              <a:rPr sz="2100" spc="-65" dirty="0">
                <a:solidFill>
                  <a:srgbClr val="4A4A4A"/>
                </a:solidFill>
                <a:latin typeface="Century Gothic"/>
                <a:cs typeface="Century Gothic"/>
              </a:rPr>
              <a:t>негативного </a:t>
            </a:r>
            <a:r>
              <a:rPr sz="2100" spc="10" dirty="0">
                <a:solidFill>
                  <a:srgbClr val="4A4A4A"/>
                </a:solidFill>
                <a:latin typeface="Century Gothic"/>
                <a:cs typeface="Century Gothic"/>
              </a:rPr>
              <a:t>влияния </a:t>
            </a:r>
            <a:r>
              <a:rPr sz="2100" spc="-235" dirty="0">
                <a:solidFill>
                  <a:srgbClr val="4A4A4A"/>
                </a:solidFill>
                <a:latin typeface="Century Gothic"/>
                <a:cs typeface="Century Gothic"/>
              </a:rPr>
              <a:t>на финансовое 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состояние </a:t>
            </a:r>
            <a:r>
              <a:rPr sz="2100" spc="-55" dirty="0">
                <a:solidFill>
                  <a:srgbClr val="4A4A4A"/>
                </a:solidFill>
                <a:latin typeface="Century Gothic"/>
                <a:cs typeface="Century Gothic"/>
              </a:rPr>
              <a:t>предприятия </a:t>
            </a:r>
            <a:r>
              <a:rPr sz="2100" spc="-10" dirty="0">
                <a:solidFill>
                  <a:srgbClr val="4A4A4A"/>
                </a:solidFill>
                <a:latin typeface="Century Gothic"/>
                <a:cs typeface="Century Gothic"/>
              </a:rPr>
              <a:t>отчуждения </a:t>
            </a:r>
            <a:r>
              <a:rPr sz="2100" spc="-85" dirty="0">
                <a:solidFill>
                  <a:srgbClr val="4A4A4A"/>
                </a:solidFill>
                <a:latin typeface="Century Gothic"/>
                <a:cs typeface="Century Gothic"/>
              </a:rPr>
              <a:t>основных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средств </a:t>
            </a:r>
            <a:r>
              <a:rPr sz="2100" spc="80" dirty="0">
                <a:solidFill>
                  <a:srgbClr val="4A4A4A"/>
                </a:solidFill>
                <a:latin typeface="Century Gothic"/>
                <a:cs typeface="Century Gothic"/>
              </a:rPr>
              <a:t>-  </a:t>
            </a:r>
            <a:r>
              <a:rPr sz="2100" spc="-60" dirty="0">
                <a:solidFill>
                  <a:srgbClr val="4A4A4A"/>
                </a:solidFill>
                <a:latin typeface="Century Gothic"/>
                <a:cs typeface="Century Gothic"/>
              </a:rPr>
              <a:t>хозяйствующий субъект </a:t>
            </a:r>
            <a:r>
              <a:rPr sz="2100" spc="-120" dirty="0">
                <a:solidFill>
                  <a:srgbClr val="4A4A4A"/>
                </a:solidFill>
                <a:latin typeface="Century Gothic"/>
                <a:cs typeface="Century Gothic"/>
              </a:rPr>
              <a:t>лишается </a:t>
            </a:r>
            <a:r>
              <a:rPr sz="2100" spc="-95" dirty="0">
                <a:solidFill>
                  <a:srgbClr val="4A4A4A"/>
                </a:solidFill>
                <a:latin typeface="Century Gothic"/>
                <a:cs typeface="Century Gothic"/>
              </a:rPr>
              <a:t>возможности </a:t>
            </a:r>
            <a:r>
              <a:rPr sz="2100" spc="-80" dirty="0">
                <a:solidFill>
                  <a:srgbClr val="4A4A4A"/>
                </a:solidFill>
                <a:latin typeface="Century Gothic"/>
                <a:cs typeface="Century Gothic"/>
              </a:rPr>
              <a:t>начать </a:t>
            </a:r>
            <a:r>
              <a:rPr sz="2100" spc="-40" dirty="0">
                <a:solidFill>
                  <a:srgbClr val="4A4A4A"/>
                </a:solidFill>
                <a:latin typeface="Century Gothic"/>
                <a:cs typeface="Century Gothic"/>
              </a:rPr>
              <a:t>новый  </a:t>
            </a:r>
            <a:r>
              <a:rPr sz="2100" spc="-25" dirty="0">
                <a:solidFill>
                  <a:srgbClr val="4A4A4A"/>
                </a:solidFill>
                <a:latin typeface="Century Gothic"/>
                <a:cs typeface="Century Gothic"/>
              </a:rPr>
              <a:t>цикл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производства и погасить </a:t>
            </a:r>
            <a:r>
              <a:rPr sz="2100" spc="-190" dirty="0">
                <a:solidFill>
                  <a:srgbClr val="4A4A4A"/>
                </a:solidFill>
                <a:latin typeface="Century Gothic"/>
                <a:cs typeface="Century Gothic"/>
              </a:rPr>
              <a:t>имеющиеся </a:t>
            </a:r>
            <a:r>
              <a:rPr sz="2100" spc="-75" dirty="0">
                <a:solidFill>
                  <a:srgbClr val="4A4A4A"/>
                </a:solidFill>
                <a:latin typeface="Century Gothic"/>
                <a:cs typeface="Century Gothic"/>
              </a:rPr>
              <a:t>обязательства </a:t>
            </a:r>
            <a:r>
              <a:rPr sz="2100" spc="-170" dirty="0">
                <a:solidFill>
                  <a:srgbClr val="4A4A4A"/>
                </a:solidFill>
                <a:latin typeface="Century Gothic"/>
                <a:cs typeface="Century Gothic"/>
              </a:rPr>
              <a:t>за </a:t>
            </a:r>
            <a:r>
              <a:rPr sz="2100" spc="-60" dirty="0">
                <a:solidFill>
                  <a:srgbClr val="4A4A4A"/>
                </a:solidFill>
                <a:latin typeface="Century Gothic"/>
                <a:cs typeface="Century Gothic"/>
              </a:rPr>
              <a:t>счет  </a:t>
            </a:r>
            <a:r>
              <a:rPr sz="2100" spc="-15" dirty="0">
                <a:solidFill>
                  <a:srgbClr val="4A4A4A"/>
                </a:solidFill>
                <a:latin typeface="Century Gothic"/>
                <a:cs typeface="Century Gothic"/>
              </a:rPr>
              <a:t>выручки; </a:t>
            </a:r>
            <a:r>
              <a:rPr sz="2100" spc="-150" dirty="0">
                <a:solidFill>
                  <a:srgbClr val="4A4A4A"/>
                </a:solidFill>
                <a:latin typeface="Century Gothic"/>
                <a:cs typeface="Century Gothic"/>
              </a:rPr>
              <a:t>расчет </a:t>
            </a:r>
            <a:r>
              <a:rPr sz="2100" spc="5" dirty="0">
                <a:solidFill>
                  <a:srgbClr val="4A4A4A"/>
                </a:solidFill>
                <a:latin typeface="Century Gothic"/>
                <a:cs typeface="Century Gothic"/>
              </a:rPr>
              <a:t>убытков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100" spc="-180" dirty="0">
                <a:solidFill>
                  <a:srgbClr val="4A4A4A"/>
                </a:solidFill>
                <a:latin typeface="Century Gothic"/>
                <a:cs typeface="Century Gothic"/>
              </a:rPr>
              <a:t>сокращения </a:t>
            </a:r>
            <a:r>
              <a:rPr sz="2100" spc="-70" dirty="0">
                <a:solidFill>
                  <a:srgbClr val="4A4A4A"/>
                </a:solidFill>
                <a:latin typeface="Century Gothic"/>
                <a:cs typeface="Century Gothic"/>
              </a:rPr>
              <a:t>достаточности </a:t>
            </a:r>
            <a:r>
              <a:rPr sz="2100" spc="-165" dirty="0">
                <a:solidFill>
                  <a:srgbClr val="4A4A4A"/>
                </a:solidFill>
                <a:latin typeface="Century Gothic"/>
                <a:cs typeface="Century Gothic"/>
              </a:rPr>
              <a:t>имущества  </a:t>
            </a:r>
            <a:r>
              <a:rPr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для </a:t>
            </a:r>
            <a:r>
              <a:rPr sz="2100" spc="-125" dirty="0">
                <a:solidFill>
                  <a:srgbClr val="4A4A4A"/>
                </a:solidFill>
                <a:latin typeface="Century Gothic"/>
                <a:cs typeface="Century Gothic"/>
              </a:rPr>
              <a:t>погашения</a:t>
            </a:r>
            <a:r>
              <a:rPr sz="2100" spc="-15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20" dirty="0">
                <a:solidFill>
                  <a:srgbClr val="4A4A4A"/>
                </a:solidFill>
                <a:latin typeface="Century Gothic"/>
                <a:cs typeface="Century Gothic"/>
              </a:rPr>
              <a:t>долгов</a:t>
            </a:r>
            <a:endParaRPr sz="21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12700" marR="104139">
              <a:lnSpc>
                <a:spcPct val="116100"/>
              </a:lnSpc>
              <a:spcBef>
                <a:spcPts val="1795"/>
              </a:spcBef>
              <a:tabLst>
                <a:tab pos="5309870" algn="l"/>
              </a:tabLst>
            </a:pPr>
            <a:r>
              <a:rPr sz="2100" spc="-145" dirty="0">
                <a:solidFill>
                  <a:srgbClr val="4A4A4A"/>
                </a:solidFill>
                <a:latin typeface="Century Gothic"/>
                <a:cs typeface="Century Gothic"/>
              </a:rPr>
              <a:t>Определение </a:t>
            </a:r>
            <a:r>
              <a:rPr sz="2100" spc="-35" dirty="0">
                <a:solidFill>
                  <a:srgbClr val="4A4A4A"/>
                </a:solidFill>
                <a:latin typeface="Century Gothic"/>
                <a:cs typeface="Century Gothic"/>
              </a:rPr>
              <a:t>негативных </a:t>
            </a:r>
            <a:r>
              <a:rPr sz="2100" spc="-140" dirty="0">
                <a:solidFill>
                  <a:srgbClr val="4A4A4A"/>
                </a:solidFill>
                <a:latin typeface="Century Gothic"/>
                <a:cs typeface="Century Gothic"/>
              </a:rPr>
              <a:t>изменений </a:t>
            </a:r>
            <a:r>
              <a:rPr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100" spc="-75" dirty="0">
                <a:solidFill>
                  <a:srgbClr val="4A4A4A"/>
                </a:solidFill>
                <a:latin typeface="Century Gothic"/>
                <a:cs typeface="Century Gothic"/>
              </a:rPr>
              <a:t>структуре </a:t>
            </a:r>
            <a:r>
              <a:rPr sz="2100" spc="-40" dirty="0">
                <a:solidFill>
                  <a:srgbClr val="4A4A4A"/>
                </a:solidFill>
                <a:latin typeface="Century Gothic"/>
                <a:cs typeface="Century Gothic"/>
              </a:rPr>
              <a:t>активов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и  </a:t>
            </a:r>
            <a:r>
              <a:rPr sz="2100" spc="-170" dirty="0">
                <a:solidFill>
                  <a:srgbClr val="4A4A4A"/>
                </a:solidFill>
                <a:latin typeface="Century Gothic"/>
                <a:cs typeface="Century Gothic"/>
              </a:rPr>
              <a:t>пассивов </a:t>
            </a:r>
            <a:r>
              <a:rPr sz="2100" spc="-160" dirty="0">
                <a:solidFill>
                  <a:srgbClr val="4A4A4A"/>
                </a:solidFill>
                <a:latin typeface="Century Gothic"/>
                <a:cs typeface="Century Gothic"/>
              </a:rPr>
              <a:t>исследуемого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лица</a:t>
            </a:r>
            <a:r>
              <a:rPr sz="2100" spc="25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80" dirty="0">
                <a:solidFill>
                  <a:srgbClr val="4A4A4A"/>
                </a:solidFill>
                <a:latin typeface="Century Gothic"/>
                <a:cs typeface="Century Gothic"/>
              </a:rPr>
              <a:t>-</a:t>
            </a:r>
            <a:r>
              <a:rPr sz="2100" spc="-2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35" dirty="0">
                <a:solidFill>
                  <a:srgbClr val="4A4A4A"/>
                </a:solidFill>
                <a:latin typeface="Century Gothic"/>
                <a:cs typeface="Century Gothic"/>
              </a:rPr>
              <a:t>выявление	</a:t>
            </a:r>
            <a:r>
              <a:rPr sz="2100" spc="-50" dirty="0">
                <a:solidFill>
                  <a:srgbClr val="4A4A4A"/>
                </a:solidFill>
                <a:latin typeface="Century Gothic"/>
                <a:cs typeface="Century Gothic"/>
              </a:rPr>
              <a:t>«технических»</a:t>
            </a:r>
            <a:r>
              <a:rPr sz="2100" spc="-9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45" dirty="0">
                <a:solidFill>
                  <a:srgbClr val="4A4A4A"/>
                </a:solidFill>
                <a:latin typeface="Century Gothic"/>
                <a:cs typeface="Century Gothic"/>
              </a:rPr>
              <a:t>активов,  </a:t>
            </a:r>
            <a:r>
              <a:rPr sz="2100" dirty="0">
                <a:solidFill>
                  <a:srgbClr val="4A4A4A"/>
                </a:solidFill>
                <a:latin typeface="Century Gothic"/>
                <a:cs typeface="Century Gothic"/>
              </a:rPr>
              <a:t>принятых </a:t>
            </a:r>
            <a:r>
              <a:rPr sz="2100" spc="-235" dirty="0">
                <a:solidFill>
                  <a:srgbClr val="4A4A4A"/>
                </a:solidFill>
                <a:latin typeface="Century Gothic"/>
                <a:cs typeface="Century Gothic"/>
              </a:rPr>
              <a:t>на </a:t>
            </a:r>
            <a:r>
              <a:rPr sz="2100" spc="-225" dirty="0">
                <a:solidFill>
                  <a:srgbClr val="4A4A4A"/>
                </a:solidFill>
                <a:latin typeface="Century Gothic"/>
                <a:cs typeface="Century Gothic"/>
              </a:rPr>
              <a:t>баланс </a:t>
            </a:r>
            <a:r>
              <a:rPr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100" spc="-60" dirty="0">
                <a:solidFill>
                  <a:srgbClr val="4A4A4A"/>
                </a:solidFill>
                <a:latin typeface="Century Gothic"/>
                <a:cs typeface="Century Gothic"/>
              </a:rPr>
              <a:t>результате </a:t>
            </a:r>
            <a:r>
              <a:rPr sz="2100" spc="-100" dirty="0">
                <a:solidFill>
                  <a:srgbClr val="4A4A4A"/>
                </a:solidFill>
                <a:latin typeface="Century Gothic"/>
                <a:cs typeface="Century Gothic"/>
              </a:rPr>
              <a:t>сделки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100" spc="-125" dirty="0">
                <a:solidFill>
                  <a:srgbClr val="4A4A4A"/>
                </a:solidFill>
                <a:latin typeface="Century Gothic"/>
                <a:cs typeface="Century Gothic"/>
              </a:rPr>
              <a:t>степени </a:t>
            </a:r>
            <a:r>
              <a:rPr sz="2100" spc="-25" dirty="0">
                <a:solidFill>
                  <a:srgbClr val="4A4A4A"/>
                </a:solidFill>
                <a:latin typeface="Century Gothic"/>
                <a:cs typeface="Century Gothic"/>
              </a:rPr>
              <a:t>их  </a:t>
            </a:r>
            <a:r>
              <a:rPr sz="2100" spc="-75" dirty="0">
                <a:solidFill>
                  <a:srgbClr val="4A4A4A"/>
                </a:solidFill>
                <a:latin typeface="Century Gothic"/>
                <a:cs typeface="Century Gothic"/>
              </a:rPr>
              <a:t>отрицательного </a:t>
            </a:r>
            <a:r>
              <a:rPr sz="2100" spc="10" dirty="0">
                <a:solidFill>
                  <a:srgbClr val="4A4A4A"/>
                </a:solidFill>
                <a:latin typeface="Century Gothic"/>
                <a:cs typeface="Century Gothic"/>
              </a:rPr>
              <a:t>влияния </a:t>
            </a:r>
            <a:r>
              <a:rPr sz="2100" spc="-235" dirty="0">
                <a:solidFill>
                  <a:srgbClr val="4A4A4A"/>
                </a:solidFill>
                <a:latin typeface="Century Gothic"/>
                <a:cs typeface="Century Gothic"/>
              </a:rPr>
              <a:t>на финансовое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состояние</a:t>
            </a:r>
            <a:r>
              <a:rPr sz="2100" spc="-35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140" dirty="0">
                <a:solidFill>
                  <a:srgbClr val="4A4A4A"/>
                </a:solidFill>
                <a:latin typeface="Century Gothic"/>
                <a:cs typeface="Century Gothic"/>
              </a:rPr>
              <a:t>организации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08203" y="6102161"/>
            <a:ext cx="276860" cy="447675"/>
          </a:xfrm>
          <a:custGeom>
            <a:avLst/>
            <a:gdLst/>
            <a:ahLst/>
            <a:cxnLst/>
            <a:rect l="l" t="t" r="r" b="b"/>
            <a:pathLst>
              <a:path w="276859" h="447675">
                <a:moveTo>
                  <a:pt x="276625" y="223837"/>
                </a:moveTo>
                <a:lnTo>
                  <a:pt x="52788" y="447675"/>
                </a:lnTo>
                <a:lnTo>
                  <a:pt x="0" y="394886"/>
                </a:lnTo>
                <a:lnTo>
                  <a:pt x="171049" y="223837"/>
                </a:lnTo>
                <a:lnTo>
                  <a:pt x="171049" y="118260"/>
                </a:lnTo>
                <a:lnTo>
                  <a:pt x="276625" y="223837"/>
                </a:lnTo>
                <a:close/>
              </a:path>
              <a:path w="276859" h="447675">
                <a:moveTo>
                  <a:pt x="171049" y="118260"/>
                </a:moveTo>
                <a:lnTo>
                  <a:pt x="171049" y="223837"/>
                </a:lnTo>
                <a:lnTo>
                  <a:pt x="0" y="52788"/>
                </a:lnTo>
                <a:lnTo>
                  <a:pt x="52788" y="0"/>
                </a:lnTo>
                <a:lnTo>
                  <a:pt x="171049" y="11826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724BE71A-2133-4515-B6DB-DC33DEE68EC7}"/>
              </a:ext>
            </a:extLst>
          </p:cNvPr>
          <p:cNvSpPr/>
          <p:nvPr/>
        </p:nvSpPr>
        <p:spPr>
          <a:xfrm>
            <a:off x="1028700" y="3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228599" y="2095499"/>
                </a:moveTo>
                <a:lnTo>
                  <a:pt x="0" y="2095499"/>
                </a:ln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9749" y="3159122"/>
            <a:ext cx="5810250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spc="-200" dirty="0">
                <a:solidFill>
                  <a:srgbClr val="4A4A4A"/>
                </a:solidFill>
                <a:latin typeface="Century Gothic"/>
                <a:cs typeface="Century Gothic"/>
              </a:rPr>
              <a:t>Передача </a:t>
            </a:r>
            <a:r>
              <a:rPr sz="2500" spc="-50" dirty="0">
                <a:solidFill>
                  <a:srgbClr val="4A4A4A"/>
                </a:solidFill>
                <a:latin typeface="Century Gothic"/>
                <a:cs typeface="Century Gothic"/>
              </a:rPr>
              <a:t>активов </a:t>
            </a:r>
            <a:r>
              <a:rPr sz="2500" spc="7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500" spc="-270" dirty="0">
                <a:solidFill>
                  <a:srgbClr val="4A4A4A"/>
                </a:solidFill>
                <a:latin typeface="Century Gothic"/>
                <a:cs typeface="Century Gothic"/>
              </a:rPr>
              <a:t>рамках </a:t>
            </a:r>
            <a:r>
              <a:rPr sz="2500" spc="-155" dirty="0">
                <a:solidFill>
                  <a:srgbClr val="4A4A4A"/>
                </a:solidFill>
                <a:latin typeface="Century Gothic"/>
                <a:cs typeface="Century Gothic"/>
              </a:rPr>
              <a:t>погашения  </a:t>
            </a:r>
            <a:r>
              <a:rPr sz="2500" spc="-150" dirty="0">
                <a:solidFill>
                  <a:srgbClr val="4A4A4A"/>
                </a:solidFill>
                <a:latin typeface="Century Gothic"/>
                <a:cs typeface="Century Gothic"/>
              </a:rPr>
              <a:t>искусственно </a:t>
            </a:r>
            <a:r>
              <a:rPr sz="2500" spc="-175" dirty="0">
                <a:solidFill>
                  <a:srgbClr val="4A4A4A"/>
                </a:solidFill>
                <a:latin typeface="Century Gothic"/>
                <a:cs typeface="Century Gothic"/>
              </a:rPr>
              <a:t>созданной </a:t>
            </a:r>
            <a:r>
              <a:rPr sz="2500" spc="-135" dirty="0">
                <a:solidFill>
                  <a:srgbClr val="4A4A4A"/>
                </a:solidFill>
                <a:latin typeface="Century Gothic"/>
                <a:cs typeface="Century Gothic"/>
              </a:rPr>
              <a:t>кредиторской  </a:t>
            </a:r>
            <a:r>
              <a:rPr sz="2500" spc="-114" dirty="0">
                <a:solidFill>
                  <a:srgbClr val="4A4A4A"/>
                </a:solidFill>
                <a:latin typeface="Century Gothic"/>
                <a:cs typeface="Century Gothic"/>
              </a:rPr>
              <a:t>задолженности</a:t>
            </a:r>
            <a:endParaRPr sz="25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80714" y="1002736"/>
            <a:ext cx="770826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55" dirty="0"/>
              <a:t>ПЛОХИЕ</a:t>
            </a:r>
            <a:r>
              <a:rPr spc="60" dirty="0"/>
              <a:t> </a:t>
            </a:r>
            <a:r>
              <a:rPr spc="380" dirty="0"/>
              <a:t>ОПЕРАЦИИ</a:t>
            </a:r>
          </a:p>
        </p:txBody>
      </p:sp>
      <p:sp>
        <p:nvSpPr>
          <p:cNvPr id="4" name="object 4"/>
          <p:cNvSpPr/>
          <p:nvPr/>
        </p:nvSpPr>
        <p:spPr>
          <a:xfrm>
            <a:off x="16421100" y="5"/>
            <a:ext cx="1866900" cy="2035175"/>
          </a:xfrm>
          <a:custGeom>
            <a:avLst/>
            <a:gdLst/>
            <a:ahLst/>
            <a:cxnLst/>
            <a:rect l="l" t="t" r="r" b="b"/>
            <a:pathLst>
              <a:path w="1866900" h="2035175">
                <a:moveTo>
                  <a:pt x="0" y="2035075"/>
                </a:moveTo>
                <a:lnTo>
                  <a:pt x="0" y="0"/>
                </a:lnTo>
                <a:lnTo>
                  <a:pt x="1866899" y="0"/>
                </a:lnTo>
                <a:lnTo>
                  <a:pt x="1866899" y="2035075"/>
                </a:lnTo>
                <a:lnTo>
                  <a:pt x="0" y="2035075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08203" y="3455896"/>
            <a:ext cx="276860" cy="447675"/>
          </a:xfrm>
          <a:custGeom>
            <a:avLst/>
            <a:gdLst/>
            <a:ahLst/>
            <a:cxnLst/>
            <a:rect l="l" t="t" r="r" b="b"/>
            <a:pathLst>
              <a:path w="276859" h="447675">
                <a:moveTo>
                  <a:pt x="276625" y="223837"/>
                </a:moveTo>
                <a:lnTo>
                  <a:pt x="52788" y="447675"/>
                </a:lnTo>
                <a:lnTo>
                  <a:pt x="0" y="394886"/>
                </a:lnTo>
                <a:lnTo>
                  <a:pt x="171049" y="223837"/>
                </a:lnTo>
                <a:lnTo>
                  <a:pt x="171049" y="118260"/>
                </a:lnTo>
                <a:lnTo>
                  <a:pt x="276625" y="223837"/>
                </a:lnTo>
                <a:close/>
              </a:path>
              <a:path w="276859" h="447675">
                <a:moveTo>
                  <a:pt x="171049" y="118260"/>
                </a:moveTo>
                <a:lnTo>
                  <a:pt x="171049" y="223837"/>
                </a:lnTo>
                <a:lnTo>
                  <a:pt x="0" y="52788"/>
                </a:lnTo>
                <a:lnTo>
                  <a:pt x="52788" y="0"/>
                </a:lnTo>
                <a:lnTo>
                  <a:pt x="171049" y="11826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9749" y="5860787"/>
            <a:ext cx="7618730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-135" dirty="0">
                <a:solidFill>
                  <a:srgbClr val="4A4A4A"/>
                </a:solidFill>
                <a:latin typeface="Century Gothic"/>
                <a:cs typeface="Century Gothic"/>
              </a:rPr>
              <a:t>Ведение </a:t>
            </a:r>
            <a:r>
              <a:rPr sz="2500" spc="-150" dirty="0">
                <a:solidFill>
                  <a:srgbClr val="4A4A4A"/>
                </a:solidFill>
                <a:latin typeface="Century Gothic"/>
                <a:cs typeface="Century Gothic"/>
              </a:rPr>
              <a:t>финансово-хозяйственной </a:t>
            </a:r>
            <a:r>
              <a:rPr sz="2500" spc="-55" dirty="0">
                <a:solidFill>
                  <a:srgbClr val="4A4A4A"/>
                </a:solidFill>
                <a:latin typeface="Century Gothic"/>
                <a:cs typeface="Century Gothic"/>
              </a:rPr>
              <a:t>деятельности </a:t>
            </a:r>
            <a:r>
              <a:rPr sz="2500" spc="70" dirty="0">
                <a:solidFill>
                  <a:srgbClr val="4A4A4A"/>
                </a:solidFill>
                <a:latin typeface="Century Gothic"/>
                <a:cs typeface="Century Gothic"/>
              </a:rPr>
              <a:t>в  </a:t>
            </a:r>
            <a:r>
              <a:rPr sz="2500" spc="-150" dirty="0">
                <a:solidFill>
                  <a:srgbClr val="4A4A4A"/>
                </a:solidFill>
                <a:latin typeface="Century Gothic"/>
                <a:cs typeface="Century Gothic"/>
              </a:rPr>
              <a:t>искусственно </a:t>
            </a:r>
            <a:r>
              <a:rPr sz="2500" spc="-120" dirty="0">
                <a:solidFill>
                  <a:srgbClr val="4A4A4A"/>
                </a:solidFill>
                <a:latin typeface="Century Gothic"/>
                <a:cs typeface="Century Gothic"/>
              </a:rPr>
              <a:t>созданных</a:t>
            </a:r>
            <a:r>
              <a:rPr sz="2500" spc="3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500" spc="-65" dirty="0">
                <a:solidFill>
                  <a:srgbClr val="4A4A4A"/>
                </a:solidFill>
                <a:latin typeface="Century Gothic"/>
                <a:cs typeface="Century Gothic"/>
              </a:rPr>
              <a:t>условиях</a:t>
            </a:r>
            <a:endParaRPr sz="25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14167" y="3163571"/>
            <a:ext cx="8337550" cy="5327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1594">
              <a:lnSpc>
                <a:spcPct val="116100"/>
              </a:lnSpc>
              <a:spcBef>
                <a:spcPts val="100"/>
              </a:spcBef>
              <a:tabLst>
                <a:tab pos="1716405" algn="l"/>
              </a:tabLst>
            </a:pPr>
            <a:r>
              <a:rPr sz="2100" spc="-160" dirty="0">
                <a:solidFill>
                  <a:srgbClr val="4A4A4A"/>
                </a:solidFill>
                <a:latin typeface="Century Gothic"/>
                <a:cs typeface="Century Gothic"/>
              </a:rPr>
              <a:t>Оценка </a:t>
            </a:r>
            <a:r>
              <a:rPr sz="2100" spc="-65" dirty="0">
                <a:solidFill>
                  <a:srgbClr val="4A4A4A"/>
                </a:solidFill>
                <a:latin typeface="Century Gothic"/>
                <a:cs typeface="Century Gothic"/>
              </a:rPr>
              <a:t>негативного </a:t>
            </a:r>
            <a:r>
              <a:rPr sz="2100" spc="10" dirty="0">
                <a:solidFill>
                  <a:srgbClr val="4A4A4A"/>
                </a:solidFill>
                <a:latin typeface="Century Gothic"/>
                <a:cs typeface="Century Gothic"/>
              </a:rPr>
              <a:t>влияния </a:t>
            </a:r>
            <a:r>
              <a:rPr sz="2100" spc="-235" dirty="0">
                <a:solidFill>
                  <a:srgbClr val="4A4A4A"/>
                </a:solidFill>
                <a:latin typeface="Century Gothic"/>
                <a:cs typeface="Century Gothic"/>
              </a:rPr>
              <a:t>на финансовое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состояние  </a:t>
            </a:r>
            <a:r>
              <a:rPr sz="2100" spc="-140" dirty="0">
                <a:solidFill>
                  <a:srgbClr val="4A4A4A"/>
                </a:solidFill>
                <a:latin typeface="Century Gothic"/>
                <a:cs typeface="Century Gothic"/>
              </a:rPr>
              <a:t>организации	</a:t>
            </a:r>
            <a:r>
              <a:rPr sz="2100" spc="-55" dirty="0">
                <a:solidFill>
                  <a:srgbClr val="4A4A4A"/>
                </a:solidFill>
                <a:latin typeface="Century Gothic"/>
                <a:cs typeface="Century Gothic"/>
              </a:rPr>
              <a:t>заключения </a:t>
            </a:r>
            <a:r>
              <a:rPr sz="2100" spc="-85" dirty="0">
                <a:solidFill>
                  <a:srgbClr val="4A4A4A"/>
                </a:solidFill>
                <a:latin typeface="Century Gothic"/>
                <a:cs typeface="Century Gothic"/>
              </a:rPr>
              <a:t>договоров, </a:t>
            </a:r>
            <a:r>
              <a:rPr sz="2100" spc="-80" dirty="0">
                <a:solidFill>
                  <a:srgbClr val="4A4A4A"/>
                </a:solidFill>
                <a:latin typeface="Century Gothic"/>
                <a:cs typeface="Century Gothic"/>
              </a:rPr>
              <a:t>выполнение </a:t>
            </a:r>
            <a:r>
              <a:rPr sz="2100" spc="-30" dirty="0">
                <a:solidFill>
                  <a:srgbClr val="4A4A4A"/>
                </a:solidFill>
                <a:latin typeface="Century Gothic"/>
                <a:cs typeface="Century Gothic"/>
              </a:rPr>
              <a:t>которых </a:t>
            </a:r>
            <a:r>
              <a:rPr sz="2100" spc="-50" dirty="0">
                <a:solidFill>
                  <a:srgbClr val="4A4A4A"/>
                </a:solidFill>
                <a:latin typeface="Century Gothic"/>
                <a:cs typeface="Century Gothic"/>
              </a:rPr>
              <a:t>трудно  </a:t>
            </a:r>
            <a:r>
              <a:rPr sz="2100" spc="-85" dirty="0">
                <a:solidFill>
                  <a:srgbClr val="4A4A4A"/>
                </a:solidFill>
                <a:latin typeface="Century Gothic"/>
                <a:cs typeface="Century Gothic"/>
              </a:rPr>
              <a:t>проконтролировать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100" spc="-110" dirty="0">
                <a:solidFill>
                  <a:srgbClr val="4A4A4A"/>
                </a:solidFill>
                <a:latin typeface="Century Gothic"/>
                <a:cs typeface="Century Gothic"/>
              </a:rPr>
              <a:t>(или) </a:t>
            </a:r>
            <a:r>
              <a:rPr sz="2100" spc="-114" dirty="0">
                <a:solidFill>
                  <a:srgbClr val="4A4A4A"/>
                </a:solidFill>
                <a:latin typeface="Century Gothic"/>
                <a:cs typeface="Century Gothic"/>
              </a:rPr>
              <a:t>стоимость </a:t>
            </a:r>
            <a:r>
              <a:rPr sz="2100" spc="-30" dirty="0">
                <a:solidFill>
                  <a:srgbClr val="4A4A4A"/>
                </a:solidFill>
                <a:latin typeface="Century Gothic"/>
                <a:cs typeface="Century Gothic"/>
              </a:rPr>
              <a:t>которых </a:t>
            </a:r>
            <a:r>
              <a:rPr sz="2100" spc="-105" dirty="0">
                <a:solidFill>
                  <a:srgbClr val="4A4A4A"/>
                </a:solidFill>
                <a:latin typeface="Century Gothic"/>
                <a:cs typeface="Century Gothic"/>
              </a:rPr>
              <a:t>может  </a:t>
            </a:r>
            <a:r>
              <a:rPr sz="2100" spc="-110" dirty="0">
                <a:solidFill>
                  <a:srgbClr val="4A4A4A"/>
                </a:solidFill>
                <a:latin typeface="Century Gothic"/>
                <a:cs typeface="Century Gothic"/>
              </a:rPr>
              <a:t>варьироваться, </a:t>
            </a:r>
            <a:r>
              <a:rPr sz="2100" spc="-100" dirty="0">
                <a:solidFill>
                  <a:srgbClr val="4A4A4A"/>
                </a:solidFill>
                <a:latin typeface="Century Gothic"/>
                <a:cs typeface="Century Gothic"/>
              </a:rPr>
              <a:t>признания </a:t>
            </a:r>
            <a:r>
              <a:rPr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100" spc="-120" dirty="0">
                <a:solidFill>
                  <a:srgbClr val="4A4A4A"/>
                </a:solidFill>
                <a:latin typeface="Century Gothic"/>
                <a:cs typeface="Century Gothic"/>
              </a:rPr>
              <a:t>бухгалтерском </a:t>
            </a:r>
            <a:r>
              <a:rPr sz="2100" spc="-40" dirty="0">
                <a:solidFill>
                  <a:srgbClr val="4A4A4A"/>
                </a:solidFill>
                <a:latin typeface="Century Gothic"/>
                <a:cs typeface="Century Gothic"/>
              </a:rPr>
              <a:t>учете </a:t>
            </a:r>
            <a:r>
              <a:rPr sz="2100" spc="-110" dirty="0">
                <a:solidFill>
                  <a:srgbClr val="4A4A4A"/>
                </a:solidFill>
                <a:latin typeface="Century Gothic"/>
                <a:cs typeface="Century Gothic"/>
              </a:rPr>
              <a:t>кредиторской  </a:t>
            </a:r>
            <a:r>
              <a:rPr sz="2100" spc="-95" dirty="0">
                <a:solidFill>
                  <a:srgbClr val="4A4A4A"/>
                </a:solidFill>
                <a:latin typeface="Century Gothic"/>
                <a:cs typeface="Century Gothic"/>
              </a:rPr>
              <a:t>задолженности, </a:t>
            </a:r>
            <a:r>
              <a:rPr sz="2100" spc="-150" dirty="0">
                <a:solidFill>
                  <a:srgbClr val="4A4A4A"/>
                </a:solidFill>
                <a:latin typeface="Century Gothic"/>
                <a:cs typeface="Century Gothic"/>
              </a:rPr>
              <a:t>передачи </a:t>
            </a:r>
            <a:r>
              <a:rPr sz="2100" spc="5" dirty="0">
                <a:solidFill>
                  <a:srgbClr val="4A4A4A"/>
                </a:solidFill>
                <a:latin typeface="Century Gothic"/>
                <a:cs typeface="Century Gothic"/>
              </a:rPr>
              <a:t>ликвидных </a:t>
            </a:r>
            <a:r>
              <a:rPr sz="2100" spc="-40" dirty="0">
                <a:solidFill>
                  <a:srgbClr val="4A4A4A"/>
                </a:solidFill>
                <a:latin typeface="Century Gothic"/>
                <a:cs typeface="Century Gothic"/>
              </a:rPr>
              <a:t>активов </a:t>
            </a:r>
            <a:r>
              <a:rPr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100" spc="-60" dirty="0">
                <a:solidFill>
                  <a:srgbClr val="4A4A4A"/>
                </a:solidFill>
                <a:latin typeface="Century Gothic"/>
                <a:cs typeface="Century Gothic"/>
              </a:rPr>
              <a:t>счет </a:t>
            </a:r>
            <a:r>
              <a:rPr sz="2100" spc="-125" dirty="0">
                <a:solidFill>
                  <a:srgbClr val="4A4A4A"/>
                </a:solidFill>
                <a:latin typeface="Century Gothic"/>
                <a:cs typeface="Century Gothic"/>
              </a:rPr>
              <a:t>погашения  </a:t>
            </a:r>
            <a:r>
              <a:rPr sz="2100" spc="-145" dirty="0">
                <a:solidFill>
                  <a:srgbClr val="4A4A4A"/>
                </a:solidFill>
                <a:latin typeface="Century Gothic"/>
                <a:cs typeface="Century Gothic"/>
              </a:rPr>
              <a:t>образовавшихся </a:t>
            </a:r>
            <a:r>
              <a:rPr sz="2100" spc="-65" dirty="0">
                <a:solidFill>
                  <a:srgbClr val="4A4A4A"/>
                </a:solidFill>
                <a:latin typeface="Century Gothic"/>
                <a:cs typeface="Century Gothic"/>
              </a:rPr>
              <a:t>фиктивных</a:t>
            </a:r>
            <a:r>
              <a:rPr sz="2100" spc="5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20" dirty="0">
                <a:solidFill>
                  <a:srgbClr val="4A4A4A"/>
                </a:solidFill>
                <a:latin typeface="Century Gothic"/>
                <a:cs typeface="Century Gothic"/>
              </a:rPr>
              <a:t>долгов</a:t>
            </a:r>
            <a:endParaRPr sz="21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12700" marR="5080">
              <a:lnSpc>
                <a:spcPct val="116100"/>
              </a:lnSpc>
            </a:pPr>
            <a:r>
              <a:rPr sz="2100" spc="-160" dirty="0">
                <a:solidFill>
                  <a:srgbClr val="4A4A4A"/>
                </a:solidFill>
                <a:latin typeface="Century Gothic"/>
                <a:cs typeface="Century Gothic"/>
              </a:rPr>
              <a:t>Оценка </a:t>
            </a:r>
            <a:r>
              <a:rPr sz="2100" spc="-65" dirty="0">
                <a:solidFill>
                  <a:srgbClr val="4A4A4A"/>
                </a:solidFill>
                <a:latin typeface="Century Gothic"/>
                <a:cs typeface="Century Gothic"/>
              </a:rPr>
              <a:t>негативного </a:t>
            </a:r>
            <a:r>
              <a:rPr sz="2100" spc="10" dirty="0">
                <a:solidFill>
                  <a:srgbClr val="4A4A4A"/>
                </a:solidFill>
                <a:latin typeface="Century Gothic"/>
                <a:cs typeface="Century Gothic"/>
              </a:rPr>
              <a:t>влияния </a:t>
            </a:r>
            <a:r>
              <a:rPr sz="2100" spc="-235" dirty="0">
                <a:solidFill>
                  <a:srgbClr val="4A4A4A"/>
                </a:solidFill>
                <a:latin typeface="Century Gothic"/>
                <a:cs typeface="Century Gothic"/>
              </a:rPr>
              <a:t>на финансовое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состояние  </a:t>
            </a:r>
            <a:r>
              <a:rPr sz="2100" spc="-55" dirty="0">
                <a:solidFill>
                  <a:srgbClr val="4A4A4A"/>
                </a:solidFill>
                <a:latin typeface="Century Gothic"/>
                <a:cs typeface="Century Gothic"/>
              </a:rPr>
              <a:t>предприятия </a:t>
            </a:r>
            <a:r>
              <a:rPr sz="2100" spc="-70" dirty="0">
                <a:solidFill>
                  <a:srgbClr val="4A4A4A"/>
                </a:solidFill>
                <a:latin typeface="Century Gothic"/>
                <a:cs typeface="Century Gothic"/>
              </a:rPr>
              <a:t>действий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по </a:t>
            </a:r>
            <a:r>
              <a:rPr sz="2100" spc="-140" dirty="0">
                <a:solidFill>
                  <a:srgbClr val="4A4A4A"/>
                </a:solidFill>
                <a:latin typeface="Century Gothic"/>
                <a:cs typeface="Century Gothic"/>
              </a:rPr>
              <a:t>организации </a:t>
            </a:r>
            <a:r>
              <a:rPr sz="2100" spc="-155" dirty="0">
                <a:solidFill>
                  <a:srgbClr val="4A4A4A"/>
                </a:solidFill>
                <a:latin typeface="Century Gothic"/>
                <a:cs typeface="Century Gothic"/>
              </a:rPr>
              <a:t>системы </a:t>
            </a:r>
            <a:r>
              <a:rPr sz="2100" spc="-105" dirty="0">
                <a:solidFill>
                  <a:srgbClr val="4A4A4A"/>
                </a:solidFill>
                <a:latin typeface="Century Gothic"/>
                <a:cs typeface="Century Gothic"/>
              </a:rPr>
              <a:t>поставок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100" spc="-114" dirty="0">
                <a:solidFill>
                  <a:srgbClr val="4A4A4A"/>
                </a:solidFill>
                <a:latin typeface="Century Gothic"/>
                <a:cs typeface="Century Gothic"/>
              </a:rPr>
              <a:t>сбыта 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продукции </a:t>
            </a:r>
            <a:r>
              <a:rPr sz="2100" spc="-360" dirty="0">
                <a:solidFill>
                  <a:srgbClr val="4A4A4A"/>
                </a:solidFill>
                <a:latin typeface="Century Gothic"/>
                <a:cs typeface="Century Gothic"/>
              </a:rPr>
              <a:t>с </a:t>
            </a:r>
            <a:r>
              <a:rPr sz="2100" spc="-135" dirty="0">
                <a:solidFill>
                  <a:srgbClr val="4A4A4A"/>
                </a:solidFill>
                <a:latin typeface="Century Gothic"/>
                <a:cs typeface="Century Gothic"/>
              </a:rPr>
              <a:t>использованием </a:t>
            </a:r>
            <a:r>
              <a:rPr sz="2100" spc="-50" dirty="0">
                <a:solidFill>
                  <a:srgbClr val="4A4A4A"/>
                </a:solidFill>
                <a:latin typeface="Century Gothic"/>
                <a:cs typeface="Century Gothic"/>
              </a:rPr>
              <a:t>«технических» </a:t>
            </a:r>
            <a:r>
              <a:rPr sz="2100" spc="-170" dirty="0">
                <a:solidFill>
                  <a:srgbClr val="4A4A4A"/>
                </a:solidFill>
                <a:latin typeface="Century Gothic"/>
                <a:cs typeface="Century Gothic"/>
              </a:rPr>
              <a:t>фирм-посредников,  </a:t>
            </a:r>
            <a:r>
              <a:rPr sz="2100" spc="-75" dirty="0">
                <a:solidFill>
                  <a:srgbClr val="4A4A4A"/>
                </a:solidFill>
                <a:latin typeface="Century Gothic"/>
                <a:cs typeface="Century Gothic"/>
              </a:rPr>
              <a:t>полностью </a:t>
            </a:r>
            <a:r>
              <a:rPr sz="2100" spc="-35" dirty="0">
                <a:solidFill>
                  <a:srgbClr val="4A4A4A"/>
                </a:solidFill>
                <a:latin typeface="Century Gothic"/>
                <a:cs typeface="Century Gothic"/>
              </a:rPr>
              <a:t>подконтрольных </a:t>
            </a:r>
            <a:r>
              <a:rPr sz="2100" spc="-125" dirty="0">
                <a:solidFill>
                  <a:srgbClr val="4A4A4A"/>
                </a:solidFill>
                <a:latin typeface="Century Gothic"/>
                <a:cs typeface="Century Gothic"/>
              </a:rPr>
              <a:t>менеджменту,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завышающих </a:t>
            </a:r>
            <a:r>
              <a:rPr sz="2100" spc="-85" dirty="0">
                <a:solidFill>
                  <a:srgbClr val="4A4A4A"/>
                </a:solidFill>
                <a:latin typeface="Century Gothic"/>
                <a:cs typeface="Century Gothic"/>
              </a:rPr>
              <a:t>цены </a:t>
            </a:r>
            <a:r>
              <a:rPr sz="2100" spc="-235" dirty="0">
                <a:solidFill>
                  <a:srgbClr val="4A4A4A"/>
                </a:solidFill>
                <a:latin typeface="Century Gothic"/>
                <a:cs typeface="Century Gothic"/>
              </a:rPr>
              <a:t>на  </a:t>
            </a:r>
            <a:r>
              <a:rPr sz="2100" spc="-160" dirty="0">
                <a:solidFill>
                  <a:srgbClr val="4A4A4A"/>
                </a:solidFill>
                <a:latin typeface="Century Gothic"/>
                <a:cs typeface="Century Gothic"/>
              </a:rPr>
              <a:t>закупаемые </a:t>
            </a:r>
            <a:r>
              <a:rPr sz="2100" spc="-70" dirty="0">
                <a:solidFill>
                  <a:srgbClr val="4A4A4A"/>
                </a:solidFill>
                <a:latin typeface="Century Gothic"/>
                <a:cs typeface="Century Gothic"/>
              </a:rPr>
              <a:t>товары </a:t>
            </a:r>
            <a:r>
              <a:rPr sz="2100" spc="-80" dirty="0">
                <a:solidFill>
                  <a:srgbClr val="4A4A4A"/>
                </a:solidFill>
                <a:latin typeface="Century Gothic"/>
                <a:cs typeface="Century Gothic"/>
              </a:rPr>
              <a:t>(в </a:t>
            </a:r>
            <a:r>
              <a:rPr sz="2100" spc="-100" dirty="0">
                <a:solidFill>
                  <a:srgbClr val="4A4A4A"/>
                </a:solidFill>
                <a:latin typeface="Century Gothic"/>
                <a:cs typeface="Century Gothic"/>
              </a:rPr>
              <a:t>том </a:t>
            </a:r>
            <a:r>
              <a:rPr sz="2100" spc="-105" dirty="0">
                <a:solidFill>
                  <a:srgbClr val="4A4A4A"/>
                </a:solidFill>
                <a:latin typeface="Century Gothic"/>
                <a:cs typeface="Century Gothic"/>
              </a:rPr>
              <a:t>числе </a:t>
            </a:r>
            <a:r>
              <a:rPr sz="2100" spc="-150" dirty="0">
                <a:solidFill>
                  <a:srgbClr val="4A4A4A"/>
                </a:solidFill>
                <a:latin typeface="Century Gothic"/>
                <a:cs typeface="Century Gothic"/>
              </a:rPr>
              <a:t>сырье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100" spc="-110" dirty="0">
                <a:solidFill>
                  <a:srgbClr val="4A4A4A"/>
                </a:solidFill>
                <a:latin typeface="Century Gothic"/>
                <a:cs typeface="Century Gothic"/>
              </a:rPr>
              <a:t>комплектующие), работы 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100" spc="-70" dirty="0">
                <a:solidFill>
                  <a:srgbClr val="4A4A4A"/>
                </a:solidFill>
                <a:latin typeface="Century Gothic"/>
                <a:cs typeface="Century Gothic"/>
              </a:rPr>
              <a:t>услуги, </a:t>
            </a:r>
            <a:r>
              <a:rPr sz="2100" spc="-100" dirty="0">
                <a:solidFill>
                  <a:srgbClr val="4A4A4A"/>
                </a:solidFill>
                <a:latin typeface="Century Gothic"/>
                <a:cs typeface="Century Gothic"/>
              </a:rPr>
              <a:t>либо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занижающих </a:t>
            </a:r>
            <a:r>
              <a:rPr sz="2100" spc="-85" dirty="0">
                <a:solidFill>
                  <a:srgbClr val="4A4A4A"/>
                </a:solidFill>
                <a:latin typeface="Century Gothic"/>
                <a:cs typeface="Century Gothic"/>
              </a:rPr>
              <a:t>цены </a:t>
            </a:r>
            <a:r>
              <a:rPr sz="2100" spc="-235" dirty="0">
                <a:solidFill>
                  <a:srgbClr val="4A4A4A"/>
                </a:solidFill>
                <a:latin typeface="Century Gothic"/>
                <a:cs typeface="Century Gothic"/>
              </a:rPr>
              <a:t>на </a:t>
            </a:r>
            <a:r>
              <a:rPr sz="2100" spc="-155" dirty="0">
                <a:solidFill>
                  <a:srgbClr val="4A4A4A"/>
                </a:solidFill>
                <a:latin typeface="Century Gothic"/>
                <a:cs typeface="Century Gothic"/>
              </a:rPr>
              <a:t>реализуемые </a:t>
            </a:r>
            <a:r>
              <a:rPr sz="2100" spc="-70" dirty="0">
                <a:solidFill>
                  <a:srgbClr val="4A4A4A"/>
                </a:solidFill>
                <a:latin typeface="Century Gothic"/>
                <a:cs typeface="Century Gothic"/>
              </a:rPr>
              <a:t>товары </a:t>
            </a:r>
            <a:r>
              <a:rPr sz="2100" spc="-80" dirty="0">
                <a:solidFill>
                  <a:srgbClr val="4A4A4A"/>
                </a:solidFill>
                <a:latin typeface="Century Gothic"/>
                <a:cs typeface="Century Gothic"/>
              </a:rPr>
              <a:t>(в </a:t>
            </a:r>
            <a:r>
              <a:rPr sz="2100" spc="-100" dirty="0">
                <a:solidFill>
                  <a:srgbClr val="4A4A4A"/>
                </a:solidFill>
                <a:latin typeface="Century Gothic"/>
                <a:cs typeface="Century Gothic"/>
              </a:rPr>
              <a:t>том  </a:t>
            </a:r>
            <a:r>
              <a:rPr sz="2100" spc="-105" dirty="0">
                <a:solidFill>
                  <a:srgbClr val="4A4A4A"/>
                </a:solidFill>
                <a:latin typeface="Century Gothic"/>
                <a:cs typeface="Century Gothic"/>
              </a:rPr>
              <a:t>числе </a:t>
            </a:r>
            <a:r>
              <a:rPr sz="2100" spc="-15" dirty="0">
                <a:solidFill>
                  <a:srgbClr val="4A4A4A"/>
                </a:solidFill>
                <a:latin typeface="Century Gothic"/>
                <a:cs typeface="Century Gothic"/>
              </a:rPr>
              <a:t>готовую </a:t>
            </a:r>
            <a:r>
              <a:rPr sz="2100" spc="-105" dirty="0">
                <a:solidFill>
                  <a:srgbClr val="4A4A4A"/>
                </a:solidFill>
                <a:latin typeface="Century Gothic"/>
                <a:cs typeface="Century Gothic"/>
              </a:rPr>
              <a:t>продукцию), </a:t>
            </a:r>
            <a:r>
              <a:rPr sz="2100" spc="-110" dirty="0">
                <a:solidFill>
                  <a:srgbClr val="4A4A4A"/>
                </a:solidFill>
                <a:latin typeface="Century Gothic"/>
                <a:cs typeface="Century Gothic"/>
              </a:rPr>
              <a:t>работы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и</a:t>
            </a:r>
            <a:r>
              <a:rPr sz="2100" spc="10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65" dirty="0">
                <a:solidFill>
                  <a:srgbClr val="4A4A4A"/>
                </a:solidFill>
                <a:latin typeface="Century Gothic"/>
                <a:cs typeface="Century Gothic"/>
              </a:rPr>
              <a:t>услуги.</a:t>
            </a:r>
            <a:endParaRPr sz="21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08203" y="6078134"/>
            <a:ext cx="276860" cy="447675"/>
          </a:xfrm>
          <a:custGeom>
            <a:avLst/>
            <a:gdLst/>
            <a:ahLst/>
            <a:cxnLst/>
            <a:rect l="l" t="t" r="r" b="b"/>
            <a:pathLst>
              <a:path w="276859" h="447675">
                <a:moveTo>
                  <a:pt x="276625" y="223837"/>
                </a:moveTo>
                <a:lnTo>
                  <a:pt x="52788" y="447675"/>
                </a:lnTo>
                <a:lnTo>
                  <a:pt x="0" y="394886"/>
                </a:lnTo>
                <a:lnTo>
                  <a:pt x="171049" y="223837"/>
                </a:lnTo>
                <a:lnTo>
                  <a:pt x="171049" y="118260"/>
                </a:lnTo>
                <a:lnTo>
                  <a:pt x="276625" y="223837"/>
                </a:lnTo>
                <a:close/>
              </a:path>
              <a:path w="276859" h="447675">
                <a:moveTo>
                  <a:pt x="171049" y="118260"/>
                </a:moveTo>
                <a:lnTo>
                  <a:pt x="171049" y="223837"/>
                </a:lnTo>
                <a:lnTo>
                  <a:pt x="0" y="52788"/>
                </a:lnTo>
                <a:lnTo>
                  <a:pt x="52788" y="0"/>
                </a:lnTo>
                <a:lnTo>
                  <a:pt x="171049" y="11826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7087" y="1157033"/>
            <a:ext cx="853757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95" dirty="0"/>
              <a:t>РЫНОЧНЫЕ</a:t>
            </a:r>
            <a:r>
              <a:rPr spc="30" dirty="0"/>
              <a:t> </a:t>
            </a:r>
            <a:r>
              <a:rPr spc="465" dirty="0"/>
              <a:t>ФАКТОРЫ</a:t>
            </a:r>
          </a:p>
        </p:txBody>
      </p:sp>
      <p:sp>
        <p:nvSpPr>
          <p:cNvPr id="4" name="object 4"/>
          <p:cNvSpPr/>
          <p:nvPr/>
        </p:nvSpPr>
        <p:spPr>
          <a:xfrm>
            <a:off x="2317433" y="4584990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71475" h="371475">
                <a:moveTo>
                  <a:pt x="185737" y="371474"/>
                </a:moveTo>
                <a:lnTo>
                  <a:pt x="136362" y="364840"/>
                </a:lnTo>
                <a:lnTo>
                  <a:pt x="91993" y="346118"/>
                </a:lnTo>
                <a:lnTo>
                  <a:pt x="54402" y="317077"/>
                </a:lnTo>
                <a:lnTo>
                  <a:pt x="25359" y="279486"/>
                </a:lnTo>
                <a:lnTo>
                  <a:pt x="6634" y="235116"/>
                </a:lnTo>
                <a:lnTo>
                  <a:pt x="0" y="185737"/>
                </a:lnTo>
                <a:lnTo>
                  <a:pt x="6634" y="136362"/>
                </a:lnTo>
                <a:lnTo>
                  <a:pt x="25359" y="91993"/>
                </a:lnTo>
                <a:lnTo>
                  <a:pt x="54402" y="54402"/>
                </a:lnTo>
                <a:lnTo>
                  <a:pt x="91993" y="25359"/>
                </a:lnTo>
                <a:lnTo>
                  <a:pt x="136362" y="6634"/>
                </a:lnTo>
                <a:lnTo>
                  <a:pt x="185737" y="0"/>
                </a:lnTo>
                <a:lnTo>
                  <a:pt x="235112" y="6634"/>
                </a:lnTo>
                <a:lnTo>
                  <a:pt x="279481" y="25359"/>
                </a:lnTo>
                <a:lnTo>
                  <a:pt x="317072" y="54402"/>
                </a:lnTo>
                <a:lnTo>
                  <a:pt x="346115" y="91993"/>
                </a:lnTo>
                <a:lnTo>
                  <a:pt x="355994" y="115402"/>
                </a:lnTo>
                <a:lnTo>
                  <a:pt x="278971" y="115402"/>
                </a:lnTo>
                <a:lnTo>
                  <a:pt x="221101" y="173122"/>
                </a:lnTo>
                <a:lnTo>
                  <a:pt x="110575" y="173122"/>
                </a:lnTo>
                <a:lnTo>
                  <a:pt x="108764" y="173806"/>
                </a:lnTo>
                <a:lnTo>
                  <a:pt x="107402" y="175196"/>
                </a:lnTo>
                <a:lnTo>
                  <a:pt x="87330" y="193291"/>
                </a:lnTo>
                <a:lnTo>
                  <a:pt x="85979" y="194641"/>
                </a:lnTo>
                <a:lnTo>
                  <a:pt x="85267" y="196367"/>
                </a:lnTo>
                <a:lnTo>
                  <a:pt x="85267" y="199968"/>
                </a:lnTo>
                <a:lnTo>
                  <a:pt x="85980" y="201860"/>
                </a:lnTo>
                <a:lnTo>
                  <a:pt x="87330" y="203204"/>
                </a:lnTo>
                <a:lnTo>
                  <a:pt x="133137" y="251383"/>
                </a:lnTo>
                <a:lnTo>
                  <a:pt x="135838" y="254140"/>
                </a:lnTo>
                <a:lnTo>
                  <a:pt x="165379" y="283950"/>
                </a:lnTo>
                <a:lnTo>
                  <a:pt x="342667" y="283950"/>
                </a:lnTo>
                <a:lnTo>
                  <a:pt x="317072" y="317077"/>
                </a:lnTo>
                <a:lnTo>
                  <a:pt x="279481" y="346118"/>
                </a:lnTo>
                <a:lnTo>
                  <a:pt x="235112" y="364840"/>
                </a:lnTo>
                <a:lnTo>
                  <a:pt x="185737" y="371474"/>
                </a:lnTo>
                <a:close/>
              </a:path>
              <a:path w="371475" h="371475">
                <a:moveTo>
                  <a:pt x="342667" y="283950"/>
                </a:moveTo>
                <a:lnTo>
                  <a:pt x="169812" y="283950"/>
                </a:lnTo>
                <a:lnTo>
                  <a:pt x="308483" y="145245"/>
                </a:lnTo>
                <a:lnTo>
                  <a:pt x="308483" y="140761"/>
                </a:lnTo>
                <a:lnTo>
                  <a:pt x="283370" y="115402"/>
                </a:lnTo>
                <a:lnTo>
                  <a:pt x="355994" y="115402"/>
                </a:lnTo>
                <a:lnTo>
                  <a:pt x="364840" y="136362"/>
                </a:lnTo>
                <a:lnTo>
                  <a:pt x="371474" y="185737"/>
                </a:lnTo>
                <a:lnTo>
                  <a:pt x="364840" y="235116"/>
                </a:lnTo>
                <a:lnTo>
                  <a:pt x="346115" y="279486"/>
                </a:lnTo>
                <a:lnTo>
                  <a:pt x="342667" y="283950"/>
                </a:lnTo>
                <a:close/>
              </a:path>
              <a:path w="371475" h="371475">
                <a:moveTo>
                  <a:pt x="169823" y="224309"/>
                </a:moveTo>
                <a:lnTo>
                  <a:pt x="165397" y="224309"/>
                </a:lnTo>
                <a:lnTo>
                  <a:pt x="115897" y="173834"/>
                </a:lnTo>
                <a:lnTo>
                  <a:pt x="114136" y="173140"/>
                </a:lnTo>
                <a:lnTo>
                  <a:pt x="110575" y="173122"/>
                </a:lnTo>
                <a:lnTo>
                  <a:pt x="221101" y="173122"/>
                </a:lnTo>
                <a:lnTo>
                  <a:pt x="172547" y="221551"/>
                </a:lnTo>
                <a:lnTo>
                  <a:pt x="169823" y="22430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 rot="20990107">
            <a:off x="2317433" y="5550703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71475" h="371475">
                <a:moveTo>
                  <a:pt x="185737" y="371474"/>
                </a:moveTo>
                <a:lnTo>
                  <a:pt x="136362" y="364840"/>
                </a:lnTo>
                <a:lnTo>
                  <a:pt x="91993" y="346118"/>
                </a:lnTo>
                <a:lnTo>
                  <a:pt x="54402" y="317077"/>
                </a:lnTo>
                <a:lnTo>
                  <a:pt x="25359" y="279486"/>
                </a:lnTo>
                <a:lnTo>
                  <a:pt x="6634" y="235116"/>
                </a:lnTo>
                <a:lnTo>
                  <a:pt x="0" y="185737"/>
                </a:lnTo>
                <a:lnTo>
                  <a:pt x="6634" y="136362"/>
                </a:lnTo>
                <a:lnTo>
                  <a:pt x="25359" y="91993"/>
                </a:lnTo>
                <a:lnTo>
                  <a:pt x="54402" y="54402"/>
                </a:lnTo>
                <a:lnTo>
                  <a:pt x="91993" y="25359"/>
                </a:lnTo>
                <a:lnTo>
                  <a:pt x="136362" y="6634"/>
                </a:lnTo>
                <a:lnTo>
                  <a:pt x="185737" y="0"/>
                </a:lnTo>
                <a:lnTo>
                  <a:pt x="235112" y="6634"/>
                </a:lnTo>
                <a:lnTo>
                  <a:pt x="279481" y="25359"/>
                </a:lnTo>
                <a:lnTo>
                  <a:pt x="317072" y="54402"/>
                </a:lnTo>
                <a:lnTo>
                  <a:pt x="346115" y="91993"/>
                </a:lnTo>
                <a:lnTo>
                  <a:pt x="355994" y="115402"/>
                </a:lnTo>
                <a:lnTo>
                  <a:pt x="278971" y="115402"/>
                </a:lnTo>
                <a:lnTo>
                  <a:pt x="221101" y="173122"/>
                </a:lnTo>
                <a:lnTo>
                  <a:pt x="110575" y="173122"/>
                </a:lnTo>
                <a:lnTo>
                  <a:pt x="108764" y="173806"/>
                </a:lnTo>
                <a:lnTo>
                  <a:pt x="107402" y="175196"/>
                </a:lnTo>
                <a:lnTo>
                  <a:pt x="87330" y="193291"/>
                </a:lnTo>
                <a:lnTo>
                  <a:pt x="85979" y="194641"/>
                </a:lnTo>
                <a:lnTo>
                  <a:pt x="85267" y="196367"/>
                </a:lnTo>
                <a:lnTo>
                  <a:pt x="85267" y="199968"/>
                </a:lnTo>
                <a:lnTo>
                  <a:pt x="85980" y="201860"/>
                </a:lnTo>
                <a:lnTo>
                  <a:pt x="87330" y="203204"/>
                </a:lnTo>
                <a:lnTo>
                  <a:pt x="133137" y="251383"/>
                </a:lnTo>
                <a:lnTo>
                  <a:pt x="135838" y="254140"/>
                </a:lnTo>
                <a:lnTo>
                  <a:pt x="165379" y="283950"/>
                </a:lnTo>
                <a:lnTo>
                  <a:pt x="342667" y="283950"/>
                </a:lnTo>
                <a:lnTo>
                  <a:pt x="317072" y="317077"/>
                </a:lnTo>
                <a:lnTo>
                  <a:pt x="279481" y="346118"/>
                </a:lnTo>
                <a:lnTo>
                  <a:pt x="235112" y="364840"/>
                </a:lnTo>
                <a:lnTo>
                  <a:pt x="185737" y="371474"/>
                </a:lnTo>
                <a:close/>
              </a:path>
              <a:path w="371475" h="371475">
                <a:moveTo>
                  <a:pt x="342667" y="283950"/>
                </a:moveTo>
                <a:lnTo>
                  <a:pt x="169812" y="283950"/>
                </a:lnTo>
                <a:lnTo>
                  <a:pt x="308483" y="145245"/>
                </a:lnTo>
                <a:lnTo>
                  <a:pt x="308483" y="140761"/>
                </a:lnTo>
                <a:lnTo>
                  <a:pt x="283370" y="115402"/>
                </a:lnTo>
                <a:lnTo>
                  <a:pt x="355994" y="115402"/>
                </a:lnTo>
                <a:lnTo>
                  <a:pt x="364840" y="136362"/>
                </a:lnTo>
                <a:lnTo>
                  <a:pt x="371474" y="185737"/>
                </a:lnTo>
                <a:lnTo>
                  <a:pt x="364840" y="235116"/>
                </a:lnTo>
                <a:lnTo>
                  <a:pt x="346115" y="279486"/>
                </a:lnTo>
                <a:lnTo>
                  <a:pt x="342667" y="283950"/>
                </a:lnTo>
                <a:close/>
              </a:path>
              <a:path w="371475" h="371475">
                <a:moveTo>
                  <a:pt x="169823" y="224309"/>
                </a:moveTo>
                <a:lnTo>
                  <a:pt x="165397" y="224309"/>
                </a:lnTo>
                <a:lnTo>
                  <a:pt x="115897" y="173834"/>
                </a:lnTo>
                <a:lnTo>
                  <a:pt x="114136" y="173140"/>
                </a:lnTo>
                <a:lnTo>
                  <a:pt x="110575" y="173122"/>
                </a:lnTo>
                <a:lnTo>
                  <a:pt x="221101" y="173122"/>
                </a:lnTo>
                <a:lnTo>
                  <a:pt x="172547" y="221551"/>
                </a:lnTo>
                <a:lnTo>
                  <a:pt x="169823" y="22430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17433" y="6445073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71475" h="371475">
                <a:moveTo>
                  <a:pt x="185737" y="371474"/>
                </a:moveTo>
                <a:lnTo>
                  <a:pt x="136362" y="364840"/>
                </a:lnTo>
                <a:lnTo>
                  <a:pt x="91993" y="346118"/>
                </a:lnTo>
                <a:lnTo>
                  <a:pt x="54402" y="317077"/>
                </a:lnTo>
                <a:lnTo>
                  <a:pt x="25359" y="279486"/>
                </a:lnTo>
                <a:lnTo>
                  <a:pt x="6634" y="235116"/>
                </a:lnTo>
                <a:lnTo>
                  <a:pt x="0" y="185737"/>
                </a:lnTo>
                <a:lnTo>
                  <a:pt x="6634" y="136362"/>
                </a:lnTo>
                <a:lnTo>
                  <a:pt x="25359" y="91993"/>
                </a:lnTo>
                <a:lnTo>
                  <a:pt x="54402" y="54402"/>
                </a:lnTo>
                <a:lnTo>
                  <a:pt x="91993" y="25359"/>
                </a:lnTo>
                <a:lnTo>
                  <a:pt x="136362" y="6634"/>
                </a:lnTo>
                <a:lnTo>
                  <a:pt x="185737" y="0"/>
                </a:lnTo>
                <a:lnTo>
                  <a:pt x="235112" y="6634"/>
                </a:lnTo>
                <a:lnTo>
                  <a:pt x="279481" y="25359"/>
                </a:lnTo>
                <a:lnTo>
                  <a:pt x="317072" y="54402"/>
                </a:lnTo>
                <a:lnTo>
                  <a:pt x="346115" y="91993"/>
                </a:lnTo>
                <a:lnTo>
                  <a:pt x="355994" y="115402"/>
                </a:lnTo>
                <a:lnTo>
                  <a:pt x="278971" y="115402"/>
                </a:lnTo>
                <a:lnTo>
                  <a:pt x="221101" y="173122"/>
                </a:lnTo>
                <a:lnTo>
                  <a:pt x="110575" y="173122"/>
                </a:lnTo>
                <a:lnTo>
                  <a:pt x="108764" y="173806"/>
                </a:lnTo>
                <a:lnTo>
                  <a:pt x="107402" y="175196"/>
                </a:lnTo>
                <a:lnTo>
                  <a:pt x="87330" y="193291"/>
                </a:lnTo>
                <a:lnTo>
                  <a:pt x="85979" y="194641"/>
                </a:lnTo>
                <a:lnTo>
                  <a:pt x="85267" y="196367"/>
                </a:lnTo>
                <a:lnTo>
                  <a:pt x="85267" y="199968"/>
                </a:lnTo>
                <a:lnTo>
                  <a:pt x="85980" y="201860"/>
                </a:lnTo>
                <a:lnTo>
                  <a:pt x="87330" y="203204"/>
                </a:lnTo>
                <a:lnTo>
                  <a:pt x="133137" y="251383"/>
                </a:lnTo>
                <a:lnTo>
                  <a:pt x="135838" y="254140"/>
                </a:lnTo>
                <a:lnTo>
                  <a:pt x="165379" y="283950"/>
                </a:lnTo>
                <a:lnTo>
                  <a:pt x="342667" y="283950"/>
                </a:lnTo>
                <a:lnTo>
                  <a:pt x="317072" y="317077"/>
                </a:lnTo>
                <a:lnTo>
                  <a:pt x="279481" y="346118"/>
                </a:lnTo>
                <a:lnTo>
                  <a:pt x="235112" y="364840"/>
                </a:lnTo>
                <a:lnTo>
                  <a:pt x="185737" y="371474"/>
                </a:lnTo>
                <a:close/>
              </a:path>
              <a:path w="371475" h="371475">
                <a:moveTo>
                  <a:pt x="342667" y="283950"/>
                </a:moveTo>
                <a:lnTo>
                  <a:pt x="169812" y="283950"/>
                </a:lnTo>
                <a:lnTo>
                  <a:pt x="308483" y="145245"/>
                </a:lnTo>
                <a:lnTo>
                  <a:pt x="308483" y="140761"/>
                </a:lnTo>
                <a:lnTo>
                  <a:pt x="283370" y="115402"/>
                </a:lnTo>
                <a:lnTo>
                  <a:pt x="355994" y="115402"/>
                </a:lnTo>
                <a:lnTo>
                  <a:pt x="364840" y="136362"/>
                </a:lnTo>
                <a:lnTo>
                  <a:pt x="371474" y="185737"/>
                </a:lnTo>
                <a:lnTo>
                  <a:pt x="364840" y="235116"/>
                </a:lnTo>
                <a:lnTo>
                  <a:pt x="346115" y="279486"/>
                </a:lnTo>
                <a:lnTo>
                  <a:pt x="342667" y="283950"/>
                </a:lnTo>
                <a:close/>
              </a:path>
              <a:path w="371475" h="371475">
                <a:moveTo>
                  <a:pt x="169823" y="224309"/>
                </a:moveTo>
                <a:lnTo>
                  <a:pt x="165397" y="224309"/>
                </a:lnTo>
                <a:lnTo>
                  <a:pt x="115897" y="173834"/>
                </a:lnTo>
                <a:lnTo>
                  <a:pt x="114136" y="173140"/>
                </a:lnTo>
                <a:lnTo>
                  <a:pt x="110575" y="173122"/>
                </a:lnTo>
                <a:lnTo>
                  <a:pt x="221101" y="173122"/>
                </a:lnTo>
                <a:lnTo>
                  <a:pt x="172547" y="221551"/>
                </a:lnTo>
                <a:lnTo>
                  <a:pt x="169823" y="22430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47297" y="734374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71475" h="371475">
                <a:moveTo>
                  <a:pt x="185737" y="371474"/>
                </a:moveTo>
                <a:lnTo>
                  <a:pt x="136362" y="364840"/>
                </a:lnTo>
                <a:lnTo>
                  <a:pt x="91993" y="346118"/>
                </a:lnTo>
                <a:lnTo>
                  <a:pt x="54402" y="317077"/>
                </a:lnTo>
                <a:lnTo>
                  <a:pt x="25359" y="279486"/>
                </a:lnTo>
                <a:lnTo>
                  <a:pt x="6634" y="235116"/>
                </a:lnTo>
                <a:lnTo>
                  <a:pt x="0" y="185737"/>
                </a:lnTo>
                <a:lnTo>
                  <a:pt x="6634" y="136362"/>
                </a:lnTo>
                <a:lnTo>
                  <a:pt x="25359" y="91993"/>
                </a:lnTo>
                <a:lnTo>
                  <a:pt x="54402" y="54402"/>
                </a:lnTo>
                <a:lnTo>
                  <a:pt x="91993" y="25359"/>
                </a:lnTo>
                <a:lnTo>
                  <a:pt x="136362" y="6634"/>
                </a:lnTo>
                <a:lnTo>
                  <a:pt x="185737" y="0"/>
                </a:lnTo>
                <a:lnTo>
                  <a:pt x="235112" y="6634"/>
                </a:lnTo>
                <a:lnTo>
                  <a:pt x="279481" y="25359"/>
                </a:lnTo>
                <a:lnTo>
                  <a:pt x="317072" y="54402"/>
                </a:lnTo>
                <a:lnTo>
                  <a:pt x="346115" y="91993"/>
                </a:lnTo>
                <a:lnTo>
                  <a:pt x="355994" y="115402"/>
                </a:lnTo>
                <a:lnTo>
                  <a:pt x="278971" y="115402"/>
                </a:lnTo>
                <a:lnTo>
                  <a:pt x="221101" y="173122"/>
                </a:lnTo>
                <a:lnTo>
                  <a:pt x="110575" y="173122"/>
                </a:lnTo>
                <a:lnTo>
                  <a:pt x="108764" y="173806"/>
                </a:lnTo>
                <a:lnTo>
                  <a:pt x="107402" y="175196"/>
                </a:lnTo>
                <a:lnTo>
                  <a:pt x="87330" y="193291"/>
                </a:lnTo>
                <a:lnTo>
                  <a:pt x="85979" y="194641"/>
                </a:lnTo>
                <a:lnTo>
                  <a:pt x="85267" y="196367"/>
                </a:lnTo>
                <a:lnTo>
                  <a:pt x="85267" y="199968"/>
                </a:lnTo>
                <a:lnTo>
                  <a:pt x="85980" y="201860"/>
                </a:lnTo>
                <a:lnTo>
                  <a:pt x="87330" y="203204"/>
                </a:lnTo>
                <a:lnTo>
                  <a:pt x="133137" y="251383"/>
                </a:lnTo>
                <a:lnTo>
                  <a:pt x="135838" y="254140"/>
                </a:lnTo>
                <a:lnTo>
                  <a:pt x="165379" y="283950"/>
                </a:lnTo>
                <a:lnTo>
                  <a:pt x="342667" y="283950"/>
                </a:lnTo>
                <a:lnTo>
                  <a:pt x="317072" y="317077"/>
                </a:lnTo>
                <a:lnTo>
                  <a:pt x="279481" y="346118"/>
                </a:lnTo>
                <a:lnTo>
                  <a:pt x="235112" y="364840"/>
                </a:lnTo>
                <a:lnTo>
                  <a:pt x="185737" y="371474"/>
                </a:lnTo>
                <a:close/>
              </a:path>
              <a:path w="371475" h="371475">
                <a:moveTo>
                  <a:pt x="342667" y="283950"/>
                </a:moveTo>
                <a:lnTo>
                  <a:pt x="169812" y="283950"/>
                </a:lnTo>
                <a:lnTo>
                  <a:pt x="308483" y="145245"/>
                </a:lnTo>
                <a:lnTo>
                  <a:pt x="308483" y="140761"/>
                </a:lnTo>
                <a:lnTo>
                  <a:pt x="283370" y="115402"/>
                </a:lnTo>
                <a:lnTo>
                  <a:pt x="355994" y="115402"/>
                </a:lnTo>
                <a:lnTo>
                  <a:pt x="364840" y="136362"/>
                </a:lnTo>
                <a:lnTo>
                  <a:pt x="371474" y="185737"/>
                </a:lnTo>
                <a:lnTo>
                  <a:pt x="364840" y="235116"/>
                </a:lnTo>
                <a:lnTo>
                  <a:pt x="346115" y="279486"/>
                </a:lnTo>
                <a:lnTo>
                  <a:pt x="342667" y="283950"/>
                </a:lnTo>
                <a:close/>
              </a:path>
              <a:path w="371475" h="371475">
                <a:moveTo>
                  <a:pt x="169823" y="224309"/>
                </a:moveTo>
                <a:lnTo>
                  <a:pt x="165397" y="224309"/>
                </a:lnTo>
                <a:lnTo>
                  <a:pt x="115897" y="173834"/>
                </a:lnTo>
                <a:lnTo>
                  <a:pt x="114136" y="173140"/>
                </a:lnTo>
                <a:lnTo>
                  <a:pt x="110575" y="173122"/>
                </a:lnTo>
                <a:lnTo>
                  <a:pt x="221101" y="173122"/>
                </a:lnTo>
                <a:lnTo>
                  <a:pt x="172547" y="221551"/>
                </a:lnTo>
                <a:lnTo>
                  <a:pt x="169823" y="22430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47297" y="8284425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71475" h="371475">
                <a:moveTo>
                  <a:pt x="185737" y="371474"/>
                </a:moveTo>
                <a:lnTo>
                  <a:pt x="136362" y="364840"/>
                </a:lnTo>
                <a:lnTo>
                  <a:pt x="91993" y="346118"/>
                </a:lnTo>
                <a:lnTo>
                  <a:pt x="54402" y="317077"/>
                </a:lnTo>
                <a:lnTo>
                  <a:pt x="25359" y="279486"/>
                </a:lnTo>
                <a:lnTo>
                  <a:pt x="6634" y="235116"/>
                </a:lnTo>
                <a:lnTo>
                  <a:pt x="0" y="185737"/>
                </a:lnTo>
                <a:lnTo>
                  <a:pt x="6634" y="136362"/>
                </a:lnTo>
                <a:lnTo>
                  <a:pt x="25359" y="91993"/>
                </a:lnTo>
                <a:lnTo>
                  <a:pt x="54402" y="54402"/>
                </a:lnTo>
                <a:lnTo>
                  <a:pt x="91993" y="25359"/>
                </a:lnTo>
                <a:lnTo>
                  <a:pt x="136362" y="6634"/>
                </a:lnTo>
                <a:lnTo>
                  <a:pt x="185737" y="0"/>
                </a:lnTo>
                <a:lnTo>
                  <a:pt x="235112" y="6634"/>
                </a:lnTo>
                <a:lnTo>
                  <a:pt x="279481" y="25359"/>
                </a:lnTo>
                <a:lnTo>
                  <a:pt x="317072" y="54402"/>
                </a:lnTo>
                <a:lnTo>
                  <a:pt x="346115" y="91993"/>
                </a:lnTo>
                <a:lnTo>
                  <a:pt x="355994" y="115402"/>
                </a:lnTo>
                <a:lnTo>
                  <a:pt x="278971" y="115402"/>
                </a:lnTo>
                <a:lnTo>
                  <a:pt x="221101" y="173122"/>
                </a:lnTo>
                <a:lnTo>
                  <a:pt x="110575" y="173122"/>
                </a:lnTo>
                <a:lnTo>
                  <a:pt x="108764" y="173806"/>
                </a:lnTo>
                <a:lnTo>
                  <a:pt x="107402" y="175196"/>
                </a:lnTo>
                <a:lnTo>
                  <a:pt x="87330" y="193291"/>
                </a:lnTo>
                <a:lnTo>
                  <a:pt x="85979" y="194641"/>
                </a:lnTo>
                <a:lnTo>
                  <a:pt x="85267" y="196367"/>
                </a:lnTo>
                <a:lnTo>
                  <a:pt x="85267" y="199968"/>
                </a:lnTo>
                <a:lnTo>
                  <a:pt x="85980" y="201860"/>
                </a:lnTo>
                <a:lnTo>
                  <a:pt x="87330" y="203204"/>
                </a:lnTo>
                <a:lnTo>
                  <a:pt x="133137" y="251383"/>
                </a:lnTo>
                <a:lnTo>
                  <a:pt x="135838" y="254140"/>
                </a:lnTo>
                <a:lnTo>
                  <a:pt x="165379" y="283950"/>
                </a:lnTo>
                <a:lnTo>
                  <a:pt x="342667" y="283950"/>
                </a:lnTo>
                <a:lnTo>
                  <a:pt x="317072" y="317077"/>
                </a:lnTo>
                <a:lnTo>
                  <a:pt x="279481" y="346118"/>
                </a:lnTo>
                <a:lnTo>
                  <a:pt x="235112" y="364840"/>
                </a:lnTo>
                <a:lnTo>
                  <a:pt x="185737" y="371474"/>
                </a:lnTo>
                <a:close/>
              </a:path>
              <a:path w="371475" h="371475">
                <a:moveTo>
                  <a:pt x="342667" y="283950"/>
                </a:moveTo>
                <a:lnTo>
                  <a:pt x="169812" y="283950"/>
                </a:lnTo>
                <a:lnTo>
                  <a:pt x="308483" y="145245"/>
                </a:lnTo>
                <a:lnTo>
                  <a:pt x="308483" y="140761"/>
                </a:lnTo>
                <a:lnTo>
                  <a:pt x="283370" y="115402"/>
                </a:lnTo>
                <a:lnTo>
                  <a:pt x="355994" y="115402"/>
                </a:lnTo>
                <a:lnTo>
                  <a:pt x="364840" y="136362"/>
                </a:lnTo>
                <a:lnTo>
                  <a:pt x="371474" y="185737"/>
                </a:lnTo>
                <a:lnTo>
                  <a:pt x="364840" y="235116"/>
                </a:lnTo>
                <a:lnTo>
                  <a:pt x="346115" y="279486"/>
                </a:lnTo>
                <a:lnTo>
                  <a:pt x="342667" y="283950"/>
                </a:lnTo>
                <a:close/>
              </a:path>
              <a:path w="371475" h="371475">
                <a:moveTo>
                  <a:pt x="169823" y="224309"/>
                </a:moveTo>
                <a:lnTo>
                  <a:pt x="165397" y="224309"/>
                </a:lnTo>
                <a:lnTo>
                  <a:pt x="115897" y="173834"/>
                </a:lnTo>
                <a:lnTo>
                  <a:pt x="114136" y="173140"/>
                </a:lnTo>
                <a:lnTo>
                  <a:pt x="110575" y="173122"/>
                </a:lnTo>
                <a:lnTo>
                  <a:pt x="221101" y="173122"/>
                </a:lnTo>
                <a:lnTo>
                  <a:pt x="172547" y="221551"/>
                </a:lnTo>
                <a:lnTo>
                  <a:pt x="169823" y="22430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17433" y="3673039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71475" h="371475">
                <a:moveTo>
                  <a:pt x="185737" y="371474"/>
                </a:moveTo>
                <a:lnTo>
                  <a:pt x="136362" y="364840"/>
                </a:lnTo>
                <a:lnTo>
                  <a:pt x="91993" y="346118"/>
                </a:lnTo>
                <a:lnTo>
                  <a:pt x="54402" y="317077"/>
                </a:lnTo>
                <a:lnTo>
                  <a:pt x="25359" y="279486"/>
                </a:lnTo>
                <a:lnTo>
                  <a:pt x="6634" y="235116"/>
                </a:lnTo>
                <a:lnTo>
                  <a:pt x="0" y="185737"/>
                </a:lnTo>
                <a:lnTo>
                  <a:pt x="6634" y="136362"/>
                </a:lnTo>
                <a:lnTo>
                  <a:pt x="25359" y="91993"/>
                </a:lnTo>
                <a:lnTo>
                  <a:pt x="54402" y="54402"/>
                </a:lnTo>
                <a:lnTo>
                  <a:pt x="91993" y="25359"/>
                </a:lnTo>
                <a:lnTo>
                  <a:pt x="136362" y="6634"/>
                </a:lnTo>
                <a:lnTo>
                  <a:pt x="185737" y="0"/>
                </a:lnTo>
                <a:lnTo>
                  <a:pt x="235112" y="6634"/>
                </a:lnTo>
                <a:lnTo>
                  <a:pt x="279481" y="25359"/>
                </a:lnTo>
                <a:lnTo>
                  <a:pt x="317072" y="54402"/>
                </a:lnTo>
                <a:lnTo>
                  <a:pt x="346115" y="91993"/>
                </a:lnTo>
                <a:lnTo>
                  <a:pt x="355994" y="115402"/>
                </a:lnTo>
                <a:lnTo>
                  <a:pt x="278971" y="115402"/>
                </a:lnTo>
                <a:lnTo>
                  <a:pt x="221101" y="173122"/>
                </a:lnTo>
                <a:lnTo>
                  <a:pt x="110575" y="173122"/>
                </a:lnTo>
                <a:lnTo>
                  <a:pt x="108764" y="173806"/>
                </a:lnTo>
                <a:lnTo>
                  <a:pt x="107402" y="175196"/>
                </a:lnTo>
                <a:lnTo>
                  <a:pt x="87330" y="193291"/>
                </a:lnTo>
                <a:lnTo>
                  <a:pt x="85979" y="194641"/>
                </a:lnTo>
                <a:lnTo>
                  <a:pt x="85267" y="196367"/>
                </a:lnTo>
                <a:lnTo>
                  <a:pt x="85267" y="199968"/>
                </a:lnTo>
                <a:lnTo>
                  <a:pt x="85980" y="201860"/>
                </a:lnTo>
                <a:lnTo>
                  <a:pt x="87330" y="203204"/>
                </a:lnTo>
                <a:lnTo>
                  <a:pt x="133137" y="251383"/>
                </a:lnTo>
                <a:lnTo>
                  <a:pt x="135838" y="254140"/>
                </a:lnTo>
                <a:lnTo>
                  <a:pt x="165379" y="283950"/>
                </a:lnTo>
                <a:lnTo>
                  <a:pt x="342667" y="283950"/>
                </a:lnTo>
                <a:lnTo>
                  <a:pt x="317072" y="317077"/>
                </a:lnTo>
                <a:lnTo>
                  <a:pt x="279481" y="346118"/>
                </a:lnTo>
                <a:lnTo>
                  <a:pt x="235112" y="364840"/>
                </a:lnTo>
                <a:lnTo>
                  <a:pt x="185737" y="371474"/>
                </a:lnTo>
                <a:close/>
              </a:path>
              <a:path w="371475" h="371475">
                <a:moveTo>
                  <a:pt x="342667" y="283950"/>
                </a:moveTo>
                <a:lnTo>
                  <a:pt x="169812" y="283950"/>
                </a:lnTo>
                <a:lnTo>
                  <a:pt x="308483" y="145245"/>
                </a:lnTo>
                <a:lnTo>
                  <a:pt x="308483" y="140761"/>
                </a:lnTo>
                <a:lnTo>
                  <a:pt x="283370" y="115402"/>
                </a:lnTo>
                <a:lnTo>
                  <a:pt x="355994" y="115402"/>
                </a:lnTo>
                <a:lnTo>
                  <a:pt x="364840" y="136362"/>
                </a:lnTo>
                <a:lnTo>
                  <a:pt x="371474" y="185737"/>
                </a:lnTo>
                <a:lnTo>
                  <a:pt x="364840" y="235116"/>
                </a:lnTo>
                <a:lnTo>
                  <a:pt x="346115" y="279486"/>
                </a:lnTo>
                <a:lnTo>
                  <a:pt x="342667" y="283950"/>
                </a:lnTo>
                <a:close/>
              </a:path>
              <a:path w="371475" h="371475">
                <a:moveTo>
                  <a:pt x="169823" y="224309"/>
                </a:moveTo>
                <a:lnTo>
                  <a:pt x="165397" y="224309"/>
                </a:lnTo>
                <a:lnTo>
                  <a:pt x="115897" y="173834"/>
                </a:lnTo>
                <a:lnTo>
                  <a:pt x="114136" y="173140"/>
                </a:lnTo>
                <a:lnTo>
                  <a:pt x="110575" y="173122"/>
                </a:lnTo>
                <a:lnTo>
                  <a:pt x="221101" y="173122"/>
                </a:lnTo>
                <a:lnTo>
                  <a:pt x="172547" y="221551"/>
                </a:lnTo>
                <a:lnTo>
                  <a:pt x="169823" y="22430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17433" y="2779285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71475" h="371475">
                <a:moveTo>
                  <a:pt x="185737" y="371474"/>
                </a:moveTo>
                <a:lnTo>
                  <a:pt x="136362" y="364840"/>
                </a:lnTo>
                <a:lnTo>
                  <a:pt x="91993" y="346118"/>
                </a:lnTo>
                <a:lnTo>
                  <a:pt x="54402" y="317077"/>
                </a:lnTo>
                <a:lnTo>
                  <a:pt x="25359" y="279486"/>
                </a:lnTo>
                <a:lnTo>
                  <a:pt x="6634" y="235116"/>
                </a:lnTo>
                <a:lnTo>
                  <a:pt x="0" y="185737"/>
                </a:lnTo>
                <a:lnTo>
                  <a:pt x="6634" y="136362"/>
                </a:lnTo>
                <a:lnTo>
                  <a:pt x="25359" y="91993"/>
                </a:lnTo>
                <a:lnTo>
                  <a:pt x="54402" y="54402"/>
                </a:lnTo>
                <a:lnTo>
                  <a:pt x="91993" y="25359"/>
                </a:lnTo>
                <a:lnTo>
                  <a:pt x="136362" y="6634"/>
                </a:lnTo>
                <a:lnTo>
                  <a:pt x="185737" y="0"/>
                </a:lnTo>
                <a:lnTo>
                  <a:pt x="235112" y="6634"/>
                </a:lnTo>
                <a:lnTo>
                  <a:pt x="279481" y="25359"/>
                </a:lnTo>
                <a:lnTo>
                  <a:pt x="317072" y="54402"/>
                </a:lnTo>
                <a:lnTo>
                  <a:pt x="346115" y="91993"/>
                </a:lnTo>
                <a:lnTo>
                  <a:pt x="355994" y="115402"/>
                </a:lnTo>
                <a:lnTo>
                  <a:pt x="278971" y="115402"/>
                </a:lnTo>
                <a:lnTo>
                  <a:pt x="221101" y="173122"/>
                </a:lnTo>
                <a:lnTo>
                  <a:pt x="110575" y="173122"/>
                </a:lnTo>
                <a:lnTo>
                  <a:pt x="108764" y="173806"/>
                </a:lnTo>
                <a:lnTo>
                  <a:pt x="107402" y="175196"/>
                </a:lnTo>
                <a:lnTo>
                  <a:pt x="87330" y="193291"/>
                </a:lnTo>
                <a:lnTo>
                  <a:pt x="85979" y="194641"/>
                </a:lnTo>
                <a:lnTo>
                  <a:pt x="85267" y="196367"/>
                </a:lnTo>
                <a:lnTo>
                  <a:pt x="85267" y="199968"/>
                </a:lnTo>
                <a:lnTo>
                  <a:pt x="85980" y="201860"/>
                </a:lnTo>
                <a:lnTo>
                  <a:pt x="87330" y="203204"/>
                </a:lnTo>
                <a:lnTo>
                  <a:pt x="133137" y="251383"/>
                </a:lnTo>
                <a:lnTo>
                  <a:pt x="135838" y="254140"/>
                </a:lnTo>
                <a:lnTo>
                  <a:pt x="165379" y="283950"/>
                </a:lnTo>
                <a:lnTo>
                  <a:pt x="342667" y="283950"/>
                </a:lnTo>
                <a:lnTo>
                  <a:pt x="317072" y="317077"/>
                </a:lnTo>
                <a:lnTo>
                  <a:pt x="279481" y="346118"/>
                </a:lnTo>
                <a:lnTo>
                  <a:pt x="235112" y="364840"/>
                </a:lnTo>
                <a:lnTo>
                  <a:pt x="185737" y="371474"/>
                </a:lnTo>
                <a:close/>
              </a:path>
              <a:path w="371475" h="371475">
                <a:moveTo>
                  <a:pt x="342667" y="283950"/>
                </a:moveTo>
                <a:lnTo>
                  <a:pt x="169812" y="283950"/>
                </a:lnTo>
                <a:lnTo>
                  <a:pt x="308483" y="145245"/>
                </a:lnTo>
                <a:lnTo>
                  <a:pt x="308483" y="140761"/>
                </a:lnTo>
                <a:lnTo>
                  <a:pt x="283370" y="115402"/>
                </a:lnTo>
                <a:lnTo>
                  <a:pt x="355994" y="115402"/>
                </a:lnTo>
                <a:lnTo>
                  <a:pt x="364840" y="136362"/>
                </a:lnTo>
                <a:lnTo>
                  <a:pt x="371474" y="185737"/>
                </a:lnTo>
                <a:lnTo>
                  <a:pt x="364840" y="235116"/>
                </a:lnTo>
                <a:lnTo>
                  <a:pt x="346115" y="279486"/>
                </a:lnTo>
                <a:lnTo>
                  <a:pt x="342667" y="283950"/>
                </a:lnTo>
                <a:close/>
              </a:path>
              <a:path w="371475" h="371475">
                <a:moveTo>
                  <a:pt x="169823" y="224309"/>
                </a:moveTo>
                <a:lnTo>
                  <a:pt x="165397" y="224309"/>
                </a:lnTo>
                <a:lnTo>
                  <a:pt x="115897" y="173834"/>
                </a:lnTo>
                <a:lnTo>
                  <a:pt x="114136" y="173140"/>
                </a:lnTo>
                <a:lnTo>
                  <a:pt x="110575" y="173122"/>
                </a:lnTo>
                <a:lnTo>
                  <a:pt x="221101" y="173122"/>
                </a:lnTo>
                <a:lnTo>
                  <a:pt x="172547" y="221551"/>
                </a:lnTo>
                <a:lnTo>
                  <a:pt x="169823" y="22430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276600" y="2684737"/>
            <a:ext cx="11005335" cy="6001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60" dirty="0">
                <a:solidFill>
                  <a:srgbClr val="4A4A4A"/>
                </a:solidFill>
                <a:latin typeface="Century Gothic"/>
                <a:cs typeface="Century Gothic"/>
              </a:rPr>
              <a:t>курс</a:t>
            </a:r>
            <a:r>
              <a:rPr sz="2400" spc="-5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400" spc="-140" dirty="0">
                <a:solidFill>
                  <a:srgbClr val="4A4A4A"/>
                </a:solidFill>
                <a:latin typeface="Century Gothic"/>
                <a:cs typeface="Century Gothic"/>
              </a:rPr>
              <a:t>доллара;</a:t>
            </a:r>
            <a:endParaRPr sz="2400" dirty="0">
              <a:latin typeface="Century Gothic"/>
              <a:cs typeface="Century Gothic"/>
            </a:endParaRPr>
          </a:p>
          <a:p>
            <a:pPr marL="12700" marR="7124700">
              <a:lnSpc>
                <a:spcPts val="7540"/>
              </a:lnSpc>
              <a:spcBef>
                <a:spcPts val="595"/>
              </a:spcBef>
            </a:pPr>
            <a:r>
              <a:rPr sz="2400" spc="-150" dirty="0">
                <a:solidFill>
                  <a:srgbClr val="4A4A4A"/>
                </a:solidFill>
                <a:latin typeface="Century Gothic"/>
                <a:cs typeface="Century Gothic"/>
              </a:rPr>
              <a:t>коронавирус;  </a:t>
            </a:r>
            <a:endParaRPr lang="ru-RU" sz="2400" spc="-150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0" marR="7124700">
              <a:lnSpc>
                <a:spcPts val="7540"/>
              </a:lnSpc>
              <a:spcBef>
                <a:spcPts val="595"/>
              </a:spcBef>
            </a:pPr>
            <a:r>
              <a:rPr sz="2400" spc="-210" dirty="0" err="1">
                <a:solidFill>
                  <a:srgbClr val="4A4A4A"/>
                </a:solidFill>
                <a:latin typeface="Century Gothic"/>
                <a:cs typeface="Century Gothic"/>
              </a:rPr>
              <a:t>цена</a:t>
            </a:r>
            <a:r>
              <a:rPr sz="2400" spc="-21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400" spc="-235" dirty="0" err="1">
                <a:solidFill>
                  <a:srgbClr val="4A4A4A"/>
                </a:solidFill>
                <a:latin typeface="Century Gothic"/>
                <a:cs typeface="Century Gothic"/>
              </a:rPr>
              <a:t>на</a:t>
            </a:r>
            <a:r>
              <a:rPr lang="ru-RU" sz="2400" spc="-23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400" spc="-150" dirty="0" err="1">
                <a:solidFill>
                  <a:srgbClr val="4A4A4A"/>
                </a:solidFill>
                <a:latin typeface="Century Gothic"/>
                <a:cs typeface="Century Gothic"/>
              </a:rPr>
              <a:t>нефть</a:t>
            </a:r>
            <a:r>
              <a:rPr sz="2400" spc="-150" dirty="0">
                <a:solidFill>
                  <a:srgbClr val="4A4A4A"/>
                </a:solidFill>
                <a:latin typeface="Century Gothic"/>
                <a:cs typeface="Century Gothic"/>
              </a:rPr>
              <a:t>;</a:t>
            </a:r>
            <a:endParaRPr sz="2400" dirty="0">
              <a:latin typeface="Century Gothic"/>
              <a:cs typeface="Century Gothic"/>
            </a:endParaRPr>
          </a:p>
          <a:p>
            <a:pPr marL="12700" marR="2738755">
              <a:lnSpc>
                <a:spcPts val="6809"/>
              </a:lnSpc>
              <a:spcBef>
                <a:spcPts val="85"/>
              </a:spcBef>
            </a:pPr>
            <a:r>
              <a:rPr sz="2400" spc="-175" dirty="0">
                <a:solidFill>
                  <a:srgbClr val="4A4A4A"/>
                </a:solidFill>
                <a:latin typeface="Century Gothic"/>
                <a:cs typeface="Century Gothic"/>
              </a:rPr>
              <a:t>неэффективность </a:t>
            </a:r>
            <a:r>
              <a:rPr sz="2400" spc="-40" dirty="0">
                <a:solidFill>
                  <a:srgbClr val="4A4A4A"/>
                </a:solidFill>
                <a:latin typeface="Century Gothic"/>
                <a:cs typeface="Century Gothic"/>
              </a:rPr>
              <a:t>руководителя </a:t>
            </a:r>
            <a:r>
              <a:rPr sz="24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400" spc="-100" dirty="0">
                <a:solidFill>
                  <a:srgbClr val="4A4A4A"/>
                </a:solidFill>
                <a:latin typeface="Century Gothic"/>
                <a:cs typeface="Century Gothic"/>
              </a:rPr>
              <a:t>собственников;  </a:t>
            </a:r>
            <a:r>
              <a:rPr sz="2400" spc="-45" dirty="0">
                <a:solidFill>
                  <a:srgbClr val="4A4A4A"/>
                </a:solidFill>
                <a:latin typeface="Century Gothic"/>
                <a:cs typeface="Century Gothic"/>
              </a:rPr>
              <a:t>отсутствие </a:t>
            </a:r>
            <a:r>
              <a:rPr sz="2400" spc="-114" dirty="0">
                <a:solidFill>
                  <a:srgbClr val="4A4A4A"/>
                </a:solidFill>
                <a:latin typeface="Century Gothic"/>
                <a:cs typeface="Century Gothic"/>
              </a:rPr>
              <a:t>сбыта</a:t>
            </a:r>
            <a:r>
              <a:rPr sz="2400" spc="-5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400" spc="-85" dirty="0">
                <a:solidFill>
                  <a:srgbClr val="4A4A4A"/>
                </a:solidFill>
                <a:latin typeface="Century Gothic"/>
                <a:cs typeface="Century Gothic"/>
              </a:rPr>
              <a:t>продукции;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60" dirty="0">
                <a:solidFill>
                  <a:srgbClr val="4A4A4A"/>
                </a:solidFill>
                <a:latin typeface="Century Gothic"/>
                <a:cs typeface="Century Gothic"/>
              </a:rPr>
              <a:t>изменение </a:t>
            </a:r>
            <a:r>
              <a:rPr sz="2400" spc="-135" dirty="0">
                <a:solidFill>
                  <a:srgbClr val="4A4A4A"/>
                </a:solidFill>
                <a:latin typeface="Century Gothic"/>
                <a:cs typeface="Century Gothic"/>
              </a:rPr>
              <a:t>внешней</a:t>
            </a:r>
            <a:r>
              <a:rPr sz="2400" spc="6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400" spc="-20" dirty="0">
                <a:solidFill>
                  <a:srgbClr val="4A4A4A"/>
                </a:solidFill>
                <a:latin typeface="Century Gothic"/>
                <a:cs typeface="Century Gothic"/>
              </a:rPr>
              <a:t>конъюнктуры;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70" dirty="0">
                <a:solidFill>
                  <a:srgbClr val="4A4A4A"/>
                </a:solidFill>
                <a:latin typeface="Century Gothic"/>
                <a:cs typeface="Century Gothic"/>
              </a:rPr>
              <a:t>новые </a:t>
            </a:r>
            <a:r>
              <a:rPr sz="2400" spc="-80" dirty="0">
                <a:solidFill>
                  <a:srgbClr val="4A4A4A"/>
                </a:solidFill>
                <a:latin typeface="Century Gothic"/>
                <a:cs typeface="Century Gothic"/>
              </a:rPr>
              <a:t>законы, </a:t>
            </a:r>
            <a:r>
              <a:rPr sz="2400" spc="-170" dirty="0">
                <a:solidFill>
                  <a:srgbClr val="4A4A4A"/>
                </a:solidFill>
                <a:latin typeface="Century Gothic"/>
                <a:cs typeface="Century Gothic"/>
              </a:rPr>
              <a:t>меняющие </a:t>
            </a:r>
            <a:r>
              <a:rPr sz="2400" spc="-35" dirty="0">
                <a:solidFill>
                  <a:srgbClr val="4A4A4A"/>
                </a:solidFill>
                <a:latin typeface="Century Gothic"/>
                <a:cs typeface="Century Gothic"/>
              </a:rPr>
              <a:t>суть </a:t>
            </a:r>
            <a:r>
              <a:rPr sz="2400" spc="-150" dirty="0">
                <a:solidFill>
                  <a:srgbClr val="4A4A4A"/>
                </a:solidFill>
                <a:latin typeface="Century Gothic"/>
                <a:cs typeface="Century Gothic"/>
              </a:rPr>
              <a:t>экономической </a:t>
            </a:r>
            <a:r>
              <a:rPr sz="2400" spc="-45" dirty="0">
                <a:solidFill>
                  <a:srgbClr val="4A4A4A"/>
                </a:solidFill>
                <a:latin typeface="Century Gothic"/>
                <a:cs typeface="Century Gothic"/>
              </a:rPr>
              <a:t>деятельности</a:t>
            </a:r>
            <a:r>
              <a:rPr sz="2400" spc="-13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400" spc="-75" dirty="0">
                <a:solidFill>
                  <a:srgbClr val="4A4A4A"/>
                </a:solidFill>
                <a:latin typeface="Century Gothic"/>
                <a:cs typeface="Century Gothic"/>
              </a:rPr>
              <a:t>должника.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BB0E058F-BABA-4CFE-803A-5D9957B055EC}"/>
              </a:ext>
            </a:extLst>
          </p:cNvPr>
          <p:cNvSpPr/>
          <p:nvPr/>
        </p:nvSpPr>
        <p:spPr>
          <a:xfrm>
            <a:off x="1028700" y="3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228599" y="2095499"/>
                </a:moveTo>
                <a:lnTo>
                  <a:pt x="0" y="2095499"/>
                </a:ln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70F867E-25F6-4C90-AA2B-81CD50F7A8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</a:blip>
          <a:srcRect l="5000" r="64444"/>
          <a:stretch/>
        </p:blipFill>
        <p:spPr>
          <a:xfrm>
            <a:off x="13574602" y="0"/>
            <a:ext cx="4713398" cy="1028377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8921" y="3564156"/>
            <a:ext cx="14644369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80" dirty="0">
                <a:solidFill>
                  <a:srgbClr val="4A4A4A"/>
                </a:solidFill>
                <a:latin typeface="Century Gothic"/>
                <a:cs typeface="Century Gothic"/>
              </a:rPr>
              <a:t>Анализ </a:t>
            </a:r>
            <a:r>
              <a:rPr sz="2600" b="1" spc="-95" dirty="0">
                <a:solidFill>
                  <a:srgbClr val="4A4A4A"/>
                </a:solidFill>
                <a:latin typeface="Century Gothic"/>
                <a:cs typeface="Century Gothic"/>
              </a:rPr>
              <a:t>динамики </a:t>
            </a:r>
            <a:r>
              <a:rPr sz="2600" b="1" spc="-204" dirty="0">
                <a:solidFill>
                  <a:srgbClr val="4A4A4A"/>
                </a:solidFill>
                <a:latin typeface="Century Gothic"/>
                <a:cs typeface="Century Gothic"/>
              </a:rPr>
              <a:t>финансового </a:t>
            </a:r>
            <a:r>
              <a:rPr sz="2600" b="1" spc="-155" dirty="0">
                <a:solidFill>
                  <a:srgbClr val="4A4A4A"/>
                </a:solidFill>
                <a:latin typeface="Century Gothic"/>
                <a:cs typeface="Century Gothic"/>
              </a:rPr>
              <a:t>состояния </a:t>
            </a:r>
            <a:r>
              <a:rPr sz="2600" b="1" spc="-4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600" b="1" spc="-185" dirty="0">
                <a:solidFill>
                  <a:srgbClr val="4A4A4A"/>
                </a:solidFill>
                <a:latin typeface="Century Gothic"/>
                <a:cs typeface="Century Gothic"/>
              </a:rPr>
              <a:t>момента </a:t>
            </a:r>
            <a:r>
              <a:rPr sz="2600" b="1" spc="-130" dirty="0">
                <a:solidFill>
                  <a:srgbClr val="4A4A4A"/>
                </a:solidFill>
                <a:latin typeface="Century Gothic"/>
                <a:cs typeface="Century Gothic"/>
              </a:rPr>
              <a:t>наступления </a:t>
            </a:r>
            <a:r>
              <a:rPr sz="2600" b="1" spc="-180" dirty="0">
                <a:solidFill>
                  <a:srgbClr val="4A4A4A"/>
                </a:solidFill>
                <a:latin typeface="Century Gothic"/>
                <a:cs typeface="Century Gothic"/>
              </a:rPr>
              <a:t>фактического</a:t>
            </a:r>
            <a:r>
              <a:rPr sz="2600" b="1" spc="5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600" b="1" spc="-185" dirty="0">
                <a:solidFill>
                  <a:srgbClr val="4A4A4A"/>
                </a:solidFill>
                <a:latin typeface="Century Gothic"/>
                <a:cs typeface="Century Gothic"/>
              </a:rPr>
              <a:t>банкротства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8800" y="403649"/>
            <a:ext cx="16708500" cy="1873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95"/>
              </a:spcBef>
            </a:pPr>
            <a:r>
              <a:rPr spc="330" dirty="0"/>
              <a:t>ИСПОЛЬЗОВАНИЕ</a:t>
            </a:r>
            <a:r>
              <a:rPr spc="55" dirty="0"/>
              <a:t> </a:t>
            </a:r>
            <a:r>
              <a:rPr spc="490" dirty="0"/>
              <a:t>РЕЗУЛЬТАТОВ  </a:t>
            </a:r>
            <a:r>
              <a:rPr spc="395" dirty="0"/>
              <a:t>ЭКСПЕРТИЗЫ</a:t>
            </a:r>
          </a:p>
        </p:txBody>
      </p:sp>
      <p:sp>
        <p:nvSpPr>
          <p:cNvPr id="4" name="object 4"/>
          <p:cNvSpPr/>
          <p:nvPr/>
        </p:nvSpPr>
        <p:spPr>
          <a:xfrm>
            <a:off x="13210689" y="9878231"/>
            <a:ext cx="5077460" cy="408940"/>
          </a:xfrm>
          <a:custGeom>
            <a:avLst/>
            <a:gdLst/>
            <a:ahLst/>
            <a:cxnLst/>
            <a:rect l="l" t="t" r="r" b="b"/>
            <a:pathLst>
              <a:path w="5077459" h="408940">
                <a:moveTo>
                  <a:pt x="0" y="0"/>
                </a:moveTo>
                <a:lnTo>
                  <a:pt x="0" y="408767"/>
                </a:lnTo>
                <a:lnTo>
                  <a:pt x="5077310" y="408767"/>
                </a:lnTo>
                <a:lnTo>
                  <a:pt x="507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17091" y="6742749"/>
            <a:ext cx="655637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0180" marR="5080" indent="-1428115">
              <a:lnSpc>
                <a:spcPct val="115799"/>
              </a:lnSpc>
              <a:spcBef>
                <a:spcPts val="100"/>
              </a:spcBef>
            </a:pPr>
            <a:r>
              <a:rPr sz="2100" spc="-40" dirty="0">
                <a:solidFill>
                  <a:srgbClr val="4A4A4A"/>
                </a:solidFill>
                <a:latin typeface="Century Gothic"/>
                <a:cs typeface="Century Gothic"/>
              </a:rPr>
              <a:t>Контрагенты </a:t>
            </a:r>
            <a:r>
              <a:rPr sz="2100" spc="-185" dirty="0">
                <a:solidFill>
                  <a:srgbClr val="4A4A4A"/>
                </a:solidFill>
                <a:latin typeface="Century Gothic"/>
                <a:cs typeface="Century Gothic"/>
              </a:rPr>
              <a:t>афилированы, </a:t>
            </a:r>
            <a:r>
              <a:rPr sz="2100" spc="-170" dirty="0">
                <a:solidFill>
                  <a:srgbClr val="4A4A4A"/>
                </a:solidFill>
                <a:latin typeface="Century Gothic"/>
                <a:cs typeface="Century Gothic"/>
              </a:rPr>
              <a:t>не </a:t>
            </a:r>
            <a:r>
              <a:rPr sz="2100" spc="5" dirty="0">
                <a:solidFill>
                  <a:srgbClr val="4A4A4A"/>
                </a:solidFill>
                <a:latin typeface="Century Gothic"/>
                <a:cs typeface="Century Gothic"/>
              </a:rPr>
              <a:t>ведут </a:t>
            </a:r>
            <a:r>
              <a:rPr sz="2100" spc="-155" dirty="0">
                <a:solidFill>
                  <a:srgbClr val="4A4A4A"/>
                </a:solidFill>
                <a:latin typeface="Century Gothic"/>
                <a:cs typeface="Century Gothic"/>
              </a:rPr>
              <a:t>реальной </a:t>
            </a:r>
            <a:r>
              <a:rPr sz="2100" spc="-40" dirty="0">
                <a:solidFill>
                  <a:srgbClr val="4A4A4A"/>
                </a:solidFill>
                <a:latin typeface="Century Gothic"/>
                <a:cs typeface="Century Gothic"/>
              </a:rPr>
              <a:t>ФХД,  </a:t>
            </a:r>
            <a:r>
              <a:rPr sz="2100" spc="-35" dirty="0">
                <a:solidFill>
                  <a:srgbClr val="4A4A4A"/>
                </a:solidFill>
                <a:latin typeface="Century Gothic"/>
                <a:cs typeface="Century Gothic"/>
              </a:rPr>
              <a:t>участвуют </a:t>
            </a:r>
            <a:r>
              <a:rPr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схемных</a:t>
            </a:r>
            <a:r>
              <a:rPr sz="2100" spc="-17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125" dirty="0">
                <a:solidFill>
                  <a:srgbClr val="4A4A4A"/>
                </a:solidFill>
                <a:latin typeface="Century Gothic"/>
                <a:cs typeface="Century Gothic"/>
              </a:rPr>
              <a:t>сделках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3352" y="4726940"/>
            <a:ext cx="781621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2665" marR="5080" indent="-2260600">
              <a:lnSpc>
                <a:spcPct val="116100"/>
              </a:lnSpc>
              <a:spcBef>
                <a:spcPts val="100"/>
              </a:spcBef>
            </a:pPr>
            <a:r>
              <a:rPr sz="2100" spc="-175" dirty="0">
                <a:solidFill>
                  <a:srgbClr val="4A4A4A"/>
                </a:solidFill>
                <a:latin typeface="Century Gothic"/>
                <a:cs typeface="Century Gothic"/>
              </a:rPr>
              <a:t>Финансовое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состояние </a:t>
            </a:r>
            <a:r>
              <a:rPr sz="2100" spc="-70" dirty="0">
                <a:solidFill>
                  <a:srgbClr val="4A4A4A"/>
                </a:solidFill>
                <a:latin typeface="Century Gothic"/>
                <a:cs typeface="Century Gothic"/>
              </a:rPr>
              <a:t>критически </a:t>
            </a:r>
            <a:r>
              <a:rPr sz="2100" spc="-85" dirty="0">
                <a:solidFill>
                  <a:srgbClr val="4A4A4A"/>
                </a:solidFill>
                <a:latin typeface="Century Gothic"/>
                <a:cs typeface="Century Gothic"/>
              </a:rPr>
              <a:t>ухудшилось,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это </a:t>
            </a:r>
            <a:r>
              <a:rPr sz="2100" spc="-85" dirty="0">
                <a:solidFill>
                  <a:srgbClr val="4A4A4A"/>
                </a:solidFill>
                <a:latin typeface="Century Gothic"/>
                <a:cs typeface="Century Gothic"/>
              </a:rPr>
              <a:t>случилось  </a:t>
            </a:r>
            <a:r>
              <a:rPr sz="2100" spc="-165" dirty="0">
                <a:solidFill>
                  <a:srgbClr val="4A4A4A"/>
                </a:solidFill>
                <a:latin typeface="Century Gothic"/>
                <a:cs typeface="Century Gothic"/>
              </a:rPr>
              <a:t>не </a:t>
            </a:r>
            <a:r>
              <a:rPr sz="2100" spc="-60" dirty="0">
                <a:solidFill>
                  <a:srgbClr val="4A4A4A"/>
                </a:solidFill>
                <a:latin typeface="Century Gothic"/>
                <a:cs typeface="Century Gothic"/>
              </a:rPr>
              <a:t>из-за </a:t>
            </a:r>
            <a:r>
              <a:rPr sz="2100" spc="-30" dirty="0">
                <a:solidFill>
                  <a:srgbClr val="4A4A4A"/>
                </a:solidFill>
                <a:latin typeface="Century Gothic"/>
                <a:cs typeface="Century Gothic"/>
              </a:rPr>
              <a:t>рыночных</a:t>
            </a:r>
            <a:r>
              <a:rPr sz="2100" spc="8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80" dirty="0">
                <a:solidFill>
                  <a:srgbClr val="4A4A4A"/>
                </a:solidFill>
                <a:latin typeface="Century Gothic"/>
                <a:cs typeface="Century Gothic"/>
              </a:rPr>
              <a:t>причин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45462" y="4726940"/>
            <a:ext cx="800290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4135" marR="5080" indent="-1322070">
              <a:lnSpc>
                <a:spcPct val="116100"/>
              </a:lnSpc>
              <a:spcBef>
                <a:spcPts val="100"/>
              </a:spcBef>
            </a:pPr>
            <a:r>
              <a:rPr sz="2100" spc="-65" dirty="0">
                <a:solidFill>
                  <a:srgbClr val="4A4A4A"/>
                </a:solidFill>
                <a:latin typeface="Century Gothic"/>
                <a:cs typeface="Century Gothic"/>
              </a:rPr>
              <a:t>Критического </a:t>
            </a:r>
            <a:r>
              <a:rPr sz="2100" spc="-70" dirty="0">
                <a:solidFill>
                  <a:srgbClr val="4A4A4A"/>
                </a:solidFill>
                <a:latin typeface="Century Gothic"/>
                <a:cs typeface="Century Gothic"/>
              </a:rPr>
              <a:t>ухудшения </a:t>
            </a:r>
            <a:r>
              <a:rPr sz="2100" spc="-200" dirty="0">
                <a:solidFill>
                  <a:srgbClr val="4A4A4A"/>
                </a:solidFill>
                <a:latin typeface="Century Gothic"/>
                <a:cs typeface="Century Gothic"/>
              </a:rPr>
              <a:t>финансового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состояния </a:t>
            </a:r>
            <a:r>
              <a:rPr sz="2100" spc="-165" dirty="0">
                <a:solidFill>
                  <a:srgbClr val="4A4A4A"/>
                </a:solidFill>
                <a:latin typeface="Century Gothic"/>
                <a:cs typeface="Century Gothic"/>
              </a:rPr>
              <a:t>не </a:t>
            </a:r>
            <a:r>
              <a:rPr sz="2100" spc="-75" dirty="0">
                <a:solidFill>
                  <a:srgbClr val="4A4A4A"/>
                </a:solidFill>
                <a:latin typeface="Century Gothic"/>
                <a:cs typeface="Century Gothic"/>
              </a:rPr>
              <a:t>случилось/  </a:t>
            </a:r>
            <a:r>
              <a:rPr sz="2100" spc="-85" dirty="0">
                <a:solidFill>
                  <a:srgbClr val="4A4A4A"/>
                </a:solidFill>
                <a:latin typeface="Century Gothic"/>
                <a:cs typeface="Century Gothic"/>
              </a:rPr>
              <a:t>случилось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но </a:t>
            </a:r>
            <a:r>
              <a:rPr sz="2100" spc="-165" dirty="0">
                <a:solidFill>
                  <a:srgbClr val="4A4A4A"/>
                </a:solidFill>
                <a:latin typeface="Century Gothic"/>
                <a:cs typeface="Century Gothic"/>
              </a:rPr>
              <a:t>не </a:t>
            </a:r>
            <a:r>
              <a:rPr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100" spc="-140" dirty="0">
                <a:solidFill>
                  <a:srgbClr val="4A4A4A"/>
                </a:solidFill>
                <a:latin typeface="Century Gothic"/>
                <a:cs typeface="Century Gothic"/>
              </a:rPr>
              <a:t>период </a:t>
            </a:r>
            <a:r>
              <a:rPr sz="2100" spc="-100" dirty="0">
                <a:solidFill>
                  <a:srgbClr val="4A4A4A"/>
                </a:solidFill>
                <a:latin typeface="Century Gothic"/>
                <a:cs typeface="Century Gothic"/>
              </a:rPr>
              <a:t>управления</a:t>
            </a:r>
            <a:r>
              <a:rPr sz="2100" spc="18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95" dirty="0">
                <a:solidFill>
                  <a:srgbClr val="4A4A4A"/>
                </a:solidFill>
                <a:latin typeface="Century Gothic"/>
                <a:cs typeface="Century Gothic"/>
              </a:rPr>
              <a:t>КДЛ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3202" y="2855126"/>
            <a:ext cx="2289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65" dirty="0">
                <a:solidFill>
                  <a:srgbClr val="4A4A4A"/>
                </a:solidFill>
                <a:latin typeface="Century Gothic"/>
                <a:cs typeface="Century Gothic"/>
              </a:rPr>
              <a:t>атака</a:t>
            </a:r>
            <a:r>
              <a:rPr sz="2400" spc="-65" dirty="0">
                <a:solidFill>
                  <a:srgbClr val="4A4A4A"/>
                </a:solidFill>
                <a:latin typeface="Century Gothic"/>
                <a:cs typeface="Century Gothic"/>
              </a:rPr>
              <a:t>: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189653" y="2855704"/>
            <a:ext cx="1625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225" dirty="0">
                <a:solidFill>
                  <a:srgbClr val="4A4A4A"/>
                </a:solidFill>
                <a:latin typeface="Century Gothic"/>
                <a:cs typeface="Century Gothic"/>
              </a:rPr>
              <a:t>защита</a:t>
            </a:r>
            <a:r>
              <a:rPr sz="2400" spc="225" dirty="0">
                <a:solidFill>
                  <a:srgbClr val="4A4A4A"/>
                </a:solidFill>
                <a:latin typeface="Century Gothic"/>
                <a:cs typeface="Century Gothic"/>
              </a:rPr>
              <a:t>: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18558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622820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917162" y="5888038"/>
            <a:ext cx="1067943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80" dirty="0">
                <a:solidFill>
                  <a:srgbClr val="4A4A4A"/>
                </a:solidFill>
                <a:latin typeface="Century Gothic"/>
                <a:cs typeface="Century Gothic"/>
              </a:rPr>
              <a:t>Анализ </a:t>
            </a:r>
            <a:r>
              <a:rPr sz="2600" b="1" spc="-125" dirty="0">
                <a:solidFill>
                  <a:srgbClr val="4A4A4A"/>
                </a:solidFill>
                <a:latin typeface="Century Gothic"/>
                <a:cs typeface="Century Gothic"/>
              </a:rPr>
              <a:t>контрагентов по </a:t>
            </a:r>
            <a:r>
              <a:rPr sz="2600" b="1" spc="-145" dirty="0">
                <a:solidFill>
                  <a:srgbClr val="4A4A4A"/>
                </a:solidFill>
                <a:latin typeface="Century Gothic"/>
                <a:cs typeface="Century Gothic"/>
              </a:rPr>
              <a:t>экономическим </a:t>
            </a:r>
            <a:r>
              <a:rPr sz="2600" b="1" spc="-4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600" b="1" spc="-130" dirty="0">
                <a:solidFill>
                  <a:srgbClr val="4A4A4A"/>
                </a:solidFill>
                <a:latin typeface="Century Gothic"/>
                <a:cs typeface="Century Gothic"/>
              </a:rPr>
              <a:t>юридическим</a:t>
            </a:r>
            <a:r>
              <a:rPr sz="2600" b="1" spc="-19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600" b="1" spc="-114" dirty="0">
                <a:solidFill>
                  <a:srgbClr val="4A4A4A"/>
                </a:solidFill>
                <a:latin typeface="Century Gothic"/>
                <a:cs typeface="Century Gothic"/>
              </a:rPr>
              <a:t>критериям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354350" y="6972795"/>
            <a:ext cx="29819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40" dirty="0">
                <a:solidFill>
                  <a:srgbClr val="4A4A4A"/>
                </a:solidFill>
                <a:latin typeface="Century Gothic"/>
                <a:cs typeface="Century Gothic"/>
              </a:rPr>
              <a:t>Контрагенты</a:t>
            </a:r>
            <a:r>
              <a:rPr sz="2100" spc="-7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70" dirty="0">
                <a:solidFill>
                  <a:srgbClr val="4A4A4A"/>
                </a:solidFill>
                <a:latin typeface="Century Gothic"/>
                <a:cs typeface="Century Gothic"/>
              </a:rPr>
              <a:t>рыночные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18558" y="6477844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622820" y="6477844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61476" y="855499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622820" y="855499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94805" y="7741496"/>
            <a:ext cx="16468090" cy="2164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0845" marR="463550" indent="-6256655">
              <a:lnSpc>
                <a:spcPct val="115999"/>
              </a:lnSpc>
              <a:spcBef>
                <a:spcPts val="100"/>
              </a:spcBef>
              <a:tabLst>
                <a:tab pos="10586085" algn="l"/>
              </a:tabLst>
            </a:pPr>
            <a:r>
              <a:rPr sz="2600" b="1" spc="-130" dirty="0">
                <a:solidFill>
                  <a:srgbClr val="4A4A4A"/>
                </a:solidFill>
                <a:latin typeface="Century Gothic"/>
                <a:cs typeface="Century Gothic"/>
              </a:rPr>
              <a:t>Градация </a:t>
            </a:r>
            <a:r>
              <a:rPr sz="2600" b="1" spc="-120" dirty="0">
                <a:solidFill>
                  <a:srgbClr val="4A4A4A"/>
                </a:solidFill>
                <a:latin typeface="Century Gothic"/>
                <a:cs typeface="Century Gothic"/>
              </a:rPr>
              <a:t>сделок </a:t>
            </a:r>
            <a:r>
              <a:rPr sz="2600" b="1" spc="-235" dirty="0">
                <a:solidFill>
                  <a:srgbClr val="4A4A4A"/>
                </a:solidFill>
                <a:latin typeface="Century Gothic"/>
                <a:cs typeface="Century Gothic"/>
              </a:rPr>
              <a:t>на </a:t>
            </a:r>
            <a:r>
              <a:rPr sz="2600" b="1" spc="-114" dirty="0">
                <a:solidFill>
                  <a:srgbClr val="4A4A4A"/>
                </a:solidFill>
                <a:latin typeface="Century Gothic"/>
                <a:cs typeface="Century Gothic"/>
              </a:rPr>
              <a:t>«рыночность» </a:t>
            </a:r>
            <a:r>
              <a:rPr sz="2600" b="1" spc="30" dirty="0">
                <a:solidFill>
                  <a:srgbClr val="4A4A4A"/>
                </a:solidFill>
                <a:latin typeface="Century Gothic"/>
                <a:cs typeface="Century Gothic"/>
              </a:rPr>
              <a:t>/</a:t>
            </a:r>
            <a:r>
              <a:rPr sz="2600" b="1" spc="8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600" b="1" spc="-150" dirty="0">
                <a:solidFill>
                  <a:srgbClr val="4A4A4A"/>
                </a:solidFill>
                <a:latin typeface="Century Gothic"/>
                <a:cs typeface="Century Gothic"/>
              </a:rPr>
              <a:t>«схемность»,</a:t>
            </a:r>
            <a:r>
              <a:rPr sz="2600" b="1" spc="-10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600" b="1" spc="-155" dirty="0">
                <a:solidFill>
                  <a:srgbClr val="4A4A4A"/>
                </a:solidFill>
                <a:latin typeface="Century Gothic"/>
                <a:cs typeface="Century Gothic"/>
              </a:rPr>
              <a:t>установление	</a:t>
            </a:r>
            <a:r>
              <a:rPr sz="2600" b="1" spc="-145" dirty="0">
                <a:solidFill>
                  <a:srgbClr val="4A4A4A"/>
                </a:solidFill>
                <a:latin typeface="Century Gothic"/>
                <a:cs typeface="Century Gothic"/>
              </a:rPr>
              <a:t>экономической </a:t>
            </a:r>
            <a:r>
              <a:rPr sz="2600" b="1" spc="-180" dirty="0">
                <a:solidFill>
                  <a:srgbClr val="4A4A4A"/>
                </a:solidFill>
                <a:latin typeface="Century Gothic"/>
                <a:cs typeface="Century Gothic"/>
              </a:rPr>
              <a:t>целесообразности  </a:t>
            </a:r>
            <a:r>
              <a:rPr sz="2600" b="1" spc="-120" dirty="0">
                <a:solidFill>
                  <a:srgbClr val="4A4A4A"/>
                </a:solidFill>
                <a:latin typeface="Century Gothic"/>
                <a:cs typeface="Century Gothic"/>
              </a:rPr>
              <a:t>сделок </a:t>
            </a:r>
            <a:r>
              <a:rPr sz="2600" b="1" spc="-40" dirty="0">
                <a:solidFill>
                  <a:srgbClr val="4A4A4A"/>
                </a:solidFill>
                <a:latin typeface="Century Gothic"/>
                <a:cs typeface="Century Gothic"/>
              </a:rPr>
              <a:t>и</a:t>
            </a:r>
            <a:r>
              <a:rPr sz="2600" b="1" spc="-114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600" b="1" spc="-170" dirty="0">
                <a:solidFill>
                  <a:srgbClr val="4A4A4A"/>
                </a:solidFill>
                <a:latin typeface="Century Gothic"/>
                <a:cs typeface="Century Gothic"/>
              </a:rPr>
              <a:t>операций</a:t>
            </a:r>
            <a:endParaRPr sz="2600">
              <a:latin typeface="Century Gothic"/>
              <a:cs typeface="Century Gothic"/>
            </a:endParaRPr>
          </a:p>
          <a:p>
            <a:pPr marL="95885">
              <a:lnSpc>
                <a:spcPct val="100000"/>
              </a:lnSpc>
              <a:spcBef>
                <a:spcPts val="1245"/>
              </a:spcBef>
            </a:pPr>
            <a:r>
              <a:rPr sz="2100" spc="-95" dirty="0">
                <a:solidFill>
                  <a:srgbClr val="4A4A4A"/>
                </a:solidFill>
                <a:latin typeface="Century Gothic"/>
                <a:cs typeface="Century Gothic"/>
              </a:rPr>
              <a:t>Сделки </a:t>
            </a:r>
            <a:r>
              <a:rPr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100" spc="-160" dirty="0">
                <a:solidFill>
                  <a:srgbClr val="4A4A4A"/>
                </a:solidFill>
                <a:latin typeface="Century Gothic"/>
                <a:cs typeface="Century Gothic"/>
              </a:rPr>
              <a:t>периоде </a:t>
            </a:r>
            <a:r>
              <a:rPr sz="2100" spc="95" dirty="0">
                <a:solidFill>
                  <a:srgbClr val="4A4A4A"/>
                </a:solidFill>
                <a:latin typeface="Century Gothic"/>
                <a:cs typeface="Century Gothic"/>
              </a:rPr>
              <a:t>КДЛ </a:t>
            </a:r>
            <a:r>
              <a:rPr sz="2100" spc="-175" dirty="0">
                <a:solidFill>
                  <a:srgbClr val="4A4A4A"/>
                </a:solidFill>
                <a:latin typeface="Century Gothic"/>
                <a:cs typeface="Century Gothic"/>
              </a:rPr>
              <a:t>схемные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100" spc="-135" dirty="0">
                <a:solidFill>
                  <a:srgbClr val="4A4A4A"/>
                </a:solidFill>
                <a:latin typeface="Century Gothic"/>
                <a:cs typeface="Century Gothic"/>
              </a:rPr>
              <a:t>направлены </a:t>
            </a:r>
            <a:r>
              <a:rPr sz="2100" spc="-235" dirty="0">
                <a:solidFill>
                  <a:srgbClr val="4A4A4A"/>
                </a:solidFill>
                <a:latin typeface="Century Gothic"/>
                <a:cs typeface="Century Gothic"/>
              </a:rPr>
              <a:t>на</a:t>
            </a:r>
            <a:r>
              <a:rPr sz="2100" spc="-27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10" dirty="0">
                <a:solidFill>
                  <a:srgbClr val="4A4A4A"/>
                </a:solidFill>
                <a:latin typeface="Century Gothic"/>
                <a:cs typeface="Century Gothic"/>
              </a:rPr>
              <a:t>вывод</a:t>
            </a:r>
            <a:endParaRPr sz="2100">
              <a:latin typeface="Century Gothic"/>
              <a:cs typeface="Century Gothic"/>
            </a:endParaRPr>
          </a:p>
          <a:p>
            <a:pPr marL="1818639" marR="5080" indent="-1806575">
              <a:lnSpc>
                <a:spcPct val="115799"/>
              </a:lnSpc>
              <a:tabLst>
                <a:tab pos="10005060" algn="l"/>
              </a:tabLst>
            </a:pPr>
            <a:r>
              <a:rPr sz="2100" spc="-40" dirty="0">
                <a:solidFill>
                  <a:srgbClr val="4A4A4A"/>
                </a:solidFill>
                <a:latin typeface="Century Gothic"/>
                <a:cs typeface="Century Gothic"/>
              </a:rPr>
              <a:t>активов </a:t>
            </a:r>
            <a:r>
              <a:rPr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100" spc="-100" dirty="0">
                <a:solidFill>
                  <a:srgbClr val="4A4A4A"/>
                </a:solidFill>
                <a:latin typeface="Century Gothic"/>
                <a:cs typeface="Century Gothic"/>
              </a:rPr>
              <a:t>связанные </a:t>
            </a:r>
            <a:r>
              <a:rPr sz="2100" spc="-360" dirty="0">
                <a:solidFill>
                  <a:srgbClr val="4A4A4A"/>
                </a:solidFill>
                <a:latin typeface="Century Gothic"/>
                <a:cs typeface="Century Gothic"/>
              </a:rPr>
              <a:t>с   </a:t>
            </a:r>
            <a:r>
              <a:rPr sz="2100" spc="-180" dirty="0">
                <a:solidFill>
                  <a:srgbClr val="4A4A4A"/>
                </a:solidFill>
                <a:latin typeface="Century Gothic"/>
                <a:cs typeface="Century Gothic"/>
              </a:rPr>
              <a:t>ним  </a:t>
            </a:r>
            <a:r>
              <a:rPr sz="2100" spc="-50" dirty="0">
                <a:solidFill>
                  <a:srgbClr val="4A4A4A"/>
                </a:solidFill>
                <a:latin typeface="Century Gothic"/>
                <a:cs typeface="Century Gothic"/>
              </a:rPr>
              <a:t>структуры,</a:t>
            </a:r>
            <a:r>
              <a:rPr sz="2100" spc="-41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30" dirty="0">
                <a:solidFill>
                  <a:srgbClr val="4A4A4A"/>
                </a:solidFill>
                <a:latin typeface="Century Gothic"/>
                <a:cs typeface="Century Gothic"/>
              </a:rPr>
              <a:t>нет </a:t>
            </a:r>
            <a:r>
              <a:rPr sz="2100" spc="-155" dirty="0">
                <a:solidFill>
                  <a:srgbClr val="4A4A4A"/>
                </a:solidFill>
                <a:latin typeface="Century Gothic"/>
                <a:cs typeface="Century Gothic"/>
              </a:rPr>
              <a:t>экономической	</a:t>
            </a:r>
            <a:r>
              <a:rPr sz="3150" spc="-135" baseline="1322" dirty="0">
                <a:solidFill>
                  <a:srgbClr val="4A4A4A"/>
                </a:solidFill>
                <a:latin typeface="Century Gothic"/>
                <a:cs typeface="Century Gothic"/>
              </a:rPr>
              <a:t>Сделки </a:t>
            </a:r>
            <a:r>
              <a:rPr sz="3150" spc="-97" baseline="1322" dirty="0">
                <a:solidFill>
                  <a:srgbClr val="4A4A4A"/>
                </a:solidFill>
                <a:latin typeface="Century Gothic"/>
                <a:cs typeface="Century Gothic"/>
              </a:rPr>
              <a:t>рыночные </a:t>
            </a:r>
            <a:r>
              <a:rPr sz="3150" spc="-135" baseline="1322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3150" spc="-217" baseline="1322" dirty="0">
                <a:solidFill>
                  <a:srgbClr val="4A4A4A"/>
                </a:solidFill>
                <a:latin typeface="Century Gothic"/>
                <a:cs typeface="Century Gothic"/>
              </a:rPr>
              <a:t>экономически </a:t>
            </a:r>
            <a:r>
              <a:rPr sz="3150" spc="-247" baseline="1322" dirty="0">
                <a:solidFill>
                  <a:srgbClr val="4A4A4A"/>
                </a:solidFill>
                <a:latin typeface="Century Gothic"/>
                <a:cs typeface="Century Gothic"/>
              </a:rPr>
              <a:t>целесообразные  </a:t>
            </a:r>
            <a:r>
              <a:rPr sz="2100" spc="-160" dirty="0">
                <a:solidFill>
                  <a:srgbClr val="4A4A4A"/>
                </a:solidFill>
                <a:latin typeface="Century Gothic"/>
                <a:cs typeface="Century Gothic"/>
              </a:rPr>
              <a:t>целесообразности </a:t>
            </a:r>
            <a:r>
              <a:rPr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в</a:t>
            </a:r>
            <a:r>
              <a:rPr sz="2100" spc="6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125" dirty="0">
                <a:solidFill>
                  <a:srgbClr val="4A4A4A"/>
                </a:solidFill>
                <a:latin typeface="Century Gothic"/>
                <a:cs typeface="Century Gothic"/>
              </a:rPr>
              <a:t>сделках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CAF366BB-AB4A-4436-B336-FA9E45507E0C}"/>
              </a:ext>
            </a:extLst>
          </p:cNvPr>
          <p:cNvSpPr/>
          <p:nvPr/>
        </p:nvSpPr>
        <p:spPr>
          <a:xfrm>
            <a:off x="1028700" y="3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228599" y="2095499"/>
                </a:moveTo>
                <a:lnTo>
                  <a:pt x="0" y="2095499"/>
                </a:ln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7120" y="376962"/>
            <a:ext cx="16708500" cy="1873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95"/>
              </a:spcBef>
            </a:pPr>
            <a:r>
              <a:rPr spc="330" dirty="0"/>
              <a:t>ИСПОЛЬЗОВАНИЕ</a:t>
            </a:r>
            <a:r>
              <a:rPr spc="55" dirty="0"/>
              <a:t> </a:t>
            </a:r>
            <a:r>
              <a:rPr spc="490" dirty="0"/>
              <a:t>РЕЗУЛЬТАТОВ  </a:t>
            </a:r>
            <a:r>
              <a:rPr spc="395" dirty="0"/>
              <a:t>ЭКСПЕРТИЗЫ</a:t>
            </a:r>
          </a:p>
        </p:txBody>
      </p:sp>
      <p:sp>
        <p:nvSpPr>
          <p:cNvPr id="3" name="object 3"/>
          <p:cNvSpPr/>
          <p:nvPr/>
        </p:nvSpPr>
        <p:spPr>
          <a:xfrm>
            <a:off x="6019477" y="9723249"/>
            <a:ext cx="12268835" cy="563880"/>
          </a:xfrm>
          <a:custGeom>
            <a:avLst/>
            <a:gdLst/>
            <a:ahLst/>
            <a:cxnLst/>
            <a:rect l="l" t="t" r="r" b="b"/>
            <a:pathLst>
              <a:path w="12268835" h="563879">
                <a:moveTo>
                  <a:pt x="0" y="0"/>
                </a:moveTo>
                <a:lnTo>
                  <a:pt x="0" y="563750"/>
                </a:lnTo>
                <a:lnTo>
                  <a:pt x="12268522" y="563750"/>
                </a:lnTo>
                <a:lnTo>
                  <a:pt x="12268522" y="0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9749" y="6793247"/>
            <a:ext cx="72097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35" dirty="0">
                <a:solidFill>
                  <a:srgbClr val="4A4A4A"/>
                </a:solidFill>
                <a:latin typeface="Century Gothic"/>
                <a:cs typeface="Century Gothic"/>
              </a:rPr>
              <a:t>Рыночные </a:t>
            </a:r>
            <a:r>
              <a:rPr sz="2100" spc="-180" dirty="0">
                <a:solidFill>
                  <a:srgbClr val="4A4A4A"/>
                </a:solidFill>
                <a:latin typeface="Century Gothic"/>
                <a:cs typeface="Century Gothic"/>
              </a:rPr>
              <a:t>факторы </a:t>
            </a:r>
            <a:r>
              <a:rPr sz="2100" spc="-170" dirty="0">
                <a:solidFill>
                  <a:srgbClr val="4A4A4A"/>
                </a:solidFill>
                <a:latin typeface="Century Gothic"/>
                <a:cs typeface="Century Gothic"/>
              </a:rPr>
              <a:t>не </a:t>
            </a:r>
            <a:r>
              <a:rPr sz="2100" spc="-150" dirty="0">
                <a:solidFill>
                  <a:srgbClr val="4A4A4A"/>
                </a:solidFill>
                <a:latin typeface="Century Gothic"/>
                <a:cs typeface="Century Gothic"/>
              </a:rPr>
              <a:t>имели </a:t>
            </a:r>
            <a:r>
              <a:rPr sz="2100" spc="-135" dirty="0">
                <a:solidFill>
                  <a:srgbClr val="4A4A4A"/>
                </a:solidFill>
                <a:latin typeface="Century Gothic"/>
                <a:cs typeface="Century Gothic"/>
              </a:rPr>
              <a:t>существенного</a:t>
            </a:r>
            <a:r>
              <a:rPr sz="2100" spc="-11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70" dirty="0">
                <a:solidFill>
                  <a:srgbClr val="4A4A4A"/>
                </a:solidFill>
                <a:latin typeface="Century Gothic"/>
                <a:cs typeface="Century Gothic"/>
              </a:rPr>
              <a:t>негативного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9749" y="7163779"/>
            <a:ext cx="11410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45" dirty="0">
                <a:solidFill>
                  <a:srgbClr val="4A4A4A"/>
                </a:solidFill>
                <a:latin typeface="Century Gothic"/>
                <a:cs typeface="Century Gothic"/>
              </a:rPr>
              <a:t>з</a:t>
            </a:r>
            <a:r>
              <a:rPr sz="2100" spc="-80" dirty="0">
                <a:solidFill>
                  <a:srgbClr val="4A4A4A"/>
                </a:solidFill>
                <a:latin typeface="Century Gothic"/>
                <a:cs typeface="Century Gothic"/>
              </a:rPr>
              <a:t>н</a:t>
            </a:r>
            <a:r>
              <a:rPr sz="2100" spc="-400" dirty="0">
                <a:solidFill>
                  <a:srgbClr val="4A4A4A"/>
                </a:solidFill>
                <a:latin typeface="Century Gothic"/>
                <a:cs typeface="Century Gothic"/>
              </a:rPr>
              <a:t>а</a:t>
            </a:r>
            <a:r>
              <a:rPr sz="2100" spc="110" dirty="0">
                <a:solidFill>
                  <a:srgbClr val="4A4A4A"/>
                </a:solidFill>
                <a:latin typeface="Century Gothic"/>
                <a:cs typeface="Century Gothic"/>
              </a:rPr>
              <a:t>ч</a:t>
            </a:r>
            <a:r>
              <a:rPr sz="2100" spc="-265" dirty="0">
                <a:solidFill>
                  <a:srgbClr val="4A4A4A"/>
                </a:solidFill>
                <a:latin typeface="Century Gothic"/>
                <a:cs typeface="Century Gothic"/>
              </a:rPr>
              <a:t>е</a:t>
            </a:r>
            <a:r>
              <a:rPr sz="2100" spc="-80" dirty="0">
                <a:solidFill>
                  <a:srgbClr val="4A4A4A"/>
                </a:solidFill>
                <a:latin typeface="Century Gothic"/>
                <a:cs typeface="Century Gothic"/>
              </a:rPr>
              <a:t>н</a:t>
            </a:r>
            <a:r>
              <a:rPr sz="2100" spc="-95" dirty="0">
                <a:solidFill>
                  <a:srgbClr val="4A4A4A"/>
                </a:solidFill>
                <a:latin typeface="Century Gothic"/>
                <a:cs typeface="Century Gothic"/>
              </a:rPr>
              <a:t>и</a:t>
            </a:r>
            <a:r>
              <a:rPr sz="2100" spc="100" dirty="0">
                <a:solidFill>
                  <a:srgbClr val="4A4A4A"/>
                </a:solidFill>
                <a:latin typeface="Century Gothic"/>
                <a:cs typeface="Century Gothic"/>
              </a:rPr>
              <a:t>я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03202" y="2855128"/>
            <a:ext cx="2289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75" dirty="0">
                <a:solidFill>
                  <a:srgbClr val="4A4A4A"/>
                </a:solidFill>
                <a:latin typeface="Century Gothic"/>
                <a:cs typeface="Century Gothic"/>
              </a:rPr>
              <a:t>атака</a:t>
            </a:r>
            <a:r>
              <a:rPr sz="2400" spc="-65" dirty="0">
                <a:solidFill>
                  <a:srgbClr val="4A4A4A"/>
                </a:solidFill>
                <a:latin typeface="Century Gothic"/>
                <a:cs typeface="Century Gothic"/>
              </a:rPr>
              <a:t>: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189653" y="2855706"/>
            <a:ext cx="1625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225" dirty="0">
                <a:solidFill>
                  <a:srgbClr val="4A4A4A"/>
                </a:solidFill>
                <a:latin typeface="Century Gothic"/>
                <a:cs typeface="Century Gothic"/>
              </a:rPr>
              <a:t>защита</a:t>
            </a:r>
            <a:r>
              <a:rPr sz="2400" spc="225" dirty="0">
                <a:solidFill>
                  <a:srgbClr val="4A4A4A"/>
                </a:solidFill>
                <a:latin typeface="Century Gothic"/>
                <a:cs typeface="Century Gothic"/>
              </a:rPr>
              <a:t>: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18558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622820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11909" y="3470100"/>
            <a:ext cx="16750665" cy="3120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2210" marR="615950" algn="ctr">
              <a:lnSpc>
                <a:spcPct val="115399"/>
              </a:lnSpc>
              <a:spcBef>
                <a:spcPts val="100"/>
              </a:spcBef>
            </a:pPr>
            <a:r>
              <a:rPr sz="2600" b="1" spc="-140" dirty="0">
                <a:solidFill>
                  <a:srgbClr val="4A4A4A"/>
                </a:solidFill>
                <a:latin typeface="Century Gothic"/>
                <a:cs typeface="Century Gothic"/>
              </a:rPr>
              <a:t>Определение </a:t>
            </a:r>
            <a:r>
              <a:rPr sz="2600" b="1" spc="-175" dirty="0">
                <a:solidFill>
                  <a:srgbClr val="4A4A4A"/>
                </a:solidFill>
                <a:latin typeface="Century Gothic"/>
                <a:cs typeface="Century Gothic"/>
              </a:rPr>
              <a:t>степени </a:t>
            </a:r>
            <a:r>
              <a:rPr sz="2600" b="1" spc="-20" dirty="0">
                <a:solidFill>
                  <a:srgbClr val="4A4A4A"/>
                </a:solidFill>
                <a:latin typeface="Century Gothic"/>
                <a:cs typeface="Century Gothic"/>
              </a:rPr>
              <a:t>влияния </a:t>
            </a:r>
            <a:r>
              <a:rPr sz="2600" b="1" spc="-165" dirty="0">
                <a:solidFill>
                  <a:srgbClr val="4A4A4A"/>
                </a:solidFill>
                <a:latin typeface="Century Gothic"/>
                <a:cs typeface="Century Gothic"/>
              </a:rPr>
              <a:t>схемных </a:t>
            </a:r>
            <a:r>
              <a:rPr sz="2600" b="1" spc="-120" dirty="0">
                <a:solidFill>
                  <a:srgbClr val="4A4A4A"/>
                </a:solidFill>
                <a:latin typeface="Century Gothic"/>
                <a:cs typeface="Century Gothic"/>
              </a:rPr>
              <a:t>сделок </a:t>
            </a:r>
            <a:r>
              <a:rPr sz="2600" b="1" spc="-235" dirty="0">
                <a:solidFill>
                  <a:srgbClr val="4A4A4A"/>
                </a:solidFill>
                <a:latin typeface="Century Gothic"/>
                <a:cs typeface="Century Gothic"/>
              </a:rPr>
              <a:t>на </a:t>
            </a:r>
            <a:r>
              <a:rPr sz="26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возникновение </a:t>
            </a:r>
            <a:r>
              <a:rPr sz="2600" b="1" spc="-165" dirty="0">
                <a:solidFill>
                  <a:srgbClr val="4A4A4A"/>
                </a:solidFill>
                <a:latin typeface="Century Gothic"/>
                <a:cs typeface="Century Gothic"/>
              </a:rPr>
              <a:t>недостаточности </a:t>
            </a:r>
            <a:r>
              <a:rPr sz="2600" b="1" spc="-200" dirty="0">
                <a:solidFill>
                  <a:srgbClr val="4A4A4A"/>
                </a:solidFill>
                <a:latin typeface="Century Gothic"/>
                <a:cs typeface="Century Gothic"/>
              </a:rPr>
              <a:t>имущества  </a:t>
            </a:r>
            <a:r>
              <a:rPr sz="2600" b="1" spc="-4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600" b="1" spc="-114" dirty="0">
                <a:solidFill>
                  <a:srgbClr val="4A4A4A"/>
                </a:solidFill>
                <a:latin typeface="Century Gothic"/>
                <a:cs typeface="Century Gothic"/>
              </a:rPr>
              <a:t>признаков</a:t>
            </a:r>
            <a:r>
              <a:rPr sz="2600" b="1" spc="-19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600" b="1" spc="-185" dirty="0">
                <a:solidFill>
                  <a:srgbClr val="4A4A4A"/>
                </a:solidFill>
                <a:latin typeface="Century Gothic"/>
                <a:cs typeface="Century Gothic"/>
              </a:rPr>
              <a:t>банкротства</a:t>
            </a:r>
            <a:endParaRPr sz="26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9484360" algn="l"/>
              </a:tabLst>
            </a:pPr>
            <a:r>
              <a:rPr sz="2100" spc="-160" dirty="0">
                <a:solidFill>
                  <a:srgbClr val="4A4A4A"/>
                </a:solidFill>
                <a:latin typeface="Century Gothic"/>
                <a:cs typeface="Century Gothic"/>
              </a:rPr>
              <a:t>Схемные </a:t>
            </a:r>
            <a:r>
              <a:rPr sz="2100" spc="-100" dirty="0">
                <a:solidFill>
                  <a:srgbClr val="4A4A4A"/>
                </a:solidFill>
                <a:latin typeface="Century Gothic"/>
                <a:cs typeface="Century Gothic"/>
              </a:rPr>
              <a:t>сделки </a:t>
            </a:r>
            <a:r>
              <a:rPr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100" spc="-155" dirty="0">
                <a:solidFill>
                  <a:srgbClr val="4A4A4A"/>
                </a:solidFill>
                <a:latin typeface="Century Gothic"/>
                <a:cs typeface="Century Gothic"/>
              </a:rPr>
              <a:t>периоде </a:t>
            </a:r>
            <a:r>
              <a:rPr sz="2100" spc="95" dirty="0">
                <a:solidFill>
                  <a:srgbClr val="4A4A4A"/>
                </a:solidFill>
                <a:latin typeface="Century Gothic"/>
                <a:cs typeface="Century Gothic"/>
              </a:rPr>
              <a:t>КДЛ </a:t>
            </a:r>
            <a:r>
              <a:rPr sz="2100" spc="-95" dirty="0">
                <a:solidFill>
                  <a:srgbClr val="4A4A4A"/>
                </a:solidFill>
                <a:latin typeface="Century Gothic"/>
                <a:cs typeface="Century Gothic"/>
              </a:rPr>
              <a:t>привели</a:t>
            </a:r>
            <a:r>
              <a:rPr sz="2100" spc="4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30" dirty="0">
                <a:solidFill>
                  <a:srgbClr val="4A4A4A"/>
                </a:solidFill>
                <a:latin typeface="Century Gothic"/>
                <a:cs typeface="Century Gothic"/>
              </a:rPr>
              <a:t>к</a:t>
            </a:r>
            <a:r>
              <a:rPr sz="2100" spc="-3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80" dirty="0">
                <a:solidFill>
                  <a:srgbClr val="4A4A4A"/>
                </a:solidFill>
                <a:latin typeface="Century Gothic"/>
                <a:cs typeface="Century Gothic"/>
              </a:rPr>
              <a:t>банкротству	</a:t>
            </a:r>
            <a:r>
              <a:rPr sz="2100" spc="-120" dirty="0">
                <a:solidFill>
                  <a:srgbClr val="4A4A4A"/>
                </a:solidFill>
                <a:latin typeface="Century Gothic"/>
                <a:cs typeface="Century Gothic"/>
              </a:rPr>
              <a:t>Схемных </a:t>
            </a:r>
            <a:r>
              <a:rPr sz="2100" spc="-114" dirty="0">
                <a:solidFill>
                  <a:srgbClr val="4A4A4A"/>
                </a:solidFill>
                <a:latin typeface="Century Gothic"/>
                <a:cs typeface="Century Gothic"/>
              </a:rPr>
              <a:t>сделок </a:t>
            </a:r>
            <a:r>
              <a:rPr sz="2100" spc="-165" dirty="0">
                <a:solidFill>
                  <a:srgbClr val="4A4A4A"/>
                </a:solidFill>
                <a:latin typeface="Century Gothic"/>
                <a:cs typeface="Century Gothic"/>
              </a:rPr>
              <a:t>не </a:t>
            </a:r>
            <a:r>
              <a:rPr sz="2100" spc="-50" dirty="0">
                <a:solidFill>
                  <a:srgbClr val="4A4A4A"/>
                </a:solidFill>
                <a:latin typeface="Century Gothic"/>
                <a:cs typeface="Century Gothic"/>
              </a:rPr>
              <a:t>было </a:t>
            </a:r>
            <a:r>
              <a:rPr sz="2100" spc="-100" dirty="0">
                <a:solidFill>
                  <a:srgbClr val="4A4A4A"/>
                </a:solidFill>
                <a:latin typeface="Century Gothic"/>
                <a:cs typeface="Century Gothic"/>
              </a:rPr>
              <a:t>либо </a:t>
            </a:r>
            <a:r>
              <a:rPr sz="2100" spc="-25" dirty="0">
                <a:solidFill>
                  <a:srgbClr val="4A4A4A"/>
                </a:solidFill>
                <a:latin typeface="Century Gothic"/>
                <a:cs typeface="Century Gothic"/>
              </a:rPr>
              <a:t>их </a:t>
            </a:r>
            <a:r>
              <a:rPr sz="2100" spc="-40" dirty="0">
                <a:solidFill>
                  <a:srgbClr val="4A4A4A"/>
                </a:solidFill>
                <a:latin typeface="Century Gothic"/>
                <a:cs typeface="Century Gothic"/>
              </a:rPr>
              <a:t>влияние</a:t>
            </a:r>
            <a:r>
              <a:rPr sz="2100" spc="29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150" dirty="0">
                <a:solidFill>
                  <a:srgbClr val="4A4A4A"/>
                </a:solidFill>
                <a:latin typeface="Century Gothic"/>
                <a:cs typeface="Century Gothic"/>
              </a:rPr>
              <a:t>несущественно</a:t>
            </a:r>
            <a:endParaRPr sz="21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150">
              <a:latin typeface="Times New Roman"/>
              <a:cs typeface="Times New Roman"/>
            </a:endParaRPr>
          </a:p>
          <a:p>
            <a:pPr marL="2357120" marR="1722755" algn="ctr">
              <a:lnSpc>
                <a:spcPct val="115999"/>
              </a:lnSpc>
            </a:pPr>
            <a:r>
              <a:rPr sz="2600" b="1" spc="-140" dirty="0">
                <a:solidFill>
                  <a:srgbClr val="4A4A4A"/>
                </a:solidFill>
                <a:latin typeface="Century Gothic"/>
                <a:cs typeface="Century Gothic"/>
              </a:rPr>
              <a:t>Определение </a:t>
            </a:r>
            <a:r>
              <a:rPr sz="2600" b="1" spc="-175" dirty="0">
                <a:solidFill>
                  <a:srgbClr val="4A4A4A"/>
                </a:solidFill>
                <a:latin typeface="Century Gothic"/>
                <a:cs typeface="Century Gothic"/>
              </a:rPr>
              <a:t>степени </a:t>
            </a:r>
            <a:r>
              <a:rPr sz="2600" b="1" spc="-20" dirty="0">
                <a:solidFill>
                  <a:srgbClr val="4A4A4A"/>
                </a:solidFill>
                <a:latin typeface="Century Gothic"/>
                <a:cs typeface="Century Gothic"/>
              </a:rPr>
              <a:t>влияния </a:t>
            </a:r>
            <a:r>
              <a:rPr sz="2600" b="1" spc="-65" dirty="0">
                <a:solidFill>
                  <a:srgbClr val="4A4A4A"/>
                </a:solidFill>
                <a:latin typeface="Century Gothic"/>
                <a:cs typeface="Century Gothic"/>
              </a:rPr>
              <a:t>иных </a:t>
            </a:r>
            <a:r>
              <a:rPr sz="2600" b="1" spc="-140" dirty="0">
                <a:solidFill>
                  <a:srgbClr val="4A4A4A"/>
                </a:solidFill>
                <a:latin typeface="Century Gothic"/>
                <a:cs typeface="Century Gothic"/>
              </a:rPr>
              <a:t>экономических </a:t>
            </a:r>
            <a:r>
              <a:rPr sz="2600" b="1" spc="-220" dirty="0">
                <a:solidFill>
                  <a:srgbClr val="4A4A4A"/>
                </a:solidFill>
                <a:latin typeface="Century Gothic"/>
                <a:cs typeface="Century Gothic"/>
              </a:rPr>
              <a:t>факторов </a:t>
            </a:r>
            <a:r>
              <a:rPr sz="2600" b="1" spc="-235" dirty="0">
                <a:solidFill>
                  <a:srgbClr val="4A4A4A"/>
                </a:solidFill>
                <a:latin typeface="Century Gothic"/>
                <a:cs typeface="Century Gothic"/>
              </a:rPr>
              <a:t>на </a:t>
            </a:r>
            <a:r>
              <a:rPr sz="26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возникновение  </a:t>
            </a:r>
            <a:r>
              <a:rPr sz="2600" b="1" spc="-114" dirty="0">
                <a:solidFill>
                  <a:srgbClr val="4A4A4A"/>
                </a:solidFill>
                <a:latin typeface="Century Gothic"/>
                <a:cs typeface="Century Gothic"/>
              </a:rPr>
              <a:t>признаков</a:t>
            </a:r>
            <a:r>
              <a:rPr sz="2600" b="1" spc="-12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600" b="1" spc="-185" dirty="0">
                <a:solidFill>
                  <a:srgbClr val="4A4A4A"/>
                </a:solidFill>
                <a:latin typeface="Century Gothic"/>
                <a:cs typeface="Century Gothic"/>
              </a:rPr>
              <a:t>банкротства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154891" y="6870405"/>
            <a:ext cx="54076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65" dirty="0">
                <a:solidFill>
                  <a:srgbClr val="4A4A4A"/>
                </a:solidFill>
                <a:latin typeface="Century Gothic"/>
                <a:cs typeface="Century Gothic"/>
              </a:rPr>
              <a:t>К </a:t>
            </a:r>
            <a:r>
              <a:rPr sz="2100" spc="-80" dirty="0">
                <a:solidFill>
                  <a:srgbClr val="4A4A4A"/>
                </a:solidFill>
                <a:latin typeface="Century Gothic"/>
                <a:cs typeface="Century Gothic"/>
              </a:rPr>
              <a:t>банкротству </a:t>
            </a:r>
            <a:r>
              <a:rPr sz="2100" spc="-95" dirty="0">
                <a:solidFill>
                  <a:srgbClr val="4A4A4A"/>
                </a:solidFill>
                <a:latin typeface="Century Gothic"/>
                <a:cs typeface="Century Gothic"/>
              </a:rPr>
              <a:t>привели </a:t>
            </a:r>
            <a:r>
              <a:rPr sz="2100" spc="-65" dirty="0">
                <a:solidFill>
                  <a:srgbClr val="4A4A4A"/>
                </a:solidFill>
                <a:latin typeface="Century Gothic"/>
                <a:cs typeface="Century Gothic"/>
              </a:rPr>
              <a:t>рыночные</a:t>
            </a:r>
            <a:r>
              <a:rPr sz="2100" spc="-19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180" dirty="0">
                <a:solidFill>
                  <a:srgbClr val="4A4A4A"/>
                </a:solidFill>
                <a:latin typeface="Century Gothic"/>
                <a:cs typeface="Century Gothic"/>
              </a:rPr>
              <a:t>факторы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18558" y="6477845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622820" y="6477845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276955" y="7473706"/>
            <a:ext cx="101371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55" dirty="0">
                <a:solidFill>
                  <a:srgbClr val="4A4A4A"/>
                </a:solidFill>
                <a:latin typeface="Century Gothic"/>
                <a:cs typeface="Century Gothic"/>
              </a:rPr>
              <a:t>Выявление </a:t>
            </a:r>
            <a:r>
              <a:rPr sz="2600" b="1" spc="-114" dirty="0">
                <a:solidFill>
                  <a:srgbClr val="4A4A4A"/>
                </a:solidFill>
                <a:latin typeface="Century Gothic"/>
                <a:cs typeface="Century Gothic"/>
              </a:rPr>
              <a:t>признаков </a:t>
            </a:r>
            <a:r>
              <a:rPr sz="2600" b="1" spc="-170" dirty="0">
                <a:solidFill>
                  <a:srgbClr val="4A4A4A"/>
                </a:solidFill>
                <a:latin typeface="Century Gothic"/>
                <a:cs typeface="Century Gothic"/>
              </a:rPr>
              <a:t>преднамеренного </a:t>
            </a:r>
            <a:r>
              <a:rPr sz="2600" b="1" spc="-185" dirty="0">
                <a:solidFill>
                  <a:srgbClr val="4A4A4A"/>
                </a:solidFill>
                <a:latin typeface="Century Gothic"/>
                <a:cs typeface="Century Gothic"/>
              </a:rPr>
              <a:t>банкротства </a:t>
            </a:r>
            <a:r>
              <a:rPr sz="2600" b="1" spc="-40" dirty="0">
                <a:solidFill>
                  <a:srgbClr val="4A4A4A"/>
                </a:solidFill>
                <a:latin typeface="Century Gothic"/>
                <a:cs typeface="Century Gothic"/>
              </a:rPr>
              <a:t>и</a:t>
            </a:r>
            <a:r>
              <a:rPr sz="2600" b="1" spc="2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600" b="1" spc="-114" dirty="0">
                <a:solidFill>
                  <a:srgbClr val="4A4A4A"/>
                </a:solidFill>
                <a:latin typeface="Century Gothic"/>
                <a:cs typeface="Century Gothic"/>
              </a:rPr>
              <a:t>хищений</a:t>
            </a:r>
            <a:endParaRPr sz="260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18558" y="810888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622820" y="810888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89749" y="8478474"/>
            <a:ext cx="7061834" cy="1137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sz="2100" spc="150" dirty="0">
                <a:solidFill>
                  <a:srgbClr val="4A4A4A"/>
                </a:solidFill>
                <a:latin typeface="Century Gothic"/>
                <a:cs typeface="Century Gothic"/>
              </a:rPr>
              <a:t>В </a:t>
            </a:r>
            <a:r>
              <a:rPr sz="2100" spc="-130" dirty="0">
                <a:solidFill>
                  <a:srgbClr val="4A4A4A"/>
                </a:solidFill>
                <a:latin typeface="Century Gothic"/>
                <a:cs typeface="Century Gothic"/>
              </a:rPr>
              <a:t>схемных </a:t>
            </a:r>
            <a:r>
              <a:rPr sz="2100" spc="-125" dirty="0">
                <a:solidFill>
                  <a:srgbClr val="4A4A4A"/>
                </a:solidFill>
                <a:latin typeface="Century Gothic"/>
                <a:cs typeface="Century Gothic"/>
              </a:rPr>
              <a:t>сделках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2100" spc="-30" dirty="0">
                <a:solidFill>
                  <a:srgbClr val="4A4A4A"/>
                </a:solidFill>
                <a:latin typeface="Century Gothic"/>
                <a:cs typeface="Century Gothic"/>
              </a:rPr>
              <a:t>их </a:t>
            </a:r>
            <a:r>
              <a:rPr sz="2100" spc="-20" dirty="0">
                <a:solidFill>
                  <a:srgbClr val="4A4A4A"/>
                </a:solidFill>
                <a:latin typeface="Century Gothic"/>
                <a:cs typeface="Century Gothic"/>
              </a:rPr>
              <a:t>влиянии </a:t>
            </a:r>
            <a:r>
              <a:rPr sz="2100" spc="-235" dirty="0">
                <a:solidFill>
                  <a:srgbClr val="4A4A4A"/>
                </a:solidFill>
                <a:latin typeface="Century Gothic"/>
                <a:cs typeface="Century Gothic"/>
              </a:rPr>
              <a:t>на </a:t>
            </a:r>
            <a:r>
              <a:rPr sz="2100" spc="-80" dirty="0">
                <a:solidFill>
                  <a:srgbClr val="4A4A4A"/>
                </a:solidFill>
                <a:latin typeface="Century Gothic"/>
                <a:cs typeface="Century Gothic"/>
              </a:rPr>
              <a:t>недостаточность  </a:t>
            </a:r>
            <a:r>
              <a:rPr sz="2100" spc="-170" dirty="0">
                <a:solidFill>
                  <a:srgbClr val="4A4A4A"/>
                </a:solidFill>
                <a:latin typeface="Century Gothic"/>
                <a:cs typeface="Century Gothic"/>
              </a:rPr>
              <a:t>имущества </a:t>
            </a:r>
            <a:r>
              <a:rPr sz="2100" spc="-135" dirty="0">
                <a:solidFill>
                  <a:srgbClr val="4A4A4A"/>
                </a:solidFill>
                <a:latin typeface="Century Gothic"/>
                <a:cs typeface="Century Gothic"/>
              </a:rPr>
              <a:t>усматриваются </a:t>
            </a:r>
            <a:r>
              <a:rPr sz="2100" spc="-114" dirty="0">
                <a:solidFill>
                  <a:srgbClr val="4A4A4A"/>
                </a:solidFill>
                <a:latin typeface="Century Gothic"/>
                <a:cs typeface="Century Gothic"/>
              </a:rPr>
              <a:t>признаки </a:t>
            </a:r>
            <a:r>
              <a:rPr sz="2100" spc="-180" dirty="0">
                <a:solidFill>
                  <a:srgbClr val="4A4A4A"/>
                </a:solidFill>
                <a:latin typeface="Century Gothic"/>
                <a:cs typeface="Century Gothic"/>
              </a:rPr>
              <a:t>преднамеренного  </a:t>
            </a:r>
            <a:r>
              <a:rPr sz="2100" spc="-114" dirty="0">
                <a:solidFill>
                  <a:srgbClr val="4A4A4A"/>
                </a:solidFill>
                <a:latin typeface="Century Gothic"/>
                <a:cs typeface="Century Gothic"/>
              </a:rPr>
              <a:t>банкротства, </a:t>
            </a:r>
            <a:r>
              <a:rPr sz="2100" spc="-305" dirty="0">
                <a:solidFill>
                  <a:srgbClr val="4A4A4A"/>
                </a:solidFill>
                <a:latin typeface="Century Gothic"/>
                <a:cs typeface="Century Gothic"/>
              </a:rPr>
              <a:t>сами </a:t>
            </a:r>
            <a:r>
              <a:rPr sz="2100" spc="-175" dirty="0">
                <a:solidFill>
                  <a:srgbClr val="4A4A4A"/>
                </a:solidFill>
                <a:latin typeface="Century Gothic"/>
                <a:cs typeface="Century Gothic"/>
              </a:rPr>
              <a:t>схемные </a:t>
            </a:r>
            <a:r>
              <a:rPr sz="2100" spc="-100" dirty="0">
                <a:solidFill>
                  <a:srgbClr val="4A4A4A"/>
                </a:solidFill>
                <a:latin typeface="Century Gothic"/>
                <a:cs typeface="Century Gothic"/>
              </a:rPr>
              <a:t>сделки </a:t>
            </a:r>
            <a:r>
              <a:rPr sz="2100" spc="-95" dirty="0">
                <a:solidFill>
                  <a:srgbClr val="4A4A4A"/>
                </a:solidFill>
                <a:latin typeface="Century Gothic"/>
                <a:cs typeface="Century Gothic"/>
              </a:rPr>
              <a:t>привели </a:t>
            </a:r>
            <a:r>
              <a:rPr sz="2100" spc="30" dirty="0">
                <a:solidFill>
                  <a:srgbClr val="4A4A4A"/>
                </a:solidFill>
                <a:latin typeface="Century Gothic"/>
                <a:cs typeface="Century Gothic"/>
              </a:rPr>
              <a:t>к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убыткам</a:t>
            </a:r>
            <a:r>
              <a:rPr sz="2100" spc="-26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90" dirty="0">
                <a:solidFill>
                  <a:srgbClr val="4A4A4A"/>
                </a:solidFill>
                <a:latin typeface="Century Gothic"/>
                <a:cs typeface="Century Gothic"/>
              </a:rPr>
              <a:t>и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9749" y="9640570"/>
            <a:ext cx="13061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35" dirty="0">
                <a:solidFill>
                  <a:srgbClr val="4A4A4A"/>
                </a:solidFill>
                <a:latin typeface="Century Gothic"/>
                <a:cs typeface="Century Gothic"/>
              </a:rPr>
              <a:t>хищениям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719921" y="8919846"/>
            <a:ext cx="18427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85" dirty="0">
                <a:solidFill>
                  <a:srgbClr val="4A4A4A"/>
                </a:solidFill>
                <a:latin typeface="Century Gothic"/>
                <a:cs typeface="Century Gothic"/>
              </a:rPr>
              <a:t>Признаков</a:t>
            </a:r>
            <a:r>
              <a:rPr sz="2100" spc="-10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-25" dirty="0">
                <a:solidFill>
                  <a:srgbClr val="4A4A4A"/>
                </a:solidFill>
                <a:latin typeface="Century Gothic"/>
                <a:cs typeface="Century Gothic"/>
              </a:rPr>
              <a:t>нет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8C26B09F-9128-45EE-9812-9DC96B0524FB}"/>
              </a:ext>
            </a:extLst>
          </p:cNvPr>
          <p:cNvSpPr/>
          <p:nvPr/>
        </p:nvSpPr>
        <p:spPr>
          <a:xfrm>
            <a:off x="1028700" y="3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228599" y="2095499"/>
                </a:moveTo>
                <a:lnTo>
                  <a:pt x="0" y="2095499"/>
                </a:ln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8451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1622" y="986462"/>
            <a:ext cx="13005048" cy="1505541"/>
          </a:xfrm>
          <a:prstGeom prst="rect">
            <a:avLst/>
          </a:prstGeom>
        </p:spPr>
        <p:txBody>
          <a:bodyPr vert="horz" wrap="square" lIns="0" tIns="43181" rIns="0" bIns="0" rtlCol="0">
            <a:spAutoFit/>
          </a:bodyPr>
          <a:lstStyle/>
          <a:p>
            <a:pPr marL="503580" marR="5081" indent="-491514">
              <a:lnSpc>
                <a:spcPts val="5700"/>
              </a:lnSpc>
              <a:spcBef>
                <a:spcPts val="341"/>
              </a:spcBef>
            </a:pPr>
            <a:r>
              <a:rPr lang="ru-RU" sz="4800" spc="135" dirty="0">
                <a:latin typeface="Century Gothic" panose="020B0502020202020204" pitchFamily="34" charset="0"/>
              </a:rPr>
              <a:t>РОЛЬ ЭКОНОМИЧЕСКИХ ЗНАНИЙ В ДЕЛАХ ПО НАЛОГАМ</a:t>
            </a:r>
            <a:endParaRPr sz="4800" dirty="0">
              <a:latin typeface="Century Gothic" panose="020B0502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7023" y="3192734"/>
            <a:ext cx="4471035" cy="155683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1" defTabSz="914445">
              <a:spcBef>
                <a:spcPts val="320"/>
              </a:spcBef>
              <a:tabLst>
                <a:tab pos="1085270" algn="l"/>
                <a:tab pos="1468194" algn="l"/>
              </a:tabLst>
              <a:defRPr/>
            </a:pPr>
            <a:r>
              <a:rPr lang="ru-RU" sz="2400" spc="195" dirty="0">
                <a:solidFill>
                  <a:srgbClr val="4A4A4A"/>
                </a:solidFill>
                <a:latin typeface="Century Gothic"/>
                <a:cs typeface="Century Gothic"/>
              </a:rPr>
              <a:t>ВОЗРАЖЕНИЯ В ХОДЕ И ПО РЕЗУЛЬТАТАМ ПРОВЕРОК</a:t>
            </a:r>
          </a:p>
          <a:p>
            <a:pPr marL="12701" defTabSz="914445">
              <a:spcBef>
                <a:spcPts val="320"/>
              </a:spcBef>
              <a:tabLst>
                <a:tab pos="1085270" algn="l"/>
                <a:tab pos="1468194" algn="l"/>
              </a:tabLst>
              <a:defRPr/>
            </a:pPr>
            <a:endParaRPr sz="24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64" y="8354922"/>
            <a:ext cx="1623962" cy="1932078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90080" y="4486793"/>
            <a:ext cx="4201121" cy="2406750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defTabSz="914445">
              <a:spcBef>
                <a:spcPts val="100"/>
              </a:spcBef>
              <a:defRPr/>
            </a:pPr>
            <a:r>
              <a:rPr sz="2100" spc="-65" dirty="0">
                <a:solidFill>
                  <a:srgbClr val="4A4A4A"/>
                </a:solidFill>
                <a:latin typeface="Century Gothic"/>
                <a:cs typeface="Century Gothic"/>
              </a:rPr>
              <a:t>ст. </a:t>
            </a:r>
            <a:r>
              <a:rPr lang="ru-RU" sz="2100" spc="11" dirty="0">
                <a:solidFill>
                  <a:srgbClr val="4A4A4A"/>
                </a:solidFill>
                <a:latin typeface="Century Gothic"/>
                <a:cs typeface="Century Gothic"/>
              </a:rPr>
              <a:t>198, 199 – классические составы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r>
              <a:rPr sz="2100" spc="11" dirty="0">
                <a:solidFill>
                  <a:srgbClr val="4A4A4A"/>
                </a:solidFill>
                <a:latin typeface="Century Gothic"/>
                <a:cs typeface="Century Gothic"/>
              </a:rPr>
              <a:t>19</a:t>
            </a:r>
            <a:r>
              <a:rPr lang="ru-RU" sz="2100" spc="11" dirty="0">
                <a:solidFill>
                  <a:srgbClr val="4A4A4A"/>
                </a:solidFill>
                <a:latin typeface="Century Gothic"/>
                <a:cs typeface="Century Gothic"/>
              </a:rPr>
              <a:t>9.2 </a:t>
            </a:r>
            <a:r>
              <a:rPr sz="2100" spc="5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2100" spc="165" dirty="0">
                <a:solidFill>
                  <a:srgbClr val="4A4A4A"/>
                </a:solidFill>
                <a:latin typeface="Century Gothic"/>
                <a:cs typeface="Century Gothic"/>
              </a:rPr>
              <a:t>–</a:t>
            </a:r>
            <a:r>
              <a:rPr sz="2100" spc="-320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lang="ru-RU" sz="2100" spc="11" dirty="0">
                <a:solidFill>
                  <a:srgbClr val="4A4A4A"/>
                </a:solidFill>
                <a:latin typeface="Century Gothic"/>
              </a:rPr>
              <a:t>анализ формирования недоимки, крайняя необходимость</a:t>
            </a:r>
          </a:p>
          <a:p>
            <a:pPr marL="12701" marR="5081" defTabSz="914445">
              <a:lnSpc>
                <a:spcPct val="115700"/>
              </a:lnSpc>
              <a:spcBef>
                <a:spcPts val="1140"/>
              </a:spcBef>
              <a:defRPr/>
            </a:pPr>
            <a:endParaRPr sz="2100" spc="11" dirty="0">
              <a:solidFill>
                <a:srgbClr val="4A4A4A"/>
              </a:solidFill>
              <a:latin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35425" y="6458419"/>
            <a:ext cx="3820160" cy="353752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6100"/>
              </a:lnSpc>
              <a:spcBef>
                <a:spcPts val="100"/>
              </a:spcBef>
              <a:defRPr/>
            </a:pPr>
            <a:r>
              <a:rPr lang="ru-RU" sz="2100" spc="50" dirty="0">
                <a:solidFill>
                  <a:srgbClr val="4A4A4A"/>
                </a:solidFill>
                <a:latin typeface="Century Gothic"/>
                <a:cs typeface="Century Gothic"/>
              </a:rPr>
              <a:t>Ст. 196 – с подачи ФНС 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87534" y="4505552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2267" y="3341722"/>
            <a:ext cx="5668646" cy="377540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06800"/>
              </a:lnSpc>
              <a:spcBef>
                <a:spcPts val="100"/>
              </a:spcBef>
              <a:tabLst>
                <a:tab pos="354983" algn="l"/>
                <a:tab pos="2338823" algn="l"/>
                <a:tab pos="3511725" algn="l"/>
              </a:tabLst>
              <a:defRPr/>
            </a:pPr>
            <a:r>
              <a:rPr sz="2400" spc="191" dirty="0">
                <a:solidFill>
                  <a:srgbClr val="4A4A4A"/>
                </a:solidFill>
                <a:latin typeface="Century Gothic"/>
                <a:cs typeface="Century Gothic"/>
              </a:rPr>
              <a:t>У</a:t>
            </a:r>
            <a:r>
              <a:rPr sz="2400" spc="420" dirty="0">
                <a:solidFill>
                  <a:srgbClr val="4A4A4A"/>
                </a:solidFill>
                <a:latin typeface="Century Gothic"/>
                <a:cs typeface="Century Gothic"/>
              </a:rPr>
              <a:t>Г</a:t>
            </a:r>
            <a:r>
              <a:rPr sz="2400" spc="75" dirty="0">
                <a:solidFill>
                  <a:srgbClr val="4A4A4A"/>
                </a:solidFill>
                <a:latin typeface="Century Gothic"/>
                <a:cs typeface="Century Gothic"/>
              </a:rPr>
              <a:t>О</a:t>
            </a:r>
            <a:r>
              <a:rPr sz="2400" spc="296" dirty="0">
                <a:solidFill>
                  <a:srgbClr val="4A4A4A"/>
                </a:solidFill>
                <a:latin typeface="Century Gothic"/>
                <a:cs typeface="Century Gothic"/>
              </a:rPr>
              <a:t>Л</a:t>
            </a:r>
            <a:r>
              <a:rPr sz="2400" spc="75" dirty="0">
                <a:solidFill>
                  <a:srgbClr val="4A4A4A"/>
                </a:solidFill>
                <a:latin typeface="Century Gothic"/>
                <a:cs typeface="Century Gothic"/>
              </a:rPr>
              <a:t>О</a:t>
            </a:r>
            <a:r>
              <a:rPr sz="2400" spc="410" dirty="0">
                <a:solidFill>
                  <a:srgbClr val="4A4A4A"/>
                </a:solidFill>
                <a:latin typeface="Century Gothic"/>
                <a:cs typeface="Century Gothic"/>
              </a:rPr>
              <a:t>В</a:t>
            </a:r>
            <a:r>
              <a:rPr sz="2400" spc="431" dirty="0">
                <a:solidFill>
                  <a:srgbClr val="4A4A4A"/>
                </a:solidFill>
                <a:latin typeface="Century Gothic"/>
                <a:cs typeface="Century Gothic"/>
              </a:rPr>
              <a:t>Н</a:t>
            </a:r>
            <a:r>
              <a:rPr sz="2400" spc="495" dirty="0">
                <a:solidFill>
                  <a:srgbClr val="4A4A4A"/>
                </a:solidFill>
                <a:latin typeface="Century Gothic"/>
                <a:cs typeface="Century Gothic"/>
              </a:rPr>
              <a:t>Ы</a:t>
            </a:r>
            <a:r>
              <a:rPr sz="2400" spc="95" dirty="0">
                <a:solidFill>
                  <a:srgbClr val="4A4A4A"/>
                </a:solidFill>
                <a:latin typeface="Century Gothic"/>
                <a:cs typeface="Century Gothic"/>
              </a:rPr>
              <a:t>Е</a:t>
            </a:r>
            <a:r>
              <a:rPr sz="2400" dirty="0">
                <a:solidFill>
                  <a:srgbClr val="4A4A4A"/>
                </a:solidFill>
                <a:latin typeface="Century Gothic"/>
                <a:cs typeface="Century Gothic"/>
              </a:rPr>
              <a:t>	</a:t>
            </a:r>
            <a:r>
              <a:rPr sz="2400" spc="330" dirty="0">
                <a:solidFill>
                  <a:srgbClr val="4A4A4A"/>
                </a:solidFill>
                <a:latin typeface="Century Gothic"/>
                <a:cs typeface="Century Gothic"/>
              </a:rPr>
              <a:t>Д</a:t>
            </a:r>
            <a:r>
              <a:rPr sz="2400" spc="335" dirty="0">
                <a:solidFill>
                  <a:srgbClr val="4A4A4A"/>
                </a:solidFill>
                <a:latin typeface="Century Gothic"/>
                <a:cs typeface="Century Gothic"/>
              </a:rPr>
              <a:t>Е</a:t>
            </a:r>
            <a:r>
              <a:rPr sz="2400" spc="296" dirty="0">
                <a:solidFill>
                  <a:srgbClr val="4A4A4A"/>
                </a:solidFill>
                <a:latin typeface="Century Gothic"/>
                <a:cs typeface="Century Gothic"/>
              </a:rPr>
              <a:t>Л</a:t>
            </a:r>
            <a:r>
              <a:rPr sz="2400" spc="80" dirty="0">
                <a:solidFill>
                  <a:srgbClr val="4A4A4A"/>
                </a:solidFill>
                <a:latin typeface="Century Gothic"/>
                <a:cs typeface="Century Gothic"/>
              </a:rPr>
              <a:t>А</a:t>
            </a:r>
            <a:r>
              <a:rPr sz="2400" spc="266" dirty="0">
                <a:solidFill>
                  <a:srgbClr val="4A4A4A"/>
                </a:solidFill>
                <a:latin typeface="Century Gothic"/>
                <a:cs typeface="Century Gothic"/>
              </a:rPr>
              <a:t>:</a:t>
            </a:r>
            <a:endParaRPr sz="24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00858" y="4436244"/>
            <a:ext cx="4010025" cy="3402792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spc="-105" dirty="0">
                <a:solidFill>
                  <a:srgbClr val="4A4A4A"/>
                </a:solidFill>
                <a:latin typeface="Century Gothic"/>
                <a:cs typeface="Century Gothic"/>
              </a:rPr>
              <a:t>Эффективная защита на уровне ФНС</a:t>
            </a: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endParaRPr lang="ru-RU" sz="2100" spc="-10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spc="-105" dirty="0">
                <a:solidFill>
                  <a:srgbClr val="4A4A4A"/>
                </a:solidFill>
                <a:latin typeface="Century Gothic"/>
                <a:cs typeface="Century Gothic"/>
              </a:rPr>
              <a:t>Рецензирование акта и решения, экономическое обоснование возражений на акт и апелляции по решению</a:t>
            </a: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endParaRPr lang="ru-RU" sz="2100" spc="-10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b="1" spc="-105" dirty="0">
                <a:solidFill>
                  <a:srgbClr val="4A4A4A"/>
                </a:solidFill>
                <a:latin typeface="Century Gothic"/>
                <a:cs typeface="Century Gothic"/>
              </a:rPr>
              <a:t>НАЛОГОВАЯ РЕКОНСТРУКЦИЯ </a:t>
            </a:r>
            <a:endParaRPr sz="2100" b="1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22343" y="5321750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9290" y="6524010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89722" y="4505552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917098" y="3176335"/>
            <a:ext cx="3058796" cy="41036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1" defTabSz="914445">
              <a:spcBef>
                <a:spcPts val="320"/>
              </a:spcBef>
              <a:defRPr/>
            </a:pPr>
            <a:r>
              <a:rPr lang="ru-RU" sz="2400" spc="296" dirty="0">
                <a:solidFill>
                  <a:srgbClr val="4A4A4A"/>
                </a:solidFill>
                <a:latin typeface="Century Gothic"/>
                <a:cs typeface="Century Gothic"/>
              </a:rPr>
              <a:t>АРБИТРАЖ</a:t>
            </a:r>
            <a:endParaRPr sz="24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2363666" y="6208073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363666" y="4488720"/>
            <a:ext cx="266700" cy="314325"/>
          </a:xfrm>
          <a:custGeom>
            <a:avLst/>
            <a:gdLst/>
            <a:ahLst/>
            <a:cxnLst/>
            <a:rect l="l" t="t" r="r" b="b"/>
            <a:pathLst>
              <a:path w="266700" h="314325">
                <a:moveTo>
                  <a:pt x="0" y="0"/>
                </a:moveTo>
                <a:lnTo>
                  <a:pt x="266699" y="0"/>
                </a:lnTo>
                <a:lnTo>
                  <a:pt x="266699" y="314324"/>
                </a:lnTo>
                <a:lnTo>
                  <a:pt x="0" y="314324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961331" y="4359715"/>
            <a:ext cx="4307840" cy="741422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spc="60" dirty="0">
                <a:solidFill>
                  <a:srgbClr val="4A4A4A"/>
                </a:solidFill>
                <a:latin typeface="Century Gothic"/>
                <a:cs typeface="Century Gothic"/>
              </a:rPr>
              <a:t>Подготовка </a:t>
            </a:r>
          </a:p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spc="60" dirty="0" err="1">
                <a:solidFill>
                  <a:srgbClr val="4A4A4A"/>
                </a:solidFill>
                <a:latin typeface="Century Gothic"/>
                <a:cs typeface="Century Gothic"/>
              </a:rPr>
              <a:t>контр-исследования</a:t>
            </a:r>
            <a:endParaRPr sz="21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961331" y="6106400"/>
            <a:ext cx="3919220" cy="110171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 marR="5081" defTabSz="914445">
              <a:lnSpc>
                <a:spcPct val="115799"/>
              </a:lnSpc>
              <a:spcBef>
                <a:spcPts val="100"/>
              </a:spcBef>
              <a:defRPr/>
            </a:pPr>
            <a:r>
              <a:rPr lang="ru-RU" sz="2100" b="1" i="1" spc="60" dirty="0">
                <a:solidFill>
                  <a:srgbClr val="4A4A4A"/>
                </a:solidFill>
                <a:latin typeface="Century Gothic"/>
                <a:cs typeface="Century Gothic"/>
              </a:rPr>
              <a:t>Производство финансово-экономической экспертизы</a:t>
            </a:r>
            <a:endParaRPr sz="2100" b="1" i="1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40EA3450-E425-46AB-80E0-BFEF779801E1}"/>
              </a:ext>
            </a:extLst>
          </p:cNvPr>
          <p:cNvSpPr/>
          <p:nvPr/>
        </p:nvSpPr>
        <p:spPr>
          <a:xfrm>
            <a:off x="1028700" y="1"/>
            <a:ext cx="187290" cy="2988965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7554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919210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2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1" marR="5081" indent="1206561" algn="r" defTabSz="914445">
              <a:lnSpc>
                <a:spcPts val="3450"/>
              </a:lnSpc>
              <a:spcBef>
                <a:spcPts val="304"/>
              </a:spcBef>
              <a:defRPr/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1" y="1059392"/>
            <a:ext cx="9529869" cy="56682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  <a:tabLst>
                <a:tab pos="2817636" algn="l"/>
              </a:tabLst>
            </a:pPr>
            <a:r>
              <a:rPr lang="ru-RU" sz="3600" b="0" spc="439" dirty="0">
                <a:latin typeface="Trebuchet MS"/>
                <a:cs typeface="Trebuchet MS"/>
              </a:rPr>
              <a:t>Налоговый кодекс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0247E5DC-F178-4542-8371-41D829B48156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468B5-EF4A-4E54-AB6E-3B0005EA40CB}"/>
              </a:ext>
            </a:extLst>
          </p:cNvPr>
          <p:cNvSpPr txBox="1"/>
          <p:nvPr/>
        </p:nvSpPr>
        <p:spPr>
          <a:xfrm>
            <a:off x="2704012" y="2792276"/>
            <a:ext cx="1303673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700" b="1" dirty="0">
                <a:solidFill>
                  <a:srgbClr val="000000"/>
                </a:solidFill>
                <a:latin typeface="Arial" panose="020B0604020202020204" pitchFamily="34" charset="0"/>
              </a:rPr>
              <a:t>НК РФ Статья 54.1. Пределы осуществления прав по исчислению налоговой базы и (или) суммы налога, сбора, страховых взносов</a:t>
            </a:r>
          </a:p>
          <a:p>
            <a:pPr algn="l"/>
            <a:r>
              <a:rPr lang="ru-RU" sz="2700" dirty="0">
                <a:solidFill>
                  <a:srgbClr val="828282"/>
                </a:solidFill>
                <a:latin typeface="Times New Roman" panose="02020603050405020304" pitchFamily="18" charset="0"/>
              </a:rPr>
              <a:t>(введена Федеральным </a:t>
            </a:r>
            <a:r>
              <a:rPr lang="ru-RU" sz="2700" dirty="0">
                <a:solidFill>
                  <a:srgbClr val="1A0DAB"/>
                </a:solidFill>
                <a:latin typeface="Times New Roman" panose="02020603050405020304" pitchFamily="18" charset="0"/>
                <a:hlinkClick r:id="rId2"/>
              </a:rPr>
              <a:t>законом</a:t>
            </a:r>
            <a:r>
              <a:rPr lang="ru-RU" sz="2700" dirty="0">
                <a:solidFill>
                  <a:srgbClr val="828282"/>
                </a:solidFill>
                <a:latin typeface="Times New Roman" panose="02020603050405020304" pitchFamily="18" charset="0"/>
              </a:rPr>
              <a:t> от 18.07.2017 N 163-ФЗ)</a:t>
            </a:r>
          </a:p>
          <a:p>
            <a:r>
              <a:rPr lang="ru-RU" sz="2700" dirty="0"/>
              <a:t>1. Не допускается уменьшение налогоплательщиком налоговой базы и (или) суммы подлежащего уплате налога в результате </a:t>
            </a:r>
            <a:r>
              <a:rPr lang="ru-RU" sz="2700" b="1" u="sng" dirty="0">
                <a:solidFill>
                  <a:srgbClr val="1A0DAB"/>
                </a:solidFill>
                <a:hlinkClick r:id="rId3"/>
              </a:rPr>
              <a:t>искажения</a:t>
            </a:r>
            <a:r>
              <a:rPr lang="ru-RU" sz="2700" b="1" u="sng" dirty="0"/>
              <a:t> сведений о фактах хозяйственной жизни (совокупности таких фактов</a:t>
            </a:r>
            <a:r>
              <a:rPr lang="ru-RU" sz="2700" dirty="0"/>
              <a:t>), об объектах налогообложения, подлежащих отражению в налоговом и (или) бухгалтерском учете либо налоговой отчетности налогоплательщика.</a:t>
            </a:r>
          </a:p>
        </p:txBody>
      </p:sp>
    </p:spTree>
    <p:extLst>
      <p:ext uri="{BB962C8B-B14F-4D97-AF65-F5344CB8AC3E}">
        <p14:creationId xmlns:p14="http://schemas.microsoft.com/office/powerpoint/2010/main" val="875744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919210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2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1" marR="5081" indent="1206561" algn="r" defTabSz="914445">
              <a:lnSpc>
                <a:spcPts val="3450"/>
              </a:lnSpc>
              <a:spcBef>
                <a:spcPts val="304"/>
              </a:spcBef>
              <a:defRPr/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1" y="1059392"/>
            <a:ext cx="9529869" cy="56682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  <a:tabLst>
                <a:tab pos="2817636" algn="l"/>
              </a:tabLst>
            </a:pPr>
            <a:r>
              <a:rPr lang="ru-RU" sz="3600" b="0" spc="439" dirty="0">
                <a:latin typeface="Trebuchet MS"/>
                <a:cs typeface="Trebuchet MS"/>
              </a:rPr>
              <a:t>Уголовный кодекс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0247E5DC-F178-4542-8371-41D829B48156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468B5-EF4A-4E54-AB6E-3B0005EA40CB}"/>
              </a:ext>
            </a:extLst>
          </p:cNvPr>
          <p:cNvSpPr txBox="1"/>
          <p:nvPr/>
        </p:nvSpPr>
        <p:spPr>
          <a:xfrm>
            <a:off x="2704012" y="2792276"/>
            <a:ext cx="1303673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700" b="1" dirty="0">
                <a:solidFill>
                  <a:srgbClr val="000000"/>
                </a:solidFill>
                <a:latin typeface="Arial" panose="020B0604020202020204" pitchFamily="34" charset="0"/>
              </a:rPr>
              <a:t>УК РФ Статья 199. Уклонение от уплаты налогов, сборов, подлежащих уплате организацией, и (или) страховых взносов, подлежащих уплате организацией - плательщиком страховых взносов</a:t>
            </a:r>
            <a:endParaRPr lang="ru-RU" sz="27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/>
            <a:endParaRPr lang="ru-RU" sz="27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1. </a:t>
            </a:r>
            <a:r>
              <a:rPr lang="ru-RU" sz="27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2"/>
              </a:rPr>
              <a:t>Уклонение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 от уплаты </a:t>
            </a:r>
            <a:r>
              <a:rPr lang="ru-RU" sz="27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3"/>
              </a:rPr>
              <a:t>налогов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, </a:t>
            </a:r>
            <a:r>
              <a:rPr lang="ru-RU" sz="27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4"/>
              </a:rPr>
              <a:t>сборов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, подлежащих уплате организацией, и (или) страховых взносов, подлежащих уплате организацией - </a:t>
            </a:r>
            <a:r>
              <a:rPr lang="ru-RU" sz="27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5"/>
              </a:rPr>
              <a:t>плательщиком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 страховых взносов, путем непредставления </a:t>
            </a:r>
            <a:r>
              <a:rPr lang="ru-RU" sz="27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6"/>
              </a:rPr>
              <a:t>налоговой декларации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 (расчета) или </a:t>
            </a:r>
            <a:r>
              <a:rPr lang="ru-RU" sz="27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7"/>
              </a:rPr>
              <a:t>иных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 документов, представление которых в соответствии с </a:t>
            </a:r>
            <a:r>
              <a:rPr lang="ru-RU" sz="27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8"/>
              </a:rPr>
              <a:t>законодательством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 Российской Федерации о налогах и сборах является обязательным, либо </a:t>
            </a:r>
            <a:r>
              <a:rPr lang="ru-RU" sz="27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путем включения в налоговую декларацию (расчет) или такие документы заведомо ложных </a:t>
            </a:r>
            <a:r>
              <a:rPr lang="ru-RU" sz="2700" b="1" u="sng" dirty="0">
                <a:solidFill>
                  <a:srgbClr val="1A0DAB"/>
                </a:solidFill>
                <a:latin typeface="Times New Roman" panose="02020603050405020304" pitchFamily="18" charset="0"/>
                <a:hlinkClick r:id="rId9"/>
              </a:rPr>
              <a:t>сведений</a:t>
            </a:r>
            <a:r>
              <a:rPr lang="ru-RU" sz="27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совершенное в крупном размере или особо крупном размере.</a:t>
            </a:r>
            <a:endParaRPr lang="ru-RU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1022A8-D763-4E74-A681-C258AECADCBB}"/>
              </a:ext>
            </a:extLst>
          </p:cNvPr>
          <p:cNvSpPr txBox="1"/>
          <p:nvPr/>
        </p:nvSpPr>
        <p:spPr>
          <a:xfrm>
            <a:off x="4572000" y="-13412161"/>
            <a:ext cx="91440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700" dirty="0"/>
              <a:t>УК РФ Статья 199. Уклонение от уплаты налогов, сборов, подлежащих уплате организацией, и (или) страховых взносов, подлежащих уплате организацией - плательщиком страховых взносов</a:t>
            </a:r>
          </a:p>
          <a:p>
            <a:r>
              <a:rPr lang="ru-RU" sz="2700" dirty="0"/>
              <a:t>1. Уклонение от уплаты налогов, сборов, подлежащих уплате организацией, и (или) страховых взносов, подлежащих уплате организацией - плательщиком страховых взносов, путем непредставления налоговой декларации (расчета) или иных документов, представление которых в соответствии с законодательством Российской Федерации о налогах и сборах является обязательным, либо путем включения в налоговую декларацию (расчет) или такие документы заведомо ложных сведений, совершенное в крупном размере, -</a:t>
            </a:r>
          </a:p>
        </p:txBody>
      </p:sp>
    </p:spTree>
    <p:extLst>
      <p:ext uri="{BB962C8B-B14F-4D97-AF65-F5344CB8AC3E}">
        <p14:creationId xmlns:p14="http://schemas.microsoft.com/office/powerpoint/2010/main" val="4173739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919210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2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1" marR="5081" indent="1206561" algn="r" defTabSz="914445">
              <a:lnSpc>
                <a:spcPts val="3450"/>
              </a:lnSpc>
              <a:spcBef>
                <a:spcPts val="304"/>
              </a:spcBef>
              <a:defRPr/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1" y="1059392"/>
            <a:ext cx="9529869" cy="56682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  <a:tabLst>
                <a:tab pos="2817636" algn="l"/>
              </a:tabLst>
            </a:pPr>
            <a:r>
              <a:rPr lang="ru-RU" sz="3600" b="0" spc="439" dirty="0">
                <a:latin typeface="Trebuchet MS"/>
                <a:cs typeface="Trebuchet MS"/>
              </a:rPr>
              <a:t>Основная схема и ее последствия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0247E5DC-F178-4542-8371-41D829B48156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8D618D-7307-405C-BAE0-EA4ACCAC1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891" y="1608339"/>
            <a:ext cx="14326689" cy="765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68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6098" y="2704764"/>
            <a:ext cx="14552294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1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54" dirty="0">
                <a:solidFill>
                  <a:srgbClr val="251D20"/>
                </a:solidFill>
                <a:latin typeface="Trebuchet MS"/>
                <a:cs typeface="Trebuchet MS"/>
              </a:rPr>
              <a:t>СООТВЕТСТВИИ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14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800" b="1" spc="4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35" dirty="0">
                <a:solidFill>
                  <a:srgbClr val="251D20"/>
                </a:solidFill>
                <a:latin typeface="Trebuchet MS"/>
                <a:cs typeface="Trebuchet MS"/>
              </a:rPr>
              <a:t>ПРИКАЗОМ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00" dirty="0">
                <a:solidFill>
                  <a:srgbClr val="251D20"/>
                </a:solidFill>
                <a:latin typeface="Trebuchet MS"/>
                <a:cs typeface="Trebuchet MS"/>
              </a:rPr>
              <a:t>МИНЮСТА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85" dirty="0">
                <a:solidFill>
                  <a:srgbClr val="251D20"/>
                </a:solidFill>
                <a:latin typeface="Trebuchet MS"/>
                <a:cs typeface="Trebuchet MS"/>
              </a:rPr>
              <a:t>РОССИИ</a:t>
            </a:r>
            <a:r>
              <a:rPr sz="2800" b="1" spc="4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75" dirty="0">
                <a:solidFill>
                  <a:srgbClr val="251D20"/>
                </a:solidFill>
                <a:latin typeface="Trebuchet MS"/>
                <a:cs typeface="Trebuchet MS"/>
              </a:rPr>
              <a:t>ОТ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00" dirty="0">
                <a:solidFill>
                  <a:srgbClr val="251D20"/>
                </a:solidFill>
                <a:latin typeface="Trebuchet MS"/>
                <a:cs typeface="Trebuchet MS"/>
              </a:rPr>
              <a:t>27</a:t>
            </a:r>
            <a:r>
              <a:rPr sz="2800" b="1" spc="-56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-215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00" dirty="0">
                <a:solidFill>
                  <a:srgbClr val="251D20"/>
                </a:solidFill>
                <a:latin typeface="Trebuchet MS"/>
                <a:cs typeface="Trebuchet MS"/>
              </a:rPr>
              <a:t>12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-215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70" dirty="0">
                <a:solidFill>
                  <a:srgbClr val="251D20"/>
                </a:solidFill>
                <a:latin typeface="Trebuchet MS"/>
                <a:cs typeface="Trebuchet MS"/>
              </a:rPr>
              <a:t>2012</a:t>
            </a:r>
            <a:r>
              <a:rPr sz="2800" b="1" spc="4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35" dirty="0">
                <a:solidFill>
                  <a:srgbClr val="251D20"/>
                </a:solidFill>
                <a:latin typeface="Trebuchet MS"/>
                <a:cs typeface="Trebuchet MS"/>
              </a:rPr>
              <a:t>№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45" dirty="0">
                <a:solidFill>
                  <a:srgbClr val="251D20"/>
                </a:solidFill>
                <a:latin typeface="Trebuchet MS"/>
                <a:cs typeface="Trebuchet MS"/>
              </a:rPr>
              <a:t>237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6098" y="462946"/>
            <a:ext cx="13265785" cy="188658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 marR="5080">
              <a:lnSpc>
                <a:spcPts val="6970"/>
              </a:lnSpc>
              <a:spcBef>
                <a:spcPts val="919"/>
              </a:spcBef>
            </a:pPr>
            <a:r>
              <a:rPr sz="6400" spc="225" dirty="0">
                <a:latin typeface="Trebuchet MS"/>
                <a:cs typeface="Trebuchet MS"/>
              </a:rPr>
              <a:t>КЛАССИФИКАЦИЯ  </a:t>
            </a:r>
            <a:r>
              <a:rPr sz="6400" spc="210" dirty="0">
                <a:latin typeface="Trebuchet MS"/>
                <a:cs typeface="Trebuchet MS"/>
              </a:rPr>
              <a:t>ЭКОНОМИЧЕСКОЙ</a:t>
            </a:r>
            <a:r>
              <a:rPr sz="6400" spc="-125" dirty="0">
                <a:latin typeface="Trebuchet MS"/>
                <a:cs typeface="Trebuchet MS"/>
              </a:rPr>
              <a:t> </a:t>
            </a:r>
            <a:r>
              <a:rPr sz="6400" spc="254" dirty="0">
                <a:latin typeface="Trebuchet MS"/>
                <a:cs typeface="Trebuchet MS"/>
              </a:rPr>
              <a:t>ЭКСПЕРТИЗЫ</a:t>
            </a:r>
            <a:endParaRPr sz="6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000" y="6243948"/>
            <a:ext cx="4031615" cy="299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800" spc="95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исследование </a:t>
            </a:r>
            <a:r>
              <a:rPr sz="2800" spc="100" dirty="0">
                <a:solidFill>
                  <a:srgbClr val="251D20"/>
                </a:solidFill>
                <a:latin typeface="Trebuchet MS"/>
                <a:cs typeface="Trebuchet MS"/>
              </a:rPr>
              <a:t>записей  </a:t>
            </a:r>
            <a:r>
              <a:rPr sz="2800" spc="70" dirty="0">
                <a:solidFill>
                  <a:srgbClr val="251D20"/>
                </a:solidFill>
                <a:latin typeface="Trebuchet MS"/>
                <a:cs typeface="Trebuchet MS"/>
              </a:rPr>
              <a:t>бухгалтерского </a:t>
            </a:r>
            <a:r>
              <a:rPr sz="2800" spc="60" dirty="0">
                <a:solidFill>
                  <a:srgbClr val="251D20"/>
                </a:solidFill>
                <a:latin typeface="Trebuchet MS"/>
                <a:cs typeface="Trebuchet MS"/>
              </a:rPr>
              <a:t>учета</a:t>
            </a:r>
            <a:r>
              <a:rPr sz="2800" spc="-19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251D20"/>
                </a:solidFill>
                <a:latin typeface="Trebuchet MS"/>
                <a:cs typeface="Trebuchet MS"/>
              </a:rPr>
              <a:t>с  </a:t>
            </a:r>
            <a:r>
              <a:rPr sz="2800" spc="135" dirty="0">
                <a:solidFill>
                  <a:srgbClr val="251D20"/>
                </a:solidFill>
                <a:latin typeface="Trebuchet MS"/>
                <a:cs typeface="Trebuchet MS"/>
              </a:rPr>
              <a:t>целью </a:t>
            </a:r>
            <a:r>
              <a:rPr sz="2800" spc="100" dirty="0">
                <a:solidFill>
                  <a:srgbClr val="251D20"/>
                </a:solidFill>
                <a:latin typeface="Trebuchet MS"/>
                <a:cs typeface="Trebuchet MS"/>
              </a:rPr>
              <a:t>установления  </a:t>
            </a:r>
            <a:r>
              <a:rPr sz="2800" spc="90" dirty="0">
                <a:solidFill>
                  <a:srgbClr val="251D20"/>
                </a:solidFill>
                <a:latin typeface="Trebuchet MS"/>
                <a:cs typeface="Trebuchet MS"/>
              </a:rPr>
              <a:t>наличия </a:t>
            </a:r>
            <a:r>
              <a:rPr sz="2800" spc="60" dirty="0">
                <a:solidFill>
                  <a:srgbClr val="251D20"/>
                </a:solidFill>
                <a:latin typeface="Trebuchet MS"/>
                <a:cs typeface="Trebuchet MS"/>
              </a:rPr>
              <a:t>или  </a:t>
            </a:r>
            <a:r>
              <a:rPr sz="2800" spc="110" dirty="0">
                <a:solidFill>
                  <a:srgbClr val="251D20"/>
                </a:solidFill>
                <a:latin typeface="Trebuchet MS"/>
                <a:cs typeface="Trebuchet MS"/>
              </a:rPr>
              <a:t>отсутствия </a:t>
            </a:r>
            <a:r>
              <a:rPr sz="2800" spc="150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800" spc="45" dirty="0">
                <a:solidFill>
                  <a:srgbClr val="251D20"/>
                </a:solidFill>
                <a:latin typeface="Trebuchet MS"/>
                <a:cs typeface="Trebuchet MS"/>
              </a:rPr>
              <a:t>них  </a:t>
            </a:r>
            <a:r>
              <a:rPr sz="2800" spc="105" dirty="0">
                <a:solidFill>
                  <a:srgbClr val="251D20"/>
                </a:solidFill>
                <a:latin typeface="Trebuchet MS"/>
                <a:cs typeface="Trebuchet MS"/>
              </a:rPr>
              <a:t>искаженных</a:t>
            </a:r>
            <a:r>
              <a:rPr sz="2800" spc="-5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251D20"/>
                </a:solidFill>
                <a:latin typeface="Trebuchet MS"/>
                <a:cs typeface="Trebuchet MS"/>
              </a:rPr>
              <a:t>данных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000" y="4451872"/>
            <a:ext cx="369125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540" dirty="0">
                <a:solidFill>
                  <a:srgbClr val="251D20"/>
                </a:solidFill>
                <a:latin typeface="Trebuchet MS"/>
                <a:cs typeface="Trebuchet MS"/>
              </a:rPr>
              <a:t>Б</a:t>
            </a:r>
            <a:r>
              <a:rPr sz="3000" spc="509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Х</a:t>
            </a:r>
            <a:r>
              <a:rPr sz="3000" spc="465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3000" spc="53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spc="465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7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45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000" spc="53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spc="75" dirty="0">
                <a:solidFill>
                  <a:srgbClr val="251D20"/>
                </a:solidFill>
                <a:latin typeface="Trebuchet MS"/>
                <a:cs typeface="Trebuchet MS"/>
              </a:rPr>
              <a:t>Я  </a:t>
            </a:r>
            <a:r>
              <a:rPr sz="3000" spc="475" dirty="0">
                <a:solidFill>
                  <a:srgbClr val="251D20"/>
                </a:solidFill>
                <a:latin typeface="Trebuchet MS"/>
                <a:cs typeface="Trebuchet MS"/>
              </a:rPr>
              <a:t>ЭКСПЕРТИЗА—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17545" y="6243948"/>
            <a:ext cx="4608830" cy="299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800" spc="95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исследование  </a:t>
            </a:r>
            <a:r>
              <a:rPr sz="2800" spc="105" dirty="0">
                <a:solidFill>
                  <a:srgbClr val="251D20"/>
                </a:solidFill>
                <a:latin typeface="Trebuchet MS"/>
                <a:cs typeface="Trebuchet MS"/>
              </a:rPr>
              <a:t>показателей</a:t>
            </a:r>
            <a:r>
              <a:rPr sz="2800" spc="-1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spc="95" dirty="0">
                <a:solidFill>
                  <a:srgbClr val="251D20"/>
                </a:solidFill>
                <a:latin typeface="Trebuchet MS"/>
                <a:cs typeface="Trebuchet MS"/>
              </a:rPr>
              <a:t>финансового  </a:t>
            </a:r>
            <a:r>
              <a:rPr sz="2800" spc="114" dirty="0">
                <a:solidFill>
                  <a:srgbClr val="251D20"/>
                </a:solidFill>
                <a:latin typeface="Trebuchet MS"/>
                <a:cs typeface="Trebuchet MS"/>
              </a:rPr>
              <a:t>состояния </a:t>
            </a:r>
            <a:r>
              <a:rPr sz="2800" spc="15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800" spc="70" dirty="0">
                <a:solidFill>
                  <a:srgbClr val="251D20"/>
                </a:solidFill>
                <a:latin typeface="Trebuchet MS"/>
                <a:cs typeface="Trebuchet MS"/>
              </a:rPr>
              <a:t>финансово-  </a:t>
            </a:r>
            <a:r>
              <a:rPr sz="2800" spc="110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экономической  </a:t>
            </a:r>
            <a:r>
              <a:rPr sz="2800" spc="95" dirty="0">
                <a:solidFill>
                  <a:srgbClr val="251D20"/>
                </a:solidFill>
                <a:latin typeface="Trebuchet MS"/>
                <a:cs typeface="Trebuchet MS"/>
              </a:rPr>
              <a:t>деятельности  </a:t>
            </a:r>
            <a:r>
              <a:rPr sz="2800" spc="114" dirty="0">
                <a:solidFill>
                  <a:srgbClr val="251D20"/>
                </a:solidFill>
                <a:latin typeface="Trebuchet MS"/>
                <a:cs typeface="Trebuchet MS"/>
              </a:rPr>
              <a:t>хозяйствующего</a:t>
            </a:r>
            <a:r>
              <a:rPr sz="2800" spc="-7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spc="75" dirty="0">
                <a:solidFill>
                  <a:srgbClr val="251D20"/>
                </a:solidFill>
                <a:latin typeface="Trebuchet MS"/>
                <a:cs typeface="Trebuchet MS"/>
              </a:rPr>
              <a:t>субъекта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17545" y="4419597"/>
            <a:ext cx="393700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415" dirty="0">
                <a:solidFill>
                  <a:srgbClr val="251D20"/>
                </a:solidFill>
                <a:latin typeface="Trebuchet MS"/>
                <a:cs typeface="Trebuchet MS"/>
              </a:rPr>
              <a:t>ФИНАНСОВО-</a:t>
            </a:r>
            <a:endParaRPr sz="3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3000" spc="620" dirty="0">
                <a:solidFill>
                  <a:srgbClr val="251D20"/>
                </a:solidFill>
                <a:latin typeface="Trebuchet MS"/>
                <a:cs typeface="Trebuchet MS"/>
              </a:rPr>
              <a:t>Э</a:t>
            </a:r>
            <a:r>
              <a:rPr sz="3000" spc="45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745" dirty="0">
                <a:solidFill>
                  <a:srgbClr val="251D20"/>
                </a:solidFill>
                <a:latin typeface="Trebuchet MS"/>
                <a:cs typeface="Trebuchet MS"/>
              </a:rPr>
              <a:t>М</a:t>
            </a:r>
            <a:r>
              <a:rPr sz="3000" spc="4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000" spc="620" dirty="0">
                <a:solidFill>
                  <a:srgbClr val="251D20"/>
                </a:solidFill>
                <a:latin typeface="Trebuchet MS"/>
                <a:cs typeface="Trebuchet MS"/>
              </a:rPr>
              <a:t>Ч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45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000" spc="53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spc="75" dirty="0">
                <a:solidFill>
                  <a:srgbClr val="251D20"/>
                </a:solidFill>
                <a:latin typeface="Trebuchet MS"/>
                <a:cs typeface="Trebuchet MS"/>
              </a:rPr>
              <a:t>Я  </a:t>
            </a:r>
            <a:r>
              <a:rPr sz="3000" spc="475" dirty="0">
                <a:solidFill>
                  <a:srgbClr val="251D20"/>
                </a:solidFill>
                <a:latin typeface="Trebuchet MS"/>
                <a:cs typeface="Trebuchet MS"/>
              </a:rPr>
              <a:t>ЭКСПЕРТИЗА—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28700" y="0"/>
            <a:ext cx="228600" cy="3121660"/>
          </a:xfrm>
          <a:custGeom>
            <a:avLst/>
            <a:gdLst/>
            <a:ahLst/>
            <a:cxnLst/>
            <a:rect l="l" t="t" r="r" b="b"/>
            <a:pathLst>
              <a:path w="228600" h="3121660">
                <a:moveTo>
                  <a:pt x="0" y="3121270"/>
                </a:moveTo>
                <a:lnTo>
                  <a:pt x="0" y="0"/>
                </a:lnTo>
                <a:lnTo>
                  <a:pt x="228599" y="0"/>
                </a:lnTo>
                <a:lnTo>
                  <a:pt x="228599" y="3121270"/>
                </a:lnTo>
                <a:lnTo>
                  <a:pt x="0" y="312127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124660" y="3990212"/>
            <a:ext cx="6127750" cy="5855335"/>
          </a:xfrm>
          <a:prstGeom prst="rect">
            <a:avLst/>
          </a:prstGeom>
          <a:solidFill>
            <a:srgbClr val="F7F7F7"/>
          </a:solidFill>
          <a:ln w="41984">
            <a:solidFill>
              <a:srgbClr val="24664D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3100">
              <a:latin typeface="Times New Roman"/>
              <a:cs typeface="Times New Roman"/>
            </a:endParaRPr>
          </a:p>
          <a:p>
            <a:pPr marL="353060" marR="358775" indent="-635" algn="ctr">
              <a:lnSpc>
                <a:spcPct val="117200"/>
              </a:lnSpc>
            </a:pP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Финансово-экономическую 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экспертизу </a:t>
            </a:r>
            <a:r>
              <a:rPr sz="2400" spc="175" dirty="0">
                <a:solidFill>
                  <a:srgbClr val="251D20"/>
                </a:solidFill>
                <a:latin typeface="Trebuchet MS"/>
                <a:cs typeface="Trebuchet MS"/>
              </a:rPr>
              <a:t>Минюст </a:t>
            </a:r>
            <a:r>
              <a:rPr sz="2400" spc="125" dirty="0">
                <a:solidFill>
                  <a:srgbClr val="251D20"/>
                </a:solidFill>
                <a:latin typeface="Trebuchet MS"/>
                <a:cs typeface="Trebuchet MS"/>
              </a:rPr>
              <a:t>России  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разграничивает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400" spc="125" dirty="0">
                <a:solidFill>
                  <a:srgbClr val="251D20"/>
                </a:solidFill>
                <a:latin typeface="Trebuchet MS"/>
                <a:cs typeface="Trebuchet MS"/>
              </a:rPr>
              <a:t>отраслям 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экономической </a:t>
            </a:r>
            <a:r>
              <a:rPr sz="2400" spc="25" dirty="0">
                <a:solidFill>
                  <a:srgbClr val="251D20"/>
                </a:solidFill>
                <a:latin typeface="Trebuchet MS"/>
                <a:cs typeface="Trebuchet MS"/>
              </a:rPr>
              <a:t>науки: 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финансы 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400" spc="25" dirty="0">
                <a:solidFill>
                  <a:srgbClr val="251D20"/>
                </a:solidFill>
                <a:latin typeface="Trebuchet MS"/>
                <a:cs typeface="Trebuchet MS"/>
              </a:rPr>
              <a:t>кредит, 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налоги 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-1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70" dirty="0">
                <a:solidFill>
                  <a:srgbClr val="251D20"/>
                </a:solidFill>
                <a:latin typeface="Trebuchet MS"/>
                <a:cs typeface="Trebuchet MS"/>
              </a:rPr>
              <a:t>налогообложение, 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финансовый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75" dirty="0">
                <a:solidFill>
                  <a:srgbClr val="251D20"/>
                </a:solidFill>
                <a:latin typeface="Trebuchet MS"/>
                <a:cs typeface="Trebuchet MS"/>
              </a:rPr>
              <a:t>анализ.</a:t>
            </a:r>
            <a:endParaRPr sz="2400">
              <a:latin typeface="Trebuchet MS"/>
              <a:cs typeface="Trebuchet MS"/>
            </a:endParaRPr>
          </a:p>
          <a:p>
            <a:pPr marL="287655" marR="293370" indent="-635" algn="ctr">
              <a:lnSpc>
                <a:spcPct val="117200"/>
              </a:lnSpc>
            </a:pP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Финансово-экономическая  экспертиза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подразделяется 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на  </a:t>
            </a:r>
            <a:r>
              <a:rPr sz="2400" spc="75" dirty="0">
                <a:solidFill>
                  <a:srgbClr val="251D20"/>
                </a:solidFill>
                <a:latin typeface="Trebuchet MS"/>
                <a:cs typeface="Trebuchet MS"/>
              </a:rPr>
              <a:t>налоговую, </a:t>
            </a:r>
            <a:r>
              <a:rPr sz="2400" spc="70" dirty="0">
                <a:solidFill>
                  <a:srgbClr val="251D20"/>
                </a:solidFill>
                <a:latin typeface="Trebuchet MS"/>
                <a:cs typeface="Trebuchet MS"/>
              </a:rPr>
              <a:t>финансово-кредитную, 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инженерно-экономическую 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экспертизу финансового</a:t>
            </a:r>
            <a:r>
              <a:rPr sz="2400" spc="-7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состояния.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919210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25811" y="2286939"/>
            <a:ext cx="14148435" cy="2585068"/>
          </a:xfrm>
          <a:prstGeom prst="rect">
            <a:avLst/>
          </a:prstGeom>
        </p:spPr>
        <p:txBody>
          <a:bodyPr vert="horz" wrap="square" lIns="0" tIns="6986" rIns="0" bIns="0" rtlCol="0">
            <a:spAutoFit/>
          </a:bodyPr>
          <a:lstStyle/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Не платят налогов /мало платят</a:t>
            </a:r>
          </a:p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(проверка по налоговой нагрузке, по разрывам в АСК НДС)</a:t>
            </a:r>
          </a:p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2) Связаны с налогоплательщиком </a:t>
            </a:r>
          </a:p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( единый </a:t>
            </a:r>
            <a:r>
              <a:rPr lang="en-US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IP</a:t>
            </a: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-адрес , управление банком, печати в сейфе, показания лиц)</a:t>
            </a:r>
          </a:p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3) Обналичивают или </a:t>
            </a:r>
            <a:r>
              <a:rPr lang="ru-RU" sz="2700" dirty="0" err="1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транзитят</a:t>
            </a: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 – изучение движения денег</a:t>
            </a:r>
          </a:p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4) Не выполняют работы, не оказывают услуги, не </a:t>
            </a:r>
            <a:r>
              <a:rPr lang="ru-RU" sz="2700" dirty="0" err="1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поствляют</a:t>
            </a:r>
            <a:r>
              <a:rPr lang="ru-RU" sz="2700" dirty="0">
                <a:solidFill>
                  <a:prstClr val="black"/>
                </a:solidFill>
                <a:latin typeface="Century Gothic" panose="020B0502020202020204" pitchFamily="34" charset="0"/>
                <a:cs typeface="Trebuchet MS"/>
              </a:rPr>
              <a:t> товары</a:t>
            </a:r>
            <a:endParaRPr sz="2700" dirty="0">
              <a:solidFill>
                <a:prstClr val="black"/>
              </a:solidFill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2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1" marR="5081" indent="1206561" algn="r" defTabSz="914445">
              <a:lnSpc>
                <a:spcPts val="3450"/>
              </a:lnSpc>
              <a:spcBef>
                <a:spcPts val="304"/>
              </a:spcBef>
              <a:defRPr/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25812" y="5384292"/>
            <a:ext cx="15702281" cy="1296509"/>
          </a:xfrm>
          <a:prstGeom prst="rect">
            <a:avLst/>
          </a:prstGeom>
          <a:solidFill>
            <a:srgbClr val="F7F7F7"/>
          </a:solidFill>
          <a:ln w="52563">
            <a:solidFill>
              <a:srgbClr val="251D2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defTabSz="914445">
              <a:spcBef>
                <a:spcPts val="30"/>
              </a:spcBef>
              <a:defRPr/>
            </a:pPr>
            <a:endParaRPr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32422" defTabSz="914445">
              <a:tabLst>
                <a:tab pos="5322201" algn="l"/>
                <a:tab pos="14249478" algn="l"/>
              </a:tabLst>
              <a:defRPr/>
            </a:pP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ПЛОХОЙ</a:t>
            </a:r>
            <a:r>
              <a:rPr sz="24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КОНТРАГЕНТ</a:t>
            </a:r>
            <a:r>
              <a:rPr lang="ru-RU" sz="2400" spc="110" dirty="0">
                <a:solidFill>
                  <a:srgbClr val="251D20"/>
                </a:solidFill>
                <a:latin typeface="Trebuchet MS"/>
                <a:cs typeface="Trebuchet MS"/>
              </a:rPr>
              <a:t> =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lang="ru-RU" sz="4800" spc="95" dirty="0">
                <a:solidFill>
                  <a:srgbClr val="251D20"/>
                </a:solidFill>
                <a:latin typeface="Trebuchet MS"/>
                <a:cs typeface="Trebuchet MS"/>
              </a:rPr>
              <a:t>исключение вычетов и расходов</a:t>
            </a:r>
            <a:endParaRPr sz="4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1" y="1059392"/>
            <a:ext cx="9529869" cy="1120821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  <a:tabLst>
                <a:tab pos="2817636" algn="l"/>
              </a:tabLst>
            </a:pPr>
            <a:r>
              <a:rPr lang="ru-RU" sz="3600" b="0" spc="439" dirty="0">
                <a:latin typeface="Trebuchet MS"/>
                <a:cs typeface="Trebuchet MS"/>
              </a:rPr>
              <a:t>Спорные контрагенты </a:t>
            </a:r>
            <a:r>
              <a:rPr sz="3600" b="0" spc="459" dirty="0">
                <a:latin typeface="Trebuchet MS"/>
                <a:cs typeface="Trebuchet MS"/>
              </a:rPr>
              <a:t>—</a:t>
            </a:r>
            <a:r>
              <a:rPr lang="ru-RU" sz="3600" b="0" spc="459" dirty="0">
                <a:latin typeface="Trebuchet MS"/>
                <a:cs typeface="Trebuchet MS"/>
              </a:rPr>
              <a:t> подход налогового органа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0247E5DC-F178-4542-8371-41D829B48156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9056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919210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47617" y="4961526"/>
            <a:ext cx="650876" cy="733425"/>
          </a:xfrm>
          <a:custGeom>
            <a:avLst/>
            <a:gdLst/>
            <a:ahLst/>
            <a:cxnLst/>
            <a:rect l="l" t="t" r="r" b="b"/>
            <a:pathLst>
              <a:path w="650875" h="733425">
                <a:moveTo>
                  <a:pt x="551858" y="733176"/>
                </a:moveTo>
                <a:lnTo>
                  <a:pt x="523714" y="716785"/>
                </a:lnTo>
                <a:lnTo>
                  <a:pt x="407772" y="549252"/>
                </a:lnTo>
                <a:lnTo>
                  <a:pt x="36152" y="549252"/>
                </a:lnTo>
                <a:lnTo>
                  <a:pt x="22084" y="546377"/>
                </a:lnTo>
                <a:lnTo>
                  <a:pt x="10592" y="538539"/>
                </a:lnTo>
                <a:lnTo>
                  <a:pt x="2842" y="526916"/>
                </a:lnTo>
                <a:lnTo>
                  <a:pt x="0" y="512689"/>
                </a:lnTo>
                <a:lnTo>
                  <a:pt x="2842" y="498461"/>
                </a:lnTo>
                <a:lnTo>
                  <a:pt x="10592" y="486839"/>
                </a:lnTo>
                <a:lnTo>
                  <a:pt x="22084" y="479001"/>
                </a:lnTo>
                <a:lnTo>
                  <a:pt x="36152" y="476126"/>
                </a:lnTo>
                <a:lnTo>
                  <a:pt x="357145" y="476126"/>
                </a:lnTo>
                <a:lnTo>
                  <a:pt x="205333" y="256748"/>
                </a:lnTo>
                <a:lnTo>
                  <a:pt x="36152" y="256748"/>
                </a:lnTo>
                <a:lnTo>
                  <a:pt x="22084" y="253873"/>
                </a:lnTo>
                <a:lnTo>
                  <a:pt x="10592" y="246035"/>
                </a:lnTo>
                <a:lnTo>
                  <a:pt x="2842" y="234412"/>
                </a:lnTo>
                <a:lnTo>
                  <a:pt x="0" y="220185"/>
                </a:lnTo>
                <a:lnTo>
                  <a:pt x="2842" y="205957"/>
                </a:lnTo>
                <a:lnTo>
                  <a:pt x="10592" y="194335"/>
                </a:lnTo>
                <a:lnTo>
                  <a:pt x="22084" y="186497"/>
                </a:lnTo>
                <a:lnTo>
                  <a:pt x="36152" y="183622"/>
                </a:lnTo>
                <a:lnTo>
                  <a:pt x="154706" y="183622"/>
                </a:lnTo>
                <a:lnTo>
                  <a:pt x="67856" y="58151"/>
                </a:lnTo>
                <a:lnTo>
                  <a:pt x="63923" y="52653"/>
                </a:lnTo>
                <a:lnTo>
                  <a:pt x="61678" y="46523"/>
                </a:lnTo>
                <a:lnTo>
                  <a:pt x="60562" y="32998"/>
                </a:lnTo>
                <a:lnTo>
                  <a:pt x="61771" y="26577"/>
                </a:lnTo>
                <a:lnTo>
                  <a:pt x="89534" y="335"/>
                </a:lnTo>
                <a:lnTo>
                  <a:pt x="102395" y="0"/>
                </a:lnTo>
                <a:lnTo>
                  <a:pt x="108211" y="1337"/>
                </a:lnTo>
                <a:lnTo>
                  <a:pt x="119167" y="7017"/>
                </a:lnTo>
                <a:lnTo>
                  <a:pt x="123637" y="11011"/>
                </a:lnTo>
                <a:lnTo>
                  <a:pt x="127097" y="16160"/>
                </a:lnTo>
                <a:lnTo>
                  <a:pt x="582955" y="674866"/>
                </a:lnTo>
                <a:lnTo>
                  <a:pt x="585801" y="678835"/>
                </a:lnTo>
                <a:lnTo>
                  <a:pt x="587777" y="683206"/>
                </a:lnTo>
                <a:lnTo>
                  <a:pt x="589990" y="692751"/>
                </a:lnTo>
                <a:lnTo>
                  <a:pt x="590142" y="697555"/>
                </a:lnTo>
                <a:lnTo>
                  <a:pt x="588535" y="707224"/>
                </a:lnTo>
                <a:lnTo>
                  <a:pt x="556610" y="733103"/>
                </a:lnTo>
                <a:lnTo>
                  <a:pt x="551858" y="733176"/>
                </a:lnTo>
                <a:close/>
              </a:path>
              <a:path w="650875" h="733425">
                <a:moveTo>
                  <a:pt x="614589" y="256748"/>
                </a:moveTo>
                <a:lnTo>
                  <a:pt x="381788" y="256748"/>
                </a:lnTo>
                <a:lnTo>
                  <a:pt x="331160" y="183622"/>
                </a:lnTo>
                <a:lnTo>
                  <a:pt x="614589" y="183622"/>
                </a:lnTo>
                <a:lnTo>
                  <a:pt x="628657" y="186497"/>
                </a:lnTo>
                <a:lnTo>
                  <a:pt x="640148" y="194335"/>
                </a:lnTo>
                <a:lnTo>
                  <a:pt x="647899" y="205957"/>
                </a:lnTo>
                <a:lnTo>
                  <a:pt x="650741" y="220185"/>
                </a:lnTo>
                <a:lnTo>
                  <a:pt x="647899" y="234412"/>
                </a:lnTo>
                <a:lnTo>
                  <a:pt x="640148" y="246035"/>
                </a:lnTo>
                <a:lnTo>
                  <a:pt x="628657" y="253873"/>
                </a:lnTo>
                <a:lnTo>
                  <a:pt x="614589" y="256748"/>
                </a:lnTo>
                <a:close/>
              </a:path>
              <a:path w="650875" h="733425">
                <a:moveTo>
                  <a:pt x="614589" y="549252"/>
                </a:moveTo>
                <a:lnTo>
                  <a:pt x="584226" y="549252"/>
                </a:lnTo>
                <a:lnTo>
                  <a:pt x="533599" y="476126"/>
                </a:lnTo>
                <a:lnTo>
                  <a:pt x="614589" y="476126"/>
                </a:lnTo>
                <a:lnTo>
                  <a:pt x="628657" y="479001"/>
                </a:lnTo>
                <a:lnTo>
                  <a:pt x="640148" y="486839"/>
                </a:lnTo>
                <a:lnTo>
                  <a:pt x="647899" y="498461"/>
                </a:lnTo>
                <a:lnTo>
                  <a:pt x="650741" y="512689"/>
                </a:lnTo>
                <a:lnTo>
                  <a:pt x="647899" y="526916"/>
                </a:lnTo>
                <a:lnTo>
                  <a:pt x="640148" y="538539"/>
                </a:lnTo>
                <a:lnTo>
                  <a:pt x="628657" y="546377"/>
                </a:lnTo>
                <a:lnTo>
                  <a:pt x="614589" y="5492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25811" y="2286939"/>
            <a:ext cx="14148435" cy="1673280"/>
          </a:xfrm>
          <a:prstGeom prst="rect">
            <a:avLst/>
          </a:prstGeom>
        </p:spPr>
        <p:txBody>
          <a:bodyPr vert="horz" wrap="square" lIns="0" tIns="6986" rIns="0" bIns="0" rtlCol="0">
            <a:spAutoFit/>
          </a:bodyPr>
          <a:lstStyle/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восстановление</a:t>
            </a:r>
            <a:r>
              <a:rPr sz="2700" spc="-26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4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фактически</a:t>
            </a:r>
            <a:r>
              <a:rPr sz="2700" spc="-2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7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понесенныхналогоплательщиком</a:t>
            </a:r>
            <a:r>
              <a:rPr sz="2700" spc="-2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3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расходов,</a:t>
            </a:r>
            <a:r>
              <a:rPr sz="2700" spc="-26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6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исходя</a:t>
            </a:r>
            <a:r>
              <a:rPr sz="2700" spc="-2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из</a:t>
            </a:r>
            <a:r>
              <a:rPr sz="2700" spc="-2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9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рыночных</a:t>
            </a:r>
            <a:r>
              <a:rPr sz="2700" spc="-26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6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условий</a:t>
            </a:r>
            <a:r>
              <a:rPr sz="2700" spc="-2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6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осуществления  </a:t>
            </a:r>
            <a:r>
              <a:rPr sz="2700" spc="6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финансово-хозяйственной деятельности </a:t>
            </a:r>
            <a:r>
              <a:rPr sz="2700" spc="1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и </a:t>
            </a:r>
            <a:r>
              <a:rPr sz="2700" spc="4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перерасчет </a:t>
            </a:r>
            <a:r>
              <a:rPr sz="2700" spc="8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налоговых </a:t>
            </a:r>
            <a:r>
              <a:rPr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последствий </a:t>
            </a:r>
            <a:r>
              <a:rPr sz="2700" spc="6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сделок </a:t>
            </a:r>
            <a:r>
              <a:rPr sz="2700" spc="5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с </a:t>
            </a:r>
            <a:r>
              <a:rPr sz="2700" spc="56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учетом </a:t>
            </a:r>
            <a:r>
              <a:rPr sz="2700" spc="1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их </a:t>
            </a:r>
            <a:r>
              <a:rPr sz="2700" spc="60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реального  </a:t>
            </a:r>
            <a:r>
              <a:rPr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экономического</a:t>
            </a:r>
            <a:r>
              <a:rPr sz="2700" spc="-3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700" spc="105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смысла</a:t>
            </a:r>
            <a:endParaRPr sz="2700" dirty="0">
              <a:solidFill>
                <a:prstClr val="black"/>
              </a:solidFill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2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1" marR="5081" indent="1206561" algn="r" defTabSz="914445">
              <a:lnSpc>
                <a:spcPts val="3450"/>
              </a:lnSpc>
              <a:spcBef>
                <a:spcPts val="304"/>
              </a:spcBef>
              <a:defRPr/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25812" y="5384292"/>
            <a:ext cx="15702281" cy="927177"/>
          </a:xfrm>
          <a:prstGeom prst="rect">
            <a:avLst/>
          </a:prstGeom>
          <a:solidFill>
            <a:srgbClr val="F7F7F7"/>
          </a:solidFill>
          <a:ln w="52563">
            <a:solidFill>
              <a:srgbClr val="251D2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defTabSz="914445">
              <a:spcBef>
                <a:spcPts val="30"/>
              </a:spcBef>
              <a:defRPr/>
            </a:pPr>
            <a:endParaRPr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32422" defTabSz="914445">
              <a:tabLst>
                <a:tab pos="5322201" algn="l"/>
                <a:tab pos="14249478" algn="l"/>
              </a:tabLst>
              <a:defRPr/>
            </a:pP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ПЛОХОЙ</a:t>
            </a:r>
            <a:r>
              <a:rPr sz="24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КОНТРАГЕНТ	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ОТСУТСТВИЕ </a:t>
            </a:r>
            <a:r>
              <a:rPr sz="2400" spc="120" dirty="0">
                <a:solidFill>
                  <a:srgbClr val="251D20"/>
                </a:solidFill>
                <a:latin typeface="Trebuchet MS"/>
                <a:cs typeface="Trebuchet MS"/>
              </a:rPr>
              <a:t>ЗАТРАТ </a:t>
            </a:r>
            <a:r>
              <a:rPr sz="2400" spc="180" dirty="0">
                <a:solidFill>
                  <a:srgbClr val="251D20"/>
                </a:solidFill>
                <a:latin typeface="Trebuchet MS"/>
                <a:cs typeface="Trebuchet MS"/>
              </a:rPr>
              <a:t>ПРИ</a:t>
            </a:r>
            <a:r>
              <a:rPr sz="2400" spc="-244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ПОДТВЕРЖДЕНИИ</a:t>
            </a:r>
            <a:r>
              <a:rPr sz="24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ТОВАРНОГО	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ПОТОКА</a:t>
            </a:r>
            <a:endParaRPr sz="2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1" y="1059392"/>
            <a:ext cx="9529869" cy="56682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  <a:tabLst>
                <a:tab pos="2817636" algn="l"/>
              </a:tabLst>
            </a:pPr>
            <a:r>
              <a:rPr sz="3600" b="0" spc="439" dirty="0">
                <a:latin typeface="Trebuchet MS"/>
                <a:cs typeface="Trebuchet MS"/>
              </a:rPr>
              <a:t>НАЛОГОВАЯ</a:t>
            </a:r>
            <a:r>
              <a:rPr lang="en-US" sz="3600" b="0" spc="439" dirty="0">
                <a:latin typeface="Trebuchet MS"/>
                <a:cs typeface="Trebuchet MS"/>
              </a:rPr>
              <a:t> </a:t>
            </a:r>
            <a:r>
              <a:rPr sz="3600" b="0" spc="459" dirty="0">
                <a:latin typeface="Trebuchet MS"/>
                <a:cs typeface="Trebuchet MS"/>
              </a:rPr>
              <a:t>РЕКОНСТРУКЦИЯ—</a:t>
            </a:r>
            <a:endParaRPr sz="3600" dirty="0">
              <a:latin typeface="Trebuchet MS"/>
              <a:cs typeface="Trebuchet M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8D7FAD-AA38-4D5D-9857-05C0F914D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616" y="4887956"/>
            <a:ext cx="857250" cy="942975"/>
          </a:xfrm>
          <a:prstGeom prst="rect">
            <a:avLst/>
          </a:prstGeom>
        </p:spPr>
      </p:pic>
      <p:sp>
        <p:nvSpPr>
          <p:cNvPr id="14" name="object 2">
            <a:extLst>
              <a:ext uri="{FF2B5EF4-FFF2-40B4-BE49-F238E27FC236}">
                <a16:creationId xmlns:a16="http://schemas.microsoft.com/office/drawing/2014/main" id="{0247E5DC-F178-4542-8371-41D829B48156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4394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919210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25811" y="2286939"/>
            <a:ext cx="14148435" cy="3021726"/>
          </a:xfrm>
          <a:prstGeom prst="rect">
            <a:avLst/>
          </a:prstGeom>
        </p:spPr>
        <p:txBody>
          <a:bodyPr vert="horz" wrap="square" lIns="0" tIns="6986" rIns="0" bIns="0" rtlCol="0">
            <a:spAutoFit/>
          </a:bodyPr>
          <a:lstStyle/>
          <a:p>
            <a:pPr marL="12701" marR="5081" defTabSz="914445">
              <a:lnSpc>
                <a:spcPct val="102000"/>
              </a:lnSpc>
              <a:spcBef>
                <a:spcPts val="56"/>
              </a:spcBef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Базовые у</a:t>
            </a:r>
            <a:r>
              <a:rPr lang="ru-RU" sz="2700" spc="71" dirty="0" err="1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словия</a:t>
            </a: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 - подход ФНС России: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Реальность товара, работы, услуги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Их соответствие рыночному диапазону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Раскрытие реального поставщика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Отсутствие связи со спорным контрагентом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Проявление должной осмотрительности со спорным контрагентом</a:t>
            </a:r>
          </a:p>
          <a:p>
            <a:pPr marL="527051" marR="5081" indent="-514350" defTabSz="914445">
              <a:lnSpc>
                <a:spcPct val="102000"/>
              </a:lnSpc>
              <a:spcBef>
                <a:spcPts val="56"/>
              </a:spcBef>
              <a:buFontTx/>
              <a:buAutoNum type="arabicParenR"/>
              <a:defRPr/>
            </a:pPr>
            <a:r>
              <a:rPr lang="ru-RU" sz="2700" spc="71" dirty="0">
                <a:solidFill>
                  <a:srgbClr val="251D20"/>
                </a:solidFill>
                <a:latin typeface="Century Gothic" panose="020B0502020202020204" pitchFamily="34" charset="0"/>
                <a:cs typeface="Trebuchet MS"/>
              </a:rPr>
              <a:t>Наличие источника возмещения по НДС</a:t>
            </a:r>
            <a:endParaRPr sz="2700" dirty="0">
              <a:solidFill>
                <a:prstClr val="black"/>
              </a:solidFill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2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1" marR="5081" indent="1206561" algn="r" defTabSz="914445">
              <a:lnSpc>
                <a:spcPts val="3450"/>
              </a:lnSpc>
              <a:spcBef>
                <a:spcPts val="304"/>
              </a:spcBef>
              <a:defRPr/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95630" y="7644167"/>
            <a:ext cx="15702281" cy="927177"/>
          </a:xfrm>
          <a:prstGeom prst="rect">
            <a:avLst/>
          </a:prstGeom>
          <a:solidFill>
            <a:srgbClr val="F7F7F7"/>
          </a:solidFill>
          <a:ln w="52563">
            <a:solidFill>
              <a:srgbClr val="251D2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defTabSz="914445">
              <a:spcBef>
                <a:spcPts val="30"/>
              </a:spcBef>
              <a:defRPr/>
            </a:pPr>
            <a:endParaRPr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32422" defTabSz="914445">
              <a:tabLst>
                <a:tab pos="5322201" algn="l"/>
                <a:tab pos="14249478" algn="l"/>
              </a:tabLst>
              <a:defRPr/>
            </a:pP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ПЛОХОЙ</a:t>
            </a:r>
            <a:r>
              <a:rPr sz="24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КОНТРАГЕНТ	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ОТСУТСТВИЕ </a:t>
            </a:r>
            <a:r>
              <a:rPr sz="2400" spc="120" dirty="0">
                <a:solidFill>
                  <a:srgbClr val="251D20"/>
                </a:solidFill>
                <a:latin typeface="Trebuchet MS"/>
                <a:cs typeface="Trebuchet MS"/>
              </a:rPr>
              <a:t>ЗАТРАТ </a:t>
            </a:r>
            <a:r>
              <a:rPr sz="2400" spc="180" dirty="0">
                <a:solidFill>
                  <a:srgbClr val="251D20"/>
                </a:solidFill>
                <a:latin typeface="Trebuchet MS"/>
                <a:cs typeface="Trebuchet MS"/>
              </a:rPr>
              <a:t>ПРИ</a:t>
            </a:r>
            <a:r>
              <a:rPr sz="2400" spc="-244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ПОДТВЕРЖДЕНИИ</a:t>
            </a:r>
            <a:r>
              <a:rPr sz="24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ТОВАРНОГО	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ПОТОКА</a:t>
            </a:r>
            <a:endParaRPr sz="2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0" y="1059392"/>
            <a:ext cx="12064064" cy="56682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  <a:tabLst>
                <a:tab pos="2817636" algn="l"/>
              </a:tabLst>
            </a:pPr>
            <a:r>
              <a:rPr sz="3600" b="0" spc="439" dirty="0">
                <a:latin typeface="Trebuchet MS"/>
                <a:cs typeface="Trebuchet MS"/>
              </a:rPr>
              <a:t>НАЛОГОВАЯ</a:t>
            </a:r>
            <a:r>
              <a:rPr lang="en-US" sz="3600" b="0" spc="439" dirty="0">
                <a:latin typeface="Trebuchet MS"/>
                <a:cs typeface="Trebuchet MS"/>
              </a:rPr>
              <a:t> </a:t>
            </a:r>
            <a:r>
              <a:rPr sz="3600" b="0" spc="459" dirty="0">
                <a:latin typeface="Trebuchet MS"/>
                <a:cs typeface="Trebuchet MS"/>
              </a:rPr>
              <a:t>РЕКОНСТРУКЦИЯ</a:t>
            </a:r>
            <a:r>
              <a:rPr lang="ru-RU" sz="3600" b="0" spc="459" dirty="0">
                <a:latin typeface="Trebuchet MS"/>
                <a:cs typeface="Trebuchet MS"/>
              </a:rPr>
              <a:t>по ФНС России</a:t>
            </a:r>
            <a:endParaRPr sz="3600" dirty="0">
              <a:latin typeface="Trebuchet MS"/>
              <a:cs typeface="Trebuchet M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8D7FAD-AA38-4D5D-9857-05C0F914D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938" y="7057086"/>
            <a:ext cx="857250" cy="942975"/>
          </a:xfrm>
          <a:prstGeom prst="rect">
            <a:avLst/>
          </a:prstGeom>
        </p:spPr>
      </p:pic>
      <p:sp>
        <p:nvSpPr>
          <p:cNvPr id="14" name="object 2">
            <a:extLst>
              <a:ext uri="{FF2B5EF4-FFF2-40B4-BE49-F238E27FC236}">
                <a16:creationId xmlns:a16="http://schemas.microsoft.com/office/drawing/2014/main" id="{0247E5DC-F178-4542-8371-41D829B48156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0117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919210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2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1" marR="5081" indent="1206561" algn="r" defTabSz="914445">
              <a:lnSpc>
                <a:spcPts val="3450"/>
              </a:lnSpc>
              <a:spcBef>
                <a:spcPts val="304"/>
              </a:spcBef>
              <a:defRPr/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1" y="1059392"/>
            <a:ext cx="9529869" cy="56682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/>
          <a:p>
            <a:pPr marL="12701">
              <a:spcBef>
                <a:spcPts val="100"/>
              </a:spcBef>
              <a:tabLst>
                <a:tab pos="2817636" algn="l"/>
              </a:tabLst>
            </a:pP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ФНС от 10.03.2021 № БВ-4-7/3060@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0247E5DC-F178-4542-8371-41D829B48156}"/>
              </a:ext>
            </a:extLst>
          </p:cNvPr>
          <p:cNvSpPr/>
          <p:nvPr/>
        </p:nvSpPr>
        <p:spPr>
          <a:xfrm>
            <a:off x="1074420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C2F188-A40D-47ED-BE7E-B412644B7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889" y="1750424"/>
            <a:ext cx="16129289" cy="769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43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AutoShape 12"/>
          <p:cNvSpPr>
            <a:spLocks noGrp="1" noChangeArrowheads="1"/>
          </p:cNvSpPr>
          <p:nvPr>
            <p:ph type="title"/>
          </p:nvPr>
        </p:nvSpPr>
        <p:spPr>
          <a:xfrm>
            <a:off x="1691640" y="353147"/>
            <a:ext cx="12268200" cy="3095112"/>
          </a:xfrm>
        </p:spPr>
        <p:txBody>
          <a:bodyPr>
            <a:normAutofit/>
          </a:bodyPr>
          <a:lstStyle/>
          <a:p>
            <a:pPr algn="l"/>
            <a:r>
              <a:rPr lang="ru-RU" sz="4800" dirty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ЭТАПЫ НАЛОГОВОЙ РЕКОНСТРУКЦИИ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24942" y="1569721"/>
            <a:ext cx="16619220" cy="897695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Сопоставительный анализ данных налоговых деклараций и регистров налогового учета с целью установления объема включенных спорных операций в налоговую базу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Изучение обстоятельств и документов, связанных с фактическими затратами Налогоплательщика по спорным операциям (подтверждение реальности товарного потока/ факта выполненных работ/ оказанных услуг), «раскрытие» реального поставщика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Изучение регистров налогового учета на предмет отсутствия «двойного учета» затрат, отраженных по операциям со спорными контрагентами (анализ учтенных затрат по работам, произведенным собственными силами, и затрат по операциям с не спорными поставщиками/подрядчиками)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суммы фактических затрат по операциям со спорными контрагентами, в том числе  расчетным путем, основанным на показателе среднеотраслевой рентабельности продаж (</a:t>
            </a:r>
            <a:r>
              <a:rPr lang="en-US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ROS%)</a:t>
            </a: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с использованием метода прямых закупок и метода аналогов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Корректировка учтенных при расчете налоговой базы расходов на суммы по операциям со спорными контрагентами (-) и рассчитанные суммы фактических затрат по спорным операциям (+)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1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r>
              <a:rPr lang="ru-RU" sz="21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справедливой суммы не исчисленного к уплате налога в результате операций со спорными контрагентами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22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E7BBA77-B916-4A35-BB82-E9D0B4BA05A5}"/>
              </a:ext>
            </a:extLst>
          </p:cNvPr>
          <p:cNvSpPr/>
          <p:nvPr/>
        </p:nvSpPr>
        <p:spPr>
          <a:xfrm>
            <a:off x="1106922" y="0"/>
            <a:ext cx="259080" cy="229362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DC80135-EA74-4703-AC78-6FC36D629884}"/>
              </a:ext>
            </a:extLst>
          </p:cNvPr>
          <p:cNvSpPr/>
          <p:nvPr/>
        </p:nvSpPr>
        <p:spPr>
          <a:xfrm>
            <a:off x="16664039" y="8816340"/>
            <a:ext cx="1623962" cy="147066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defTabSz="914445">
              <a:defRPr/>
            </a:pPr>
            <a:endParaRPr>
              <a:solidFill>
                <a:srgbClr val="24664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2440785"/>
      </p:ext>
    </p:extLst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3206" y="467183"/>
            <a:ext cx="1186243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185" dirty="0"/>
              <a:t>НАЛОГОВЫЕ</a:t>
            </a:r>
            <a:r>
              <a:rPr sz="6400" spc="-110" dirty="0"/>
              <a:t> </a:t>
            </a:r>
            <a:r>
              <a:rPr sz="6400" spc="175" dirty="0"/>
              <a:t>ПРЕСТУПЛЕНИЯ</a:t>
            </a:r>
            <a:endParaRPr sz="6400"/>
          </a:p>
        </p:txBody>
      </p:sp>
      <p:sp>
        <p:nvSpPr>
          <p:cNvPr id="3" name="object 3"/>
          <p:cNvSpPr/>
          <p:nvPr/>
        </p:nvSpPr>
        <p:spPr>
          <a:xfrm>
            <a:off x="17712549" y="4187552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12549" y="2740928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259300" y="7980064"/>
            <a:ext cx="1028700" cy="1276350"/>
          </a:xfrm>
          <a:custGeom>
            <a:avLst/>
            <a:gdLst/>
            <a:ahLst/>
            <a:cxnLst/>
            <a:rect l="l" t="t" r="r" b="b"/>
            <a:pathLst>
              <a:path w="1028700" h="1276350">
                <a:moveTo>
                  <a:pt x="1028699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1028699" y="0"/>
                </a:lnTo>
                <a:lnTo>
                  <a:pt x="1028699" y="12763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8700" y="1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2095499"/>
                </a:move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lnTo>
                  <a:pt x="0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spc="355" dirty="0"/>
              <a:t>СТАТЬЯ	</a:t>
            </a:r>
            <a:r>
              <a:rPr spc="325" dirty="0"/>
              <a:t>198	</a:t>
            </a:r>
            <a:r>
              <a:rPr spc="280" dirty="0"/>
              <a:t>УК	</a:t>
            </a:r>
            <a:r>
              <a:rPr spc="315" dirty="0"/>
              <a:t>РФ</a:t>
            </a:r>
          </a:p>
          <a:p>
            <a:pPr marL="718185" marR="2632075">
              <a:lnSpc>
                <a:spcPct val="114599"/>
              </a:lnSpc>
              <a:spcBef>
                <a:spcPts val="1480"/>
              </a:spcBef>
            </a:pPr>
            <a:r>
              <a:rPr sz="2400" spc="70" dirty="0"/>
              <a:t>Уклонение</a:t>
            </a:r>
            <a:r>
              <a:rPr sz="2400" spc="-30" dirty="0"/>
              <a:t> </a:t>
            </a:r>
            <a:r>
              <a:rPr sz="2400" spc="65" dirty="0"/>
              <a:t>физического</a:t>
            </a:r>
            <a:r>
              <a:rPr sz="2400" spc="-30" dirty="0"/>
              <a:t> </a:t>
            </a:r>
            <a:r>
              <a:rPr sz="2400" spc="85" dirty="0"/>
              <a:t>лица</a:t>
            </a:r>
            <a:r>
              <a:rPr sz="2400" spc="-30" dirty="0"/>
              <a:t> </a:t>
            </a:r>
            <a:r>
              <a:rPr sz="2400" spc="95" dirty="0"/>
              <a:t>от</a:t>
            </a:r>
            <a:r>
              <a:rPr sz="2400" spc="-30" dirty="0"/>
              <a:t> </a:t>
            </a:r>
            <a:r>
              <a:rPr sz="2400" spc="105" dirty="0"/>
              <a:t>уплаты</a:t>
            </a:r>
            <a:r>
              <a:rPr sz="2400" spc="-30" dirty="0"/>
              <a:t> </a:t>
            </a:r>
            <a:r>
              <a:rPr sz="2400" spc="35" dirty="0"/>
              <a:t>налогов,</a:t>
            </a:r>
            <a:r>
              <a:rPr sz="2400" spc="-30" dirty="0"/>
              <a:t> </a:t>
            </a:r>
            <a:r>
              <a:rPr sz="2400" spc="95" dirty="0"/>
              <a:t>сборов</a:t>
            </a:r>
            <a:r>
              <a:rPr sz="2400" spc="-30" dirty="0"/>
              <a:t> </a:t>
            </a:r>
            <a:r>
              <a:rPr sz="2400" spc="10" dirty="0"/>
              <a:t>и</a:t>
            </a:r>
            <a:r>
              <a:rPr sz="2400" spc="-30" dirty="0"/>
              <a:t> </a:t>
            </a:r>
            <a:r>
              <a:rPr sz="2400" spc="25" dirty="0"/>
              <a:t>(или)</a:t>
            </a:r>
            <a:r>
              <a:rPr sz="2400" spc="-30" dirty="0"/>
              <a:t> </a:t>
            </a:r>
            <a:r>
              <a:rPr sz="2400" spc="65" dirty="0"/>
              <a:t>физического</a:t>
            </a:r>
            <a:r>
              <a:rPr sz="2400" spc="-25" dirty="0"/>
              <a:t> </a:t>
            </a:r>
            <a:r>
              <a:rPr sz="2400" spc="85" dirty="0"/>
              <a:t>лица</a:t>
            </a:r>
            <a:r>
              <a:rPr sz="2400" spc="-30" dirty="0"/>
              <a:t> </a:t>
            </a:r>
            <a:r>
              <a:rPr sz="2400" spc="-220" dirty="0"/>
              <a:t>- </a:t>
            </a:r>
            <a:r>
              <a:rPr sz="2400" spc="-710" dirty="0"/>
              <a:t> </a:t>
            </a:r>
            <a:r>
              <a:rPr sz="2400" spc="95" dirty="0"/>
              <a:t>плательщика</a:t>
            </a:r>
            <a:r>
              <a:rPr sz="2400" spc="-35" dirty="0"/>
              <a:t> </a:t>
            </a:r>
            <a:r>
              <a:rPr sz="2400" spc="100" dirty="0"/>
              <a:t>страховых</a:t>
            </a:r>
            <a:r>
              <a:rPr sz="2400" spc="-35" dirty="0"/>
              <a:t> </a:t>
            </a:r>
            <a:r>
              <a:rPr sz="2400" spc="130" dirty="0"/>
              <a:t>взносов</a:t>
            </a:r>
            <a:r>
              <a:rPr sz="2400" spc="-35" dirty="0"/>
              <a:t> </a:t>
            </a:r>
            <a:r>
              <a:rPr sz="2400" spc="95" dirty="0"/>
              <a:t>от</a:t>
            </a:r>
            <a:r>
              <a:rPr sz="2400" spc="-35" dirty="0"/>
              <a:t> </a:t>
            </a:r>
            <a:r>
              <a:rPr sz="2400" spc="105" dirty="0"/>
              <a:t>уплаты</a:t>
            </a:r>
            <a:r>
              <a:rPr sz="2400" spc="-35" dirty="0"/>
              <a:t> </a:t>
            </a:r>
            <a:r>
              <a:rPr sz="2400" spc="100" dirty="0"/>
              <a:t>страховых</a:t>
            </a:r>
            <a:r>
              <a:rPr sz="2400" spc="-35" dirty="0"/>
              <a:t> </a:t>
            </a:r>
            <a:r>
              <a:rPr sz="2400" spc="90" dirty="0"/>
              <a:t>взносов.</a:t>
            </a:r>
            <a:endParaRPr sz="2400"/>
          </a:p>
          <a:p>
            <a:pPr marL="705485">
              <a:lnSpc>
                <a:spcPct val="100000"/>
              </a:lnSpc>
              <a:spcBef>
                <a:spcPts val="40"/>
              </a:spcBef>
            </a:pPr>
            <a:endParaRPr sz="2500"/>
          </a:p>
          <a:p>
            <a:pPr marL="718185">
              <a:lnSpc>
                <a:spcPct val="100000"/>
              </a:lnSpc>
              <a:tabLst>
                <a:tab pos="2441575" algn="l"/>
                <a:tab pos="3299460" algn="l"/>
                <a:tab pos="3967479" algn="l"/>
              </a:tabLst>
            </a:pPr>
            <a:r>
              <a:rPr spc="355" dirty="0"/>
              <a:t>СТАТЬЯ	</a:t>
            </a:r>
            <a:r>
              <a:rPr spc="325" dirty="0"/>
              <a:t>199	</a:t>
            </a:r>
            <a:r>
              <a:rPr spc="280" dirty="0"/>
              <a:t>УК	</a:t>
            </a:r>
            <a:r>
              <a:rPr spc="315" dirty="0"/>
              <a:t>РФ</a:t>
            </a:r>
          </a:p>
          <a:p>
            <a:pPr marL="718185" marR="5080">
              <a:lnSpc>
                <a:spcPct val="114599"/>
              </a:lnSpc>
              <a:spcBef>
                <a:spcPts val="740"/>
              </a:spcBef>
            </a:pPr>
            <a:r>
              <a:rPr sz="2400" spc="70" dirty="0"/>
              <a:t>Уклонение</a:t>
            </a:r>
            <a:r>
              <a:rPr sz="2400" spc="-25" dirty="0"/>
              <a:t> </a:t>
            </a:r>
            <a:r>
              <a:rPr sz="2400" spc="95" dirty="0"/>
              <a:t>от</a:t>
            </a:r>
            <a:r>
              <a:rPr sz="2400" spc="-25" dirty="0"/>
              <a:t> </a:t>
            </a:r>
            <a:r>
              <a:rPr sz="2400" spc="105" dirty="0"/>
              <a:t>уплаты</a:t>
            </a:r>
            <a:r>
              <a:rPr sz="2400" spc="-25" dirty="0"/>
              <a:t> </a:t>
            </a:r>
            <a:r>
              <a:rPr sz="2400" spc="35" dirty="0"/>
              <a:t>налогов,</a:t>
            </a:r>
            <a:r>
              <a:rPr sz="2400" spc="-25" dirty="0"/>
              <a:t> </a:t>
            </a:r>
            <a:r>
              <a:rPr sz="2400" spc="30" dirty="0"/>
              <a:t>сборов,</a:t>
            </a:r>
            <a:r>
              <a:rPr sz="2400" spc="-25" dirty="0"/>
              <a:t> </a:t>
            </a:r>
            <a:r>
              <a:rPr sz="2400" spc="85" dirty="0"/>
              <a:t>подлежащих</a:t>
            </a:r>
            <a:r>
              <a:rPr sz="2400" spc="-25" dirty="0"/>
              <a:t> </a:t>
            </a:r>
            <a:r>
              <a:rPr sz="2400" spc="60" dirty="0"/>
              <a:t>уплате</a:t>
            </a:r>
            <a:r>
              <a:rPr sz="2400" spc="-25" dirty="0"/>
              <a:t> </a:t>
            </a:r>
            <a:r>
              <a:rPr sz="2400" spc="45" dirty="0"/>
              <a:t>организацией,</a:t>
            </a:r>
            <a:r>
              <a:rPr sz="2400" spc="-25" dirty="0"/>
              <a:t> </a:t>
            </a:r>
            <a:r>
              <a:rPr sz="2400" spc="10" dirty="0"/>
              <a:t>и</a:t>
            </a:r>
            <a:r>
              <a:rPr sz="2400" spc="-25" dirty="0"/>
              <a:t> </a:t>
            </a:r>
            <a:r>
              <a:rPr sz="2400" spc="25" dirty="0"/>
              <a:t>(или)</a:t>
            </a:r>
            <a:r>
              <a:rPr sz="2400" spc="-25" dirty="0"/>
              <a:t> </a:t>
            </a:r>
            <a:r>
              <a:rPr sz="2400" spc="100" dirty="0"/>
              <a:t>страховых</a:t>
            </a:r>
            <a:r>
              <a:rPr sz="2400" spc="-25" dirty="0"/>
              <a:t> </a:t>
            </a:r>
            <a:r>
              <a:rPr sz="2400" spc="70" dirty="0"/>
              <a:t>взносов, </a:t>
            </a:r>
            <a:r>
              <a:rPr sz="2400" spc="-705" dirty="0"/>
              <a:t> </a:t>
            </a:r>
            <a:r>
              <a:rPr sz="2400" spc="85" dirty="0"/>
              <a:t>подлежащих</a:t>
            </a:r>
            <a:r>
              <a:rPr sz="2400" spc="-35" dirty="0"/>
              <a:t> </a:t>
            </a:r>
            <a:r>
              <a:rPr sz="2400" spc="60" dirty="0"/>
              <a:t>уплате</a:t>
            </a:r>
            <a:r>
              <a:rPr sz="2400" spc="-35" dirty="0"/>
              <a:t> </a:t>
            </a:r>
            <a:r>
              <a:rPr sz="2400" spc="80" dirty="0"/>
              <a:t>организацией</a:t>
            </a:r>
            <a:r>
              <a:rPr sz="2400" spc="-35" dirty="0"/>
              <a:t> </a:t>
            </a:r>
            <a:r>
              <a:rPr sz="2400" spc="-220" dirty="0"/>
              <a:t>-</a:t>
            </a:r>
            <a:r>
              <a:rPr sz="2400" spc="-35" dirty="0"/>
              <a:t> </a:t>
            </a:r>
            <a:r>
              <a:rPr sz="2400" spc="100" dirty="0"/>
              <a:t>плательщиком</a:t>
            </a:r>
            <a:r>
              <a:rPr sz="2400" spc="-35" dirty="0"/>
              <a:t> </a:t>
            </a:r>
            <a:r>
              <a:rPr sz="2400" spc="100" dirty="0"/>
              <a:t>страховых</a:t>
            </a:r>
            <a:r>
              <a:rPr sz="2400" spc="-35" dirty="0"/>
              <a:t> </a:t>
            </a:r>
            <a:r>
              <a:rPr sz="2400" spc="90" dirty="0"/>
              <a:t>взносов.</a:t>
            </a:r>
            <a:endParaRPr sz="2400"/>
          </a:p>
          <a:p>
            <a:pPr marL="705485">
              <a:lnSpc>
                <a:spcPct val="100000"/>
              </a:lnSpc>
              <a:spcBef>
                <a:spcPts val="10"/>
              </a:spcBef>
            </a:pPr>
            <a:endParaRPr sz="3200"/>
          </a:p>
          <a:p>
            <a:pPr marL="718185">
              <a:lnSpc>
                <a:spcPct val="100000"/>
              </a:lnSpc>
              <a:tabLst>
                <a:tab pos="2441575" algn="l"/>
                <a:tab pos="3677920" algn="l"/>
                <a:tab pos="4345940" algn="l"/>
              </a:tabLst>
            </a:pPr>
            <a:r>
              <a:rPr spc="355" dirty="0"/>
              <a:t>СТАТЬЯ	</a:t>
            </a:r>
            <a:r>
              <a:rPr spc="325" dirty="0"/>
              <a:t>199</a:t>
            </a:r>
            <a:r>
              <a:rPr spc="-509" dirty="0"/>
              <a:t> </a:t>
            </a:r>
            <a:r>
              <a:rPr spc="-295" dirty="0"/>
              <a:t>.</a:t>
            </a:r>
            <a:r>
              <a:rPr spc="-509" dirty="0"/>
              <a:t> </a:t>
            </a:r>
            <a:r>
              <a:rPr spc="100" dirty="0"/>
              <a:t>1	</a:t>
            </a:r>
            <a:r>
              <a:rPr spc="280" dirty="0"/>
              <a:t>УК	</a:t>
            </a:r>
            <a:r>
              <a:rPr spc="315" dirty="0"/>
              <a:t>РФ</a:t>
            </a:r>
          </a:p>
          <a:p>
            <a:pPr marL="718185">
              <a:lnSpc>
                <a:spcPct val="100000"/>
              </a:lnSpc>
              <a:spcBef>
                <a:spcPts val="1370"/>
              </a:spcBef>
            </a:pPr>
            <a:r>
              <a:rPr sz="2400" spc="70" dirty="0"/>
              <a:t>Неисполнение</a:t>
            </a:r>
            <a:r>
              <a:rPr sz="2400" spc="-30" dirty="0"/>
              <a:t> </a:t>
            </a:r>
            <a:r>
              <a:rPr sz="2400" spc="90" dirty="0"/>
              <a:t>обязанностей</a:t>
            </a:r>
            <a:r>
              <a:rPr sz="2400" spc="-30" dirty="0"/>
              <a:t> </a:t>
            </a:r>
            <a:r>
              <a:rPr sz="2400" spc="90" dirty="0"/>
              <a:t>налогового</a:t>
            </a:r>
            <a:r>
              <a:rPr sz="2400" spc="-30" dirty="0"/>
              <a:t> </a:t>
            </a:r>
            <a:r>
              <a:rPr sz="2400" spc="65" dirty="0"/>
              <a:t>агента</a:t>
            </a:r>
            <a:endParaRPr sz="2400"/>
          </a:p>
          <a:p>
            <a:pPr marL="705485">
              <a:lnSpc>
                <a:spcPct val="100000"/>
              </a:lnSpc>
              <a:spcBef>
                <a:spcPts val="5"/>
              </a:spcBef>
            </a:pPr>
            <a:endParaRPr sz="2750"/>
          </a:p>
          <a:p>
            <a:pPr marL="723900">
              <a:lnSpc>
                <a:spcPct val="100000"/>
              </a:lnSpc>
              <a:tabLst>
                <a:tab pos="2447925" algn="l"/>
                <a:tab pos="3684270" algn="l"/>
                <a:tab pos="4352290" algn="l"/>
              </a:tabLst>
            </a:pPr>
            <a:r>
              <a:rPr spc="355" dirty="0"/>
              <a:t>СТАТЬЯ	</a:t>
            </a:r>
            <a:r>
              <a:rPr spc="325" dirty="0"/>
              <a:t>199</a:t>
            </a:r>
            <a:r>
              <a:rPr spc="-509" dirty="0"/>
              <a:t> </a:t>
            </a:r>
            <a:r>
              <a:rPr spc="-295" dirty="0"/>
              <a:t>.</a:t>
            </a:r>
            <a:r>
              <a:rPr spc="-509" dirty="0"/>
              <a:t> </a:t>
            </a:r>
            <a:r>
              <a:rPr spc="100" dirty="0"/>
              <a:t>2	</a:t>
            </a:r>
            <a:r>
              <a:rPr spc="280" dirty="0"/>
              <a:t>УК	</a:t>
            </a:r>
            <a:r>
              <a:rPr spc="315" dirty="0"/>
              <a:t>РФ</a:t>
            </a:r>
          </a:p>
          <a:p>
            <a:pPr marL="718185" marR="117475">
              <a:lnSpc>
                <a:spcPct val="114599"/>
              </a:lnSpc>
              <a:spcBef>
                <a:spcPts val="1790"/>
              </a:spcBef>
            </a:pPr>
            <a:r>
              <a:rPr sz="2400" spc="105" dirty="0"/>
              <a:t>Сокрытие</a:t>
            </a:r>
            <a:r>
              <a:rPr sz="2400" spc="-25" dirty="0"/>
              <a:t> </a:t>
            </a:r>
            <a:r>
              <a:rPr sz="2400" spc="75" dirty="0"/>
              <a:t>денежных</a:t>
            </a:r>
            <a:r>
              <a:rPr sz="2400" spc="-20" dirty="0"/>
              <a:t> </a:t>
            </a:r>
            <a:r>
              <a:rPr sz="2400" spc="85" dirty="0"/>
              <a:t>средств</a:t>
            </a:r>
            <a:r>
              <a:rPr sz="2400" spc="-20" dirty="0"/>
              <a:t> </a:t>
            </a:r>
            <a:r>
              <a:rPr sz="2400" spc="65" dirty="0"/>
              <a:t>либо</a:t>
            </a:r>
            <a:r>
              <a:rPr sz="2400" spc="-20" dirty="0"/>
              <a:t> </a:t>
            </a:r>
            <a:r>
              <a:rPr sz="2400" spc="95" dirty="0"/>
              <a:t>имущества</a:t>
            </a:r>
            <a:r>
              <a:rPr sz="2400" spc="-20" dirty="0"/>
              <a:t> </a:t>
            </a:r>
            <a:r>
              <a:rPr sz="2400" spc="85" dirty="0"/>
              <a:t>организации</a:t>
            </a:r>
            <a:r>
              <a:rPr sz="2400" spc="-20" dirty="0"/>
              <a:t> </a:t>
            </a:r>
            <a:r>
              <a:rPr sz="2400" spc="50" dirty="0"/>
              <a:t>или</a:t>
            </a:r>
            <a:r>
              <a:rPr sz="2400" spc="-20" dirty="0"/>
              <a:t> </a:t>
            </a:r>
            <a:r>
              <a:rPr sz="2400" spc="85" dirty="0"/>
              <a:t>индивидуального</a:t>
            </a:r>
            <a:r>
              <a:rPr sz="2400" spc="-25" dirty="0"/>
              <a:t> </a:t>
            </a:r>
            <a:r>
              <a:rPr sz="2400" spc="50" dirty="0"/>
              <a:t>предпринимателя, </a:t>
            </a:r>
            <a:r>
              <a:rPr sz="2400" spc="-705" dirty="0"/>
              <a:t> </a:t>
            </a:r>
            <a:r>
              <a:rPr sz="2400" spc="120" dirty="0"/>
              <a:t>за</a:t>
            </a:r>
            <a:r>
              <a:rPr sz="2400" spc="-35" dirty="0"/>
              <a:t> </a:t>
            </a:r>
            <a:r>
              <a:rPr sz="2400" spc="60" dirty="0"/>
              <a:t>счет</a:t>
            </a:r>
            <a:r>
              <a:rPr sz="2400" spc="-30" dirty="0"/>
              <a:t> </a:t>
            </a:r>
            <a:r>
              <a:rPr sz="2400" spc="105" dirty="0"/>
              <a:t>которых</a:t>
            </a:r>
            <a:r>
              <a:rPr sz="2400" spc="-30" dirty="0"/>
              <a:t> </a:t>
            </a:r>
            <a:r>
              <a:rPr sz="2400" spc="95" dirty="0"/>
              <a:t>должно</a:t>
            </a:r>
            <a:r>
              <a:rPr sz="2400" spc="-30" dirty="0"/>
              <a:t> </a:t>
            </a:r>
            <a:r>
              <a:rPr sz="2400" spc="105" dirty="0"/>
              <a:t>производиться</a:t>
            </a:r>
            <a:r>
              <a:rPr sz="2400" spc="-35" dirty="0"/>
              <a:t> </a:t>
            </a:r>
            <a:r>
              <a:rPr sz="2400" spc="114" dirty="0"/>
              <a:t>взыскание</a:t>
            </a:r>
            <a:r>
              <a:rPr sz="2400" spc="-30" dirty="0"/>
              <a:t> </a:t>
            </a:r>
            <a:r>
              <a:rPr sz="2400" spc="35" dirty="0"/>
              <a:t>налогов,</a:t>
            </a:r>
            <a:r>
              <a:rPr sz="2400" spc="-30" dirty="0"/>
              <a:t> </a:t>
            </a:r>
            <a:r>
              <a:rPr sz="2400" spc="30" dirty="0"/>
              <a:t>сборов,</a:t>
            </a:r>
            <a:r>
              <a:rPr sz="2400" spc="-30" dirty="0"/>
              <a:t> </a:t>
            </a:r>
            <a:r>
              <a:rPr sz="2400" spc="100" dirty="0"/>
              <a:t>страховых</a:t>
            </a:r>
            <a:r>
              <a:rPr sz="2400" spc="-30" dirty="0"/>
              <a:t> </a:t>
            </a:r>
            <a:r>
              <a:rPr sz="2400" spc="90" dirty="0"/>
              <a:t>взносов.</a:t>
            </a:r>
            <a:endParaRPr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3206" y="467183"/>
            <a:ext cx="1186243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185" dirty="0"/>
              <a:t>НАЛОГОВЫЕ</a:t>
            </a:r>
            <a:r>
              <a:rPr sz="6400" spc="-110" dirty="0"/>
              <a:t> </a:t>
            </a:r>
            <a:r>
              <a:rPr sz="6400" spc="175" dirty="0"/>
              <a:t>ПРЕСТУПЛЕНИЯ</a:t>
            </a:r>
            <a:endParaRPr sz="6400"/>
          </a:p>
        </p:txBody>
      </p:sp>
      <p:sp>
        <p:nvSpPr>
          <p:cNvPr id="3" name="object 3"/>
          <p:cNvSpPr/>
          <p:nvPr/>
        </p:nvSpPr>
        <p:spPr>
          <a:xfrm>
            <a:off x="17712549" y="4187552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12549" y="2740928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259300" y="7980064"/>
            <a:ext cx="1028700" cy="1276350"/>
          </a:xfrm>
          <a:custGeom>
            <a:avLst/>
            <a:gdLst/>
            <a:ahLst/>
            <a:cxnLst/>
            <a:rect l="l" t="t" r="r" b="b"/>
            <a:pathLst>
              <a:path w="1028700" h="1276350">
                <a:moveTo>
                  <a:pt x="1028699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1028699" y="0"/>
                </a:lnTo>
                <a:lnTo>
                  <a:pt x="1028699" y="12763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8700" y="1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2095499"/>
                </a:move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lnTo>
                  <a:pt x="0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1174969" y="2708575"/>
            <a:ext cx="15938061" cy="6037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dirty="0"/>
              <a:t>Статья 199. Уклонение от уплаты налогов, сборов, подлежащих уплате организацией, и (или) страховых взносов, подлежащих уплате организацией - плательщиком страховых взносов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endParaRPr lang="ru-RU" sz="2400" dirty="0"/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dirty="0"/>
              <a:t>Уклонение от уплаты налогов, сборов, подлежащих уплате организацией, и (или) страховых взносов, подлежащих уплате организацией - плательщиком страховых взносов, </a:t>
            </a:r>
            <a:r>
              <a:rPr lang="ru-RU" sz="2400" b="1" dirty="0"/>
              <a:t>путем</a:t>
            </a:r>
            <a:r>
              <a:rPr lang="ru-RU" sz="2400" dirty="0"/>
              <a:t> </a:t>
            </a:r>
            <a:r>
              <a:rPr lang="ru-RU" sz="2400" b="1" dirty="0"/>
              <a:t>непредставления налоговой декларации </a:t>
            </a:r>
            <a:r>
              <a:rPr lang="ru-RU" sz="2400" dirty="0"/>
              <a:t>(расчета) или иных документов, представление которых в соответствии с законодательством Российской Федерации о налогах и сборах является обязательным, либо </a:t>
            </a:r>
            <a:r>
              <a:rPr lang="ru-RU" sz="2400" b="1" dirty="0"/>
              <a:t>путем включения в налоговую декларацию (расчет) или такие документы заведомо ложных сведений</a:t>
            </a:r>
            <a:r>
              <a:rPr lang="ru-RU" sz="2400" dirty="0"/>
              <a:t>, совершенное в крупном или особо крупном размере.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endParaRPr lang="ru-RU" sz="2400" dirty="0"/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b="1" dirty="0"/>
              <a:t>Крупный размер </a:t>
            </a:r>
            <a:r>
              <a:rPr lang="ru-RU" sz="2400" dirty="0"/>
              <a:t>- свыше 15 млн. рублей,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b="1" dirty="0"/>
              <a:t>Особо крупный размер </a:t>
            </a:r>
            <a:r>
              <a:rPr lang="ru-RU" sz="2400" dirty="0"/>
              <a:t>– свыше 45 млн. рублей.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b="1" dirty="0"/>
              <a:t>Период</a:t>
            </a:r>
            <a:r>
              <a:rPr lang="ru-RU" sz="2400" dirty="0"/>
              <a:t> – в пределах 3 финансовых лет.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b="1" dirty="0"/>
              <a:t>Сроки давности</a:t>
            </a:r>
            <a:r>
              <a:rPr lang="ru-RU" sz="2400" dirty="0"/>
              <a:t> - текут с момента неуплаты - ч. 1 ст. 199 УК РФ - 2 года,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r>
              <a:rPr lang="ru-RU" sz="2400" dirty="0"/>
              <a:t> для ч. 2 ст. 199 УК РФ – 10 лет.</a:t>
            </a:r>
          </a:p>
          <a:p>
            <a:pPr marL="718185">
              <a:lnSpc>
                <a:spcPct val="100000"/>
              </a:lnSpc>
              <a:spcBef>
                <a:spcPts val="100"/>
              </a:spcBef>
              <a:tabLst>
                <a:tab pos="2441575" algn="l"/>
                <a:tab pos="3299460" algn="l"/>
                <a:tab pos="3967479" algn="l"/>
              </a:tabLst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94288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36856" y="9258341"/>
            <a:ext cx="1905000" cy="28575"/>
          </a:xfrm>
          <a:custGeom>
            <a:avLst/>
            <a:gdLst/>
            <a:ahLst/>
            <a:cxnLst/>
            <a:rect l="l" t="t" r="r" b="b"/>
            <a:pathLst>
              <a:path w="1905000" h="28575">
                <a:moveTo>
                  <a:pt x="0" y="28574"/>
                </a:moveTo>
                <a:lnTo>
                  <a:pt x="0" y="0"/>
                </a:lnTo>
                <a:lnTo>
                  <a:pt x="1904999" y="0"/>
                </a:lnTo>
                <a:lnTo>
                  <a:pt x="1904999" y="28574"/>
                </a:lnTo>
                <a:lnTo>
                  <a:pt x="0" y="28574"/>
                </a:lnTo>
                <a:close/>
              </a:path>
            </a:pathLst>
          </a:custGeom>
          <a:solidFill>
            <a:srgbClr val="332D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028700"/>
            <a:ext cx="1247140" cy="1276350"/>
          </a:xfrm>
          <a:custGeom>
            <a:avLst/>
            <a:gdLst/>
            <a:ahLst/>
            <a:cxnLst/>
            <a:rect l="l" t="t" r="r" b="b"/>
            <a:pathLst>
              <a:path w="1247140" h="1276350">
                <a:moveTo>
                  <a:pt x="0" y="0"/>
                </a:moveTo>
                <a:lnTo>
                  <a:pt x="1247046" y="0"/>
                </a:lnTo>
                <a:lnTo>
                  <a:pt x="1247046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045035" y="3622484"/>
            <a:ext cx="78105" cy="2392045"/>
          </a:xfrm>
          <a:custGeom>
            <a:avLst/>
            <a:gdLst/>
            <a:ahLst/>
            <a:cxnLst/>
            <a:rect l="l" t="t" r="r" b="b"/>
            <a:pathLst>
              <a:path w="78104" h="2392045">
                <a:moveTo>
                  <a:pt x="77654" y="136147"/>
                </a:moveTo>
                <a:lnTo>
                  <a:pt x="77399" y="183755"/>
                </a:lnTo>
                <a:lnTo>
                  <a:pt x="76277" y="278144"/>
                </a:lnTo>
                <a:lnTo>
                  <a:pt x="76022" y="324946"/>
                </a:lnTo>
                <a:lnTo>
                  <a:pt x="76022" y="2355770"/>
                </a:lnTo>
                <a:lnTo>
                  <a:pt x="64399" y="2382732"/>
                </a:lnTo>
                <a:lnTo>
                  <a:pt x="38827" y="2391701"/>
                </a:lnTo>
                <a:lnTo>
                  <a:pt x="13254" y="2382704"/>
                </a:lnTo>
                <a:lnTo>
                  <a:pt x="1631" y="2355770"/>
                </a:lnTo>
                <a:lnTo>
                  <a:pt x="1680" y="2353042"/>
                </a:lnTo>
                <a:lnTo>
                  <a:pt x="356" y="2303493"/>
                </a:lnTo>
                <a:lnTo>
                  <a:pt x="0" y="2255693"/>
                </a:lnTo>
                <a:lnTo>
                  <a:pt x="254" y="2208214"/>
                </a:lnTo>
                <a:lnTo>
                  <a:pt x="1376" y="2114055"/>
                </a:lnTo>
                <a:lnTo>
                  <a:pt x="1631" y="2067293"/>
                </a:lnTo>
                <a:lnTo>
                  <a:pt x="1631" y="35931"/>
                </a:lnTo>
                <a:lnTo>
                  <a:pt x="13254" y="8968"/>
                </a:lnTo>
                <a:lnTo>
                  <a:pt x="38827" y="0"/>
                </a:lnTo>
                <a:lnTo>
                  <a:pt x="64399" y="8996"/>
                </a:lnTo>
                <a:lnTo>
                  <a:pt x="76022" y="35931"/>
                </a:lnTo>
                <a:lnTo>
                  <a:pt x="75973" y="38658"/>
                </a:lnTo>
                <a:lnTo>
                  <a:pt x="77297" y="88248"/>
                </a:lnTo>
                <a:lnTo>
                  <a:pt x="77654" y="136147"/>
                </a:lnTo>
                <a:close/>
              </a:path>
            </a:pathLst>
          </a:custGeom>
          <a:solidFill>
            <a:srgbClr val="332D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516255" marR="5080">
              <a:lnSpc>
                <a:spcPts val="6150"/>
              </a:lnSpc>
              <a:spcBef>
                <a:spcPts val="770"/>
              </a:spcBef>
            </a:pPr>
            <a:r>
              <a:rPr spc="220" dirty="0"/>
              <a:t>СПОСОБЫ</a:t>
            </a:r>
            <a:r>
              <a:rPr spc="-80" dirty="0"/>
              <a:t> </a:t>
            </a:r>
            <a:r>
              <a:rPr spc="95" dirty="0"/>
              <a:t>УКЛОНЕНИЯ</a:t>
            </a:r>
            <a:r>
              <a:rPr spc="-80" dirty="0"/>
              <a:t> </a:t>
            </a:r>
            <a:r>
              <a:rPr spc="-15" dirty="0"/>
              <a:t>И</a:t>
            </a:r>
            <a:r>
              <a:rPr spc="-75" dirty="0"/>
              <a:t> </a:t>
            </a:r>
            <a:r>
              <a:rPr spc="195" dirty="0"/>
              <a:t>ЭКСПЕРТНЫЕ </a:t>
            </a:r>
            <a:r>
              <a:rPr spc="-1675" dirty="0"/>
              <a:t> </a:t>
            </a:r>
            <a:r>
              <a:rPr spc="285" dirty="0"/>
              <a:t>ЗАДАЧИ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82871" y="4054475"/>
            <a:ext cx="3752215" cy="75311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19"/>
              </a:spcBef>
            </a:pP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70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42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400" spc="41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40" dirty="0">
                <a:solidFill>
                  <a:srgbClr val="251D20"/>
                </a:solidFill>
                <a:latin typeface="Trebuchet MS"/>
                <a:cs typeface="Trebuchet MS"/>
              </a:rPr>
              <a:t>Е  </a:t>
            </a:r>
            <a:r>
              <a:rPr sz="2400" spc="375" dirty="0">
                <a:solidFill>
                  <a:srgbClr val="251D20"/>
                </a:solidFill>
                <a:latin typeface="Trebuchet MS"/>
                <a:cs typeface="Trebuchet MS"/>
              </a:rPr>
              <a:t>ДЕКЛАРАЦИИ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82871" y="6419824"/>
            <a:ext cx="3644265" cy="147701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1129030">
              <a:lnSpc>
                <a:spcPts val="2850"/>
              </a:lnSpc>
              <a:spcBef>
                <a:spcPts val="219"/>
              </a:spcBef>
              <a:tabLst>
                <a:tab pos="2317115" algn="l"/>
              </a:tabLst>
            </a:pPr>
            <a:r>
              <a:rPr sz="2400" spc="41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400" spc="355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400" spc="305" dirty="0">
                <a:solidFill>
                  <a:srgbClr val="251D20"/>
                </a:solidFill>
                <a:latin typeface="Trebuchet MS"/>
                <a:cs typeface="Trebuchet MS"/>
              </a:rPr>
              <a:t>Ю</a:t>
            </a:r>
            <a:r>
              <a:rPr sz="2400" spc="490" dirty="0">
                <a:solidFill>
                  <a:srgbClr val="251D20"/>
                </a:solidFill>
                <a:latin typeface="Trebuchet MS"/>
                <a:cs typeface="Trebuchet MS"/>
              </a:rPr>
              <a:t>Ч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6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В  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ДЕКЛАРАЦИЮ</a:t>
            </a:r>
            <a:endParaRPr sz="2400">
              <a:latin typeface="Trebuchet MS"/>
              <a:cs typeface="Trebuchet MS"/>
            </a:endParaRPr>
          </a:p>
          <a:p>
            <a:pPr marL="12700" marR="5080">
              <a:lnSpc>
                <a:spcPts val="2850"/>
              </a:lnSpc>
              <a:tabLst>
                <a:tab pos="2073910" algn="l"/>
              </a:tabLst>
            </a:pPr>
            <a:r>
              <a:rPr sz="2400" spc="445" dirty="0">
                <a:solidFill>
                  <a:srgbClr val="251D20"/>
                </a:solidFill>
                <a:latin typeface="Trebuchet MS"/>
                <a:cs typeface="Trebuchet MS"/>
              </a:rPr>
              <a:t>З</a:t>
            </a:r>
            <a:r>
              <a:rPr sz="2400" spc="42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400" spc="41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595" dirty="0">
                <a:solidFill>
                  <a:srgbClr val="251D20"/>
                </a:solidFill>
                <a:latin typeface="Trebuchet MS"/>
                <a:cs typeface="Trebuchet MS"/>
              </a:rPr>
              <a:t>М</a:t>
            </a:r>
            <a:r>
              <a:rPr sz="2400" spc="3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320" dirty="0">
                <a:solidFill>
                  <a:srgbClr val="251D20"/>
                </a:solidFill>
                <a:latin typeface="Trebuchet MS"/>
                <a:cs typeface="Trebuchet MS"/>
              </a:rPr>
              <a:t>Ж</a:t>
            </a: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480" dirty="0">
                <a:solidFill>
                  <a:srgbClr val="251D20"/>
                </a:solidFill>
                <a:latin typeface="Trebuchet MS"/>
                <a:cs typeface="Trebuchet MS"/>
              </a:rPr>
              <a:t>Ы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Х  </a:t>
            </a:r>
            <a:r>
              <a:rPr sz="2400" spc="360" dirty="0">
                <a:solidFill>
                  <a:srgbClr val="251D20"/>
                </a:solidFill>
                <a:latin typeface="Trebuchet MS"/>
                <a:cs typeface="Trebuchet MS"/>
              </a:rPr>
              <a:t>СВЕДЕНИЙ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10007" y="2695144"/>
            <a:ext cx="7467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54320" algn="l"/>
              </a:tabLst>
            </a:pPr>
            <a:r>
              <a:rPr sz="2400" spc="335" dirty="0">
                <a:solidFill>
                  <a:srgbClr val="251D20"/>
                </a:solidFill>
                <a:latin typeface="Trebuchet MS"/>
                <a:cs typeface="Trebuchet MS"/>
              </a:rPr>
              <a:t>ЗАЩИТА	</a:t>
            </a:r>
            <a:r>
              <a:rPr sz="2400" spc="350" dirty="0">
                <a:solidFill>
                  <a:srgbClr val="251D20"/>
                </a:solidFill>
                <a:latin typeface="Trebuchet MS"/>
                <a:cs typeface="Trebuchet MS"/>
              </a:rPr>
              <a:t>ОБВИНЕНИЕ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045035" y="6309784"/>
            <a:ext cx="78105" cy="2392045"/>
          </a:xfrm>
          <a:custGeom>
            <a:avLst/>
            <a:gdLst/>
            <a:ahLst/>
            <a:cxnLst/>
            <a:rect l="l" t="t" r="r" b="b"/>
            <a:pathLst>
              <a:path w="78104" h="2392045">
                <a:moveTo>
                  <a:pt x="77654" y="136147"/>
                </a:moveTo>
                <a:lnTo>
                  <a:pt x="77399" y="183755"/>
                </a:lnTo>
                <a:lnTo>
                  <a:pt x="76277" y="278144"/>
                </a:lnTo>
                <a:lnTo>
                  <a:pt x="76022" y="324946"/>
                </a:lnTo>
                <a:lnTo>
                  <a:pt x="76022" y="2355770"/>
                </a:lnTo>
                <a:lnTo>
                  <a:pt x="64399" y="2382732"/>
                </a:lnTo>
                <a:lnTo>
                  <a:pt x="38827" y="2391701"/>
                </a:lnTo>
                <a:lnTo>
                  <a:pt x="13254" y="2382704"/>
                </a:lnTo>
                <a:lnTo>
                  <a:pt x="1631" y="2355770"/>
                </a:lnTo>
                <a:lnTo>
                  <a:pt x="1680" y="2353042"/>
                </a:lnTo>
                <a:lnTo>
                  <a:pt x="356" y="2303493"/>
                </a:lnTo>
                <a:lnTo>
                  <a:pt x="0" y="2255693"/>
                </a:lnTo>
                <a:lnTo>
                  <a:pt x="254" y="2208214"/>
                </a:lnTo>
                <a:lnTo>
                  <a:pt x="1376" y="2114055"/>
                </a:lnTo>
                <a:lnTo>
                  <a:pt x="1631" y="2067293"/>
                </a:lnTo>
                <a:lnTo>
                  <a:pt x="1631" y="35931"/>
                </a:lnTo>
                <a:lnTo>
                  <a:pt x="13254" y="8968"/>
                </a:lnTo>
                <a:lnTo>
                  <a:pt x="38827" y="0"/>
                </a:lnTo>
                <a:lnTo>
                  <a:pt x="64399" y="8996"/>
                </a:lnTo>
                <a:lnTo>
                  <a:pt x="76022" y="35931"/>
                </a:lnTo>
                <a:lnTo>
                  <a:pt x="75973" y="38658"/>
                </a:lnTo>
                <a:lnTo>
                  <a:pt x="77297" y="88248"/>
                </a:lnTo>
                <a:lnTo>
                  <a:pt x="77654" y="136147"/>
                </a:lnTo>
                <a:close/>
              </a:path>
            </a:pathLst>
          </a:custGeom>
          <a:solidFill>
            <a:srgbClr val="332D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880666" y="4002278"/>
            <a:ext cx="329819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обоснование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отсутствия </a:t>
            </a:r>
            <a:r>
              <a:rPr sz="2100" spc="-6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50" dirty="0">
                <a:solidFill>
                  <a:srgbClr val="251D20"/>
                </a:solidFill>
                <a:latin typeface="Trebuchet MS"/>
                <a:cs typeface="Trebuchet MS"/>
              </a:rPr>
              <a:t>ФХД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налоговой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35" dirty="0">
                <a:solidFill>
                  <a:srgbClr val="251D20"/>
                </a:solidFill>
                <a:latin typeface="Trebuchet MS"/>
                <a:cs typeface="Trebuchet MS"/>
              </a:rPr>
              <a:t>базы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29832" y="3836352"/>
            <a:ext cx="3364865" cy="1139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расчет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налоговой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35" dirty="0">
                <a:solidFill>
                  <a:srgbClr val="251D20"/>
                </a:solidFill>
                <a:latin typeface="Trebuchet MS"/>
                <a:cs typeface="Trebuchet MS"/>
              </a:rPr>
              <a:t>базы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-6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доступным </a:t>
            </a:r>
            <a:r>
              <a:rPr sz="2100" spc="1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документам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80666" y="6367627"/>
            <a:ext cx="329819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обоснование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отсутствия </a:t>
            </a:r>
            <a:r>
              <a:rPr sz="2100" spc="-6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каких-либо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искажений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29832" y="6367627"/>
            <a:ext cx="4248150" cy="188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признание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порядка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исчисления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налогов,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реализованного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налогоплательщиком,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не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соответствующим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положениям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налогового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законодательства</a:t>
            </a:r>
            <a:endParaRPr sz="2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11894"/>
            <a:ext cx="1247140" cy="1276350"/>
          </a:xfrm>
          <a:custGeom>
            <a:avLst/>
            <a:gdLst/>
            <a:ahLst/>
            <a:cxnLst/>
            <a:rect l="l" t="t" r="r" b="b"/>
            <a:pathLst>
              <a:path w="1247140" h="1276350">
                <a:moveTo>
                  <a:pt x="0" y="0"/>
                </a:moveTo>
                <a:lnTo>
                  <a:pt x="1247046" y="0"/>
                </a:lnTo>
                <a:lnTo>
                  <a:pt x="1247046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46476" y="5025502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46476" y="4401413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561368" y="8041675"/>
            <a:ext cx="61791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solidFill>
                  <a:srgbClr val="251D20"/>
                </a:solidFill>
                <a:latin typeface="Trebuchet MS"/>
                <a:cs typeface="Trebuchet MS"/>
              </a:rPr>
              <a:t>искажение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70" dirty="0">
                <a:solidFill>
                  <a:srgbClr val="251D20"/>
                </a:solidFill>
                <a:latin typeface="Trebuchet MS"/>
                <a:cs typeface="Trebuchet MS"/>
              </a:rPr>
              <a:t>декларации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80" dirty="0">
                <a:solidFill>
                  <a:srgbClr val="251D20"/>
                </a:solidFill>
                <a:latin typeface="Trebuchet MS"/>
                <a:cs typeface="Trebuchet MS"/>
              </a:rPr>
              <a:t>по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85" dirty="0">
                <a:solidFill>
                  <a:srgbClr val="251D20"/>
                </a:solidFill>
                <a:latin typeface="Trebuchet MS"/>
                <a:cs typeface="Trebuchet MS"/>
              </a:rPr>
              <a:t>результатам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251D20"/>
                </a:solidFill>
                <a:latin typeface="Trebuchet MS"/>
                <a:cs typeface="Trebuchet MS"/>
              </a:rPr>
              <a:t>1</a:t>
            </a:r>
            <a:r>
              <a:rPr sz="18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251D20"/>
                </a:solidFill>
                <a:latin typeface="Trebuchet MS"/>
                <a:cs typeface="Trebuchet MS"/>
              </a:rPr>
              <a:t>2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251D20"/>
                </a:solidFill>
                <a:latin typeface="Trebuchet MS"/>
                <a:cs typeface="Trebuchet MS"/>
              </a:rPr>
              <a:t>способа;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61368" y="8689375"/>
            <a:ext cx="4610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0" dirty="0">
                <a:solidFill>
                  <a:srgbClr val="251D20"/>
                </a:solidFill>
                <a:latin typeface="Trebuchet MS"/>
                <a:cs typeface="Trebuchet MS"/>
              </a:rPr>
              <a:t>неотражение</a:t>
            </a:r>
            <a:r>
              <a:rPr sz="1800" spc="5" dirty="0">
                <a:solidFill>
                  <a:srgbClr val="251D20"/>
                </a:solidFill>
                <a:latin typeface="Trebuchet MS"/>
                <a:cs typeface="Trebuchet MS"/>
              </a:rPr>
              <a:t> того, </a:t>
            </a:r>
            <a:r>
              <a:rPr sz="1800" spc="75" dirty="0">
                <a:solidFill>
                  <a:srgbClr val="251D20"/>
                </a:solidFill>
                <a:latin typeface="Trebuchet MS"/>
                <a:cs typeface="Trebuchet MS"/>
              </a:rPr>
              <a:t>что</a:t>
            </a:r>
            <a:r>
              <a:rPr sz="18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70" dirty="0">
                <a:solidFill>
                  <a:srgbClr val="251D20"/>
                </a:solidFill>
                <a:latin typeface="Trebuchet MS"/>
                <a:cs typeface="Trebuchet MS"/>
              </a:rPr>
              <a:t>есть</a:t>
            </a:r>
            <a:r>
              <a:rPr sz="18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251D20"/>
                </a:solidFill>
                <a:latin typeface="Trebuchet MS"/>
                <a:cs typeface="Trebuchet MS"/>
              </a:rPr>
              <a:t>регистрах.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96238" y="4401413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96238" y="5025502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96238" y="5610236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66481" y="8070002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66481" y="8735109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352424" y="323849"/>
                </a:moveTo>
                <a:lnTo>
                  <a:pt x="0" y="323849"/>
                </a:lnTo>
                <a:lnTo>
                  <a:pt x="0" y="0"/>
                </a:lnTo>
                <a:lnTo>
                  <a:pt x="352424" y="0"/>
                </a:lnTo>
                <a:lnTo>
                  <a:pt x="352424" y="32384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40857" y="3311467"/>
            <a:ext cx="248920" cy="849630"/>
          </a:xfrm>
          <a:custGeom>
            <a:avLst/>
            <a:gdLst/>
            <a:ahLst/>
            <a:cxnLst/>
            <a:rect l="l" t="t" r="r" b="b"/>
            <a:pathLst>
              <a:path w="248919" h="849629">
                <a:moveTo>
                  <a:pt x="0" y="697356"/>
                </a:moveTo>
                <a:lnTo>
                  <a:pt x="26796" y="666920"/>
                </a:lnTo>
                <a:lnTo>
                  <a:pt x="81883" y="668307"/>
                </a:lnTo>
                <a:lnTo>
                  <a:pt x="97680" y="40881"/>
                </a:lnTo>
                <a:lnTo>
                  <a:pt x="101729" y="24596"/>
                </a:lnTo>
                <a:lnTo>
                  <a:pt x="111329" y="11495"/>
                </a:lnTo>
                <a:lnTo>
                  <a:pt x="125122" y="2867"/>
                </a:lnTo>
                <a:lnTo>
                  <a:pt x="141753" y="0"/>
                </a:lnTo>
                <a:lnTo>
                  <a:pt x="158218" y="3700"/>
                </a:lnTo>
                <a:lnTo>
                  <a:pt x="171560" y="13011"/>
                </a:lnTo>
                <a:lnTo>
                  <a:pt x="180487" y="26579"/>
                </a:lnTo>
                <a:lnTo>
                  <a:pt x="183712" y="43047"/>
                </a:lnTo>
                <a:lnTo>
                  <a:pt x="167915" y="670473"/>
                </a:lnTo>
                <a:lnTo>
                  <a:pt x="223003" y="671860"/>
                </a:lnTo>
                <a:lnTo>
                  <a:pt x="233405" y="673963"/>
                </a:lnTo>
                <a:lnTo>
                  <a:pt x="241509" y="679275"/>
                </a:lnTo>
                <a:lnTo>
                  <a:pt x="246710" y="687160"/>
                </a:lnTo>
                <a:lnTo>
                  <a:pt x="248401" y="696980"/>
                </a:lnTo>
                <a:lnTo>
                  <a:pt x="248234" y="703606"/>
                </a:lnTo>
                <a:lnTo>
                  <a:pt x="145867" y="836692"/>
                </a:lnTo>
                <a:lnTo>
                  <a:pt x="120365" y="849480"/>
                </a:lnTo>
                <a:lnTo>
                  <a:pt x="113348" y="848400"/>
                </a:lnTo>
                <a:lnTo>
                  <a:pt x="6488" y="709930"/>
                </a:lnTo>
                <a:lnTo>
                  <a:pt x="2217" y="703872"/>
                </a:lnTo>
                <a:lnTo>
                  <a:pt x="0" y="697356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08110" y="3311467"/>
            <a:ext cx="248920" cy="849630"/>
          </a:xfrm>
          <a:custGeom>
            <a:avLst/>
            <a:gdLst/>
            <a:ahLst/>
            <a:cxnLst/>
            <a:rect l="l" t="t" r="r" b="b"/>
            <a:pathLst>
              <a:path w="248920" h="849629">
                <a:moveTo>
                  <a:pt x="0" y="697356"/>
                </a:moveTo>
                <a:lnTo>
                  <a:pt x="26796" y="666920"/>
                </a:lnTo>
                <a:lnTo>
                  <a:pt x="81883" y="668307"/>
                </a:lnTo>
                <a:lnTo>
                  <a:pt x="97680" y="40881"/>
                </a:lnTo>
                <a:lnTo>
                  <a:pt x="101729" y="24596"/>
                </a:lnTo>
                <a:lnTo>
                  <a:pt x="111329" y="11495"/>
                </a:lnTo>
                <a:lnTo>
                  <a:pt x="125122" y="2867"/>
                </a:lnTo>
                <a:lnTo>
                  <a:pt x="141753" y="0"/>
                </a:lnTo>
                <a:lnTo>
                  <a:pt x="158218" y="3700"/>
                </a:lnTo>
                <a:lnTo>
                  <a:pt x="171560" y="13011"/>
                </a:lnTo>
                <a:lnTo>
                  <a:pt x="180487" y="26579"/>
                </a:lnTo>
                <a:lnTo>
                  <a:pt x="183712" y="43047"/>
                </a:lnTo>
                <a:lnTo>
                  <a:pt x="167915" y="670473"/>
                </a:lnTo>
                <a:lnTo>
                  <a:pt x="223003" y="671860"/>
                </a:lnTo>
                <a:lnTo>
                  <a:pt x="233405" y="673963"/>
                </a:lnTo>
                <a:lnTo>
                  <a:pt x="241509" y="679275"/>
                </a:lnTo>
                <a:lnTo>
                  <a:pt x="246710" y="687160"/>
                </a:lnTo>
                <a:lnTo>
                  <a:pt x="248401" y="696980"/>
                </a:lnTo>
                <a:lnTo>
                  <a:pt x="248234" y="703606"/>
                </a:lnTo>
                <a:lnTo>
                  <a:pt x="145867" y="836692"/>
                </a:lnTo>
                <a:lnTo>
                  <a:pt x="120365" y="849480"/>
                </a:lnTo>
                <a:lnTo>
                  <a:pt x="113348" y="848400"/>
                </a:lnTo>
                <a:lnTo>
                  <a:pt x="6488" y="709930"/>
                </a:lnTo>
                <a:lnTo>
                  <a:pt x="2217" y="703872"/>
                </a:lnTo>
                <a:lnTo>
                  <a:pt x="0" y="697356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983427" y="3311467"/>
            <a:ext cx="248920" cy="849630"/>
          </a:xfrm>
          <a:custGeom>
            <a:avLst/>
            <a:gdLst/>
            <a:ahLst/>
            <a:cxnLst/>
            <a:rect l="l" t="t" r="r" b="b"/>
            <a:pathLst>
              <a:path w="248919" h="849629">
                <a:moveTo>
                  <a:pt x="0" y="697356"/>
                </a:moveTo>
                <a:lnTo>
                  <a:pt x="26796" y="666920"/>
                </a:lnTo>
                <a:lnTo>
                  <a:pt x="81883" y="668307"/>
                </a:lnTo>
                <a:lnTo>
                  <a:pt x="97680" y="40881"/>
                </a:lnTo>
                <a:lnTo>
                  <a:pt x="101729" y="24596"/>
                </a:lnTo>
                <a:lnTo>
                  <a:pt x="111329" y="11495"/>
                </a:lnTo>
                <a:lnTo>
                  <a:pt x="125122" y="2867"/>
                </a:lnTo>
                <a:lnTo>
                  <a:pt x="141753" y="0"/>
                </a:lnTo>
                <a:lnTo>
                  <a:pt x="158218" y="3700"/>
                </a:lnTo>
                <a:lnTo>
                  <a:pt x="171560" y="13011"/>
                </a:lnTo>
                <a:lnTo>
                  <a:pt x="180487" y="26579"/>
                </a:lnTo>
                <a:lnTo>
                  <a:pt x="183712" y="43047"/>
                </a:lnTo>
                <a:lnTo>
                  <a:pt x="167915" y="670473"/>
                </a:lnTo>
                <a:lnTo>
                  <a:pt x="223003" y="671860"/>
                </a:lnTo>
                <a:lnTo>
                  <a:pt x="233405" y="673963"/>
                </a:lnTo>
                <a:lnTo>
                  <a:pt x="241509" y="679275"/>
                </a:lnTo>
                <a:lnTo>
                  <a:pt x="246710" y="687160"/>
                </a:lnTo>
                <a:lnTo>
                  <a:pt x="248401" y="696980"/>
                </a:lnTo>
                <a:lnTo>
                  <a:pt x="248234" y="703606"/>
                </a:lnTo>
                <a:lnTo>
                  <a:pt x="145867" y="836692"/>
                </a:lnTo>
                <a:lnTo>
                  <a:pt x="120365" y="849480"/>
                </a:lnTo>
                <a:lnTo>
                  <a:pt x="113348" y="848400"/>
                </a:lnTo>
                <a:lnTo>
                  <a:pt x="6488" y="709930"/>
                </a:lnTo>
                <a:lnTo>
                  <a:pt x="2217" y="703872"/>
                </a:lnTo>
                <a:lnTo>
                  <a:pt x="0" y="697356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283860" y="3311467"/>
            <a:ext cx="248920" cy="849630"/>
          </a:xfrm>
          <a:custGeom>
            <a:avLst/>
            <a:gdLst/>
            <a:ahLst/>
            <a:cxnLst/>
            <a:rect l="l" t="t" r="r" b="b"/>
            <a:pathLst>
              <a:path w="248919" h="849629">
                <a:moveTo>
                  <a:pt x="0" y="697356"/>
                </a:moveTo>
                <a:lnTo>
                  <a:pt x="26796" y="666920"/>
                </a:lnTo>
                <a:lnTo>
                  <a:pt x="81883" y="668307"/>
                </a:lnTo>
                <a:lnTo>
                  <a:pt x="97680" y="40881"/>
                </a:lnTo>
                <a:lnTo>
                  <a:pt x="101729" y="24596"/>
                </a:lnTo>
                <a:lnTo>
                  <a:pt x="111329" y="11495"/>
                </a:lnTo>
                <a:lnTo>
                  <a:pt x="125122" y="2867"/>
                </a:lnTo>
                <a:lnTo>
                  <a:pt x="141753" y="0"/>
                </a:lnTo>
                <a:lnTo>
                  <a:pt x="158218" y="3700"/>
                </a:lnTo>
                <a:lnTo>
                  <a:pt x="171560" y="13011"/>
                </a:lnTo>
                <a:lnTo>
                  <a:pt x="180487" y="26579"/>
                </a:lnTo>
                <a:lnTo>
                  <a:pt x="183712" y="43047"/>
                </a:lnTo>
                <a:lnTo>
                  <a:pt x="167915" y="670473"/>
                </a:lnTo>
                <a:lnTo>
                  <a:pt x="223003" y="671860"/>
                </a:lnTo>
                <a:lnTo>
                  <a:pt x="233405" y="673963"/>
                </a:lnTo>
                <a:lnTo>
                  <a:pt x="241509" y="679275"/>
                </a:lnTo>
                <a:lnTo>
                  <a:pt x="246710" y="687160"/>
                </a:lnTo>
                <a:lnTo>
                  <a:pt x="248401" y="696980"/>
                </a:lnTo>
                <a:lnTo>
                  <a:pt x="248234" y="703606"/>
                </a:lnTo>
                <a:lnTo>
                  <a:pt x="145867" y="836692"/>
                </a:lnTo>
                <a:lnTo>
                  <a:pt x="120365" y="849480"/>
                </a:lnTo>
                <a:lnTo>
                  <a:pt x="113348" y="848400"/>
                </a:lnTo>
                <a:lnTo>
                  <a:pt x="6488" y="709930"/>
                </a:lnTo>
                <a:lnTo>
                  <a:pt x="2217" y="703872"/>
                </a:lnTo>
                <a:lnTo>
                  <a:pt x="0" y="697356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863098" y="7004672"/>
            <a:ext cx="264160" cy="901700"/>
          </a:xfrm>
          <a:custGeom>
            <a:avLst/>
            <a:gdLst/>
            <a:ahLst/>
            <a:cxnLst/>
            <a:rect l="l" t="t" r="r" b="b"/>
            <a:pathLst>
              <a:path w="264159" h="901700">
                <a:moveTo>
                  <a:pt x="0" y="740123"/>
                </a:moveTo>
                <a:lnTo>
                  <a:pt x="28439" y="707820"/>
                </a:lnTo>
                <a:lnTo>
                  <a:pt x="86905" y="709292"/>
                </a:lnTo>
                <a:lnTo>
                  <a:pt x="103671" y="43388"/>
                </a:lnTo>
                <a:lnTo>
                  <a:pt x="107968" y="26104"/>
                </a:lnTo>
                <a:lnTo>
                  <a:pt x="118156" y="12200"/>
                </a:lnTo>
                <a:lnTo>
                  <a:pt x="132795" y="3042"/>
                </a:lnTo>
                <a:lnTo>
                  <a:pt x="150446" y="0"/>
                </a:lnTo>
                <a:lnTo>
                  <a:pt x="167921" y="3927"/>
                </a:lnTo>
                <a:lnTo>
                  <a:pt x="182081" y="13809"/>
                </a:lnTo>
                <a:lnTo>
                  <a:pt x="191556" y="28209"/>
                </a:lnTo>
                <a:lnTo>
                  <a:pt x="194979" y="45687"/>
                </a:lnTo>
                <a:lnTo>
                  <a:pt x="178213" y="711591"/>
                </a:lnTo>
                <a:lnTo>
                  <a:pt x="236679" y="713063"/>
                </a:lnTo>
                <a:lnTo>
                  <a:pt x="247719" y="715295"/>
                </a:lnTo>
                <a:lnTo>
                  <a:pt x="256320" y="720932"/>
                </a:lnTo>
                <a:lnTo>
                  <a:pt x="261840" y="729301"/>
                </a:lnTo>
                <a:lnTo>
                  <a:pt x="263634" y="739723"/>
                </a:lnTo>
                <a:lnTo>
                  <a:pt x="263457" y="746756"/>
                </a:lnTo>
                <a:lnTo>
                  <a:pt x="154812" y="888003"/>
                </a:lnTo>
                <a:lnTo>
                  <a:pt x="127747" y="901576"/>
                </a:lnTo>
                <a:lnTo>
                  <a:pt x="120299" y="900430"/>
                </a:lnTo>
                <a:lnTo>
                  <a:pt x="6886" y="753467"/>
                </a:lnTo>
                <a:lnTo>
                  <a:pt x="2353" y="747038"/>
                </a:lnTo>
                <a:lnTo>
                  <a:pt x="0" y="740123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60851" y="6216895"/>
            <a:ext cx="622300" cy="622300"/>
          </a:xfrm>
          <a:custGeom>
            <a:avLst/>
            <a:gdLst/>
            <a:ahLst/>
            <a:cxnLst/>
            <a:rect l="l" t="t" r="r" b="b"/>
            <a:pathLst>
              <a:path w="622300" h="622300">
                <a:moveTo>
                  <a:pt x="420314" y="595898"/>
                </a:moveTo>
                <a:lnTo>
                  <a:pt x="415627" y="591211"/>
                </a:lnTo>
                <a:lnTo>
                  <a:pt x="410085" y="582929"/>
                </a:lnTo>
                <a:lnTo>
                  <a:pt x="408421" y="573632"/>
                </a:lnTo>
                <a:lnTo>
                  <a:pt x="410633" y="564198"/>
                </a:lnTo>
                <a:lnTo>
                  <a:pt x="416723" y="555506"/>
                </a:lnTo>
                <a:lnTo>
                  <a:pt x="455688" y="516541"/>
                </a:lnTo>
                <a:lnTo>
                  <a:pt x="11890" y="72743"/>
                </a:lnTo>
                <a:lnTo>
                  <a:pt x="2879" y="58587"/>
                </a:lnTo>
                <a:lnTo>
                  <a:pt x="0" y="42603"/>
                </a:lnTo>
                <a:lnTo>
                  <a:pt x="3251" y="26661"/>
                </a:lnTo>
                <a:lnTo>
                  <a:pt x="12634" y="12634"/>
                </a:lnTo>
                <a:lnTo>
                  <a:pt x="26661" y="3251"/>
                </a:lnTo>
                <a:lnTo>
                  <a:pt x="42603" y="0"/>
                </a:lnTo>
                <a:lnTo>
                  <a:pt x="58587" y="2879"/>
                </a:lnTo>
                <a:lnTo>
                  <a:pt x="72743" y="11890"/>
                </a:lnTo>
                <a:lnTo>
                  <a:pt x="516541" y="455688"/>
                </a:lnTo>
                <a:lnTo>
                  <a:pt x="555506" y="416723"/>
                </a:lnTo>
                <a:lnTo>
                  <a:pt x="564198" y="410633"/>
                </a:lnTo>
                <a:lnTo>
                  <a:pt x="573632" y="408421"/>
                </a:lnTo>
                <a:lnTo>
                  <a:pt x="582929" y="410085"/>
                </a:lnTo>
                <a:lnTo>
                  <a:pt x="621803" y="586205"/>
                </a:lnTo>
                <a:lnTo>
                  <a:pt x="622076" y="593968"/>
                </a:lnTo>
                <a:lnTo>
                  <a:pt x="620760" y="601247"/>
                </a:lnTo>
                <a:lnTo>
                  <a:pt x="593985" y="622059"/>
                </a:lnTo>
                <a:lnTo>
                  <a:pt x="586205" y="621803"/>
                </a:lnTo>
                <a:lnTo>
                  <a:pt x="433897" y="599860"/>
                </a:lnTo>
                <a:lnTo>
                  <a:pt x="426564" y="598781"/>
                </a:lnTo>
                <a:lnTo>
                  <a:pt x="420314" y="595898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320259" y="6255105"/>
            <a:ext cx="581025" cy="661035"/>
          </a:xfrm>
          <a:custGeom>
            <a:avLst/>
            <a:gdLst/>
            <a:ahLst/>
            <a:cxnLst/>
            <a:rect l="l" t="t" r="r" b="b"/>
            <a:pathLst>
              <a:path w="581025" h="661034">
                <a:moveTo>
                  <a:pt x="13743" y="459528"/>
                </a:moveTo>
                <a:lnTo>
                  <a:pt x="18075" y="454512"/>
                </a:lnTo>
                <a:lnTo>
                  <a:pt x="25931" y="448382"/>
                </a:lnTo>
                <a:lnTo>
                  <a:pt x="35083" y="446044"/>
                </a:lnTo>
                <a:lnTo>
                  <a:pt x="44653" y="447563"/>
                </a:lnTo>
                <a:lnTo>
                  <a:pt x="53765" y="453002"/>
                </a:lnTo>
                <a:lnTo>
                  <a:pt x="95467" y="489023"/>
                </a:lnTo>
                <a:lnTo>
                  <a:pt x="505734" y="14055"/>
                </a:lnTo>
                <a:lnTo>
                  <a:pt x="519195" y="4036"/>
                </a:lnTo>
                <a:lnTo>
                  <a:pt x="534927" y="0"/>
                </a:lnTo>
                <a:lnTo>
                  <a:pt x="551063" y="2081"/>
                </a:lnTo>
                <a:lnTo>
                  <a:pt x="565737" y="10415"/>
                </a:lnTo>
                <a:lnTo>
                  <a:pt x="576117" y="23722"/>
                </a:lnTo>
                <a:lnTo>
                  <a:pt x="580522" y="39384"/>
                </a:lnTo>
                <a:lnTo>
                  <a:pt x="578816" y="55535"/>
                </a:lnTo>
                <a:lnTo>
                  <a:pt x="570861" y="70310"/>
                </a:lnTo>
                <a:lnTo>
                  <a:pt x="160594" y="545278"/>
                </a:lnTo>
                <a:lnTo>
                  <a:pt x="202296" y="581300"/>
                </a:lnTo>
                <a:lnTo>
                  <a:pt x="209003" y="589524"/>
                </a:lnTo>
                <a:lnTo>
                  <a:pt x="211897" y="598772"/>
                </a:lnTo>
                <a:lnTo>
                  <a:pt x="210915" y="608166"/>
                </a:lnTo>
                <a:lnTo>
                  <a:pt x="38098" y="659774"/>
                </a:lnTo>
                <a:lnTo>
                  <a:pt x="30375" y="660613"/>
                </a:lnTo>
                <a:lnTo>
                  <a:pt x="23019" y="659831"/>
                </a:lnTo>
                <a:lnTo>
                  <a:pt x="0" y="626866"/>
                </a:lnTo>
                <a:lnTo>
                  <a:pt x="10781" y="473364"/>
                </a:lnTo>
                <a:lnTo>
                  <a:pt x="11323" y="465972"/>
                </a:lnTo>
                <a:lnTo>
                  <a:pt x="13743" y="459528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034949" y="8326147"/>
            <a:ext cx="1401445" cy="409575"/>
          </a:xfrm>
          <a:custGeom>
            <a:avLst/>
            <a:gdLst/>
            <a:ahLst/>
            <a:cxnLst/>
            <a:rect l="l" t="t" r="r" b="b"/>
            <a:pathLst>
              <a:path w="1401444" h="409575">
                <a:moveTo>
                  <a:pt x="1144682" y="409522"/>
                </a:moveTo>
                <a:lnTo>
                  <a:pt x="1128561" y="406327"/>
                </a:lnTo>
                <a:lnTo>
                  <a:pt x="1115778" y="397426"/>
                </a:lnTo>
                <a:lnTo>
                  <a:pt x="1107356" y="383844"/>
                </a:lnTo>
                <a:lnTo>
                  <a:pt x="1104321" y="366606"/>
                </a:lnTo>
                <a:lnTo>
                  <a:pt x="1104321" y="275726"/>
                </a:lnTo>
                <a:lnTo>
                  <a:pt x="69230" y="275726"/>
                </a:lnTo>
                <a:lnTo>
                  <a:pt x="42213" y="269726"/>
                </a:lnTo>
                <a:lnTo>
                  <a:pt x="20215" y="254443"/>
                </a:lnTo>
                <a:lnTo>
                  <a:pt x="5417" y="232061"/>
                </a:lnTo>
                <a:lnTo>
                  <a:pt x="0" y="204761"/>
                </a:lnTo>
                <a:lnTo>
                  <a:pt x="5417" y="177461"/>
                </a:lnTo>
                <a:lnTo>
                  <a:pt x="20215" y="155078"/>
                </a:lnTo>
                <a:lnTo>
                  <a:pt x="42213" y="139795"/>
                </a:lnTo>
                <a:lnTo>
                  <a:pt x="69230" y="133796"/>
                </a:lnTo>
                <a:lnTo>
                  <a:pt x="1104321" y="133796"/>
                </a:lnTo>
                <a:lnTo>
                  <a:pt x="1104321" y="42915"/>
                </a:lnTo>
                <a:lnTo>
                  <a:pt x="1107356" y="25678"/>
                </a:lnTo>
                <a:lnTo>
                  <a:pt x="1115778" y="12096"/>
                </a:lnTo>
                <a:lnTo>
                  <a:pt x="1128561" y="3195"/>
                </a:lnTo>
                <a:lnTo>
                  <a:pt x="1144682" y="0"/>
                </a:lnTo>
                <a:lnTo>
                  <a:pt x="1152819" y="683"/>
                </a:lnTo>
                <a:lnTo>
                  <a:pt x="1379280" y="163247"/>
                </a:lnTo>
                <a:lnTo>
                  <a:pt x="1401423" y="204761"/>
                </a:lnTo>
                <a:lnTo>
                  <a:pt x="1399934" y="216375"/>
                </a:lnTo>
                <a:lnTo>
                  <a:pt x="1176074" y="398302"/>
                </a:lnTo>
                <a:lnTo>
                  <a:pt x="1152819" y="408794"/>
                </a:lnTo>
                <a:lnTo>
                  <a:pt x="1144682" y="409522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16096" y="7682279"/>
            <a:ext cx="206375" cy="206375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516255" marR="5080">
              <a:lnSpc>
                <a:spcPts val="6150"/>
              </a:lnSpc>
              <a:spcBef>
                <a:spcPts val="770"/>
              </a:spcBef>
            </a:pPr>
            <a:r>
              <a:rPr spc="160" dirty="0"/>
              <a:t>КАК</a:t>
            </a:r>
            <a:r>
              <a:rPr spc="-90" dirty="0"/>
              <a:t> </a:t>
            </a:r>
            <a:r>
              <a:rPr spc="65" dirty="0"/>
              <a:t>ВЛИЯЮТ</a:t>
            </a:r>
            <a:r>
              <a:rPr spc="-85" dirty="0"/>
              <a:t> </a:t>
            </a:r>
            <a:r>
              <a:rPr spc="165" dirty="0"/>
              <a:t>ИСКАЖЕНИЯ</a:t>
            </a:r>
            <a:r>
              <a:rPr spc="-85" dirty="0"/>
              <a:t> </a:t>
            </a:r>
            <a:r>
              <a:rPr spc="215" dirty="0"/>
              <a:t>НА</a:t>
            </a:r>
            <a:r>
              <a:rPr spc="-85" dirty="0"/>
              <a:t> </a:t>
            </a:r>
            <a:r>
              <a:rPr spc="160" dirty="0"/>
              <a:t>НАЛОГОВУЮ </a:t>
            </a:r>
            <a:r>
              <a:rPr spc="-1675" dirty="0"/>
              <a:t> </a:t>
            </a:r>
            <a:r>
              <a:rPr spc="240" dirty="0"/>
              <a:t>ДЕКЛАРАЦИЮ?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8567584" y="4333730"/>
            <a:ext cx="6609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5" dirty="0">
                <a:solidFill>
                  <a:srgbClr val="251D20"/>
                </a:solidFill>
                <a:latin typeface="Trebuchet MS"/>
                <a:cs typeface="Trebuchet MS"/>
              </a:rPr>
              <a:t>отнесение</a:t>
            </a:r>
            <a:r>
              <a:rPr sz="18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1800" spc="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90" dirty="0">
                <a:solidFill>
                  <a:srgbClr val="251D20"/>
                </a:solidFill>
                <a:latin typeface="Trebuchet MS"/>
                <a:cs typeface="Trebuchet MS"/>
              </a:rPr>
              <a:t>расходы</a:t>
            </a:r>
            <a:r>
              <a:rPr sz="1800" spc="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251D20"/>
                </a:solidFill>
                <a:latin typeface="Trebuchet MS"/>
                <a:cs typeface="Trebuchet MS"/>
              </a:rPr>
              <a:t>затрат,</a:t>
            </a:r>
            <a:r>
              <a:rPr sz="1800" spc="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25" dirty="0">
                <a:solidFill>
                  <a:srgbClr val="251D20"/>
                </a:solidFill>
                <a:latin typeface="Trebuchet MS"/>
                <a:cs typeface="Trebuchet MS"/>
              </a:rPr>
              <a:t>не</a:t>
            </a:r>
            <a:r>
              <a:rPr sz="18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251D20"/>
                </a:solidFill>
                <a:latin typeface="Trebuchet MS"/>
                <a:cs typeface="Trebuchet MS"/>
              </a:rPr>
              <a:t>предусмотренных</a:t>
            </a:r>
            <a:r>
              <a:rPr sz="1800" spc="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105" dirty="0">
                <a:solidFill>
                  <a:srgbClr val="251D20"/>
                </a:solidFill>
                <a:latin typeface="Trebuchet MS"/>
                <a:cs typeface="Trebuchet MS"/>
              </a:rPr>
              <a:t>НК</a:t>
            </a:r>
            <a:r>
              <a:rPr sz="1800" spc="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251D20"/>
                </a:solidFill>
                <a:latin typeface="Trebuchet MS"/>
                <a:cs typeface="Trebuchet MS"/>
              </a:rPr>
              <a:t>РФ;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67584" y="4981430"/>
            <a:ext cx="3067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0" dirty="0">
                <a:solidFill>
                  <a:srgbClr val="251D20"/>
                </a:solidFill>
                <a:latin typeface="Trebuchet MS"/>
                <a:cs typeface="Trebuchet MS"/>
              </a:rPr>
              <a:t>манипуляции</a:t>
            </a:r>
            <a:r>
              <a:rPr sz="18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251D20"/>
                </a:solidFill>
                <a:latin typeface="Trebuchet MS"/>
                <a:cs typeface="Trebuchet MS"/>
              </a:rPr>
              <a:t>со</a:t>
            </a:r>
            <a:r>
              <a:rPr sz="18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251D20"/>
                </a:solidFill>
                <a:latin typeface="Trebuchet MS"/>
                <a:cs typeface="Trebuchet MS"/>
              </a:rPr>
              <a:t>льготами;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67584" y="5629130"/>
            <a:ext cx="7341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0" dirty="0">
                <a:solidFill>
                  <a:srgbClr val="251D20"/>
                </a:solidFill>
                <a:latin typeface="Trebuchet MS"/>
                <a:cs typeface="Trebuchet MS"/>
              </a:rPr>
              <a:t>неотражение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251D20"/>
                </a:solidFill>
                <a:latin typeface="Trebuchet MS"/>
                <a:cs typeface="Trebuchet MS"/>
              </a:rPr>
              <a:t>регистрах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251D20"/>
                </a:solidFill>
                <a:latin typeface="Trebuchet MS"/>
                <a:cs typeface="Trebuchet MS"/>
              </a:rPr>
              <a:t>всей</a:t>
            </a:r>
            <a:r>
              <a:rPr sz="18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30" dirty="0">
                <a:solidFill>
                  <a:srgbClr val="251D20"/>
                </a:solidFill>
                <a:latin typeface="Trebuchet MS"/>
                <a:cs typeface="Trebuchet MS"/>
              </a:rPr>
              <a:t>ФХД,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251D20"/>
                </a:solidFill>
                <a:latin typeface="Trebuchet MS"/>
                <a:cs typeface="Trebuchet MS"/>
              </a:rPr>
              <a:t>иное</a:t>
            </a:r>
            <a:r>
              <a:rPr sz="18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251D20"/>
                </a:solidFill>
                <a:latin typeface="Trebuchet MS"/>
                <a:cs typeface="Trebuchet MS"/>
              </a:rPr>
              <a:t>искажение</a:t>
            </a:r>
            <a:r>
              <a:rPr sz="18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251D20"/>
                </a:solidFill>
                <a:latin typeface="Trebuchet MS"/>
                <a:cs typeface="Trebuchet MS"/>
              </a:rPr>
              <a:t>регистров.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97580" y="6498042"/>
            <a:ext cx="4637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56790" algn="l"/>
              </a:tabLst>
            </a:pPr>
            <a:r>
              <a:rPr sz="2400" spc="350" dirty="0">
                <a:solidFill>
                  <a:srgbClr val="251D20"/>
                </a:solidFill>
                <a:latin typeface="Trebuchet MS"/>
                <a:cs typeface="Trebuchet MS"/>
              </a:rPr>
              <a:t>НАЛОГОВАЯ	</a:t>
            </a:r>
            <a:r>
              <a:rPr sz="2400" spc="375" dirty="0">
                <a:solidFill>
                  <a:srgbClr val="251D20"/>
                </a:solidFill>
                <a:latin typeface="Trebuchet MS"/>
                <a:cs typeface="Trebuchet MS"/>
              </a:rPr>
              <a:t>ДЕКЛАРАЦИЯ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47820" y="4333730"/>
            <a:ext cx="398652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90" dirty="0">
                <a:solidFill>
                  <a:srgbClr val="251D20"/>
                </a:solidFill>
                <a:latin typeface="Trebuchet MS"/>
                <a:cs typeface="Trebuchet MS"/>
              </a:rPr>
              <a:t>использование</a:t>
            </a:r>
            <a:r>
              <a:rPr sz="18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251D20"/>
                </a:solidFill>
                <a:latin typeface="Trebuchet MS"/>
                <a:cs typeface="Trebuchet MS"/>
              </a:rPr>
              <a:t>технических</a:t>
            </a:r>
            <a:r>
              <a:rPr sz="18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251D20"/>
                </a:solidFill>
                <a:latin typeface="Trebuchet MS"/>
                <a:cs typeface="Trebuchet MS"/>
              </a:rPr>
              <a:t>фирм;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47820" y="4981430"/>
            <a:ext cx="2512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5" dirty="0">
                <a:solidFill>
                  <a:srgbClr val="251D20"/>
                </a:solidFill>
                <a:latin typeface="Trebuchet MS"/>
                <a:cs typeface="Trebuchet MS"/>
              </a:rPr>
              <a:t>подмена</a:t>
            </a:r>
            <a:r>
              <a:rPr sz="18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251D20"/>
                </a:solidFill>
                <a:latin typeface="Trebuchet MS"/>
                <a:cs typeface="Trebuchet MS"/>
              </a:rPr>
              <a:t>сути</a:t>
            </a:r>
            <a:r>
              <a:rPr sz="1800" spc="-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251D20"/>
                </a:solidFill>
                <a:latin typeface="Trebuchet MS"/>
                <a:cs typeface="Trebuchet MS"/>
              </a:rPr>
              <a:t>сделки.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016353" y="8537398"/>
            <a:ext cx="27698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сверка</a:t>
            </a:r>
            <a:r>
              <a:rPr sz="2100" spc="-4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ПУД-регистр;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016353" y="9280348"/>
            <a:ext cx="378015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сверка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регистр-декларация.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47820" y="2914570"/>
            <a:ext cx="15967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67660" algn="l"/>
                <a:tab pos="6101715" algn="l"/>
                <a:tab pos="8412480" algn="l"/>
                <a:tab pos="11535410" algn="l"/>
                <a:tab pos="12757150" algn="l"/>
                <a:tab pos="15089505" algn="l"/>
              </a:tabLst>
            </a:pPr>
            <a:r>
              <a:rPr sz="3600" spc="644" baseline="2314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3600" spc="472" baseline="2314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600" spc="555" baseline="2314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3600" spc="472" baseline="2314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600" spc="622" baseline="23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3600" spc="472" baseline="2314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600" spc="254" baseline="2314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600" baseline="2314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600" spc="705" baseline="1157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3600" spc="607" baseline="1157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600" spc="217" baseline="1157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3600" baseline="1157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195" dirty="0">
                <a:solidFill>
                  <a:srgbClr val="251D20"/>
                </a:solidFill>
                <a:latin typeface="Trebuchet MS"/>
                <a:cs typeface="Trebuchet MS"/>
              </a:rPr>
              <a:t>Ы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600" spc="644" baseline="1157" dirty="0">
                <a:solidFill>
                  <a:srgbClr val="251D20"/>
                </a:solidFill>
                <a:latin typeface="Trebuchet MS"/>
                <a:cs typeface="Trebuchet MS"/>
              </a:rPr>
              <a:t>Б</a:t>
            </a:r>
            <a:r>
              <a:rPr sz="3600" spc="607" baseline="1157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600" spc="652" baseline="1157" dirty="0">
                <a:solidFill>
                  <a:srgbClr val="251D20"/>
                </a:solidFill>
                <a:latin typeface="Trebuchet MS"/>
                <a:cs typeface="Trebuchet MS"/>
              </a:rPr>
              <a:t>Х</a:t>
            </a:r>
            <a:r>
              <a:rPr sz="3600" spc="555" baseline="1157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3600" spc="630" baseline="1157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600" spc="555" baseline="1157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3600" spc="345" baseline="1157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600" spc="517" baseline="1157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600" spc="682" baseline="1157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600" spc="644" baseline="1157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600" spc="532" baseline="1157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600" spc="569" baseline="1157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600" spc="142" baseline="1157" dirty="0">
                <a:solidFill>
                  <a:srgbClr val="251D20"/>
                </a:solidFill>
                <a:latin typeface="Trebuchet MS"/>
                <a:cs typeface="Trebuchet MS"/>
              </a:rPr>
              <a:t>Й</a:t>
            </a:r>
            <a:r>
              <a:rPr sz="3600" baseline="1157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600" spc="607" baseline="1157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600" spc="735" baseline="1157" dirty="0">
                <a:solidFill>
                  <a:srgbClr val="251D20"/>
                </a:solidFill>
                <a:latin typeface="Trebuchet MS"/>
                <a:cs typeface="Trebuchet MS"/>
              </a:rPr>
              <a:t>Ч</a:t>
            </a:r>
            <a:r>
              <a:rPr sz="3600" spc="517" baseline="1157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600" spc="-82" baseline="1157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600" baseline="1157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600" spc="637" baseline="1157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600" spc="630" baseline="1157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600" spc="555" baseline="1157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3600" spc="472" baseline="1157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600" spc="555" baseline="1157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3600" spc="472" baseline="1157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600" spc="622" baseline="1157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3600" spc="719" baseline="1157" dirty="0">
                <a:solidFill>
                  <a:srgbClr val="251D20"/>
                </a:solidFill>
                <a:latin typeface="Trebuchet MS"/>
                <a:cs typeface="Trebuchet MS"/>
              </a:rPr>
              <a:t>Ы</a:t>
            </a:r>
            <a:r>
              <a:rPr sz="3600" spc="142" baseline="1157" dirty="0">
                <a:solidFill>
                  <a:srgbClr val="251D20"/>
                </a:solidFill>
                <a:latin typeface="Trebuchet MS"/>
                <a:cs typeface="Trebuchet MS"/>
              </a:rPr>
              <a:t>Й</a:t>
            </a:r>
            <a:r>
              <a:rPr sz="3600" baseline="1157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600" spc="607" baseline="1157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600" spc="735" baseline="1157" dirty="0">
                <a:solidFill>
                  <a:srgbClr val="251D20"/>
                </a:solidFill>
                <a:latin typeface="Trebuchet MS"/>
                <a:cs typeface="Trebuchet MS"/>
              </a:rPr>
              <a:t>Ч</a:t>
            </a:r>
            <a:r>
              <a:rPr sz="3600" spc="517" baseline="1157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600" spc="-82" baseline="1157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endParaRPr sz="3600" baseline="1157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016353" y="6470419"/>
            <a:ext cx="3300729" cy="167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675" marR="65405" indent="-664210">
              <a:lnSpc>
                <a:spcPct val="116100"/>
              </a:lnSpc>
              <a:spcBef>
                <a:spcPts val="100"/>
              </a:spcBef>
            </a:pPr>
            <a:r>
              <a:rPr sz="2100" b="1" spc="80" dirty="0">
                <a:latin typeface="Trebuchet MS"/>
                <a:cs typeface="Trebuchet MS"/>
              </a:rPr>
              <a:t>СПОСОБЫ</a:t>
            </a:r>
            <a:r>
              <a:rPr sz="2100" b="1" spc="-100" dirty="0">
                <a:latin typeface="Trebuchet MS"/>
                <a:cs typeface="Trebuchet MS"/>
              </a:rPr>
              <a:t> </a:t>
            </a:r>
            <a:r>
              <a:rPr sz="2100" b="1" spc="45" dirty="0">
                <a:latin typeface="Trebuchet MS"/>
                <a:cs typeface="Trebuchet MS"/>
              </a:rPr>
              <a:t>ВЫЯВЛЕНИЯ </a:t>
            </a:r>
            <a:r>
              <a:rPr sz="2100" b="1" spc="-620" dirty="0">
                <a:latin typeface="Trebuchet MS"/>
                <a:cs typeface="Trebuchet MS"/>
              </a:rPr>
              <a:t> </a:t>
            </a:r>
            <a:r>
              <a:rPr sz="2100" b="1" spc="65" dirty="0">
                <a:latin typeface="Trebuchet MS"/>
                <a:cs typeface="Trebuchet MS"/>
              </a:rPr>
              <a:t>ИСКАЖЕНИЙ</a:t>
            </a:r>
            <a:endParaRPr sz="210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  <a:spcBef>
                <a:spcPts val="1240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фактический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контроль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-6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встречная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проверка;</a:t>
            </a:r>
            <a:endParaRPr sz="2100">
              <a:latin typeface="Trebuchet MS"/>
              <a:cs typeface="Trebuchet MS"/>
            </a:endParaRPr>
          </a:p>
        </p:txBody>
      </p:sp>
      <p:pic>
        <p:nvPicPr>
          <p:cNvPr id="32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16096" y="8668158"/>
            <a:ext cx="206375" cy="206375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16096" y="9398327"/>
            <a:ext cx="206375" cy="20637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0"/>
            <a:ext cx="46100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46114" y="1034448"/>
            <a:ext cx="8379459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180" dirty="0">
                <a:latin typeface="Trebuchet MS"/>
                <a:cs typeface="Trebuchet MS"/>
              </a:rPr>
              <a:t>КАК</a:t>
            </a:r>
            <a:r>
              <a:rPr sz="6400" spc="-114" dirty="0">
                <a:latin typeface="Trebuchet MS"/>
                <a:cs typeface="Trebuchet MS"/>
              </a:rPr>
              <a:t> </a:t>
            </a:r>
            <a:r>
              <a:rPr sz="6400" spc="175" dirty="0">
                <a:latin typeface="Trebuchet MS"/>
                <a:cs typeface="Trebuchet MS"/>
              </a:rPr>
              <a:t>ИСПОЛЬЗУЕТСЯ</a:t>
            </a:r>
            <a:endParaRPr sz="6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731599" y="418754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731599" y="2740931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533418" y="8191500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9"/>
                </a:lnTo>
                <a:lnTo>
                  <a:pt x="0" y="2095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1435429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03937" y="341391"/>
            <a:ext cx="103339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3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ЗАДАЧИ </a:t>
            </a:r>
            <a:r>
              <a:rPr lang="ru-RU" sz="2800" b="1" spc="280" dirty="0">
                <a:solidFill>
                  <a:srgbClr val="251D20"/>
                </a:solidFill>
                <a:latin typeface="Trebuchet MS"/>
                <a:cs typeface="Trebuchet MS"/>
              </a:rPr>
              <a:t>НАЛОГОВОЙ </a:t>
            </a:r>
            <a:r>
              <a:rPr kumimoji="0" sz="2800" b="1" i="0" u="none" strike="noStrike" kern="1200" cap="none" spc="3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ЭКСПЕРТИЗЫ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46114" y="2242456"/>
            <a:ext cx="91300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06775" algn="l"/>
                <a:tab pos="5626735" algn="l"/>
              </a:tabLst>
              <a:defRPr/>
            </a:pP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</a:t>
            </a:r>
            <a:r>
              <a:rPr kumimoji="0" sz="3000" b="0" i="0" u="none" strike="noStrike" kern="1200" cap="none" spc="4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Ъ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4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5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5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1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50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4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31559" y="4778368"/>
            <a:ext cx="932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1800" b="1" i="0" u="none" strike="noStrike" kern="1200" cap="none" spc="3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Щ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1800" b="1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40396" y="4666444"/>
            <a:ext cx="34188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финансовые</a:t>
            </a:r>
            <a:r>
              <a:rPr kumimoji="0" sz="21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последствия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657308" y="3943528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31559" y="3923440"/>
            <a:ext cx="1049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1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ДЕЯНИЕ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657308" y="4710344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340396" y="3737703"/>
            <a:ext cx="4893945" cy="6692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12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финансовые </a:t>
            </a:r>
            <a:r>
              <a:rPr kumimoji="0" sz="2100" b="0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 </a:t>
            </a:r>
            <a:r>
              <a:rPr kumimoji="0" sz="2100" b="0" i="0" u="none" strike="noStrike" kern="1200" cap="none" spc="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товарные </a:t>
            </a:r>
            <a:r>
              <a:rPr kumimoji="0" sz="21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потоки, </a:t>
            </a:r>
            <a:r>
              <a:rPr kumimoji="0" sz="2100" b="0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их  </a:t>
            </a:r>
            <a:r>
              <a:rPr kumimoji="0" sz="21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перенаправление, </a:t>
            </a:r>
            <a:r>
              <a:rPr kumimoji="0" sz="21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искажение </a:t>
            </a:r>
            <a:r>
              <a:rPr kumimoji="0" sz="21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100" b="0" i="0" u="none" strike="noStrike" kern="1200" cap="none" spc="-1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учете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31559" y="5307375"/>
            <a:ext cx="2116455" cy="96837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ПРИЧИННО-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1800" b="1" i="0" u="none" strike="noStrike" kern="1200" cap="none" spc="2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2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</a:t>
            </a:r>
            <a:r>
              <a:rPr kumimoji="0" sz="1800" b="1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1800" b="1" i="0" u="none" strike="noStrike" kern="1200" cap="none" spc="1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1800" b="1" i="0" u="none" strike="noStrike" kern="1200" cap="none" spc="2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25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НН</a:t>
            </a:r>
            <a:r>
              <a:rPr kumimoji="0" sz="1800" b="1" i="0" u="none" strike="noStrike" kern="1200" cap="none" spc="2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1800" b="1" i="0" u="none" strike="noStrike" kern="1200" cap="none" spc="-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  </a:t>
            </a:r>
            <a:r>
              <a:rPr kumimoji="0" sz="1800" b="1" i="0" u="none" strike="noStrike" kern="1200" cap="none" spc="2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СВЯЗЬ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657308" y="5399240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340396" y="5347189"/>
            <a:ext cx="21088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влияние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сделок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46114" y="6765051"/>
            <a:ext cx="94011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77920" algn="l"/>
                <a:tab pos="5897880" algn="l"/>
              </a:tabLst>
              <a:defRPr/>
            </a:pP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50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3000" b="0" i="0" u="none" strike="noStrike" kern="1200" cap="none" spc="5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</a:t>
            </a:r>
            <a:r>
              <a:rPr kumimoji="0" sz="3000" b="0" i="0" u="none" strike="noStrike" kern="1200" cap="none" spc="4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Ъ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4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5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5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1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50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4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31559" y="8450029"/>
            <a:ext cx="1146175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ПРЯМОЙ  </a:t>
            </a:r>
            <a:r>
              <a:rPr kumimoji="0" sz="1800" b="1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1800" b="1" i="0" u="none" strike="noStrike" kern="1200" cap="none" spc="3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</a:t>
            </a:r>
            <a:r>
              <a:rPr kumimoji="0" sz="1800" b="1" i="0" u="none" strike="noStrike" kern="1200" cap="none" spc="2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Ы</a:t>
            </a:r>
            <a:r>
              <a:rPr kumimoji="0" sz="1800" b="1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57308" y="8357573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340396" y="8305524"/>
            <a:ext cx="384682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1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выявить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технические</a:t>
            </a:r>
            <a:r>
              <a:rPr kumimoji="0" sz="2100" b="0" i="0" u="none" strike="noStrike" kern="1200" cap="none" spc="-2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фирмы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340396" y="8906700"/>
            <a:ext cx="519366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определить </a:t>
            </a:r>
            <a:r>
              <a:rPr kumimoji="0" sz="2100" b="0" i="0" u="none" strike="noStrike" kern="1200" cap="none" spc="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неэквивалентность</a:t>
            </a:r>
            <a:r>
              <a:rPr kumimoji="0" sz="2100" b="0" i="0" u="none" strike="noStrike" kern="1200" cap="none" spc="-1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сделок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657308" y="8958750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84036" y="3086407"/>
            <a:ext cx="45504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3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ЭКСПЕРТИЗА</a:t>
            </a:r>
            <a:r>
              <a:rPr kumimoji="0" sz="2000" b="0" i="0" u="none" strike="noStrike" kern="1200" cap="none" spc="3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000" b="0" i="0" u="none" strike="noStrike" kern="1200" cap="none" spc="2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УСТАНАВЛИВАЕТ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184036" y="7709103"/>
            <a:ext cx="44634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3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ЭКСПЕРТИЗА </a:t>
            </a:r>
            <a:r>
              <a:rPr kumimoji="0" sz="2000" b="0" i="0" u="none" strike="noStrike" kern="1200" cap="none" spc="2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МОЖЕТ</a:t>
            </a:r>
            <a:r>
              <a:rPr kumimoji="0" sz="2000" b="0" i="0" u="none" strike="noStrike" kern="1200" cap="none" spc="3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000" b="0" i="0" u="none" strike="noStrike" kern="1200" cap="none" spc="3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ПОМОЧЬ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7259300" y="7980068"/>
            <a:ext cx="1028700" cy="1276350"/>
          </a:xfrm>
          <a:custGeom>
            <a:avLst/>
            <a:gdLst/>
            <a:ahLst/>
            <a:cxnLst/>
            <a:rect l="l" t="t" r="r" b="b"/>
            <a:pathLst>
              <a:path w="1028700" h="1276350">
                <a:moveTo>
                  <a:pt x="1028699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1028699" y="0"/>
                </a:lnTo>
                <a:lnTo>
                  <a:pt x="1028699" y="12763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8700" y="3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228599" y="2095499"/>
                </a:moveTo>
                <a:lnTo>
                  <a:pt x="0" y="2095499"/>
                </a:ln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43206" y="467181"/>
            <a:ext cx="13635355" cy="2862580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374015">
              <a:lnSpc>
                <a:spcPts val="6980"/>
              </a:lnSpc>
              <a:spcBef>
                <a:spcPts val="915"/>
              </a:spcBef>
            </a:pPr>
            <a:r>
              <a:rPr sz="6400" spc="225" dirty="0">
                <a:latin typeface="Trebuchet MS"/>
                <a:cs typeface="Trebuchet MS"/>
              </a:rPr>
              <a:t>КЛАССИФИКАЦИЯ  </a:t>
            </a:r>
            <a:r>
              <a:rPr sz="6400" spc="210" dirty="0">
                <a:latin typeface="Trebuchet MS"/>
                <a:cs typeface="Trebuchet MS"/>
              </a:rPr>
              <a:t>ЭКОНОМИЧЕСКОЙ</a:t>
            </a:r>
            <a:r>
              <a:rPr sz="6400" spc="-125" dirty="0">
                <a:latin typeface="Trebuchet MS"/>
                <a:cs typeface="Trebuchet MS"/>
              </a:rPr>
              <a:t> </a:t>
            </a:r>
            <a:r>
              <a:rPr sz="6400" spc="254" dirty="0">
                <a:latin typeface="Trebuchet MS"/>
                <a:cs typeface="Trebuchet MS"/>
              </a:rPr>
              <a:t>ЭКСПЕРТИЗЫ</a:t>
            </a:r>
            <a:endParaRPr sz="6400">
              <a:latin typeface="Trebuchet MS"/>
              <a:cs typeface="Trebuchet MS"/>
            </a:endParaRPr>
          </a:p>
          <a:p>
            <a:pPr marL="12700" marR="5080">
              <a:lnSpc>
                <a:spcPts val="2250"/>
              </a:lnSpc>
              <a:spcBef>
                <a:spcPts val="840"/>
              </a:spcBef>
            </a:pPr>
            <a:r>
              <a:rPr sz="2100" spc="85" dirty="0">
                <a:latin typeface="Trebuchet MS"/>
                <a:cs typeface="Trebuchet MS"/>
              </a:rPr>
              <a:t>В </a:t>
            </a:r>
            <a:r>
              <a:rPr sz="2100" spc="195" dirty="0">
                <a:latin typeface="Trebuchet MS"/>
                <a:cs typeface="Trebuchet MS"/>
              </a:rPr>
              <a:t>СООТВЕТСТВИИ </a:t>
            </a:r>
            <a:r>
              <a:rPr sz="2100" spc="85" dirty="0">
                <a:latin typeface="Trebuchet MS"/>
                <a:cs typeface="Trebuchet MS"/>
              </a:rPr>
              <a:t>С </a:t>
            </a:r>
            <a:r>
              <a:rPr sz="2100" spc="254" dirty="0">
                <a:latin typeface="Trebuchet MS"/>
                <a:cs typeface="Trebuchet MS"/>
              </a:rPr>
              <a:t>ПРИКАЗОМ </a:t>
            </a:r>
            <a:r>
              <a:rPr sz="2100" spc="250" dirty="0">
                <a:latin typeface="Trebuchet MS"/>
                <a:cs typeface="Trebuchet MS"/>
              </a:rPr>
              <a:t>МВД </a:t>
            </a:r>
            <a:r>
              <a:rPr sz="2100" spc="215" dirty="0">
                <a:latin typeface="Trebuchet MS"/>
                <a:cs typeface="Trebuchet MS"/>
              </a:rPr>
              <a:t>РОССИИ </a:t>
            </a:r>
            <a:r>
              <a:rPr sz="2100" spc="55" dirty="0">
                <a:latin typeface="Trebuchet MS"/>
                <a:cs typeface="Trebuchet MS"/>
              </a:rPr>
              <a:t>ОТ </a:t>
            </a:r>
            <a:r>
              <a:rPr sz="2100" spc="75" dirty="0">
                <a:latin typeface="Trebuchet MS"/>
                <a:cs typeface="Trebuchet MS"/>
              </a:rPr>
              <a:t>30 </a:t>
            </a:r>
            <a:r>
              <a:rPr sz="2100" spc="-165" dirty="0">
                <a:latin typeface="Trebuchet MS"/>
                <a:cs typeface="Trebuchet MS"/>
              </a:rPr>
              <a:t>. </a:t>
            </a:r>
            <a:r>
              <a:rPr sz="2100" spc="75" dirty="0">
                <a:latin typeface="Trebuchet MS"/>
                <a:cs typeface="Trebuchet MS"/>
              </a:rPr>
              <a:t>05 </a:t>
            </a:r>
            <a:r>
              <a:rPr sz="2100" spc="-165" dirty="0">
                <a:latin typeface="Trebuchet MS"/>
                <a:cs typeface="Trebuchet MS"/>
              </a:rPr>
              <a:t>. </a:t>
            </a:r>
            <a:r>
              <a:rPr sz="2100" spc="130" dirty="0">
                <a:latin typeface="Trebuchet MS"/>
                <a:cs typeface="Trebuchet MS"/>
              </a:rPr>
              <a:t>2005 </a:t>
            </a:r>
            <a:r>
              <a:rPr sz="2100" spc="100" dirty="0">
                <a:latin typeface="Trebuchet MS"/>
                <a:cs typeface="Trebuchet MS"/>
              </a:rPr>
              <a:t>№ </a:t>
            </a:r>
            <a:r>
              <a:rPr sz="2100" spc="110" dirty="0">
                <a:latin typeface="Trebuchet MS"/>
                <a:cs typeface="Trebuchet MS"/>
              </a:rPr>
              <a:t>511 </a:t>
            </a:r>
            <a:r>
              <a:rPr sz="2100" spc="229" dirty="0">
                <a:latin typeface="Trebuchet MS"/>
                <a:cs typeface="Trebuchet MS"/>
              </a:rPr>
              <a:t>КЛАССИФИКАЦИЯ</a:t>
            </a:r>
            <a:r>
              <a:rPr sz="2100" spc="-270" dirty="0">
                <a:latin typeface="Trebuchet MS"/>
                <a:cs typeface="Trebuchet MS"/>
              </a:rPr>
              <a:t> </a:t>
            </a:r>
            <a:r>
              <a:rPr sz="2100" spc="250" dirty="0">
                <a:latin typeface="Trebuchet MS"/>
                <a:cs typeface="Trebuchet MS"/>
              </a:rPr>
              <a:t>МВД  </a:t>
            </a:r>
            <a:r>
              <a:rPr sz="2100" spc="180" dirty="0">
                <a:latin typeface="Trebuchet MS"/>
                <a:cs typeface="Trebuchet MS"/>
              </a:rPr>
              <a:t>РОССИИ, </a:t>
            </a:r>
            <a:r>
              <a:rPr sz="2100" spc="204" dirty="0">
                <a:latin typeface="Trebuchet MS"/>
                <a:cs typeface="Trebuchet MS"/>
              </a:rPr>
              <a:t>ЗА </a:t>
            </a:r>
            <a:r>
              <a:rPr sz="2100" spc="229" dirty="0">
                <a:latin typeface="Trebuchet MS"/>
                <a:cs typeface="Trebuchet MS"/>
              </a:rPr>
              <a:t>ИСКЛЮЧЕНИЕМ </a:t>
            </a:r>
            <a:r>
              <a:rPr sz="2100" spc="185" dirty="0">
                <a:latin typeface="Trebuchet MS"/>
                <a:cs typeface="Trebuchet MS"/>
              </a:rPr>
              <a:t>ОТСУТСТВИЯ </a:t>
            </a:r>
            <a:r>
              <a:rPr sz="2100" spc="220" dirty="0">
                <a:latin typeface="Trebuchet MS"/>
                <a:cs typeface="Trebuchet MS"/>
              </a:rPr>
              <a:t>ИНЖЕНЕРНО- </a:t>
            </a:r>
            <a:r>
              <a:rPr sz="2100" spc="225" dirty="0">
                <a:latin typeface="Trebuchet MS"/>
                <a:cs typeface="Trebuchet MS"/>
              </a:rPr>
              <a:t>ЭКОНОМИЧЕСКОЙ </a:t>
            </a:r>
            <a:r>
              <a:rPr sz="2100" spc="210" dirty="0">
                <a:latin typeface="Trebuchet MS"/>
                <a:cs typeface="Trebuchet MS"/>
              </a:rPr>
              <a:t>ЭКСПЕРТИЗЫ,  ИДЕНТИЧНА </a:t>
            </a:r>
            <a:r>
              <a:rPr sz="2100" spc="204" dirty="0">
                <a:latin typeface="Trebuchet MS"/>
                <a:cs typeface="Trebuchet MS"/>
              </a:rPr>
              <a:t>ПОДХОДУ </a:t>
            </a:r>
            <a:r>
              <a:rPr sz="2100" spc="229" dirty="0">
                <a:latin typeface="Trebuchet MS"/>
                <a:cs typeface="Trebuchet MS"/>
              </a:rPr>
              <a:t>МИНЮСТА</a:t>
            </a:r>
            <a:r>
              <a:rPr sz="2100" spc="509" dirty="0">
                <a:latin typeface="Trebuchet MS"/>
                <a:cs typeface="Trebuchet MS"/>
              </a:rPr>
              <a:t> </a:t>
            </a:r>
            <a:r>
              <a:rPr sz="2100" spc="215" dirty="0">
                <a:latin typeface="Trebuchet MS"/>
                <a:cs typeface="Trebuchet MS"/>
              </a:rPr>
              <a:t>РОССИИ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6000" y="3656302"/>
            <a:ext cx="13959205" cy="474345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  <a:tabLst>
                <a:tab pos="3606165" algn="l"/>
              </a:tabLst>
            </a:pPr>
            <a:r>
              <a:rPr sz="2800" spc="430" dirty="0">
                <a:solidFill>
                  <a:srgbClr val="251D20"/>
                </a:solidFill>
                <a:latin typeface="Trebuchet MS"/>
                <a:cs typeface="Trebuchet MS"/>
              </a:rPr>
              <a:t>БУХГАЛТЕРСКАЯ	</a:t>
            </a:r>
            <a:r>
              <a:rPr sz="2800" spc="44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Направлена </a:t>
            </a:r>
            <a:r>
              <a:rPr sz="2400" spc="8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400" spc="50" dirty="0">
                <a:solidFill>
                  <a:srgbClr val="251D20"/>
                </a:solidFill>
                <a:latin typeface="Trebuchet MS"/>
                <a:cs typeface="Trebuchet MS"/>
              </a:rPr>
              <a:t>изучение </a:t>
            </a:r>
            <a:r>
              <a:rPr sz="2400" spc="85" dirty="0">
                <a:solidFill>
                  <a:srgbClr val="251D20"/>
                </a:solidFill>
                <a:latin typeface="Trebuchet MS"/>
                <a:cs typeface="Trebuchet MS"/>
              </a:rPr>
              <a:t>записей </a:t>
            </a:r>
            <a:r>
              <a:rPr sz="2400" spc="60" dirty="0">
                <a:solidFill>
                  <a:srgbClr val="251D20"/>
                </a:solidFill>
                <a:latin typeface="Trebuchet MS"/>
                <a:cs typeface="Trebuchet MS"/>
              </a:rPr>
              <a:t>бухгалтерского</a:t>
            </a:r>
            <a:r>
              <a:rPr sz="2400" spc="-49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50" dirty="0">
                <a:solidFill>
                  <a:srgbClr val="251D20"/>
                </a:solidFill>
                <a:latin typeface="Trebuchet MS"/>
                <a:cs typeface="Trebuchet MS"/>
              </a:rPr>
              <a:t>учета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50">
              <a:latin typeface="Trebuchet MS"/>
              <a:cs typeface="Trebuchet MS"/>
            </a:endParaRPr>
          </a:p>
          <a:p>
            <a:pPr marL="12700">
              <a:lnSpc>
                <a:spcPts val="3354"/>
              </a:lnSpc>
              <a:tabLst>
                <a:tab pos="2630170" algn="l"/>
              </a:tabLst>
            </a:pPr>
            <a:r>
              <a:rPr sz="2800" spc="409" dirty="0">
                <a:solidFill>
                  <a:srgbClr val="251D20"/>
                </a:solidFill>
                <a:latin typeface="Trebuchet MS"/>
                <a:cs typeface="Trebuchet MS"/>
              </a:rPr>
              <a:t>НАЛОГОВАЯ	</a:t>
            </a:r>
            <a:r>
              <a:rPr sz="2800" spc="44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ts val="2875"/>
              </a:lnSpc>
            </a:pPr>
            <a:r>
              <a:rPr sz="2400" spc="65" dirty="0">
                <a:solidFill>
                  <a:srgbClr val="251D20"/>
                </a:solidFill>
                <a:latin typeface="Trebuchet MS"/>
                <a:cs typeface="Trebuchet MS"/>
              </a:rPr>
              <a:t>Исследует</a:t>
            </a:r>
            <a:r>
              <a:rPr sz="24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65" dirty="0">
                <a:solidFill>
                  <a:srgbClr val="251D20"/>
                </a:solidFill>
                <a:latin typeface="Trebuchet MS"/>
                <a:cs typeface="Trebuchet MS"/>
              </a:rPr>
              <a:t>исполнение</a:t>
            </a:r>
            <a:r>
              <a:rPr sz="24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налогоплательщиком</a:t>
            </a:r>
            <a:r>
              <a:rPr sz="24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обязательств</a:t>
            </a:r>
            <a:r>
              <a:rPr sz="24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по</a:t>
            </a:r>
            <a:r>
              <a:rPr sz="24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начислению</a:t>
            </a:r>
            <a:r>
              <a:rPr sz="24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налогов</a:t>
            </a:r>
            <a:r>
              <a:rPr sz="24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сборов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6482715" algn="l"/>
              </a:tabLst>
            </a:pPr>
            <a:r>
              <a:rPr sz="2800" spc="385" dirty="0">
                <a:solidFill>
                  <a:srgbClr val="251D20"/>
                </a:solidFill>
                <a:latin typeface="Trebuchet MS"/>
                <a:cs typeface="Trebuchet MS"/>
              </a:rPr>
              <a:t>ФИНАНСОВО-</a:t>
            </a:r>
            <a:r>
              <a:rPr sz="2800" spc="-5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spc="430" dirty="0">
                <a:solidFill>
                  <a:srgbClr val="251D20"/>
                </a:solidFill>
                <a:latin typeface="Trebuchet MS"/>
                <a:cs typeface="Trebuchet MS"/>
              </a:rPr>
              <a:t>АНАЛИТИЧЕСКАЯ	</a:t>
            </a:r>
            <a:r>
              <a:rPr sz="2800" spc="44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400" spc="130" dirty="0">
                <a:solidFill>
                  <a:srgbClr val="251D20"/>
                </a:solidFill>
                <a:latin typeface="Trebuchet MS"/>
                <a:cs typeface="Trebuchet MS"/>
              </a:rPr>
              <a:t>Связана</a:t>
            </a:r>
            <a:r>
              <a:rPr sz="24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6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исследованием</a:t>
            </a:r>
            <a:r>
              <a:rPr sz="24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80" dirty="0">
                <a:solidFill>
                  <a:srgbClr val="251D20"/>
                </a:solidFill>
                <a:latin typeface="Trebuchet MS"/>
                <a:cs typeface="Trebuchet MS"/>
              </a:rPr>
              <a:t>финансового</a:t>
            </a:r>
            <a:r>
              <a:rPr sz="24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состояния</a:t>
            </a:r>
            <a:r>
              <a:rPr sz="24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хозяйствующих</a:t>
            </a:r>
            <a:r>
              <a:rPr sz="24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75" dirty="0">
                <a:solidFill>
                  <a:srgbClr val="251D20"/>
                </a:solidFill>
                <a:latin typeface="Trebuchet MS"/>
                <a:cs typeface="Trebuchet MS"/>
              </a:rPr>
              <a:t>субъектов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5360035" algn="l"/>
              </a:tabLst>
            </a:pPr>
            <a:r>
              <a:rPr sz="2800" spc="385" dirty="0">
                <a:solidFill>
                  <a:srgbClr val="251D20"/>
                </a:solidFill>
                <a:latin typeface="Trebuchet MS"/>
                <a:cs typeface="Trebuchet MS"/>
              </a:rPr>
              <a:t>ФИНАНСОВО-</a:t>
            </a:r>
            <a:r>
              <a:rPr sz="2800" spc="-5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spc="409" dirty="0">
                <a:solidFill>
                  <a:srgbClr val="251D20"/>
                </a:solidFill>
                <a:latin typeface="Trebuchet MS"/>
                <a:cs typeface="Trebuchet MS"/>
              </a:rPr>
              <a:t>КРЕДИТНАЯ	</a:t>
            </a:r>
            <a:r>
              <a:rPr sz="2800" spc="44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400" spc="80" dirty="0">
                <a:solidFill>
                  <a:srgbClr val="251D20"/>
                </a:solidFill>
                <a:latin typeface="Trebuchet MS"/>
                <a:cs typeface="Trebuchet MS"/>
              </a:rPr>
              <a:t>Изучает соблюдение 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принципов </a:t>
            </a:r>
            <a:r>
              <a:rPr sz="2400" spc="85" dirty="0">
                <a:solidFill>
                  <a:srgbClr val="251D20"/>
                </a:solidFill>
                <a:latin typeface="Trebuchet MS"/>
                <a:cs typeface="Trebuchet MS"/>
              </a:rPr>
              <a:t>кредитования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хозяйствующих</a:t>
            </a:r>
            <a:r>
              <a:rPr sz="2400" spc="-5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75" dirty="0">
                <a:solidFill>
                  <a:srgbClr val="251D20"/>
                </a:solidFill>
                <a:latin typeface="Trebuchet MS"/>
                <a:cs typeface="Trebuchet MS"/>
              </a:rPr>
              <a:t>субъектов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7838" y="8651423"/>
            <a:ext cx="15422244" cy="1327150"/>
          </a:xfrm>
          <a:prstGeom prst="rect">
            <a:avLst/>
          </a:prstGeom>
          <a:solidFill>
            <a:srgbClr val="F7F7F7"/>
          </a:solidFill>
          <a:ln w="41884">
            <a:solidFill>
              <a:srgbClr val="24664D"/>
            </a:solidFill>
          </a:ln>
        </p:spPr>
        <p:txBody>
          <a:bodyPr vert="horz" wrap="square" lIns="0" tIns="119380" rIns="0" bIns="0" rtlCol="0">
            <a:spAutoFit/>
          </a:bodyPr>
          <a:lstStyle/>
          <a:p>
            <a:pPr marL="280670" marR="369570">
              <a:lnSpc>
                <a:spcPct val="117200"/>
              </a:lnSpc>
              <a:spcBef>
                <a:spcPts val="940"/>
              </a:spcBef>
            </a:pPr>
            <a:r>
              <a:rPr sz="2400" b="1" spc="15" dirty="0">
                <a:solidFill>
                  <a:srgbClr val="251D20"/>
                </a:solidFill>
                <a:latin typeface="Trebuchet MS"/>
                <a:cs typeface="Trebuchet MS"/>
              </a:rPr>
              <a:t>Не </a:t>
            </a:r>
            <a:r>
              <a:rPr sz="2400" b="1" spc="35" dirty="0">
                <a:solidFill>
                  <a:srgbClr val="251D20"/>
                </a:solidFill>
                <a:latin typeface="Trebuchet MS"/>
                <a:cs typeface="Trebuchet MS"/>
              </a:rPr>
              <a:t>все </a:t>
            </a:r>
            <a:r>
              <a:rPr sz="2400" b="1" spc="40" dirty="0">
                <a:solidFill>
                  <a:srgbClr val="251D20"/>
                </a:solidFill>
                <a:latin typeface="Trebuchet MS"/>
                <a:cs typeface="Trebuchet MS"/>
              </a:rPr>
              <a:t>негосударственные </a:t>
            </a:r>
            <a:r>
              <a:rPr sz="2400" b="1" spc="50" dirty="0">
                <a:solidFill>
                  <a:srgbClr val="251D20"/>
                </a:solidFill>
                <a:latin typeface="Trebuchet MS"/>
                <a:cs typeface="Trebuchet MS"/>
              </a:rPr>
              <a:t>судебно-экспертные </a:t>
            </a:r>
            <a:r>
              <a:rPr sz="2400" b="1" spc="30" dirty="0">
                <a:solidFill>
                  <a:srgbClr val="251D20"/>
                </a:solidFill>
                <a:latin typeface="Trebuchet MS"/>
                <a:cs typeface="Trebuchet MS"/>
              </a:rPr>
              <a:t>учреждения </a:t>
            </a:r>
            <a:r>
              <a:rPr sz="2400" b="1" spc="60" dirty="0">
                <a:solidFill>
                  <a:srgbClr val="251D20"/>
                </a:solidFill>
                <a:latin typeface="Trebuchet MS"/>
                <a:cs typeface="Trebuchet MS"/>
              </a:rPr>
              <a:t>используют </a:t>
            </a:r>
            <a:r>
              <a:rPr sz="2400" b="1" spc="50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400" b="1" spc="30" dirty="0">
                <a:solidFill>
                  <a:srgbClr val="251D20"/>
                </a:solidFill>
                <a:latin typeface="Trebuchet MS"/>
                <a:cs typeface="Trebuchet MS"/>
              </a:rPr>
              <a:t>своей </a:t>
            </a:r>
            <a:r>
              <a:rPr sz="2400" b="1" spc="45" dirty="0">
                <a:solidFill>
                  <a:srgbClr val="251D20"/>
                </a:solidFill>
                <a:latin typeface="Trebuchet MS"/>
                <a:cs typeface="Trebuchet MS"/>
              </a:rPr>
              <a:t>деятельности  </a:t>
            </a:r>
            <a:r>
              <a:rPr sz="2400" b="1" spc="30" dirty="0">
                <a:solidFill>
                  <a:srgbClr val="251D20"/>
                </a:solidFill>
                <a:latin typeface="Trebuchet MS"/>
                <a:cs typeface="Trebuchet MS"/>
              </a:rPr>
              <a:t>подход </a:t>
            </a:r>
            <a:r>
              <a:rPr sz="2400" b="1" spc="95" dirty="0">
                <a:solidFill>
                  <a:srgbClr val="251D20"/>
                </a:solidFill>
                <a:latin typeface="Trebuchet MS"/>
                <a:cs typeface="Trebuchet MS"/>
              </a:rPr>
              <a:t>Минюста </a:t>
            </a:r>
            <a:r>
              <a:rPr sz="2400" b="1" spc="-35" dirty="0">
                <a:solidFill>
                  <a:srgbClr val="251D20"/>
                </a:solidFill>
                <a:latin typeface="Trebuchet MS"/>
                <a:cs typeface="Trebuchet MS"/>
              </a:rPr>
              <a:t>или </a:t>
            </a:r>
            <a:r>
              <a:rPr sz="2400" b="1" spc="70" dirty="0">
                <a:solidFill>
                  <a:srgbClr val="251D20"/>
                </a:solidFill>
                <a:latin typeface="Trebuchet MS"/>
                <a:cs typeface="Trebuchet MS"/>
              </a:rPr>
              <a:t>МВД, </a:t>
            </a:r>
            <a:r>
              <a:rPr sz="2400" b="1" spc="55" dirty="0">
                <a:solidFill>
                  <a:srgbClr val="251D20"/>
                </a:solidFill>
                <a:latin typeface="Trebuchet MS"/>
                <a:cs typeface="Trebuchet MS"/>
              </a:rPr>
              <a:t>некоторые </a:t>
            </a:r>
            <a:r>
              <a:rPr sz="2400" b="1" spc="95" dirty="0">
                <a:solidFill>
                  <a:srgbClr val="251D20"/>
                </a:solidFill>
                <a:latin typeface="Trebuchet MS"/>
                <a:cs typeface="Trebuchet MS"/>
              </a:rPr>
              <a:t>разрабатывают </a:t>
            </a:r>
            <a:r>
              <a:rPr sz="2400" b="1" spc="45" dirty="0">
                <a:solidFill>
                  <a:srgbClr val="251D20"/>
                </a:solidFill>
                <a:latin typeface="Trebuchet MS"/>
                <a:cs typeface="Trebuchet MS"/>
              </a:rPr>
              <a:t>свои</a:t>
            </a:r>
            <a:r>
              <a:rPr sz="2400" b="1" spc="-2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b="1" spc="35" dirty="0">
                <a:solidFill>
                  <a:srgbClr val="251D20"/>
                </a:solidFill>
                <a:latin typeface="Trebuchet MS"/>
                <a:cs typeface="Trebuchet MS"/>
              </a:rPr>
              <a:t>методики.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0"/>
            <a:ext cx="46100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46114" y="1034448"/>
            <a:ext cx="8379459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180" dirty="0">
                <a:latin typeface="Trebuchet MS"/>
                <a:cs typeface="Trebuchet MS"/>
              </a:rPr>
              <a:t>КАК</a:t>
            </a:r>
            <a:r>
              <a:rPr sz="6400" spc="-114" dirty="0">
                <a:latin typeface="Trebuchet MS"/>
                <a:cs typeface="Trebuchet MS"/>
              </a:rPr>
              <a:t> </a:t>
            </a:r>
            <a:r>
              <a:rPr sz="6400" spc="175" dirty="0">
                <a:latin typeface="Trebuchet MS"/>
                <a:cs typeface="Trebuchet MS"/>
              </a:rPr>
              <a:t>ИСПОЛЬЗУЕТСЯ</a:t>
            </a:r>
            <a:endParaRPr sz="6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731599" y="418754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731599" y="2740931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533418" y="8191500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9"/>
                </a:lnTo>
                <a:lnTo>
                  <a:pt x="0" y="2095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1435429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03937" y="341391"/>
            <a:ext cx="103339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3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ЗАДАЧИ </a:t>
            </a:r>
            <a:r>
              <a:rPr kumimoji="0" sz="2800" b="1" i="0" u="none" strike="noStrike" kern="1200" cap="none" spc="2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СУДЕБНО- </a:t>
            </a:r>
            <a:r>
              <a:rPr kumimoji="0" sz="2800" b="1" i="0" u="none" strike="noStrike" kern="1200" cap="none" spc="2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ЭКОНОМИЧЕСКОЙ</a:t>
            </a:r>
            <a:r>
              <a:rPr kumimoji="0" sz="2800" b="1" i="0" u="none" strike="noStrike" kern="1200" cap="none" spc="-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800" b="1" i="0" u="none" strike="noStrike" kern="1200" cap="none" spc="3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ЭКСПЕРТИЗЫ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46114" y="2242456"/>
            <a:ext cx="91300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06775" algn="l"/>
                <a:tab pos="5626735" algn="l"/>
              </a:tabLst>
              <a:defRPr/>
            </a:pP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</a:t>
            </a:r>
            <a:r>
              <a:rPr kumimoji="0" sz="3000" b="0" i="0" u="none" strike="noStrike" kern="1200" cap="none" spc="4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Ъ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4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5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5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1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50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4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31559" y="4778368"/>
            <a:ext cx="932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1800" b="1" i="0" u="none" strike="noStrike" kern="1200" cap="none" spc="3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Щ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1800" b="1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40395" y="4666444"/>
            <a:ext cx="6209194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75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финансовые</a:t>
            </a:r>
            <a:r>
              <a:rPr kumimoji="0" sz="21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8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последствия</a:t>
            </a:r>
            <a:r>
              <a:rPr kumimoji="0" lang="ru-RU" sz="21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– неуплата налога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657308" y="3943528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81800" y="3923440"/>
            <a:ext cx="221921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1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ИСКАЖЕНИЕ ДЕКЛА</a:t>
            </a:r>
            <a:r>
              <a:rPr lang="ru-RU" b="1" spc="165" dirty="0">
                <a:solidFill>
                  <a:srgbClr val="251D20"/>
                </a:solidFill>
                <a:latin typeface="Trebuchet MS"/>
                <a:cs typeface="Trebuchet MS"/>
              </a:rPr>
              <a:t>РАЦИИ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657308" y="4710344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340396" y="3737703"/>
            <a:ext cx="4893945" cy="641971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12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Несоответствие в налоговом учете правилам его ведения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31559" y="5307375"/>
            <a:ext cx="2116455" cy="96837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ПРИЧИННО-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1800" b="1" i="0" u="none" strike="noStrike" kern="1200" cap="none" spc="2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2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</a:t>
            </a:r>
            <a:r>
              <a:rPr kumimoji="0" sz="1800" b="1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1800" b="1" i="0" u="none" strike="noStrike" kern="1200" cap="none" spc="1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1800" b="1" i="0" u="none" strike="noStrike" kern="1200" cap="none" spc="2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25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НН</a:t>
            </a:r>
            <a:r>
              <a:rPr kumimoji="0" sz="1800" b="1" i="0" u="none" strike="noStrike" kern="1200" cap="none" spc="2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1800" b="1" i="0" u="none" strike="noStrike" kern="1200" cap="none" spc="-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  </a:t>
            </a:r>
            <a:r>
              <a:rPr kumimoji="0" sz="1800" b="1" i="0" u="none" strike="noStrike" kern="1200" cap="none" spc="2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СВЯЗЬ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657308" y="5399240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340396" y="5347189"/>
            <a:ext cx="21088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влияние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сделок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46114" y="6765051"/>
            <a:ext cx="94011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77920" algn="l"/>
                <a:tab pos="5897880" algn="l"/>
              </a:tabLst>
              <a:defRPr/>
            </a:pP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50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3000" b="0" i="0" u="none" strike="noStrike" kern="1200" cap="none" spc="5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</a:t>
            </a:r>
            <a:r>
              <a:rPr kumimoji="0" sz="3000" b="0" i="0" u="none" strike="noStrike" kern="1200" cap="none" spc="4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Ъ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4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5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5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1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5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3000" b="0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3000" b="0" i="0" u="none" strike="noStrike" kern="1200" cap="none" spc="50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30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3000" b="0" i="0" u="none" strike="noStrike" kern="1200" cap="none" spc="4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r>
              <a:rPr kumimoji="0" sz="3000" b="0" i="0" u="none" strike="noStrike" kern="1200" cap="none" spc="43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3000" b="0" i="0" u="none" strike="noStrike" kern="1200" cap="none" spc="5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30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30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31559" y="8450029"/>
            <a:ext cx="1146175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2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ПРЯМОЙ  </a:t>
            </a:r>
            <a:r>
              <a:rPr kumimoji="0" sz="1800" b="1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1800" b="1" i="0" u="none" strike="noStrike" kern="1200" cap="none" spc="3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</a:t>
            </a:r>
            <a:r>
              <a:rPr kumimoji="0" sz="1800" b="1" i="0" u="none" strike="noStrike" kern="1200" cap="none" spc="2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Ы</a:t>
            </a:r>
            <a:r>
              <a:rPr kumimoji="0" sz="1800" b="1" i="0" u="none" strike="noStrike" kern="1200" cap="none" spc="2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1800" b="1" i="0" u="none" strike="noStrike" kern="1200" cap="none" spc="1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1800" b="1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57308" y="8357573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340396" y="8305524"/>
            <a:ext cx="384682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1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выявить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технические</a:t>
            </a:r>
            <a:r>
              <a:rPr kumimoji="0" sz="2100" b="0" i="0" u="none" strike="noStrike" kern="1200" cap="none" spc="-2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фирмы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340396" y="8906700"/>
            <a:ext cx="5193665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65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определить</a:t>
            </a: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бенефициара налоговой экономии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657308" y="8958750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84036" y="3086407"/>
            <a:ext cx="45504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3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ЭКСПЕРТИЗА</a:t>
            </a:r>
            <a:r>
              <a:rPr kumimoji="0" sz="2000" b="0" i="0" u="none" strike="noStrike" kern="1200" cap="none" spc="3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000" b="0" i="0" u="none" strike="noStrike" kern="1200" cap="none" spc="2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УСТАНАВЛИВАЕТ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184036" y="7709103"/>
            <a:ext cx="44634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3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ЭКСПЕРТИЗА </a:t>
            </a:r>
            <a:r>
              <a:rPr kumimoji="0" sz="2000" b="0" i="0" u="none" strike="noStrike" kern="1200" cap="none" spc="2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МОЖЕТ</a:t>
            </a:r>
            <a:r>
              <a:rPr kumimoji="0" sz="2000" b="0" i="0" u="none" strike="noStrike" kern="1200" cap="none" spc="3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000" b="0" i="0" u="none" strike="noStrike" kern="1200" cap="none" spc="3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ПОМОЧЬ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1134007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12549" y="4187552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12549" y="2740934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8700" y="3"/>
            <a:ext cx="228600" cy="3121660"/>
          </a:xfrm>
          <a:custGeom>
            <a:avLst/>
            <a:gdLst/>
            <a:ahLst/>
            <a:cxnLst/>
            <a:rect l="l" t="t" r="r" b="b"/>
            <a:pathLst>
              <a:path w="228600" h="3121660">
                <a:moveTo>
                  <a:pt x="228599" y="3121270"/>
                </a:moveTo>
                <a:lnTo>
                  <a:pt x="0" y="3121270"/>
                </a:lnTo>
                <a:lnTo>
                  <a:pt x="0" y="0"/>
                </a:lnTo>
                <a:lnTo>
                  <a:pt x="228599" y="0"/>
                </a:lnTo>
                <a:lnTo>
                  <a:pt x="228599" y="312127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70901" y="4586480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6" y="158486"/>
                </a:lnTo>
                <a:lnTo>
                  <a:pt x="861428" y="291741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157045" y="4538047"/>
            <a:ext cx="11283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65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15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18955" y="6887681"/>
            <a:ext cx="3811904" cy="764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Совокупность</a:t>
            </a:r>
            <a:r>
              <a:rPr sz="2100" spc="-4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экономически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однородных</a:t>
            </a:r>
            <a:r>
              <a:rPr sz="2100" spc="-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операций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90616" y="8420882"/>
            <a:ext cx="2819400" cy="76454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Результаты</a:t>
            </a:r>
            <a:r>
              <a:rPr sz="2100" spc="-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35" dirty="0">
                <a:solidFill>
                  <a:srgbClr val="251D20"/>
                </a:solidFill>
                <a:latin typeface="Trebuchet MS"/>
                <a:cs typeface="Trebuchet MS"/>
              </a:rPr>
              <a:t>ФХД</a:t>
            </a:r>
            <a:endParaRPr sz="2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5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моменте/за</a:t>
            </a:r>
            <a:r>
              <a:rPr sz="2100" spc="-5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период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57045" y="5546971"/>
            <a:ext cx="267970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Первичный</a:t>
            </a:r>
            <a:r>
              <a:rPr sz="2100" spc="-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учетный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документ</a:t>
            </a:r>
            <a:r>
              <a:rPr sz="2100" spc="-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(ПУД)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0901" y="5823284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6" y="158486"/>
                </a:lnTo>
                <a:lnTo>
                  <a:pt x="861428" y="291741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70901" y="7009155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6" y="158486"/>
                </a:lnTo>
                <a:lnTo>
                  <a:pt x="861428" y="291741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70901" y="8349483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6" y="158486"/>
                </a:lnTo>
                <a:lnTo>
                  <a:pt x="861428" y="291741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70901" y="9034792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6" y="158486"/>
                </a:lnTo>
                <a:lnTo>
                  <a:pt x="861428" y="291741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75521" y="4585963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180045" y="0"/>
                </a:moveTo>
                <a:lnTo>
                  <a:pt x="188052" y="0"/>
                </a:lnTo>
                <a:lnTo>
                  <a:pt x="199860" y="2340"/>
                </a:lnTo>
                <a:lnTo>
                  <a:pt x="209223" y="8860"/>
                </a:lnTo>
                <a:lnTo>
                  <a:pt x="215392" y="18808"/>
                </a:lnTo>
                <a:lnTo>
                  <a:pt x="217615" y="31434"/>
                </a:lnTo>
                <a:lnTo>
                  <a:pt x="217615" y="98000"/>
                </a:lnTo>
                <a:lnTo>
                  <a:pt x="975779" y="98000"/>
                </a:lnTo>
                <a:lnTo>
                  <a:pt x="995567" y="102395"/>
                </a:lnTo>
                <a:lnTo>
                  <a:pt x="1011680" y="113588"/>
                </a:lnTo>
                <a:lnTo>
                  <a:pt x="1022519" y="129983"/>
                </a:lnTo>
                <a:lnTo>
                  <a:pt x="1026487" y="149979"/>
                </a:lnTo>
                <a:lnTo>
                  <a:pt x="1022519" y="169975"/>
                </a:lnTo>
                <a:lnTo>
                  <a:pt x="1011680" y="186370"/>
                </a:lnTo>
                <a:lnTo>
                  <a:pt x="995567" y="197564"/>
                </a:lnTo>
                <a:lnTo>
                  <a:pt x="975779" y="201958"/>
                </a:lnTo>
                <a:lnTo>
                  <a:pt x="217615" y="201958"/>
                </a:lnTo>
                <a:lnTo>
                  <a:pt x="217615" y="268525"/>
                </a:lnTo>
                <a:lnTo>
                  <a:pt x="215392" y="281150"/>
                </a:lnTo>
                <a:lnTo>
                  <a:pt x="209223" y="291099"/>
                </a:lnTo>
                <a:lnTo>
                  <a:pt x="199860" y="297618"/>
                </a:lnTo>
                <a:lnTo>
                  <a:pt x="188052" y="299959"/>
                </a:lnTo>
                <a:lnTo>
                  <a:pt x="180045" y="299959"/>
                </a:lnTo>
                <a:lnTo>
                  <a:pt x="16218" y="180386"/>
                </a:lnTo>
                <a:lnTo>
                  <a:pt x="0" y="149979"/>
                </a:lnTo>
                <a:lnTo>
                  <a:pt x="1090" y="141472"/>
                </a:lnTo>
                <a:lnTo>
                  <a:pt x="165059" y="8218"/>
                </a:lnTo>
                <a:lnTo>
                  <a:pt x="172244" y="2876"/>
                </a:lnTo>
                <a:lnTo>
                  <a:pt x="180045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099835" y="5168938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5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682871" y="828374"/>
            <a:ext cx="1374838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5" dirty="0"/>
              <a:t>МЕТОДИКА</a:t>
            </a:r>
            <a:r>
              <a:rPr spc="-105" dirty="0"/>
              <a:t> </a:t>
            </a:r>
            <a:r>
              <a:rPr spc="130" dirty="0"/>
              <a:t>НАЛОГОВОЙ</a:t>
            </a:r>
            <a:r>
              <a:rPr spc="-100" dirty="0"/>
              <a:t> </a:t>
            </a:r>
            <a:r>
              <a:rPr spc="225" dirty="0"/>
              <a:t>ЭКСПЕРТИЗЫ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418955" y="4603235"/>
            <a:ext cx="97091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7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18955" y="2921003"/>
            <a:ext cx="3945254" cy="111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</a:pPr>
            <a:r>
              <a:rPr sz="2400" spc="325" dirty="0">
                <a:solidFill>
                  <a:srgbClr val="251D20"/>
                </a:solidFill>
                <a:latin typeface="Trebuchet MS"/>
                <a:cs typeface="Trebuchet MS"/>
              </a:rPr>
              <a:t>ФИНАНСОВО-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ts val="2850"/>
              </a:lnSpc>
            </a:pPr>
            <a:r>
              <a:rPr sz="2400" spc="365" dirty="0">
                <a:solidFill>
                  <a:srgbClr val="251D20"/>
                </a:solidFill>
                <a:latin typeface="Trebuchet MS"/>
                <a:cs typeface="Trebuchet MS"/>
              </a:rPr>
              <a:t>ХОЗЯЙСТВЕННАЯ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ts val="2865"/>
              </a:lnSpc>
              <a:tabLst>
                <a:tab pos="2920365" algn="l"/>
              </a:tabLst>
            </a:pP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375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400" spc="405" dirty="0">
                <a:solidFill>
                  <a:srgbClr val="251D20"/>
                </a:solidFill>
                <a:latin typeface="Trebuchet MS"/>
                <a:cs typeface="Trebuchet MS"/>
              </a:rPr>
              <a:t>Ь</a:t>
            </a: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120" dirty="0">
                <a:solidFill>
                  <a:srgbClr val="251D20"/>
                </a:solidFill>
                <a:latin typeface="Trebuchet MS"/>
                <a:cs typeface="Trebuchet MS"/>
              </a:rPr>
              <a:t>Ь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-65" dirty="0">
                <a:solidFill>
                  <a:srgbClr val="251D20"/>
                </a:solidFill>
                <a:latin typeface="Trebuchet MS"/>
                <a:cs typeface="Trebuchet MS"/>
              </a:rPr>
              <a:t>(</a:t>
            </a:r>
            <a:r>
              <a:rPr sz="2400" spc="-434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365" dirty="0">
                <a:solidFill>
                  <a:srgbClr val="251D20"/>
                </a:solidFill>
                <a:latin typeface="Trebuchet MS"/>
                <a:cs typeface="Trebuchet MS"/>
              </a:rPr>
              <a:t>Ф</a:t>
            </a:r>
            <a:r>
              <a:rPr sz="2400" spc="434" dirty="0">
                <a:solidFill>
                  <a:srgbClr val="251D20"/>
                </a:solidFill>
                <a:latin typeface="Trebuchet MS"/>
                <a:cs typeface="Trebuchet MS"/>
              </a:rPr>
              <a:t>Х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400" spc="-50" dirty="0">
                <a:solidFill>
                  <a:srgbClr val="251D20"/>
                </a:solidFill>
                <a:latin typeface="Trebuchet MS"/>
                <a:cs typeface="Trebuchet MS"/>
              </a:rPr>
              <a:t>)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57045" y="2921003"/>
            <a:ext cx="3035935" cy="75311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19"/>
              </a:spcBef>
              <a:tabLst>
                <a:tab pos="350520" algn="l"/>
                <a:tab pos="2293620" algn="l"/>
              </a:tabLst>
            </a:pP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42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400" spc="320" dirty="0">
                <a:solidFill>
                  <a:srgbClr val="251D20"/>
                </a:solidFill>
                <a:latin typeface="Trebuchet MS"/>
                <a:cs typeface="Trebuchet MS"/>
              </a:rPr>
              <a:t>Ж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6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365" dirty="0">
                <a:solidFill>
                  <a:srgbClr val="251D20"/>
                </a:solidFill>
                <a:latin typeface="Trebuchet MS"/>
                <a:cs typeface="Trebuchet MS"/>
              </a:rPr>
              <a:t>Ф</a:t>
            </a:r>
            <a:r>
              <a:rPr sz="2400" spc="434" dirty="0">
                <a:solidFill>
                  <a:srgbClr val="251D20"/>
                </a:solidFill>
                <a:latin typeface="Trebuchet MS"/>
                <a:cs typeface="Trebuchet MS"/>
              </a:rPr>
              <a:t>Х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Д  </a:t>
            </a:r>
            <a:r>
              <a:rPr sz="2400" spc="130" dirty="0">
                <a:solidFill>
                  <a:srgbClr val="251D20"/>
                </a:solidFill>
                <a:latin typeface="Trebuchet MS"/>
                <a:cs typeface="Trebuchet MS"/>
              </a:rPr>
              <a:t>В	</a:t>
            </a:r>
            <a:r>
              <a:rPr sz="2400" spc="365" dirty="0">
                <a:solidFill>
                  <a:srgbClr val="251D20"/>
                </a:solidFill>
                <a:latin typeface="Trebuchet MS"/>
                <a:cs typeface="Trebuchet MS"/>
              </a:rPr>
              <a:t>ДОКУМЕНТАХ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436133" y="4206169"/>
            <a:ext cx="4050029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Определение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экономического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содержания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операций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436133" y="2921003"/>
            <a:ext cx="3850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18030" algn="l"/>
              </a:tabLst>
            </a:pP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Й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41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490" dirty="0">
                <a:solidFill>
                  <a:srgbClr val="251D20"/>
                </a:solidFill>
                <a:latin typeface="Trebuchet MS"/>
                <a:cs typeface="Trebuchet MS"/>
              </a:rPr>
              <a:t>Э</a:t>
            </a:r>
            <a:r>
              <a:rPr sz="2400" spc="355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470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18955" y="5890967"/>
            <a:ext cx="13017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100" spc="125" dirty="0">
                <a:solidFill>
                  <a:srgbClr val="251D20"/>
                </a:solidFill>
                <a:latin typeface="Trebuchet MS"/>
                <a:cs typeface="Trebuchet MS"/>
              </a:rPr>
              <a:t>ц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57045" y="6936209"/>
            <a:ext cx="18338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Регистр</a:t>
            </a:r>
            <a:r>
              <a:rPr sz="2100" spc="-9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учета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57045" y="8319641"/>
            <a:ext cx="151828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Отчетность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157045" y="9069390"/>
            <a:ext cx="31051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Налоговые</a:t>
            </a:r>
            <a:r>
              <a:rPr sz="2100" spc="-9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декларации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436133" y="5544306"/>
            <a:ext cx="448056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Моделирование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обязанностей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уплате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налогов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436133" y="6882104"/>
            <a:ext cx="3370579" cy="1139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Изучение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фактического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исполнения</a:t>
            </a:r>
            <a:r>
              <a:rPr sz="2100" spc="-4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обязанности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(исчисление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уплата)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436133" y="8908250"/>
            <a:ext cx="356552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Выявление</a:t>
            </a:r>
            <a:r>
              <a:rPr sz="2100" spc="-6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(невыявление) </a:t>
            </a:r>
            <a:r>
              <a:rPr sz="2100" spc="-6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расхождений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4099835" y="6527888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5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4099835" y="8332779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5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311970" y="6974827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180045" y="0"/>
                </a:moveTo>
                <a:lnTo>
                  <a:pt x="188052" y="0"/>
                </a:lnTo>
                <a:lnTo>
                  <a:pt x="199860" y="2340"/>
                </a:lnTo>
                <a:lnTo>
                  <a:pt x="209223" y="8860"/>
                </a:lnTo>
                <a:lnTo>
                  <a:pt x="215392" y="18808"/>
                </a:lnTo>
                <a:lnTo>
                  <a:pt x="217615" y="31434"/>
                </a:lnTo>
                <a:lnTo>
                  <a:pt x="217615" y="98000"/>
                </a:lnTo>
                <a:lnTo>
                  <a:pt x="975779" y="98000"/>
                </a:lnTo>
                <a:lnTo>
                  <a:pt x="995567" y="102395"/>
                </a:lnTo>
                <a:lnTo>
                  <a:pt x="1011680" y="113588"/>
                </a:lnTo>
                <a:lnTo>
                  <a:pt x="1022519" y="129983"/>
                </a:lnTo>
                <a:lnTo>
                  <a:pt x="1026487" y="149979"/>
                </a:lnTo>
                <a:lnTo>
                  <a:pt x="1022519" y="169975"/>
                </a:lnTo>
                <a:lnTo>
                  <a:pt x="1011680" y="186370"/>
                </a:lnTo>
                <a:lnTo>
                  <a:pt x="995567" y="197564"/>
                </a:lnTo>
                <a:lnTo>
                  <a:pt x="975779" y="201958"/>
                </a:lnTo>
                <a:lnTo>
                  <a:pt x="217615" y="201958"/>
                </a:lnTo>
                <a:lnTo>
                  <a:pt x="217615" y="268525"/>
                </a:lnTo>
                <a:lnTo>
                  <a:pt x="215392" y="281150"/>
                </a:lnTo>
                <a:lnTo>
                  <a:pt x="209223" y="291099"/>
                </a:lnTo>
                <a:lnTo>
                  <a:pt x="199860" y="297618"/>
                </a:lnTo>
                <a:lnTo>
                  <a:pt x="188052" y="299959"/>
                </a:lnTo>
                <a:lnTo>
                  <a:pt x="180045" y="299959"/>
                </a:lnTo>
                <a:lnTo>
                  <a:pt x="16218" y="180386"/>
                </a:lnTo>
                <a:lnTo>
                  <a:pt x="0" y="149979"/>
                </a:lnTo>
                <a:lnTo>
                  <a:pt x="1090" y="141472"/>
                </a:lnTo>
                <a:lnTo>
                  <a:pt x="165059" y="8218"/>
                </a:lnTo>
                <a:lnTo>
                  <a:pt x="172244" y="2876"/>
                </a:lnTo>
                <a:lnTo>
                  <a:pt x="180045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382758" y="7372742"/>
            <a:ext cx="822960" cy="1195070"/>
          </a:xfrm>
          <a:custGeom>
            <a:avLst/>
            <a:gdLst/>
            <a:ahLst/>
            <a:cxnLst/>
            <a:rect l="l" t="t" r="r" b="b"/>
            <a:pathLst>
              <a:path w="822959" h="1195070">
                <a:moveTo>
                  <a:pt x="794321" y="537197"/>
                </a:moveTo>
                <a:lnTo>
                  <a:pt x="791514" y="517740"/>
                </a:lnTo>
                <a:lnTo>
                  <a:pt x="781177" y="500176"/>
                </a:lnTo>
                <a:lnTo>
                  <a:pt x="764921" y="487883"/>
                </a:lnTo>
                <a:lnTo>
                  <a:pt x="745921" y="482841"/>
                </a:lnTo>
                <a:lnTo>
                  <a:pt x="726440" y="485203"/>
                </a:lnTo>
                <a:lnTo>
                  <a:pt x="708736" y="495071"/>
                </a:lnTo>
                <a:lnTo>
                  <a:pt x="142506" y="999248"/>
                </a:lnTo>
                <a:lnTo>
                  <a:pt x="98234" y="949540"/>
                </a:lnTo>
                <a:lnTo>
                  <a:pt x="88188" y="941578"/>
                </a:lnTo>
                <a:lnTo>
                  <a:pt x="76962" y="938250"/>
                </a:lnTo>
                <a:lnTo>
                  <a:pt x="65633" y="939609"/>
                </a:lnTo>
                <a:lnTo>
                  <a:pt x="6438" y="1149286"/>
                </a:lnTo>
                <a:lnTo>
                  <a:pt x="5588" y="1158659"/>
                </a:lnTo>
                <a:lnTo>
                  <a:pt x="6692" y="1167561"/>
                </a:lnTo>
                <a:lnTo>
                  <a:pt x="37503" y="1194498"/>
                </a:lnTo>
                <a:lnTo>
                  <a:pt x="46875" y="1194701"/>
                </a:lnTo>
                <a:lnTo>
                  <a:pt x="232232" y="1179042"/>
                </a:lnTo>
                <a:lnTo>
                  <a:pt x="264642" y="1149045"/>
                </a:lnTo>
                <a:lnTo>
                  <a:pt x="262636" y="1137513"/>
                </a:lnTo>
                <a:lnTo>
                  <a:pt x="255905" y="1126604"/>
                </a:lnTo>
                <a:lnTo>
                  <a:pt x="211632" y="1076896"/>
                </a:lnTo>
                <a:lnTo>
                  <a:pt x="777875" y="572719"/>
                </a:lnTo>
                <a:lnTo>
                  <a:pt x="789724" y="556272"/>
                </a:lnTo>
                <a:lnTo>
                  <a:pt x="794321" y="537197"/>
                </a:lnTo>
                <a:close/>
              </a:path>
              <a:path w="822959" h="1195070">
                <a:moveTo>
                  <a:pt x="822921" y="57023"/>
                </a:moveTo>
                <a:lnTo>
                  <a:pt x="821232" y="37439"/>
                </a:lnTo>
                <a:lnTo>
                  <a:pt x="811923" y="19316"/>
                </a:lnTo>
                <a:lnTo>
                  <a:pt x="796391" y="6108"/>
                </a:lnTo>
                <a:lnTo>
                  <a:pt x="777709" y="0"/>
                </a:lnTo>
                <a:lnTo>
                  <a:pt x="758126" y="1231"/>
                </a:lnTo>
                <a:lnTo>
                  <a:pt x="739889" y="10083"/>
                </a:lnTo>
                <a:lnTo>
                  <a:pt x="145796" y="481101"/>
                </a:lnTo>
                <a:lnTo>
                  <a:pt x="104432" y="428942"/>
                </a:lnTo>
                <a:lnTo>
                  <a:pt x="94856" y="420433"/>
                </a:lnTo>
                <a:lnTo>
                  <a:pt x="83832" y="416471"/>
                </a:lnTo>
                <a:lnTo>
                  <a:pt x="72453" y="417169"/>
                </a:lnTo>
                <a:lnTo>
                  <a:pt x="1384" y="623125"/>
                </a:lnTo>
                <a:lnTo>
                  <a:pt x="0" y="632434"/>
                </a:lnTo>
                <a:lnTo>
                  <a:pt x="596" y="641388"/>
                </a:lnTo>
                <a:lnTo>
                  <a:pt x="29806" y="670026"/>
                </a:lnTo>
                <a:lnTo>
                  <a:pt x="39166" y="670775"/>
                </a:lnTo>
                <a:lnTo>
                  <a:pt x="225107" y="665734"/>
                </a:lnTo>
                <a:lnTo>
                  <a:pt x="259181" y="637628"/>
                </a:lnTo>
                <a:lnTo>
                  <a:pt x="257835" y="625995"/>
                </a:lnTo>
                <a:lnTo>
                  <a:pt x="251739" y="614730"/>
                </a:lnTo>
                <a:lnTo>
                  <a:pt x="210375" y="562559"/>
                </a:lnTo>
                <a:lnTo>
                  <a:pt x="804481" y="91541"/>
                </a:lnTo>
                <a:lnTo>
                  <a:pt x="817257" y="75806"/>
                </a:lnTo>
                <a:lnTo>
                  <a:pt x="822921" y="57023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352913" y="5040667"/>
            <a:ext cx="896619" cy="1097915"/>
          </a:xfrm>
          <a:custGeom>
            <a:avLst/>
            <a:gdLst/>
            <a:ahLst/>
            <a:cxnLst/>
            <a:rect l="l" t="t" r="r" b="b"/>
            <a:pathLst>
              <a:path w="896620" h="1097914">
                <a:moveTo>
                  <a:pt x="858037" y="59817"/>
                </a:moveTo>
                <a:lnTo>
                  <a:pt x="849464" y="21475"/>
                </a:lnTo>
                <a:lnTo>
                  <a:pt x="816559" y="12"/>
                </a:lnTo>
                <a:lnTo>
                  <a:pt x="796937" y="0"/>
                </a:lnTo>
                <a:lnTo>
                  <a:pt x="778179" y="7658"/>
                </a:lnTo>
                <a:lnTo>
                  <a:pt x="155181" y="439737"/>
                </a:lnTo>
                <a:lnTo>
                  <a:pt x="117246" y="385038"/>
                </a:lnTo>
                <a:lnTo>
                  <a:pt x="108229" y="375932"/>
                </a:lnTo>
                <a:lnTo>
                  <a:pt x="97485" y="371271"/>
                </a:lnTo>
                <a:lnTo>
                  <a:pt x="86080" y="371246"/>
                </a:lnTo>
                <a:lnTo>
                  <a:pt x="75044" y="376059"/>
                </a:lnTo>
                <a:lnTo>
                  <a:pt x="1981" y="572236"/>
                </a:lnTo>
                <a:lnTo>
                  <a:pt x="0" y="581431"/>
                </a:lnTo>
                <a:lnTo>
                  <a:pt x="25" y="590410"/>
                </a:lnTo>
                <a:lnTo>
                  <a:pt x="27355" y="620864"/>
                </a:lnTo>
                <a:lnTo>
                  <a:pt x="222529" y="629056"/>
                </a:lnTo>
                <a:lnTo>
                  <a:pt x="231470" y="629348"/>
                </a:lnTo>
                <a:lnTo>
                  <a:pt x="239407" y="627100"/>
                </a:lnTo>
                <a:lnTo>
                  <a:pt x="245986" y="622541"/>
                </a:lnTo>
                <a:lnTo>
                  <a:pt x="254355" y="613892"/>
                </a:lnTo>
                <a:lnTo>
                  <a:pt x="258330" y="603199"/>
                </a:lnTo>
                <a:lnTo>
                  <a:pt x="257733" y="591502"/>
                </a:lnTo>
                <a:lnTo>
                  <a:pt x="252361" y="579856"/>
                </a:lnTo>
                <a:lnTo>
                  <a:pt x="214426" y="525157"/>
                </a:lnTo>
                <a:lnTo>
                  <a:pt x="837425" y="93091"/>
                </a:lnTo>
                <a:lnTo>
                  <a:pt x="851179" y="78193"/>
                </a:lnTo>
                <a:lnTo>
                  <a:pt x="858037" y="59817"/>
                </a:lnTo>
                <a:close/>
              </a:path>
              <a:path w="896620" h="1097914">
                <a:moveTo>
                  <a:pt x="896315" y="528231"/>
                </a:moveTo>
                <a:lnTo>
                  <a:pt x="887742" y="489889"/>
                </a:lnTo>
                <a:lnTo>
                  <a:pt x="854837" y="468414"/>
                </a:lnTo>
                <a:lnTo>
                  <a:pt x="835215" y="468401"/>
                </a:lnTo>
                <a:lnTo>
                  <a:pt x="816457" y="476072"/>
                </a:lnTo>
                <a:lnTo>
                  <a:pt x="193459" y="908151"/>
                </a:lnTo>
                <a:lnTo>
                  <a:pt x="155524" y="853452"/>
                </a:lnTo>
                <a:lnTo>
                  <a:pt x="146494" y="844334"/>
                </a:lnTo>
                <a:lnTo>
                  <a:pt x="135763" y="839685"/>
                </a:lnTo>
                <a:lnTo>
                  <a:pt x="124345" y="839660"/>
                </a:lnTo>
                <a:lnTo>
                  <a:pt x="113309" y="844461"/>
                </a:lnTo>
                <a:lnTo>
                  <a:pt x="40259" y="1040650"/>
                </a:lnTo>
                <a:lnTo>
                  <a:pt x="38277" y="1049845"/>
                </a:lnTo>
                <a:lnTo>
                  <a:pt x="38303" y="1058811"/>
                </a:lnTo>
                <a:lnTo>
                  <a:pt x="65633" y="1089279"/>
                </a:lnTo>
                <a:lnTo>
                  <a:pt x="260794" y="1097470"/>
                </a:lnTo>
                <a:lnTo>
                  <a:pt x="269748" y="1097762"/>
                </a:lnTo>
                <a:lnTo>
                  <a:pt x="277685" y="1095514"/>
                </a:lnTo>
                <a:lnTo>
                  <a:pt x="284264" y="1090942"/>
                </a:lnTo>
                <a:lnTo>
                  <a:pt x="292633" y="1082294"/>
                </a:lnTo>
                <a:lnTo>
                  <a:pt x="296608" y="1071600"/>
                </a:lnTo>
                <a:lnTo>
                  <a:pt x="296011" y="1059916"/>
                </a:lnTo>
                <a:lnTo>
                  <a:pt x="290639" y="1048270"/>
                </a:lnTo>
                <a:lnTo>
                  <a:pt x="252704" y="993571"/>
                </a:lnTo>
                <a:lnTo>
                  <a:pt x="875703" y="561492"/>
                </a:lnTo>
                <a:lnTo>
                  <a:pt x="889457" y="546608"/>
                </a:lnTo>
                <a:lnTo>
                  <a:pt x="896315" y="528231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12549" y="4187547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12549" y="2740931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099" y="761999"/>
                </a:moveTo>
                <a:lnTo>
                  <a:pt x="0" y="761999"/>
                </a:lnTo>
                <a:lnTo>
                  <a:pt x="0" y="0"/>
                </a:lnTo>
                <a:lnTo>
                  <a:pt x="38099" y="0"/>
                </a:lnTo>
                <a:lnTo>
                  <a:pt x="38099" y="761999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8700" y="0"/>
            <a:ext cx="228600" cy="3121660"/>
          </a:xfrm>
          <a:custGeom>
            <a:avLst/>
            <a:gdLst/>
            <a:ahLst/>
            <a:cxnLst/>
            <a:rect l="l" t="t" r="r" b="b"/>
            <a:pathLst>
              <a:path w="228600" h="3121660">
                <a:moveTo>
                  <a:pt x="0" y="3121270"/>
                </a:moveTo>
                <a:lnTo>
                  <a:pt x="0" y="0"/>
                </a:lnTo>
                <a:lnTo>
                  <a:pt x="228599" y="0"/>
                </a:lnTo>
                <a:lnTo>
                  <a:pt x="228599" y="3121270"/>
                </a:lnTo>
                <a:lnTo>
                  <a:pt x="0" y="312127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081542" y="6895610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64769" rIns="0" bIns="0" rtlCol="0">
            <a:spAutoFit/>
          </a:bodyPr>
          <a:lstStyle/>
          <a:p>
            <a:pPr marL="220345" marR="541020">
              <a:lnSpc>
                <a:spcPct val="116100"/>
              </a:lnSpc>
              <a:spcBef>
                <a:spcPts val="509"/>
              </a:spcBef>
            </a:pP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подлежащий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уплате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налог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учетом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обстоятельств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дела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(С)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23739" y="5739941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4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45456" y="5739941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4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219301" y="5124036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5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040720" y="5555658"/>
            <a:ext cx="297751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3225" marR="5080" indent="-391160">
              <a:lnSpc>
                <a:spcPct val="117600"/>
              </a:lnSpc>
              <a:spcBef>
                <a:spcPts val="100"/>
              </a:spcBef>
            </a:pPr>
            <a:r>
              <a:rPr sz="1700" spc="100" dirty="0">
                <a:solidFill>
                  <a:srgbClr val="251D20"/>
                </a:solidFill>
                <a:latin typeface="Trebuchet MS"/>
                <a:cs typeface="Trebuchet MS"/>
              </a:rPr>
              <a:t>правовая</a:t>
            </a:r>
            <a:r>
              <a:rPr sz="17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700" spc="85" dirty="0">
                <a:solidFill>
                  <a:srgbClr val="251D20"/>
                </a:solidFill>
                <a:latin typeface="Trebuchet MS"/>
                <a:cs typeface="Trebuchet MS"/>
              </a:rPr>
              <a:t>модель</a:t>
            </a:r>
            <a:r>
              <a:rPr sz="17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700" spc="70" dirty="0">
                <a:solidFill>
                  <a:srgbClr val="251D20"/>
                </a:solidFill>
                <a:latin typeface="Trebuchet MS"/>
                <a:cs typeface="Trebuchet MS"/>
              </a:rPr>
              <a:t>действий </a:t>
            </a:r>
            <a:r>
              <a:rPr sz="1700" spc="-5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700" spc="80" dirty="0">
                <a:solidFill>
                  <a:srgbClr val="251D20"/>
                </a:solidFill>
                <a:latin typeface="Trebuchet MS"/>
                <a:cs typeface="Trebuchet MS"/>
              </a:rPr>
              <a:t>налогоплательщика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232546" y="6365626"/>
            <a:ext cx="624205" cy="386080"/>
          </a:xfrm>
          <a:custGeom>
            <a:avLst/>
            <a:gdLst/>
            <a:ahLst/>
            <a:cxnLst/>
            <a:rect l="l" t="t" r="r" b="b"/>
            <a:pathLst>
              <a:path w="624205" h="386079">
                <a:moveTo>
                  <a:pt x="73566" y="0"/>
                </a:moveTo>
                <a:lnTo>
                  <a:pt x="311943" y="238377"/>
                </a:lnTo>
                <a:lnTo>
                  <a:pt x="550320" y="0"/>
                </a:lnTo>
                <a:lnTo>
                  <a:pt x="623887" y="73566"/>
                </a:lnTo>
                <a:lnTo>
                  <a:pt x="311943" y="385510"/>
                </a:lnTo>
                <a:lnTo>
                  <a:pt x="0" y="73566"/>
                </a:lnTo>
                <a:lnTo>
                  <a:pt x="73566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36098" y="1907206"/>
            <a:ext cx="14947900" cy="842644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434"/>
              </a:spcBef>
            </a:pPr>
            <a:r>
              <a:rPr sz="2800" b="1" spc="365" dirty="0">
                <a:solidFill>
                  <a:srgbClr val="251D20"/>
                </a:solidFill>
                <a:latin typeface="Trebuchet MS"/>
                <a:cs typeface="Trebuchet MS"/>
              </a:rPr>
              <a:t>РАЗМЕРА</a:t>
            </a:r>
            <a:r>
              <a:rPr sz="2800" b="1" spc="4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10" dirty="0">
                <a:solidFill>
                  <a:srgbClr val="251D20"/>
                </a:solidFill>
                <a:latin typeface="Trebuchet MS"/>
                <a:cs typeface="Trebuchet MS"/>
              </a:rPr>
              <a:t>НЕУПЛАЧЕННЫХ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70" dirty="0">
                <a:solidFill>
                  <a:srgbClr val="251D20"/>
                </a:solidFill>
                <a:latin typeface="Trebuchet MS"/>
                <a:cs typeface="Trebuchet MS"/>
              </a:rPr>
              <a:t>НАЛОГОВ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10" dirty="0">
                <a:solidFill>
                  <a:srgbClr val="251D20"/>
                </a:solidFill>
                <a:latin typeface="Trebuchet MS"/>
                <a:cs typeface="Trebuchet MS"/>
              </a:rPr>
              <a:t>ДОЛИ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10" dirty="0">
                <a:solidFill>
                  <a:srgbClr val="251D20"/>
                </a:solidFill>
                <a:latin typeface="Trebuchet MS"/>
                <a:cs typeface="Trebuchet MS"/>
              </a:rPr>
              <a:t>НЕУПЛАЧЕННЫХ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70" dirty="0">
                <a:solidFill>
                  <a:srgbClr val="251D20"/>
                </a:solidFill>
                <a:latin typeface="Trebuchet MS"/>
                <a:cs typeface="Trebuchet MS"/>
              </a:rPr>
              <a:t>НАЛОГОВ</a:t>
            </a:r>
            <a:r>
              <a:rPr sz="2800" b="1" spc="4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10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800" b="1" spc="-8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45" dirty="0">
                <a:solidFill>
                  <a:srgbClr val="251D20"/>
                </a:solidFill>
                <a:latin typeface="Trebuchet MS"/>
                <a:cs typeface="Trebuchet MS"/>
              </a:rPr>
              <a:t>ОБЩЕЙ</a:t>
            </a:r>
            <a:r>
              <a:rPr sz="2800" b="1" spc="4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50" dirty="0">
                <a:solidFill>
                  <a:srgbClr val="251D20"/>
                </a:solidFill>
                <a:latin typeface="Trebuchet MS"/>
                <a:cs typeface="Trebuchet MS"/>
              </a:rPr>
              <a:t>СУММЕ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25" dirty="0">
                <a:solidFill>
                  <a:srgbClr val="251D20"/>
                </a:solidFill>
                <a:latin typeface="Trebuchet MS"/>
                <a:cs typeface="Trebuchet MS"/>
              </a:rPr>
              <a:t>НАЛОГОВ,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10" dirty="0">
                <a:solidFill>
                  <a:srgbClr val="251D20"/>
                </a:solidFill>
                <a:latin typeface="Trebuchet MS"/>
                <a:cs typeface="Trebuchet MS"/>
              </a:rPr>
              <a:t>ПОДЛЕЖАЩИХ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50" dirty="0">
                <a:solidFill>
                  <a:srgbClr val="251D20"/>
                </a:solidFill>
                <a:latin typeface="Trebuchet MS"/>
                <a:cs typeface="Trebuchet MS"/>
              </a:rPr>
              <a:t>УПЛАТЕ</a:t>
            </a:r>
            <a:r>
              <a:rPr sz="2800" b="1" spc="40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1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800" b="1" spc="4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60" dirty="0">
                <a:solidFill>
                  <a:srgbClr val="251D20"/>
                </a:solidFill>
                <a:latin typeface="Trebuchet MS"/>
                <a:cs typeface="Trebuchet MS"/>
              </a:rPr>
              <a:t>БЮДЖЕТ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36098" y="462948"/>
            <a:ext cx="323469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480" dirty="0"/>
              <a:t>Р</a:t>
            </a:r>
            <a:r>
              <a:rPr sz="6400" spc="350" dirty="0"/>
              <a:t>А</a:t>
            </a:r>
            <a:r>
              <a:rPr sz="6400" spc="395" dirty="0"/>
              <a:t>С</a:t>
            </a:r>
            <a:r>
              <a:rPr sz="6400" spc="525" dirty="0"/>
              <a:t>Ч</a:t>
            </a:r>
            <a:r>
              <a:rPr sz="6400" spc="35" dirty="0"/>
              <a:t>Е</a:t>
            </a:r>
            <a:r>
              <a:rPr sz="6400" spc="-200" dirty="0"/>
              <a:t>Т</a:t>
            </a:r>
            <a:endParaRPr sz="6400"/>
          </a:p>
        </p:txBody>
      </p:sp>
      <p:sp>
        <p:nvSpPr>
          <p:cNvPr id="13" name="object 13"/>
          <p:cNvSpPr txBox="1"/>
          <p:nvPr/>
        </p:nvSpPr>
        <p:spPr>
          <a:xfrm>
            <a:off x="785981" y="6895610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62230" rIns="0" bIns="0" rtlCol="0">
            <a:spAutoFit/>
          </a:bodyPr>
          <a:lstStyle/>
          <a:p>
            <a:pPr marL="471170" marR="156210">
              <a:lnSpc>
                <a:spcPct val="116100"/>
              </a:lnSpc>
              <a:spcBef>
                <a:spcPts val="490"/>
              </a:spcBef>
            </a:pP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размер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исчисленного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налогоплательщиком</a:t>
            </a:r>
            <a:r>
              <a:rPr sz="2100" spc="-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налога</a:t>
            </a:r>
            <a:r>
              <a:rPr sz="2100" spc="-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(А)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5981" y="4014755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112395" rIns="0" bIns="0" rtlCol="0">
            <a:spAutoFit/>
          </a:bodyPr>
          <a:lstStyle/>
          <a:p>
            <a:pPr marL="356870" marR="398145">
              <a:lnSpc>
                <a:spcPts val="2850"/>
              </a:lnSpc>
              <a:spcBef>
                <a:spcPts val="885"/>
              </a:spcBef>
              <a:tabLst>
                <a:tab pos="722630" algn="l"/>
                <a:tab pos="2644775" algn="l"/>
              </a:tabLst>
            </a:pPr>
            <a:r>
              <a:rPr sz="2400" spc="42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2400" spc="42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2400" spc="31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400" spc="41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400" spc="480" dirty="0">
                <a:solidFill>
                  <a:srgbClr val="251D20"/>
                </a:solidFill>
                <a:latin typeface="Trebuchet MS"/>
                <a:cs typeface="Trebuchet MS"/>
              </a:rPr>
              <a:t>Ы</a:t>
            </a:r>
            <a:r>
              <a:rPr sz="2400" spc="6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345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400" spc="370" dirty="0">
                <a:solidFill>
                  <a:srgbClr val="251D20"/>
                </a:solidFill>
                <a:latin typeface="Trebuchet MS"/>
                <a:cs typeface="Trebuchet MS"/>
              </a:rPr>
              <a:t>Г</a:t>
            </a: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43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400" spc="45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Ы  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И	</a:t>
            </a:r>
            <a:r>
              <a:rPr sz="2400" spc="375" dirty="0">
                <a:solidFill>
                  <a:srgbClr val="251D20"/>
                </a:solidFill>
                <a:latin typeface="Trebuchet MS"/>
                <a:cs typeface="Trebuchet MS"/>
              </a:rPr>
              <a:t>ДЕКЛАРАЦИИ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65164" y="6895610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Times New Roman"/>
              <a:cs typeface="Times New Roman"/>
            </a:endParaRPr>
          </a:p>
          <a:p>
            <a:pPr marL="1167130">
              <a:lnSpc>
                <a:spcPct val="100000"/>
              </a:lnSpc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уплата</a:t>
            </a:r>
            <a:r>
              <a:rPr sz="2100" spc="-5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налога</a:t>
            </a:r>
            <a:r>
              <a:rPr sz="2100" spc="-5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(В)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65164" y="4014755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278130" rIns="0" bIns="0" rtlCol="0">
            <a:spAutoFit/>
          </a:bodyPr>
          <a:lstStyle/>
          <a:p>
            <a:pPr marR="162560" algn="ctr">
              <a:lnSpc>
                <a:spcPct val="100000"/>
              </a:lnSpc>
              <a:spcBef>
                <a:spcPts val="2190"/>
              </a:spcBef>
              <a:tabLst>
                <a:tab pos="1849120" algn="l"/>
                <a:tab pos="2442210" algn="l"/>
              </a:tabLst>
            </a:pPr>
            <a:r>
              <a:rPr sz="2400" spc="380" dirty="0">
                <a:solidFill>
                  <a:srgbClr val="251D20"/>
                </a:solidFill>
                <a:latin typeface="Trebuchet MS"/>
                <a:cs typeface="Trebuchet MS"/>
              </a:rPr>
              <a:t>ВЫПИСКА	</a:t>
            </a:r>
            <a:r>
              <a:rPr sz="2400" spc="229" dirty="0">
                <a:solidFill>
                  <a:srgbClr val="251D20"/>
                </a:solidFill>
                <a:latin typeface="Trebuchet MS"/>
                <a:cs typeface="Trebuchet MS"/>
              </a:rPr>
              <a:t>СО	</a:t>
            </a:r>
            <a:r>
              <a:rPr sz="2400" spc="325" dirty="0">
                <a:solidFill>
                  <a:srgbClr val="251D20"/>
                </a:solidFill>
                <a:latin typeface="Trebuchet MS"/>
                <a:cs typeface="Trebuchet MS"/>
              </a:rPr>
              <a:t>СЧЕТА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081542" y="3979370"/>
            <a:ext cx="4895850" cy="958215"/>
          </a:xfrm>
          <a:prstGeom prst="rect">
            <a:avLst/>
          </a:prstGeom>
          <a:solidFill>
            <a:srgbClr val="F7F7F7"/>
          </a:solidFill>
          <a:ln w="25079">
            <a:solidFill>
              <a:srgbClr val="24664D"/>
            </a:solidFill>
          </a:ln>
        </p:spPr>
        <p:txBody>
          <a:bodyPr vert="horz" wrap="square" lIns="0" tIns="278130" rIns="0" bIns="0" rtlCol="0">
            <a:spAutoFit/>
          </a:bodyPr>
          <a:lstStyle/>
          <a:p>
            <a:pPr marL="995680">
              <a:lnSpc>
                <a:spcPct val="100000"/>
              </a:lnSpc>
              <a:spcBef>
                <a:spcPts val="2190"/>
              </a:spcBef>
              <a:tabLst>
                <a:tab pos="1951989" algn="l"/>
              </a:tabLst>
            </a:pPr>
            <a:r>
              <a:rPr sz="2400" spc="225" dirty="0">
                <a:solidFill>
                  <a:srgbClr val="251D20"/>
                </a:solidFill>
                <a:latin typeface="Trebuchet MS"/>
                <a:cs typeface="Trebuchet MS"/>
              </a:rPr>
              <a:t>ПУД,	</a:t>
            </a:r>
            <a:r>
              <a:rPr sz="2400" spc="340" dirty="0">
                <a:solidFill>
                  <a:srgbClr val="251D20"/>
                </a:solidFill>
                <a:latin typeface="Trebuchet MS"/>
                <a:cs typeface="Trebuchet MS"/>
              </a:rPr>
              <a:t>РЕГИСТР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87017" y="8626683"/>
            <a:ext cx="10759440" cy="894080"/>
          </a:xfrm>
          <a:prstGeom prst="rect">
            <a:avLst/>
          </a:prstGeom>
          <a:solidFill>
            <a:srgbClr val="F7F7F7"/>
          </a:solidFill>
          <a:ln w="55114">
            <a:solidFill>
              <a:srgbClr val="24664D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00" b="1" spc="135" dirty="0">
                <a:solidFill>
                  <a:srgbClr val="251D20"/>
                </a:solidFill>
                <a:latin typeface="Trebuchet MS"/>
                <a:cs typeface="Trebuchet MS"/>
              </a:rPr>
              <a:t>РАЗМЕР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65" dirty="0">
                <a:solidFill>
                  <a:srgbClr val="251D20"/>
                </a:solidFill>
                <a:latin typeface="Trebuchet MS"/>
                <a:cs typeface="Trebuchet MS"/>
              </a:rPr>
              <a:t>НЕУПЛАЧЕННОГО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65" dirty="0">
                <a:solidFill>
                  <a:srgbClr val="251D20"/>
                </a:solidFill>
                <a:latin typeface="Trebuchet MS"/>
                <a:cs typeface="Trebuchet MS"/>
              </a:rPr>
              <a:t>НАЛОГА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-30" dirty="0">
                <a:solidFill>
                  <a:srgbClr val="251D20"/>
                </a:solidFill>
                <a:latin typeface="Trebuchet MS"/>
                <a:cs typeface="Trebuchet MS"/>
              </a:rPr>
              <a:t>=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40" dirty="0">
                <a:solidFill>
                  <a:srgbClr val="251D20"/>
                </a:solidFill>
                <a:latin typeface="Trebuchet MS"/>
                <a:cs typeface="Trebuchet MS"/>
              </a:rPr>
              <a:t>-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7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100" b="1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1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20" dirty="0">
                <a:solidFill>
                  <a:srgbClr val="251D20"/>
                </a:solidFill>
                <a:latin typeface="Trebuchet MS"/>
                <a:cs typeface="Trebuchet MS"/>
              </a:rPr>
              <a:t>учетом</a:t>
            </a:r>
            <a:r>
              <a:rPr sz="2100" b="1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endParaRPr sz="2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0"/>
            <a:ext cx="46100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46114" y="1034448"/>
            <a:ext cx="8379459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180" dirty="0">
                <a:latin typeface="Trebuchet MS"/>
                <a:cs typeface="Trebuchet MS"/>
              </a:rPr>
              <a:t>КАК</a:t>
            </a:r>
            <a:r>
              <a:rPr sz="6400" spc="-114" dirty="0">
                <a:latin typeface="Trebuchet MS"/>
                <a:cs typeface="Trebuchet MS"/>
              </a:rPr>
              <a:t> </a:t>
            </a:r>
            <a:r>
              <a:rPr sz="6400" spc="175" dirty="0">
                <a:latin typeface="Trebuchet MS"/>
                <a:cs typeface="Trebuchet MS"/>
              </a:rPr>
              <a:t>ИСПОЛЬЗУЕТСЯ</a:t>
            </a:r>
            <a:endParaRPr sz="64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533418" y="8191500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9"/>
                </a:lnTo>
                <a:lnTo>
                  <a:pt x="0" y="2095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435429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846851" y="4723658"/>
            <a:ext cx="2525749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229" dirty="0">
                <a:solidFill>
                  <a:srgbClr val="251D20"/>
                </a:solidFill>
                <a:latin typeface="Trebuchet MS"/>
                <a:cs typeface="Trebuchet MS"/>
              </a:rPr>
              <a:t>Корпоративные </a:t>
            </a:r>
            <a:r>
              <a:rPr lang="ru-RU" sz="2000" b="1" spc="229" dirty="0">
                <a:solidFill>
                  <a:srgbClr val="251D20"/>
                </a:solidFill>
                <a:latin typeface="Trebuchet MS"/>
                <a:cs typeface="Trebuchet MS"/>
              </a:rPr>
              <a:t>конфликты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40395" y="4666444"/>
            <a:ext cx="4610091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100" dirty="0">
                <a:latin typeface="Trebuchet MS"/>
                <a:cs typeface="Trebuchet MS"/>
              </a:rPr>
              <a:t>Изучение ущербных сделок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657308" y="3943528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858000" y="3923440"/>
            <a:ext cx="2390007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165" dirty="0">
                <a:solidFill>
                  <a:srgbClr val="251D20"/>
                </a:solidFill>
                <a:latin typeface="Trebuchet MS"/>
                <a:cs typeface="Trebuchet MS"/>
              </a:rPr>
              <a:t>Хозяйственные</a:t>
            </a:r>
            <a:r>
              <a:rPr lang="ru-RU" sz="1800" b="1" spc="165" dirty="0">
                <a:solidFill>
                  <a:srgbClr val="251D20"/>
                </a:solidFill>
                <a:latin typeface="Trebuchet MS"/>
                <a:cs typeface="Trebuchet MS"/>
              </a:rPr>
              <a:t> споры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657308" y="4710344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340396" y="3737703"/>
            <a:ext cx="4893945" cy="641971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70"/>
              </a:spcBef>
            </a:pPr>
            <a:r>
              <a:rPr lang="ru-RU" sz="2100" spc="75" dirty="0">
                <a:solidFill>
                  <a:srgbClr val="251D20"/>
                </a:solidFill>
                <a:latin typeface="Trebuchet MS"/>
                <a:cs typeface="Trebuchet MS"/>
              </a:rPr>
              <a:t>Изучение исполнение обязательств сторонами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36270" y="5675667"/>
            <a:ext cx="2116455" cy="360996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lang="ru-RU" sz="2000" b="1" spc="229" dirty="0">
                <a:solidFill>
                  <a:srgbClr val="251D20"/>
                </a:solidFill>
                <a:latin typeface="Trebuchet MS"/>
                <a:cs typeface="Trebuchet MS"/>
              </a:rPr>
              <a:t>Банкротство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709049" y="5705989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1351731" y="5526588"/>
            <a:ext cx="4893945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100" spc="65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лияние</a:t>
            </a:r>
            <a:r>
              <a:rPr sz="2100" spc="-1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 err="1">
                <a:solidFill>
                  <a:srgbClr val="251D20"/>
                </a:solidFill>
                <a:latin typeface="Trebuchet MS"/>
                <a:cs typeface="Trebuchet MS"/>
              </a:rPr>
              <a:t>сделок</a:t>
            </a:r>
            <a:r>
              <a:rPr lang="ru-RU" sz="2100" spc="70" dirty="0">
                <a:solidFill>
                  <a:srgbClr val="251D20"/>
                </a:solidFill>
                <a:latin typeface="Trebuchet MS"/>
                <a:cs typeface="Trebuchet MS"/>
              </a:rPr>
              <a:t> на финансовое состояние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46852" y="8002983"/>
            <a:ext cx="2482310" cy="691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lang="ru-RU" sz="2000" b="1" spc="229" dirty="0">
                <a:solidFill>
                  <a:srgbClr val="251D20"/>
                </a:solidFill>
                <a:latin typeface="Trebuchet MS"/>
                <a:cs typeface="Trebuchet MS"/>
              </a:rPr>
              <a:t>Универсальный</a:t>
            </a:r>
            <a:r>
              <a:rPr lang="ru-RU" sz="1800" b="1" spc="229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lang="ru-RU" sz="2000" b="1" spc="229" dirty="0">
                <a:solidFill>
                  <a:srgbClr val="251D20"/>
                </a:solidFill>
                <a:latin typeface="Trebuchet MS"/>
                <a:cs typeface="Trebuchet MS"/>
              </a:rPr>
              <a:t>инструмент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813924" y="8041322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1479487" y="7996237"/>
            <a:ext cx="384682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100" spc="120" dirty="0">
                <a:solidFill>
                  <a:srgbClr val="251D20"/>
                </a:solidFill>
                <a:latin typeface="Trebuchet MS"/>
                <a:cs typeface="Trebuchet MS"/>
              </a:rPr>
              <a:t>нападение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479487" y="8422083"/>
            <a:ext cx="519366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100" spc="65" dirty="0">
                <a:solidFill>
                  <a:srgbClr val="251D20"/>
                </a:solidFill>
                <a:latin typeface="Trebuchet MS"/>
                <a:cs typeface="Trebuchet MS"/>
              </a:rPr>
              <a:t>защита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813924" y="8500786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2363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723900"/>
            <a:ext cx="13005048" cy="15055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503555" marR="5080" indent="-491490" algn="l">
              <a:lnSpc>
                <a:spcPts val="5700"/>
              </a:lnSpc>
              <a:spcBef>
                <a:spcPts val="340"/>
              </a:spcBef>
            </a:pPr>
            <a:r>
              <a:rPr lang="ru-RU" sz="4800" spc="135" dirty="0"/>
              <a:t>РЫНОЧНЫЕ И НЕ ОЧЕНЬ РЫНОЧНЫЕ</a:t>
            </a:r>
            <a:r>
              <a:rPr lang="en-US" sz="4800" spc="135" dirty="0"/>
              <a:t> </a:t>
            </a:r>
            <a:r>
              <a:rPr lang="ru-RU" sz="4800" spc="135" dirty="0"/>
              <a:t>БАНКРОТСТВА</a:t>
            </a:r>
            <a:endParaRPr sz="4800" dirty="0"/>
          </a:p>
        </p:txBody>
      </p:sp>
      <p:sp>
        <p:nvSpPr>
          <p:cNvPr id="4" name="object 4"/>
          <p:cNvSpPr/>
          <p:nvPr/>
        </p:nvSpPr>
        <p:spPr>
          <a:xfrm>
            <a:off x="11463" y="7810500"/>
            <a:ext cx="2057400" cy="247650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D18C2B-0A63-4735-8416-8133A229BAD9}"/>
              </a:ext>
            </a:extLst>
          </p:cNvPr>
          <p:cNvSpPr txBox="1"/>
          <p:nvPr/>
        </p:nvSpPr>
        <p:spPr>
          <a:xfrm>
            <a:off x="2320323" y="2019300"/>
            <a:ext cx="10820400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b="1" i="0" dirty="0">
              <a:solidFill>
                <a:srgbClr val="22272F"/>
              </a:solidFill>
              <a:effectLst/>
              <a:latin typeface="PT Serif" panose="020A0603040505020204" pitchFamily="18" charset="-52"/>
            </a:endParaRPr>
          </a:p>
          <a:p>
            <a:pPr algn="l"/>
            <a:endParaRPr lang="ru-RU" b="1" dirty="0">
              <a:solidFill>
                <a:srgbClr val="22272F"/>
              </a:solidFill>
              <a:latin typeface="PT Serif" panose="020A0603040505020204" pitchFamily="18" charset="-52"/>
            </a:endParaRPr>
          </a:p>
          <a:p>
            <a:pPr algn="l"/>
            <a:endParaRPr lang="ru-RU" b="1" i="0" dirty="0">
              <a:solidFill>
                <a:srgbClr val="22272F"/>
              </a:solidFill>
              <a:effectLst/>
              <a:latin typeface="PT Serif" panose="020A0603040505020204" pitchFamily="18" charset="-52"/>
            </a:endParaRPr>
          </a:p>
          <a:p>
            <a:pPr algn="l"/>
            <a:endParaRPr lang="ru-RU" b="1" dirty="0">
              <a:solidFill>
                <a:srgbClr val="22272F"/>
              </a:solidFill>
              <a:latin typeface="PT Serif" panose="020A0603040505020204" pitchFamily="18" charset="-52"/>
            </a:endParaRPr>
          </a:p>
          <a:p>
            <a:pPr algn="l"/>
            <a:endParaRPr lang="ru-RU" sz="2000" b="1" dirty="0">
              <a:solidFill>
                <a:srgbClr val="22272F"/>
              </a:solidFill>
              <a:latin typeface="PT Serif" panose="020A0603040505020204" pitchFamily="18" charset="-52"/>
            </a:endParaRPr>
          </a:p>
          <a:p>
            <a:pPr algn="l"/>
            <a:r>
              <a:rPr lang="ru-RU" sz="3200" dirty="0">
                <a:solidFill>
                  <a:srgbClr val="22272F"/>
                </a:solidFill>
                <a:latin typeface="Trebuchet MS" panose="020B0603020202020204" pitchFamily="34" charset="0"/>
              </a:rPr>
              <a:t>Вопрос о том, что стало причиной банкротства или прекращения бизнеса - ключевой в спорах и конфликтах всех категорий:</a:t>
            </a:r>
          </a:p>
          <a:p>
            <a:pPr algn="l"/>
            <a:endParaRPr lang="ru-RU" sz="3200" dirty="0">
              <a:solidFill>
                <a:srgbClr val="22272F"/>
              </a:solidFill>
              <a:latin typeface="Trebuchet MS" panose="020B0603020202020204" pitchFamily="34" charset="0"/>
            </a:endParaRPr>
          </a:p>
          <a:p>
            <a:pPr algn="l"/>
            <a:r>
              <a:rPr lang="ru-RU" sz="3200" dirty="0">
                <a:solidFill>
                  <a:srgbClr val="22272F"/>
                </a:solidFill>
                <a:latin typeface="Trebuchet MS" panose="020B0603020202020204" pitchFamily="34" charset="0"/>
              </a:rPr>
              <a:t> – банкротные дела в арбитражных судах;</a:t>
            </a:r>
          </a:p>
          <a:p>
            <a:pPr algn="l"/>
            <a:endParaRPr lang="ru-RU" sz="3200" dirty="0">
              <a:solidFill>
                <a:srgbClr val="22272F"/>
              </a:solidFill>
              <a:latin typeface="Trebuchet MS" panose="020B0603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ru-RU" sz="3200" dirty="0">
                <a:solidFill>
                  <a:srgbClr val="22272F"/>
                </a:solidFill>
                <a:latin typeface="Trebuchet MS" panose="020B0603020202020204" pitchFamily="34" charset="0"/>
              </a:rPr>
              <a:t>уголовные дела, связанные с сферой банкротства;</a:t>
            </a:r>
          </a:p>
          <a:p>
            <a:pPr marL="457200" indent="-457200" algn="l">
              <a:buFontTx/>
              <a:buChar char="-"/>
            </a:pPr>
            <a:endParaRPr lang="ru-RU" sz="3200" dirty="0">
              <a:solidFill>
                <a:srgbClr val="22272F"/>
              </a:solidFill>
              <a:latin typeface="Trebuchet MS" panose="020B0603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ru-RU" sz="3200" i="0" dirty="0">
                <a:solidFill>
                  <a:srgbClr val="22272F"/>
                </a:solidFill>
                <a:effectLst/>
                <a:latin typeface="Trebuchet MS" panose="020B0603020202020204" pitchFamily="34" charset="0"/>
              </a:rPr>
              <a:t>«джентельменс</a:t>
            </a:r>
            <a:r>
              <a:rPr lang="ru-RU" sz="3200" dirty="0">
                <a:solidFill>
                  <a:srgbClr val="22272F"/>
                </a:solidFill>
                <a:latin typeface="Trebuchet MS" panose="020B0603020202020204" pitchFamily="34" charset="0"/>
              </a:rPr>
              <a:t>кие» соглашения при ликвидации.</a:t>
            </a:r>
            <a:endParaRPr lang="ru-RU" sz="3200" i="0" dirty="0">
              <a:solidFill>
                <a:srgbClr val="22272F"/>
              </a:solidFill>
              <a:effectLst/>
              <a:latin typeface="Trebuchet MS" panose="020B0603020202020204" pitchFamily="34" charset="0"/>
            </a:endParaRPr>
          </a:p>
          <a:p>
            <a:pPr algn="l"/>
            <a:endParaRPr lang="ru-RU" sz="3200" i="0" dirty="0">
              <a:effectLst/>
              <a:latin typeface="PT Serif" panose="020A0603040505020204" pitchFamily="18" charset="-52"/>
            </a:endParaRP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6804DB78-B546-4D69-BF47-4C6EE21CF8CD}"/>
              </a:ext>
            </a:extLst>
          </p:cNvPr>
          <p:cNvSpPr/>
          <p:nvPr/>
        </p:nvSpPr>
        <p:spPr>
          <a:xfrm>
            <a:off x="1028700" y="3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228599" y="2095499"/>
                </a:moveTo>
                <a:lnTo>
                  <a:pt x="0" y="2095499"/>
                </a:ln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7307186-6630-4679-A175-00CEF539F7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17432" r="47089"/>
          <a:stretch/>
        </p:blipFill>
        <p:spPr>
          <a:xfrm>
            <a:off x="12813405" y="0"/>
            <a:ext cx="5474595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11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589963"/>
            <a:ext cx="13005048" cy="15055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503555" marR="5080" indent="-491490">
              <a:lnSpc>
                <a:spcPts val="5700"/>
              </a:lnSpc>
              <a:spcBef>
                <a:spcPts val="340"/>
              </a:spcBef>
            </a:pPr>
            <a:r>
              <a:rPr lang="ru-RU" sz="4800" spc="135" dirty="0"/>
              <a:t>РЫНОЧНЫЕ И НЕ ОЧЕНЬ РЫНОЧНЫЕ БАНКРОТСТВА</a:t>
            </a:r>
            <a:endParaRPr sz="4800" dirty="0"/>
          </a:p>
        </p:txBody>
      </p:sp>
      <p:sp>
        <p:nvSpPr>
          <p:cNvPr id="4" name="object 4"/>
          <p:cNvSpPr/>
          <p:nvPr/>
        </p:nvSpPr>
        <p:spPr>
          <a:xfrm>
            <a:off x="15468600" y="0"/>
            <a:ext cx="2057400" cy="247650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D18C2B-0A63-4735-8416-8133A229BAD9}"/>
              </a:ext>
            </a:extLst>
          </p:cNvPr>
          <p:cNvSpPr txBox="1"/>
          <p:nvPr/>
        </p:nvSpPr>
        <p:spPr>
          <a:xfrm>
            <a:off x="3048000" y="2602859"/>
            <a:ext cx="133350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b="1" i="0" dirty="0">
              <a:solidFill>
                <a:srgbClr val="22272F"/>
              </a:solidFill>
              <a:effectLst/>
              <a:latin typeface="PT Serif" panose="020A0603040505020204" pitchFamily="18" charset="-52"/>
            </a:endParaRPr>
          </a:p>
          <a:p>
            <a:pPr algn="l"/>
            <a:endParaRPr lang="ru-RU" b="1" dirty="0">
              <a:solidFill>
                <a:srgbClr val="22272F"/>
              </a:solidFill>
              <a:latin typeface="PT Serif" panose="020A0603040505020204" pitchFamily="18" charset="-52"/>
            </a:endParaRPr>
          </a:p>
          <a:p>
            <a:pPr algn="l"/>
            <a:endParaRPr lang="ru-RU" b="1" i="0" dirty="0">
              <a:solidFill>
                <a:srgbClr val="22272F"/>
              </a:solidFill>
              <a:effectLst/>
              <a:latin typeface="PT Serif" panose="020A0603040505020204" pitchFamily="18" charset="-52"/>
            </a:endParaRPr>
          </a:p>
          <a:p>
            <a:pPr algn="l"/>
            <a:endParaRPr lang="ru-RU" b="1" dirty="0">
              <a:solidFill>
                <a:srgbClr val="22272F"/>
              </a:solidFill>
              <a:latin typeface="PT Serif" panose="020A0603040505020204" pitchFamily="18" charset="-52"/>
            </a:endParaRPr>
          </a:p>
          <a:p>
            <a:pPr algn="l"/>
            <a:endParaRPr lang="ru-RU" b="1" i="0" dirty="0">
              <a:solidFill>
                <a:srgbClr val="22272F"/>
              </a:solidFill>
              <a:effectLst/>
              <a:latin typeface="PT Serif" panose="020A0603040505020204" pitchFamily="18" charset="-52"/>
            </a:endParaRPr>
          </a:p>
          <a:p>
            <a:pPr algn="l"/>
            <a:endParaRPr lang="ru-RU" dirty="0">
              <a:solidFill>
                <a:srgbClr val="22272F"/>
              </a:solidFill>
              <a:latin typeface="PT Serif" panose="020A0603040505020204" pitchFamily="18" charset="-52"/>
            </a:endParaRPr>
          </a:p>
          <a:p>
            <a:pPr algn="l"/>
            <a:r>
              <a:rPr lang="ru-RU" sz="2800" dirty="0">
                <a:solidFill>
                  <a:srgbClr val="22272F"/>
                </a:solidFill>
                <a:latin typeface="Century Gothic" panose="020B0502020202020204" pitchFamily="34" charset="0"/>
              </a:rPr>
              <a:t>Основные причины банкротства:</a:t>
            </a:r>
            <a:endParaRPr lang="en-US" sz="2800" dirty="0">
              <a:solidFill>
                <a:srgbClr val="22272F"/>
              </a:solidFill>
              <a:latin typeface="Century Gothic" panose="020B0502020202020204" pitchFamily="34" charset="0"/>
            </a:endParaRPr>
          </a:p>
          <a:p>
            <a:pPr algn="l"/>
            <a:endParaRPr lang="ru-RU" sz="2800" dirty="0">
              <a:solidFill>
                <a:srgbClr val="22272F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ru-RU" sz="2800" i="0" dirty="0">
                <a:solidFill>
                  <a:srgbClr val="22272F"/>
                </a:solidFill>
                <a:effectLst/>
                <a:latin typeface="Century Gothic" panose="020B0502020202020204" pitchFamily="34" charset="0"/>
              </a:rPr>
              <a:t>Рынок – негативное изменение внешней конъюнктуры</a:t>
            </a:r>
            <a:endParaRPr lang="en-US" sz="2800" i="0" dirty="0">
              <a:solidFill>
                <a:srgbClr val="22272F"/>
              </a:solidFill>
              <a:effectLst/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ru-RU" sz="2800" i="0" dirty="0">
              <a:solidFill>
                <a:srgbClr val="22272F"/>
              </a:solidFill>
              <a:effectLst/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ru-RU" sz="2800" i="0" dirty="0">
                <a:solidFill>
                  <a:srgbClr val="22272F"/>
                </a:solidFill>
                <a:effectLst/>
                <a:latin typeface="Century Gothic" panose="020B0502020202020204" pitchFamily="34" charset="0"/>
              </a:rPr>
              <a:t>Государство – законы и ограничения</a:t>
            </a:r>
            <a:endParaRPr lang="en-US" sz="2800" i="0" dirty="0">
              <a:solidFill>
                <a:srgbClr val="22272F"/>
              </a:solidFill>
              <a:effectLst/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ru-RU" sz="2800" i="0" dirty="0">
              <a:solidFill>
                <a:srgbClr val="22272F"/>
              </a:solidFill>
              <a:effectLst/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ru-RU" sz="2800" i="0" dirty="0">
                <a:solidFill>
                  <a:srgbClr val="22272F"/>
                </a:solidFill>
                <a:effectLst/>
                <a:latin typeface="Century Gothic" panose="020B0502020202020204" pitchFamily="34" charset="0"/>
              </a:rPr>
              <a:t>Ошибки менеджмента – неправильная стратегия и тактика</a:t>
            </a:r>
            <a:endParaRPr lang="en-US" sz="2800" i="0" dirty="0">
              <a:solidFill>
                <a:srgbClr val="22272F"/>
              </a:solidFill>
              <a:effectLst/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ru-RU" sz="2800" i="0" dirty="0">
              <a:solidFill>
                <a:srgbClr val="22272F"/>
              </a:solidFill>
              <a:effectLst/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ru-RU" sz="2800" dirty="0">
                <a:latin typeface="Century Gothic" panose="020B0502020202020204" pitchFamily="34" charset="0"/>
              </a:rPr>
              <a:t>Умышленные действия со стороны руководства, собственника, третьих лиц</a:t>
            </a:r>
            <a:endParaRPr lang="ru-RU" sz="2800" i="0" dirty="0">
              <a:effectLst/>
              <a:latin typeface="Century Gothic" panose="020B0502020202020204" pitchFamily="34" charset="0"/>
            </a:endParaRPr>
          </a:p>
          <a:p>
            <a:pPr algn="l"/>
            <a:endParaRPr lang="ru-RU" sz="3200" i="0" dirty="0">
              <a:effectLst/>
              <a:latin typeface="PT Serif" panose="020A0603040505020204" pitchFamily="18" charset="-52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6F390F9-6694-46F3-91CD-FB61EDA1EA4A}"/>
              </a:ext>
            </a:extLst>
          </p:cNvPr>
          <p:cNvSpPr/>
          <p:nvPr/>
        </p:nvSpPr>
        <p:spPr>
          <a:xfrm>
            <a:off x="1028700" y="3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228599" y="2095499"/>
                </a:moveTo>
                <a:lnTo>
                  <a:pt x="0" y="2095499"/>
                </a:ln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2294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3600" y="589963"/>
            <a:ext cx="13005048" cy="15055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503555" marR="5080" indent="-491490">
              <a:lnSpc>
                <a:spcPts val="5700"/>
              </a:lnSpc>
              <a:spcBef>
                <a:spcPts val="340"/>
              </a:spcBef>
            </a:pPr>
            <a:r>
              <a:rPr lang="ru-RU" sz="4800" spc="135" dirty="0"/>
              <a:t>РОЛЬ ФИНАНСОВО-ЭКОНОМИЧЕСКОЙ ЭКСПЕРТИЗЫ В ДЕЛАХ О БАНКРОТСТВЕ</a:t>
            </a:r>
            <a:endParaRPr sz="4800" dirty="0"/>
          </a:p>
        </p:txBody>
      </p:sp>
      <p:sp>
        <p:nvSpPr>
          <p:cNvPr id="4" name="object 4"/>
          <p:cNvSpPr/>
          <p:nvPr/>
        </p:nvSpPr>
        <p:spPr>
          <a:xfrm>
            <a:off x="15138648" y="7810500"/>
            <a:ext cx="2057400" cy="247650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D18C2B-0A63-4735-8416-8133A229BAD9}"/>
              </a:ext>
            </a:extLst>
          </p:cNvPr>
          <p:cNvSpPr txBox="1"/>
          <p:nvPr/>
        </p:nvSpPr>
        <p:spPr>
          <a:xfrm>
            <a:off x="3048000" y="1409700"/>
            <a:ext cx="13335000" cy="7879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b="1" i="0" dirty="0">
              <a:solidFill>
                <a:srgbClr val="22272F"/>
              </a:solidFill>
              <a:effectLst/>
              <a:latin typeface="PT Serif" panose="020A0603040505020204" pitchFamily="18" charset="-52"/>
            </a:endParaRPr>
          </a:p>
          <a:p>
            <a:pPr algn="l"/>
            <a:endParaRPr lang="ru-RU" b="1" dirty="0">
              <a:solidFill>
                <a:srgbClr val="22272F"/>
              </a:solidFill>
              <a:latin typeface="Trebuchet MS" panose="020B0603020202020204" pitchFamily="34" charset="0"/>
            </a:endParaRPr>
          </a:p>
          <a:p>
            <a:pPr algn="l"/>
            <a:endParaRPr lang="ru-RU" b="1" dirty="0">
              <a:solidFill>
                <a:srgbClr val="22272F"/>
              </a:solidFill>
              <a:latin typeface="Trebuchet MS" panose="020B0603020202020204" pitchFamily="34" charset="0"/>
            </a:endParaRPr>
          </a:p>
          <a:p>
            <a:pPr algn="l"/>
            <a:endParaRPr lang="ru-RU" b="1" i="0" dirty="0">
              <a:solidFill>
                <a:srgbClr val="22272F"/>
              </a:solidFill>
              <a:effectLst/>
              <a:latin typeface="Trebuchet MS" panose="020B0603020202020204" pitchFamily="34" charset="0"/>
            </a:endParaRPr>
          </a:p>
          <a:p>
            <a:pPr algn="l"/>
            <a:endParaRPr lang="ru-RU" b="1" dirty="0">
              <a:solidFill>
                <a:schemeClr val="accent3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 algn="l"/>
            <a:r>
              <a:rPr lang="ru-RU" sz="3200" b="1" dirty="0">
                <a:solidFill>
                  <a:srgbClr val="24664D"/>
                </a:solidFill>
                <a:latin typeface="Trebuchet MS" panose="020B0603020202020204" pitchFamily="34" charset="0"/>
              </a:rPr>
              <a:t>РАЗГРАНИЧЕНИЕ РЫНОЧНОСТИ/НЕРЫНОЧНОСТИ БАНКРОТСТВА ПРАКТИЧЕСКИ НЕВОЗМОЖЕН БЕЗ ПРИМЕНЕНИЯ СПЕЦИАЛЬНЫХ ЗНАНИЙ !</a:t>
            </a:r>
            <a:endParaRPr lang="en-US" sz="3200" b="1" dirty="0">
              <a:solidFill>
                <a:srgbClr val="24664D"/>
              </a:solidFill>
              <a:latin typeface="Trebuchet MS" panose="020B0603020202020204" pitchFamily="34" charset="0"/>
            </a:endParaRPr>
          </a:p>
          <a:p>
            <a:pPr algn="l"/>
            <a:endParaRPr lang="ru-RU" sz="3200" b="1" dirty="0">
              <a:solidFill>
                <a:srgbClr val="24664D"/>
              </a:solidFill>
              <a:latin typeface="Trebuchet MS" panose="020B0603020202020204" pitchFamily="34" charset="0"/>
            </a:endParaRPr>
          </a:p>
          <a:p>
            <a:pPr algn="l"/>
            <a:endParaRPr lang="ru-RU" sz="3200" dirty="0">
              <a:solidFill>
                <a:srgbClr val="22272F"/>
              </a:solidFill>
              <a:latin typeface="Trebuchet MS" panose="020B0603020202020204" pitchFamily="34" charset="0"/>
            </a:endParaRPr>
          </a:p>
          <a:p>
            <a:pPr algn="l"/>
            <a:r>
              <a:rPr lang="ru-RU" sz="3200" dirty="0">
                <a:solidFill>
                  <a:srgbClr val="22272F"/>
                </a:solidFill>
                <a:latin typeface="Century Gothic" panose="020B0502020202020204" pitchFamily="34" charset="0"/>
              </a:rPr>
              <a:t>Необходим анализ 4 основных параметров:</a:t>
            </a:r>
            <a:endParaRPr lang="en-US" sz="3200" dirty="0">
              <a:solidFill>
                <a:srgbClr val="22272F"/>
              </a:solidFill>
              <a:latin typeface="Century Gothic" panose="020B0502020202020204" pitchFamily="34" charset="0"/>
            </a:endParaRPr>
          </a:p>
          <a:p>
            <a:pPr algn="l"/>
            <a:endParaRPr lang="ru-RU" sz="3200" dirty="0">
              <a:solidFill>
                <a:srgbClr val="22272F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ru-RU" sz="3200" dirty="0">
                <a:solidFill>
                  <a:srgbClr val="22272F"/>
                </a:solidFill>
                <a:latin typeface="Century Gothic" panose="020B0502020202020204" pitchFamily="34" charset="0"/>
              </a:rPr>
              <a:t>Финансового состояния должника, достоверности учета</a:t>
            </a:r>
          </a:p>
          <a:p>
            <a:pPr marL="457200" indent="-457200" algn="l">
              <a:buFontTx/>
              <a:buChar char="-"/>
            </a:pPr>
            <a:r>
              <a:rPr lang="ru-RU" sz="3200" dirty="0">
                <a:solidFill>
                  <a:srgbClr val="22272F"/>
                </a:solidFill>
                <a:latin typeface="Century Gothic" panose="020B0502020202020204" pitchFamily="34" charset="0"/>
              </a:rPr>
              <a:t>Статуса контрагентов</a:t>
            </a:r>
          </a:p>
          <a:p>
            <a:pPr marL="457200" indent="-457200" algn="l">
              <a:buFontTx/>
              <a:buChar char="-"/>
            </a:pPr>
            <a:r>
              <a:rPr lang="ru-RU" sz="3200" dirty="0">
                <a:solidFill>
                  <a:srgbClr val="22272F"/>
                </a:solidFill>
                <a:latin typeface="Century Gothic" panose="020B0502020202020204" pitchFamily="34" charset="0"/>
              </a:rPr>
              <a:t>Сделок и операций</a:t>
            </a:r>
          </a:p>
          <a:p>
            <a:pPr marL="457200" indent="-457200" algn="l">
              <a:buFontTx/>
              <a:buChar char="-"/>
            </a:pPr>
            <a:r>
              <a:rPr lang="ru-RU" sz="3200" dirty="0">
                <a:solidFill>
                  <a:srgbClr val="22272F"/>
                </a:solidFill>
                <a:latin typeface="Century Gothic" panose="020B0502020202020204" pitchFamily="34" charset="0"/>
              </a:rPr>
              <a:t>Иных экономических факторов</a:t>
            </a:r>
          </a:p>
          <a:p>
            <a:pPr algn="l"/>
            <a:endParaRPr lang="ru-RU" sz="3200" b="1" i="0" dirty="0">
              <a:solidFill>
                <a:schemeClr val="accent2"/>
              </a:solidFill>
              <a:effectLst/>
              <a:latin typeface="Century Gothic" panose="020B0502020202020204" pitchFamily="34" charset="0"/>
            </a:endParaRPr>
          </a:p>
          <a:p>
            <a:pPr algn="l"/>
            <a:endParaRPr lang="ru-RU" sz="3200" i="0" dirty="0">
              <a:effectLst/>
              <a:latin typeface="PT Serif" panose="020A0603040505020204" pitchFamily="18" charset="-52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D43BDA6-312D-492C-BD7E-4A996073DC5E}"/>
              </a:ext>
            </a:extLst>
          </p:cNvPr>
          <p:cNvSpPr/>
          <p:nvPr/>
        </p:nvSpPr>
        <p:spPr>
          <a:xfrm>
            <a:off x="1028700" y="3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228599" y="2095499"/>
                </a:moveTo>
                <a:lnTo>
                  <a:pt x="0" y="2095499"/>
                </a:ln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1348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5600" y="1340627"/>
            <a:ext cx="12636500" cy="15055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503555" marR="5080" indent="-491490">
              <a:lnSpc>
                <a:spcPts val="5700"/>
              </a:lnSpc>
              <a:spcBef>
                <a:spcPts val="340"/>
              </a:spcBef>
            </a:pPr>
            <a:r>
              <a:rPr lang="ru-RU" sz="4800" spc="135" dirty="0"/>
              <a:t>«ПОСТПАНДЕМИЙНЫЕ» и не очень БАНКРОТСТВА</a:t>
            </a:r>
            <a:endParaRPr sz="4800" dirty="0"/>
          </a:p>
        </p:txBody>
      </p:sp>
      <p:sp>
        <p:nvSpPr>
          <p:cNvPr id="3" name="object 3"/>
          <p:cNvSpPr txBox="1"/>
          <p:nvPr/>
        </p:nvSpPr>
        <p:spPr>
          <a:xfrm>
            <a:off x="7077022" y="2933700"/>
            <a:ext cx="4505378" cy="77970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85215" algn="l"/>
                <a:tab pos="1468120" algn="l"/>
              </a:tabLst>
              <a:defRPr/>
            </a:pPr>
            <a:r>
              <a:rPr kumimoji="0" lang="ru-RU" sz="2400" b="1" i="0" u="none" strike="noStrike" kern="1200" cap="none" spc="1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Источника для погашения долгов нет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807910" y="7840061"/>
            <a:ext cx="2057400" cy="247650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90079" y="4486792"/>
            <a:ext cx="4201121" cy="4832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- Разрушение логистики, уход мощных игроков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spc="-65" dirty="0">
              <a:solidFill>
                <a:srgbClr val="4A4A4A"/>
              </a:solidFill>
              <a:latin typeface="Century Gothic"/>
              <a:cs typeface="Century Gothic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spc="-65" dirty="0">
                <a:solidFill>
                  <a:srgbClr val="4A4A4A"/>
                </a:solidFill>
                <a:latin typeface="Century Gothic"/>
                <a:cs typeface="Century Gothic"/>
              </a:rPr>
              <a:t>-Н</a:t>
            </a:r>
            <a:r>
              <a:rPr kumimoji="0" lang="ru-RU" sz="2400" b="0" i="0" u="none" strike="noStrike" kern="1200" cap="none" spc="-65" normalizeH="0" baseline="0" noProof="0" dirty="0" err="1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алоговые</a:t>
            </a:r>
            <a:r>
              <a:rPr kumimoji="0" lang="ru-RU" sz="24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органы выставили инкассо по неуплаченным налогам и страховым взносам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-  Надежды на увеличение сроков «каникул» или «прощение» этих сумм не оправдались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-65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4833" y="3188303"/>
            <a:ext cx="5668645" cy="377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68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  <a:tab pos="2338705" algn="l"/>
                <a:tab pos="3511550" algn="l"/>
              </a:tabLst>
              <a:defRPr/>
            </a:pPr>
            <a:r>
              <a:rPr kumimoji="0" lang="ru-RU" sz="2400" b="1" i="0" u="none" strike="noStrike" kern="1200" cap="none" spc="1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Новые условия хозяйствования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77023" y="4436244"/>
            <a:ext cx="4733860" cy="4309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-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Объемы выручки не восстановились</a:t>
            </a:r>
          </a:p>
          <a:p>
            <a:pPr marL="12700" marR="5080" lvl="0" indent="0" algn="l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  <a:p>
            <a:pPr marL="355600" marR="5080" lvl="0" indent="-342900" algn="l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Помощи от государства нет</a:t>
            </a:r>
          </a:p>
          <a:p>
            <a:pPr marL="355600" marR="5080" lvl="0" indent="-342900" algn="l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  <a:p>
            <a:pPr marL="355600" marR="5080" lvl="0" indent="-342900" algn="l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Пандемия не закончилась, </a:t>
            </a:r>
            <a:r>
              <a:rPr lang="ru-RU" sz="2400" dirty="0">
                <a:solidFill>
                  <a:prstClr val="black"/>
                </a:solidFill>
                <a:latin typeface="Century Gothic"/>
                <a:cs typeface="Century Gothic"/>
              </a:rPr>
              <a:t>государство не последовательно в ограничительных мерах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182600" y="2781300"/>
            <a:ext cx="2895600" cy="196464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2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Стратегия дальнейших действий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295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961330" y="4359713"/>
            <a:ext cx="4307840" cy="12593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- </a:t>
            </a:r>
            <a:r>
              <a:rPr kumimoji="0" lang="ru-RU" sz="24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Погашение текущих обязательств и замораживание бизнеса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961330" y="6005125"/>
            <a:ext cx="3919220" cy="4024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- </a:t>
            </a:r>
            <a:r>
              <a:rPr lang="ru-RU" sz="2400" spc="60" dirty="0">
                <a:solidFill>
                  <a:srgbClr val="4A4A4A"/>
                </a:solidFill>
                <a:latin typeface="Century Gothic"/>
                <a:cs typeface="Century Gothic"/>
              </a:rPr>
              <a:t>У</a:t>
            </a:r>
            <a:r>
              <a:rPr kumimoji="0" lang="ru-RU" sz="24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ход в банкротство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101860FB-3B7D-45EA-90CA-0FBE543E5932}"/>
              </a:ext>
            </a:extLst>
          </p:cNvPr>
          <p:cNvSpPr/>
          <p:nvPr/>
        </p:nvSpPr>
        <p:spPr>
          <a:xfrm>
            <a:off x="1028700" y="3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228599" y="2095499"/>
                </a:moveTo>
                <a:lnTo>
                  <a:pt x="0" y="2095499"/>
                </a:lnTo>
                <a:lnTo>
                  <a:pt x="0" y="0"/>
                </a:lnTo>
                <a:lnTo>
                  <a:pt x="228599" y="0"/>
                </a:lnTo>
                <a:lnTo>
                  <a:pt x="228599" y="20954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8408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3255" y="3015103"/>
            <a:ext cx="315722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40" dirty="0"/>
              <a:t>З</a:t>
            </a:r>
            <a:r>
              <a:rPr spc="-70" dirty="0"/>
              <a:t>А</a:t>
            </a:r>
            <a:r>
              <a:rPr spc="425" dirty="0"/>
              <a:t>Д</a:t>
            </a:r>
            <a:r>
              <a:rPr spc="-70" dirty="0"/>
              <a:t>А</a:t>
            </a:r>
            <a:r>
              <a:rPr spc="530" dirty="0"/>
              <a:t>Ч</a:t>
            </a:r>
            <a:r>
              <a:rPr spc="480" dirty="0"/>
              <a:t>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14879" y="1116045"/>
            <a:ext cx="714819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140" dirty="0">
                <a:solidFill>
                  <a:srgbClr val="4A4A4A"/>
                </a:solidFill>
                <a:latin typeface="Century Gothic"/>
                <a:cs typeface="Century Gothic"/>
              </a:rPr>
              <a:t>определение </a:t>
            </a:r>
            <a:r>
              <a:rPr sz="1900" b="1" spc="-185" dirty="0">
                <a:solidFill>
                  <a:srgbClr val="4A4A4A"/>
                </a:solidFill>
                <a:latin typeface="Century Gothic"/>
                <a:cs typeface="Century Gothic"/>
              </a:rPr>
              <a:t>момента </a:t>
            </a:r>
            <a:r>
              <a:rPr sz="1900" b="1" spc="-85" dirty="0">
                <a:solidFill>
                  <a:srgbClr val="4A4A4A"/>
                </a:solidFill>
                <a:latin typeface="Century Gothic"/>
                <a:cs typeface="Century Gothic"/>
              </a:rPr>
              <a:t>наступления </a:t>
            </a:r>
            <a:r>
              <a:rPr sz="1900" b="1" spc="-135" dirty="0">
                <a:solidFill>
                  <a:srgbClr val="4A4A4A"/>
                </a:solidFill>
                <a:latin typeface="Century Gothic"/>
                <a:cs typeface="Century Gothic"/>
              </a:rPr>
              <a:t>фактического</a:t>
            </a:r>
            <a:r>
              <a:rPr sz="1900" b="1" spc="-5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1900" b="1" spc="-100" dirty="0">
                <a:solidFill>
                  <a:srgbClr val="4A4A4A"/>
                </a:solidFill>
                <a:latin typeface="Century Gothic"/>
                <a:cs typeface="Century Gothic"/>
              </a:rPr>
              <a:t>банкротства</a:t>
            </a:r>
            <a:r>
              <a:rPr sz="1900" spc="-100" dirty="0">
                <a:solidFill>
                  <a:srgbClr val="4A4A4A"/>
                </a:solidFill>
                <a:latin typeface="Century Gothic"/>
                <a:cs typeface="Century Gothic"/>
              </a:rPr>
              <a:t>;</a:t>
            </a:r>
            <a:endParaRPr sz="19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14879" y="1701515"/>
            <a:ext cx="76733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130" dirty="0">
                <a:solidFill>
                  <a:srgbClr val="4A4A4A"/>
                </a:solidFill>
                <a:latin typeface="Century Gothic"/>
                <a:cs typeface="Century Gothic"/>
              </a:rPr>
              <a:t>анализ </a:t>
            </a:r>
            <a:r>
              <a:rPr sz="1900" b="1" spc="-60" dirty="0">
                <a:solidFill>
                  <a:srgbClr val="4A4A4A"/>
                </a:solidFill>
                <a:latin typeface="Century Gothic"/>
                <a:cs typeface="Century Gothic"/>
              </a:rPr>
              <a:t>контрагентов </a:t>
            </a:r>
            <a:r>
              <a:rPr sz="1900" b="1" spc="-120" dirty="0">
                <a:solidFill>
                  <a:srgbClr val="4A4A4A"/>
                </a:solidFill>
                <a:latin typeface="Century Gothic"/>
                <a:cs typeface="Century Gothic"/>
              </a:rPr>
              <a:t>по </a:t>
            </a:r>
            <a:r>
              <a:rPr sz="1900" b="1" spc="-155" dirty="0">
                <a:solidFill>
                  <a:srgbClr val="4A4A4A"/>
                </a:solidFill>
                <a:latin typeface="Century Gothic"/>
                <a:cs typeface="Century Gothic"/>
              </a:rPr>
              <a:t>экономическим </a:t>
            </a:r>
            <a:r>
              <a:rPr sz="1900" spc="-80" dirty="0">
                <a:solidFill>
                  <a:srgbClr val="4A4A4A"/>
                </a:solidFill>
                <a:latin typeface="Century Gothic"/>
                <a:cs typeface="Century Gothic"/>
              </a:rPr>
              <a:t>и </a:t>
            </a:r>
            <a:r>
              <a:rPr sz="1900" spc="-125" dirty="0">
                <a:solidFill>
                  <a:srgbClr val="4A4A4A"/>
                </a:solidFill>
                <a:latin typeface="Century Gothic"/>
                <a:cs typeface="Century Gothic"/>
              </a:rPr>
              <a:t>юридическим</a:t>
            </a:r>
            <a:r>
              <a:rPr sz="1900" spc="-35" dirty="0">
                <a:solidFill>
                  <a:srgbClr val="4A4A4A"/>
                </a:solidFill>
                <a:latin typeface="Century Gothic"/>
                <a:cs typeface="Century Gothic"/>
              </a:rPr>
              <a:t> </a:t>
            </a:r>
            <a:r>
              <a:rPr sz="1900" b="1" spc="-90" dirty="0">
                <a:solidFill>
                  <a:srgbClr val="4A4A4A"/>
                </a:solidFill>
                <a:latin typeface="Century Gothic"/>
                <a:cs typeface="Century Gothic"/>
              </a:rPr>
              <a:t>критериям</a:t>
            </a:r>
            <a:r>
              <a:rPr sz="1900" spc="-90" dirty="0">
                <a:solidFill>
                  <a:srgbClr val="4A4A4A"/>
                </a:solidFill>
                <a:latin typeface="Century Gothic"/>
                <a:cs typeface="Century Gothic"/>
              </a:rPr>
              <a:t>;</a:t>
            </a:r>
            <a:endParaRPr sz="1900" dirty="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93043" y="1298105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85724">
            <a:solidFill>
              <a:srgbClr val="2466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578206"/>
            <a:ext cx="18288000" cy="704850"/>
          </a:xfrm>
          <a:custGeom>
            <a:avLst/>
            <a:gdLst/>
            <a:ahLst/>
            <a:cxnLst/>
            <a:rect l="l" t="t" r="r" b="b"/>
            <a:pathLst>
              <a:path w="18288000" h="704850">
                <a:moveTo>
                  <a:pt x="18287999" y="704849"/>
                </a:moveTo>
                <a:lnTo>
                  <a:pt x="0" y="704849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7048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93043" y="1883574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85724">
            <a:solidFill>
              <a:srgbClr val="2466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93043" y="2410557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85724">
            <a:solidFill>
              <a:srgbClr val="2466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93043" y="2978712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85724">
            <a:solidFill>
              <a:srgbClr val="2466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93043" y="4438380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85724">
            <a:solidFill>
              <a:srgbClr val="2466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93043" y="3631379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85724">
            <a:solidFill>
              <a:srgbClr val="2466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93043" y="5069218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85724">
            <a:solidFill>
              <a:srgbClr val="2466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93043" y="5958204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85724">
            <a:solidFill>
              <a:srgbClr val="2466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xfrm>
            <a:off x="791533" y="2269290"/>
            <a:ext cx="16704933" cy="7069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34990">
              <a:lnSpc>
                <a:spcPct val="100000"/>
              </a:lnSpc>
              <a:spcBef>
                <a:spcPts val="100"/>
              </a:spcBef>
            </a:pPr>
            <a:r>
              <a:rPr b="1" spc="-130" dirty="0"/>
              <a:t>анализ </a:t>
            </a:r>
            <a:r>
              <a:rPr b="1" spc="-40" dirty="0"/>
              <a:t>движения </a:t>
            </a:r>
            <a:r>
              <a:rPr b="1" spc="-60" dirty="0"/>
              <a:t>денежных </a:t>
            </a:r>
            <a:r>
              <a:rPr b="1" spc="-120" dirty="0"/>
              <a:t>средств </a:t>
            </a:r>
            <a:r>
              <a:rPr b="1" spc="-80" dirty="0"/>
              <a:t>и </a:t>
            </a:r>
            <a:r>
              <a:rPr b="1" spc="-55" dirty="0"/>
              <a:t>товарных</a:t>
            </a:r>
            <a:r>
              <a:rPr b="1" spc="190" dirty="0"/>
              <a:t> </a:t>
            </a:r>
            <a:r>
              <a:rPr b="1" spc="-40" dirty="0"/>
              <a:t>потоков</a:t>
            </a:r>
            <a:r>
              <a:rPr spc="-40" dirty="0"/>
              <a:t>;</a:t>
            </a:r>
          </a:p>
          <a:p>
            <a:pPr marL="5634990">
              <a:lnSpc>
                <a:spcPct val="100000"/>
              </a:lnSpc>
              <a:spcBef>
                <a:spcPts val="1870"/>
              </a:spcBef>
            </a:pPr>
            <a:r>
              <a:rPr spc="-35" dirty="0"/>
              <a:t>выявление </a:t>
            </a:r>
            <a:r>
              <a:rPr spc="-80" dirty="0"/>
              <a:t>и </a:t>
            </a:r>
            <a:r>
              <a:rPr b="1" spc="-155" dirty="0"/>
              <a:t>ранжирование </a:t>
            </a:r>
            <a:r>
              <a:rPr b="1" spc="-110" dirty="0"/>
              <a:t>сделок </a:t>
            </a:r>
            <a:r>
              <a:rPr b="1" spc="-80" dirty="0"/>
              <a:t>и </a:t>
            </a:r>
            <a:r>
              <a:rPr b="1" spc="-160" dirty="0"/>
              <a:t>операций, </a:t>
            </a:r>
            <a:r>
              <a:rPr b="1" spc="-120" dirty="0"/>
              <a:t>оказавших </a:t>
            </a:r>
            <a:r>
              <a:rPr b="1" spc="-40" dirty="0"/>
              <a:t>влияние </a:t>
            </a:r>
            <a:r>
              <a:rPr b="1" spc="-215" dirty="0"/>
              <a:t>на </a:t>
            </a:r>
            <a:r>
              <a:rPr b="1" spc="-240" dirty="0"/>
              <a:t>фин.</a:t>
            </a:r>
            <a:r>
              <a:rPr b="1" spc="-310" dirty="0"/>
              <a:t> </a:t>
            </a:r>
            <a:r>
              <a:rPr b="1" spc="-114" dirty="0"/>
              <a:t>состояние</a:t>
            </a:r>
            <a:r>
              <a:rPr spc="-114" dirty="0"/>
              <a:t>;</a:t>
            </a:r>
          </a:p>
          <a:p>
            <a:pPr marL="5634990" marR="5080">
              <a:lnSpc>
                <a:spcPct val="115100"/>
              </a:lnSpc>
              <a:spcBef>
                <a:spcPts val="1655"/>
              </a:spcBef>
            </a:pPr>
            <a:r>
              <a:rPr spc="-120" dirty="0"/>
              <a:t>градация </a:t>
            </a:r>
            <a:r>
              <a:rPr spc="-110" dirty="0"/>
              <a:t>сделок </a:t>
            </a:r>
            <a:r>
              <a:rPr spc="-215" dirty="0"/>
              <a:t>на </a:t>
            </a:r>
            <a:r>
              <a:rPr spc="-55" dirty="0"/>
              <a:t>«рыночность» </a:t>
            </a:r>
            <a:r>
              <a:rPr spc="25" dirty="0"/>
              <a:t>/ </a:t>
            </a:r>
            <a:r>
              <a:rPr spc="-110" dirty="0"/>
              <a:t>«схемность», </a:t>
            </a:r>
            <a:r>
              <a:rPr b="1" spc="-110" dirty="0"/>
              <a:t>установление </a:t>
            </a:r>
            <a:r>
              <a:rPr b="1" spc="-140" dirty="0"/>
              <a:t>экономической </a:t>
            </a:r>
            <a:r>
              <a:rPr b="1" spc="-150" dirty="0"/>
              <a:t>целесообразности  </a:t>
            </a:r>
            <a:r>
              <a:rPr spc="-110" dirty="0"/>
              <a:t>сделок </a:t>
            </a:r>
            <a:r>
              <a:rPr spc="-80" dirty="0"/>
              <a:t>и</a:t>
            </a:r>
            <a:r>
              <a:rPr spc="25" dirty="0"/>
              <a:t> </a:t>
            </a:r>
            <a:r>
              <a:rPr spc="-155" dirty="0"/>
              <a:t>операций;</a:t>
            </a:r>
          </a:p>
          <a:p>
            <a:pPr marL="5595620">
              <a:lnSpc>
                <a:spcPct val="100000"/>
              </a:lnSpc>
              <a:spcBef>
                <a:spcPts val="10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5634990">
              <a:lnSpc>
                <a:spcPct val="100000"/>
              </a:lnSpc>
            </a:pPr>
            <a:r>
              <a:rPr spc="-135" dirty="0"/>
              <a:t>составление </a:t>
            </a:r>
            <a:r>
              <a:rPr spc="-200" dirty="0"/>
              <a:t>реестра </a:t>
            </a:r>
            <a:r>
              <a:rPr spc="-90" dirty="0"/>
              <a:t>«схемных»</a:t>
            </a:r>
            <a:r>
              <a:rPr spc="-114" dirty="0"/>
              <a:t> </a:t>
            </a:r>
            <a:r>
              <a:rPr spc="-100" dirty="0"/>
              <a:t>сделок;</a:t>
            </a:r>
          </a:p>
          <a:p>
            <a:pPr marL="5634990" marR="186055">
              <a:lnSpc>
                <a:spcPct val="115100"/>
              </a:lnSpc>
              <a:spcBef>
                <a:spcPts val="1480"/>
              </a:spcBef>
            </a:pPr>
            <a:r>
              <a:rPr b="1" spc="-140" dirty="0"/>
              <a:t>определение </a:t>
            </a:r>
            <a:r>
              <a:rPr b="1" spc="-114" dirty="0"/>
              <a:t>степени </a:t>
            </a:r>
            <a:r>
              <a:rPr b="1" spc="5" dirty="0"/>
              <a:t>влияния </a:t>
            </a:r>
            <a:r>
              <a:rPr b="1" spc="-120" dirty="0"/>
              <a:t>схемных </a:t>
            </a:r>
            <a:r>
              <a:rPr b="1" spc="-110" dirty="0"/>
              <a:t>сделок </a:t>
            </a:r>
            <a:r>
              <a:rPr b="1" spc="-215" dirty="0"/>
              <a:t>на </a:t>
            </a:r>
            <a:r>
              <a:rPr b="1" spc="-80" dirty="0"/>
              <a:t>возникновение недостаточности </a:t>
            </a:r>
            <a:r>
              <a:rPr b="1" spc="-155" dirty="0"/>
              <a:t>имущества </a:t>
            </a:r>
            <a:r>
              <a:rPr b="1" spc="-80" dirty="0"/>
              <a:t>и  </a:t>
            </a:r>
            <a:r>
              <a:rPr b="1" spc="-100" dirty="0"/>
              <a:t>признаков</a:t>
            </a:r>
            <a:r>
              <a:rPr b="1" spc="-45" dirty="0"/>
              <a:t> </a:t>
            </a:r>
            <a:r>
              <a:rPr b="1" spc="-100" dirty="0"/>
              <a:t>банкротства</a:t>
            </a:r>
            <a:r>
              <a:rPr spc="-100" dirty="0"/>
              <a:t>;</a:t>
            </a:r>
          </a:p>
          <a:p>
            <a:pPr marL="5638800" marR="824230">
              <a:lnSpc>
                <a:spcPct val="115100"/>
              </a:lnSpc>
              <a:spcBef>
                <a:spcPts val="1750"/>
              </a:spcBef>
            </a:pPr>
            <a:r>
              <a:rPr b="1" spc="-140" dirty="0"/>
              <a:t>определение </a:t>
            </a:r>
            <a:r>
              <a:rPr b="1" spc="-114" dirty="0"/>
              <a:t>степени </a:t>
            </a:r>
            <a:r>
              <a:rPr b="1" spc="5" dirty="0"/>
              <a:t>влияния </a:t>
            </a:r>
            <a:r>
              <a:rPr b="1" spc="-10" dirty="0"/>
              <a:t>иных </a:t>
            </a:r>
            <a:r>
              <a:rPr b="1" spc="-125" dirty="0"/>
              <a:t>экономических </a:t>
            </a:r>
            <a:r>
              <a:rPr b="1" spc="-170" dirty="0"/>
              <a:t>факторов </a:t>
            </a:r>
            <a:r>
              <a:rPr b="1" spc="-215" dirty="0"/>
              <a:t>на </a:t>
            </a:r>
            <a:r>
              <a:rPr b="1" spc="-80" dirty="0"/>
              <a:t>возникновение </a:t>
            </a:r>
            <a:r>
              <a:rPr b="1" spc="-100" dirty="0"/>
              <a:t>признаков  </a:t>
            </a:r>
            <a:r>
              <a:rPr b="1" spc="-105" dirty="0"/>
              <a:t>банкротства</a:t>
            </a:r>
            <a:r>
              <a:rPr spc="-105" dirty="0"/>
              <a:t>.</a:t>
            </a:r>
          </a:p>
          <a:p>
            <a:pPr marL="5595620">
              <a:lnSpc>
                <a:spcPct val="100000"/>
              </a:lnSpc>
              <a:spcBef>
                <a:spcPts val="5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5618480">
              <a:lnSpc>
                <a:spcPct val="100000"/>
              </a:lnSpc>
              <a:tabLst>
                <a:tab pos="8566785" algn="l"/>
                <a:tab pos="8910320" algn="l"/>
              </a:tabLst>
            </a:pPr>
            <a:r>
              <a:rPr sz="2400" spc="225" dirty="0"/>
              <a:t>ОПЦИОНАЛЬНО	</a:t>
            </a:r>
            <a:r>
              <a:rPr sz="2400" spc="190" dirty="0"/>
              <a:t>К	</a:t>
            </a:r>
            <a:r>
              <a:rPr sz="2400" spc="229" dirty="0"/>
              <a:t>ЭКСПЕРТИЗЕ:</a:t>
            </a:r>
            <a:endParaRPr sz="2400" dirty="0"/>
          </a:p>
          <a:p>
            <a:pPr marL="5634990" marR="1579880">
              <a:lnSpc>
                <a:spcPct val="115100"/>
              </a:lnSpc>
              <a:spcBef>
                <a:spcPts val="1240"/>
              </a:spcBef>
            </a:pPr>
            <a:r>
              <a:rPr b="1" spc="-140" dirty="0"/>
              <a:t>определение </a:t>
            </a:r>
            <a:r>
              <a:rPr b="1" spc="-75" dirty="0"/>
              <a:t>причин </a:t>
            </a:r>
            <a:r>
              <a:rPr b="1" spc="-105" dirty="0"/>
              <a:t>банкротства. </a:t>
            </a:r>
            <a:r>
              <a:rPr b="1" spc="-90" dirty="0"/>
              <a:t>Анализ </a:t>
            </a:r>
            <a:r>
              <a:rPr b="1" spc="-235" dirty="0"/>
              <a:t>графика </a:t>
            </a:r>
            <a:r>
              <a:rPr b="1" spc="-80" dirty="0"/>
              <a:t>недостаточности </a:t>
            </a:r>
            <a:r>
              <a:rPr b="1" spc="-155" dirty="0"/>
              <a:t>имущества </a:t>
            </a:r>
            <a:r>
              <a:rPr b="1" spc="50" dirty="0"/>
              <a:t>для  </a:t>
            </a:r>
            <a:r>
              <a:rPr b="1" spc="-55" dirty="0"/>
              <a:t>удовлетворения</a:t>
            </a:r>
            <a:r>
              <a:rPr b="1" spc="-45" dirty="0"/>
              <a:t> </a:t>
            </a:r>
            <a:r>
              <a:rPr b="1" spc="-50" dirty="0"/>
              <a:t>обязательств</a:t>
            </a:r>
            <a:r>
              <a:rPr spc="-50" dirty="0"/>
              <a:t>;</a:t>
            </a:r>
          </a:p>
          <a:p>
            <a:pPr marL="5595620">
              <a:lnSpc>
                <a:spcPct val="100000"/>
              </a:lnSpc>
              <a:spcBef>
                <a:spcPts val="45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5608320">
              <a:lnSpc>
                <a:spcPct val="100000"/>
              </a:lnSpc>
              <a:spcBef>
                <a:spcPts val="5"/>
              </a:spcBef>
            </a:pPr>
            <a:r>
              <a:rPr spc="-35" dirty="0"/>
              <a:t>выявление </a:t>
            </a:r>
            <a:r>
              <a:rPr spc="-100" dirty="0"/>
              <a:t>признаков </a:t>
            </a:r>
            <a:r>
              <a:rPr spc="-160" dirty="0"/>
              <a:t>преднамеренного </a:t>
            </a:r>
            <a:r>
              <a:rPr spc="-40" dirty="0"/>
              <a:t>или </a:t>
            </a:r>
            <a:r>
              <a:rPr spc="-90" dirty="0"/>
              <a:t>фиктивного</a:t>
            </a:r>
            <a:r>
              <a:rPr spc="-235" dirty="0"/>
              <a:t> </a:t>
            </a:r>
            <a:r>
              <a:rPr spc="-100" dirty="0"/>
              <a:t>банкротства;</a:t>
            </a:r>
          </a:p>
          <a:p>
            <a:pPr marL="5608320" marR="1095375">
              <a:lnSpc>
                <a:spcPct val="115100"/>
              </a:lnSpc>
              <a:spcBef>
                <a:spcPts val="1420"/>
              </a:spcBef>
            </a:pPr>
            <a:r>
              <a:rPr spc="-55" dirty="0"/>
              <a:t>подготовка </a:t>
            </a:r>
            <a:r>
              <a:rPr spc="-225" dirty="0"/>
              <a:t>информации </a:t>
            </a:r>
            <a:r>
              <a:rPr spc="-75" dirty="0"/>
              <a:t>под </a:t>
            </a:r>
            <a:r>
              <a:rPr spc="-110" dirty="0"/>
              <a:t>установление </a:t>
            </a:r>
            <a:r>
              <a:rPr spc="-50" dirty="0"/>
              <a:t>ответственности </a:t>
            </a:r>
            <a:r>
              <a:rPr spc="85" dirty="0"/>
              <a:t>КДЛ </a:t>
            </a:r>
            <a:r>
              <a:rPr spc="-75" dirty="0"/>
              <a:t>(уголовной, </a:t>
            </a:r>
            <a:r>
              <a:rPr spc="-155" dirty="0"/>
              <a:t>за </a:t>
            </a:r>
            <a:r>
              <a:rPr spc="-10" dirty="0"/>
              <a:t>убытки,  </a:t>
            </a:r>
            <a:r>
              <a:rPr spc="-160" dirty="0"/>
              <a:t>субсидиарной).</a:t>
            </a:r>
          </a:p>
        </p:txBody>
      </p:sp>
      <p:sp>
        <p:nvSpPr>
          <p:cNvPr id="15" name="object 15"/>
          <p:cNvSpPr/>
          <p:nvPr/>
        </p:nvSpPr>
        <p:spPr>
          <a:xfrm>
            <a:off x="5193043" y="7504632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85724">
            <a:solidFill>
              <a:srgbClr val="2466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93043" y="8270600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85724">
            <a:solidFill>
              <a:srgbClr val="2466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93043" y="8951125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49" y="0"/>
                </a:lnTo>
              </a:path>
            </a:pathLst>
          </a:custGeom>
          <a:ln w="85724">
            <a:solidFill>
              <a:srgbClr val="2466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B80BB96B-0C8F-487C-811A-B69B7BD83EAF}"/>
              </a:ext>
            </a:extLst>
          </p:cNvPr>
          <p:cNvSpPr txBox="1">
            <a:spLocks/>
          </p:cNvSpPr>
          <p:nvPr/>
        </p:nvSpPr>
        <p:spPr>
          <a:xfrm>
            <a:off x="1295400" y="918555"/>
            <a:ext cx="315722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4A4A4A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000" kern="0" spc="440" dirty="0"/>
              <a:t>ЭКСПЕРТИЗА /ИССЛЕДОВАНИЯ</a:t>
            </a:r>
            <a:endParaRPr lang="ru-RU" sz="2000" kern="0" spc="4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7328976_Minimalist presentation_RVA_v4" id="{DA616D2A-CFEC-48D2-90FC-DF66CF8D2F8A}" vid="{8F2838F8-33B8-457C-9B19-1E5863B0E0DE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</TotalTime>
  <Words>2492</Words>
  <Application>Microsoft Office PowerPoint</Application>
  <PresentationFormat>Произвольный</PresentationFormat>
  <Paragraphs>353</Paragraphs>
  <Slides>32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Arial</vt:lpstr>
      <vt:lpstr>Calibri</vt:lpstr>
      <vt:lpstr>Century Gothic</vt:lpstr>
      <vt:lpstr>HelveticaNeueCyr</vt:lpstr>
      <vt:lpstr>PT Serif</vt:lpstr>
      <vt:lpstr>Tahoma</vt:lpstr>
      <vt:lpstr>Times New Roman</vt:lpstr>
      <vt:lpstr>Trebuchet MS</vt:lpstr>
      <vt:lpstr>Office Theme</vt:lpstr>
      <vt:lpstr>3_Office Theme</vt:lpstr>
      <vt:lpstr>Новые методики Финансово-экономических экспертиз</vt:lpstr>
      <vt:lpstr>КЛАССИФИКАЦИЯ  ЭКОНОМИЧЕСКОЙ ЭКСПЕРТИЗЫ</vt:lpstr>
      <vt:lpstr>КЛАССИФИКАЦИЯ  ЭКОНОМИЧЕСКОЙ ЭКСПЕРТИЗЫ В СООТВЕТСТВИИ С ПРИКАЗОМ МВД РОССИИ ОТ 30 . 05 . 2005 № 511 КЛАССИФИКАЦИЯ МВД  РОССИИ, ЗА ИСКЛЮЧЕНИЕМ ОТСУТСТВИЯ ИНЖЕНЕРНО- ЭКОНОМИЧЕСКОЙ ЭКСПЕРТИЗЫ,  ИДЕНТИЧНА ПОДХОДУ МИНЮСТА РОССИИ</vt:lpstr>
      <vt:lpstr>КАК ИСПОЛЬЗУЕТСЯ</vt:lpstr>
      <vt:lpstr>РЫНОЧНЫЕ И НЕ ОЧЕНЬ РЫНОЧНЫЕ БАНКРОТСТВА</vt:lpstr>
      <vt:lpstr>РЫНОЧНЫЕ И НЕ ОЧЕНЬ РЫНОЧНЫЕ БАНКРОТСТВА</vt:lpstr>
      <vt:lpstr>РОЛЬ ФИНАНСОВО-ЭКОНОМИЧЕСКОЙ ЭКСПЕРТИЗЫ В ДЕЛАХ О БАНКРОТСТВЕ</vt:lpstr>
      <vt:lpstr>«ПОСТПАНДЕМИЙНЫЕ» и не очень БАНКРОТСТВА</vt:lpstr>
      <vt:lpstr>ЗАДАЧИ</vt:lpstr>
      <vt:lpstr>МЕТОДИКА</vt:lpstr>
      <vt:lpstr>ПЛОХИЕ ОПЕРАЦИИ</vt:lpstr>
      <vt:lpstr>ПЛОХИЕ ОПЕРАЦИИ</vt:lpstr>
      <vt:lpstr>РЫНОЧНЫЕ ФАКТОРЫ</vt:lpstr>
      <vt:lpstr>ИСПОЛЬЗОВАНИЕ РЕЗУЛЬТАТОВ  ЭКСПЕРТИЗЫ</vt:lpstr>
      <vt:lpstr>ИСПОЛЬЗОВАНИЕ РЕЗУЛЬТАТОВ  ЭКСПЕРТИЗЫ</vt:lpstr>
      <vt:lpstr>РОЛЬ ЭКОНОМИЧЕСКИХ ЗНАНИЙ В ДЕЛАХ ПО НАЛОГАМ</vt:lpstr>
      <vt:lpstr>Налоговый кодекс</vt:lpstr>
      <vt:lpstr>Уголовный кодекс</vt:lpstr>
      <vt:lpstr>Основная схема и ее последствия</vt:lpstr>
      <vt:lpstr>Спорные контрагенты — подход налогового органа</vt:lpstr>
      <vt:lpstr>НАЛОГОВАЯ РЕКОНСТРУКЦИЯ—</vt:lpstr>
      <vt:lpstr>НАЛОГОВАЯ РЕКОНСТРУКЦИЯпо ФНС России</vt:lpstr>
      <vt:lpstr>Письмо ФНС от 10.03.2021 № БВ-4-7/3060@</vt:lpstr>
      <vt:lpstr>ЭТАПЫ НАЛОГОВОЙ РЕКОНСТРУКЦИИ</vt:lpstr>
      <vt:lpstr>НАЛОГОВЫЕ ПРЕСТУПЛЕНИЯ</vt:lpstr>
      <vt:lpstr>НАЛОГОВЫЕ ПРЕСТУПЛЕНИЯ</vt:lpstr>
      <vt:lpstr>СПОСОБЫ УКЛОНЕНИЯ И ЭКСПЕРТНЫЕ  ЗАДАЧИ</vt:lpstr>
      <vt:lpstr>КАК ВЛИЯЮТ ИСКАЖЕНИЯ НА НАЛОГОВУЮ  ДЕКЛАРАЦИЮ?</vt:lpstr>
      <vt:lpstr>КАК ИСПОЛЬЗУЕТСЯ</vt:lpstr>
      <vt:lpstr>КАК ИСПОЛЬЗУЕТСЯ</vt:lpstr>
      <vt:lpstr>МЕТОДИКА НАЛОГОВОЙ ЭКСПЕРТИЗЫ</vt:lpstr>
      <vt:lpstr>РАСЧЕТ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Ефимов Сергей Владимирович</cp:lastModifiedBy>
  <cp:revision>103</cp:revision>
  <dcterms:created xsi:type="dcterms:W3CDTF">2020-10-26T11:57:31Z</dcterms:created>
  <dcterms:modified xsi:type="dcterms:W3CDTF">2022-03-18T11:57:57Z</dcterms:modified>
</cp:coreProperties>
</file>