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4" r:id="rId4"/>
    <p:sldId id="260" r:id="rId5"/>
    <p:sldId id="262" r:id="rId6"/>
    <p:sldId id="265" r:id="rId7"/>
    <p:sldId id="266" r:id="rId8"/>
    <p:sldId id="263" r:id="rId9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DA6B3B-6805-44A1-A41A-90EF3EFE5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343" y="2404534"/>
            <a:ext cx="8468660" cy="1646302"/>
          </a:xfrm>
        </p:spPr>
        <p:txBody>
          <a:bodyPr/>
          <a:lstStyle/>
          <a:p>
            <a:r>
              <a:rPr lang="ru-RU" sz="3600" dirty="0"/>
              <a:t>Оценка степени влияния правового режима земель охранных зон при производстве судебной финансово-экономической экспертизы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26495B-C6E6-443D-85FE-14823D6578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ru-RU" sz="1600" dirty="0"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effectLst/>
              <a:latin typeface="Trebuchet MS" panose="020B0603020202020204" pitchFamily="34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600" dirty="0">
                <a:effectLst/>
                <a:latin typeface="Trebuchet MS" panose="020B0603020202020204" pitchFamily="34" charset="0"/>
                <a:ea typeface="Calibri" panose="020F0502020204030204" pitchFamily="34" charset="0"/>
              </a:rPr>
              <a:t>Третьякова Г. Б.</a:t>
            </a:r>
            <a:endParaRPr lang="ru-RU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78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CF39B-7F2E-48DE-9457-B4089ED0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такое охранная зона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D52BAF-4DF8-4E46-AB47-C3F23982C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Охранная зона - территория, в пределах которой устанавливается специальный режим охраны размещаемых объектов.</a:t>
            </a:r>
          </a:p>
          <a:p>
            <a:pPr algn="just"/>
            <a:r>
              <a:rPr lang="ru-RU" sz="2000" dirty="0"/>
              <a:t>Признаки охранной зоны:</a:t>
            </a:r>
          </a:p>
          <a:p>
            <a:pPr lvl="1" algn="just"/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объекта охранной зоны и цель ее установления.</a:t>
            </a:r>
          </a:p>
          <a:p>
            <a:pPr lvl="1" algn="just"/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месторасположение и конфигурация (охранные зоны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устанавливаются вокруг объекта охранной зоны и являются полосой вокруг него).</a:t>
            </a:r>
          </a:p>
          <a:p>
            <a:pPr lvl="1" algn="just"/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правового режима охранной зоны на все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земельные участки, входящие в нее, вне зависимости от формы собственности на них и их категории, а также вида разрешенного использования.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0756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CF39B-7F2E-48DE-9457-B4089ED0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типы ограничений при установлении охранной зоны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D52BAF-4DF8-4E46-AB47-C3F23982C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Основные ограничения накладываемые охранной зонной на использование земельного участка</a:t>
            </a:r>
          </a:p>
          <a:p>
            <a:pPr lvl="1" algn="just"/>
            <a:r>
              <a:rPr lang="ru-RU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Запрет на строительство</a:t>
            </a:r>
          </a:p>
          <a:p>
            <a:pPr lvl="1" algn="just"/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Запрет на произведение копательных работ, рубку деревьев и т.п.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Запрет на </a:t>
            </a: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строительство ограждений, также посадку среду деревьев и т.п.</a:t>
            </a:r>
          </a:p>
          <a:p>
            <a:pPr marL="45720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Основной источник сведений о наличии в пределах участка охранных зон является Кадастровый паспорт земельного участка (точнее, форма КП 1. Сведения о территориальных зонах и зонах с особыми условиями использования территорий).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0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5A202-F681-4DE3-9EAC-469E6273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Как учесть степень влияния охранной зоны на использование участка?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7EAACD-A486-4FB7-83B1-91246CCF5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96580"/>
            <a:ext cx="8596668" cy="45384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Сформировать перечень ограничений, с которыми может столкнуться собственник при использовании земельного участка.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Выбрать бальную шкалу для оценки влияния охранной зоны. В рамках настоящего анализа используется бальная шкала от 0 до 10.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бальную оценку вероятности возникновения работ у собственника, связанных с необходимостью учета запретов (отсутствие вероятности – 0, максимум – 10).</a:t>
            </a:r>
          </a:p>
          <a:p>
            <a:endParaRPr lang="ru-RU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Предлагаемый подход позволяет избежать неопределенности, в связи с тем, что любое ограничение, наложенное на земельный участок, обесценивает участок, занятый охранной зоной.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4CF2EC5-8D14-4FD4-8728-8B46CADEF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687875"/>
              </p:ext>
            </p:extLst>
          </p:nvPr>
        </p:nvGraphicFramePr>
        <p:xfrm>
          <a:off x="914399" y="3724712"/>
          <a:ext cx="8070209" cy="1702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6450">
                  <a:extLst>
                    <a:ext uri="{9D8B030D-6E8A-4147-A177-3AD203B41FA5}">
                      <a16:colId xmlns:a16="http://schemas.microsoft.com/office/drawing/2014/main" val="1356422120"/>
                    </a:ext>
                  </a:extLst>
                </a:gridCol>
                <a:gridCol w="6496138">
                  <a:extLst>
                    <a:ext uri="{9D8B030D-6E8A-4147-A177-3AD203B41FA5}">
                      <a16:colId xmlns:a16="http://schemas.microsoft.com/office/drawing/2014/main" val="2988125355"/>
                    </a:ext>
                  </a:extLst>
                </a:gridCol>
                <a:gridCol w="897621">
                  <a:extLst>
                    <a:ext uri="{9D8B030D-6E8A-4147-A177-3AD203B41FA5}">
                      <a16:colId xmlns:a16="http://schemas.microsoft.com/office/drawing/2014/main" val="4119286963"/>
                    </a:ext>
                  </a:extLst>
                </a:gridCol>
              </a:tblGrid>
              <a:tr h="488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№ п/п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Характер ограничения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Балл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9746834"/>
                  </a:ext>
                </a:extLst>
              </a:tr>
              <a:tr h="23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Запрет на строительство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6364191"/>
                  </a:ext>
                </a:extLst>
              </a:tr>
              <a:tr h="488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Запрет на произведение копательных работ, рубку деревьев и т.п.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7678574"/>
                  </a:ext>
                </a:extLst>
              </a:tr>
              <a:tr h="488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Запрет на строительство ограждений, также посадку среду деревьев и т.п.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770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22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5F50B-0BE4-4847-9322-91B2638A5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Практический опыт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1C5BE7-0302-4238-B4EE-1FDBD2EB1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3850"/>
            <a:ext cx="8596668" cy="5150840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судебно-оценочной экспертизы (административное дело №3а-1316/2018)</a:t>
            </a:r>
            <a:r>
              <a:rPr lang="ru-RU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был направлен земельный участок площадью 12 696 кв. м. с кадастровым номером 77:09:0001010:10, по адресу: г. </a:t>
            </a:r>
            <a:r>
              <a:rPr lang="ru-RU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Москва, ул. Смольная, вл. 24.</a:t>
            </a:r>
          </a:p>
          <a:p>
            <a:pPr algn="just"/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</a:t>
            </a:r>
            <a:r>
              <a:rPr lang="ru-RU" dirty="0">
                <a:solidFill>
                  <a:srgbClr val="000000"/>
                </a:solidFill>
                <a:effectLst/>
                <a:latin typeface="Times New Romam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ходе анализа характеристик исследуемого земельного участка было установлено, что данный участок частично входит в:</a:t>
            </a:r>
          </a:p>
          <a:p>
            <a:pPr marL="0" indent="0" algn="just">
              <a:buNone/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Охранную зону ЛЭП 110 </a:t>
            </a:r>
            <a:r>
              <a:rPr lang="ru-RU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кВ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«ТЭЦ-21-Н.Братцево III»</a:t>
            </a: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- Охранную зону ЛЭП 110 </a:t>
            </a:r>
            <a:r>
              <a:rPr lang="ru-RU" dirty="0" err="1">
                <a:latin typeface="Calibri" panose="020F0502020204030204" pitchFamily="34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 «ТЭЦ-21-Н.Братцево IY»; </a:t>
            </a:r>
          </a:p>
          <a:p>
            <a:pPr algn="just"/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- Охранную зону ВЛ 110 </a:t>
            </a:r>
            <a:r>
              <a:rPr lang="ru-RU" dirty="0" err="1">
                <a:latin typeface="Calibri" panose="020F0502020204030204" pitchFamily="34" charset="0"/>
                <a:cs typeface="Times New Roman" panose="02020603050405020304" pitchFamily="18" charset="0"/>
              </a:rPr>
              <a:t>кВ</a:t>
            </a: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Calibri" panose="020F0502020204030204" pitchFamily="34" charset="0"/>
                <a:cs typeface="Times New Roman" panose="02020603050405020304" pitchFamily="18" charset="0"/>
              </a:rPr>
              <a:t>Новобратцево-Бутаково</a:t>
            </a:r>
            <a:endParaRPr lang="ru-RU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Calibri" panose="020F0502020204030204" pitchFamily="34" charset="0"/>
                <a:cs typeface="Times New Roman" panose="02020603050405020304" pitchFamily="18" charset="0"/>
              </a:rPr>
              <a:t> с отпайкой на ПС «Химки»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83EC87-DCC1-4FC6-A865-4DAF6F28EC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52" y="3102982"/>
            <a:ext cx="1732995" cy="974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5B177C-9C8C-4113-A745-3D5DF05664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51" y="4242977"/>
            <a:ext cx="1732995" cy="9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7B1183-E233-4BB2-A059-0EAF61CA5F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0651" y="5418939"/>
            <a:ext cx="1732995" cy="970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07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5F50B-0BE4-4847-9322-91B2638A5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Практический опыт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25755D1-B0CE-4601-B750-910596A65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43" y="1341889"/>
            <a:ext cx="3622478" cy="5151438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712DD2-8D88-49E6-887F-A0CCD0B43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665" y="1342980"/>
            <a:ext cx="3736772" cy="515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54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5F50B-0BE4-4847-9322-91B2638A5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Практический опыт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D8AF3C-3905-415B-90B9-1ACEA1A23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влияния охранной зоны может быть определена следующим образом:</a:t>
            </a:r>
          </a:p>
          <a:p>
            <a:pPr marL="0" indent="0" algn="ctr"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31/100 = 0,31</a:t>
            </a:r>
          </a:p>
          <a:p>
            <a:pPr marL="0" indent="0" algn="ctr">
              <a:buNone/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Влияние присутствует. Степень влияния умеренная.</a:t>
            </a:r>
          </a:p>
          <a:p>
            <a:pPr marL="0" indent="0" algn="just">
              <a:buNone/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Влияние охранных зон на дальнейшее использование земельного участка должно быть учтено в стоимости земельного участка.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7574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DF5D144-1FA0-4845-AE90-177BF0070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2183980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286</TotalTime>
  <Words>465</Words>
  <Application>Microsoft Office PowerPoint</Application>
  <PresentationFormat>Широкоэкранный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Romam</vt:lpstr>
      <vt:lpstr>Trebuchet MS</vt:lpstr>
      <vt:lpstr>Wingdings 3</vt:lpstr>
      <vt:lpstr>Аспект</vt:lpstr>
      <vt:lpstr>Оценка степени влияния правового режима земель охранных зон при производстве судебной финансово-экономической экспертизы</vt:lpstr>
      <vt:lpstr>Что такое охранная зона</vt:lpstr>
      <vt:lpstr>Основные типы ограничений при установлении охранной зоны</vt:lpstr>
      <vt:lpstr>Как учесть степень влияния охранной зоны на использование участка?</vt:lpstr>
      <vt:lpstr>Практический опыт</vt:lpstr>
      <vt:lpstr>Практический опыт</vt:lpstr>
      <vt:lpstr>Практический опыт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Выпускная квалификационная работа по теме: Оценка степени влияния правового режима земель охранных зон при производстве судебной финансово-экономической экспертизы</dc:title>
  <dc:creator>Galina</dc:creator>
  <cp:lastModifiedBy>Galina</cp:lastModifiedBy>
  <cp:revision>20</cp:revision>
  <cp:lastPrinted>2022-03-16T10:08:59Z</cp:lastPrinted>
  <dcterms:created xsi:type="dcterms:W3CDTF">2022-01-25T09:08:33Z</dcterms:created>
  <dcterms:modified xsi:type="dcterms:W3CDTF">2022-03-16T10:12:18Z</dcterms:modified>
</cp:coreProperties>
</file>