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2" r:id="rId2"/>
    <p:sldId id="286" r:id="rId3"/>
    <p:sldId id="260" r:id="rId4"/>
    <p:sldId id="261" r:id="rId5"/>
    <p:sldId id="274" r:id="rId6"/>
    <p:sldId id="284" r:id="rId7"/>
    <p:sldId id="285" r:id="rId8"/>
    <p:sldId id="276" r:id="rId9"/>
    <p:sldId id="277" r:id="rId10"/>
    <p:sldId id="278" r:id="rId11"/>
    <p:sldId id="279" r:id="rId12"/>
    <p:sldId id="270" r:id="rId13"/>
    <p:sldId id="280" r:id="rId14"/>
    <p:sldId id="282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6" autoAdjust="0"/>
  </p:normalViewPr>
  <p:slideViewPr>
    <p:cSldViewPr>
      <p:cViewPr varScale="1">
        <p:scale>
          <a:sx n="71" d="100"/>
          <a:sy n="71" d="100"/>
        </p:scale>
        <p:origin x="-127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-277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5E8924-A87A-4D07-844E-DCBB8C0F5DEA}" type="doc">
      <dgm:prSet loTypeId="urn:microsoft.com/office/officeart/2005/8/layout/pyramid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B48C1B-D73C-4722-A0D2-D368826D743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70C0"/>
              </a:solidFill>
            </a:rPr>
            <a:t>Классические методы (ретроспективный анализ и т.д.), </a:t>
          </a:r>
          <a:endParaRPr lang="ru-RU" sz="1800" b="1" dirty="0">
            <a:solidFill>
              <a:srgbClr val="0070C0"/>
            </a:solidFill>
          </a:endParaRPr>
        </a:p>
      </dgm:t>
    </dgm:pt>
    <dgm:pt modelId="{690FDC8A-612A-42F2-82BC-A689D817CC8E}" type="parTrans" cxnId="{4ACFFC16-C885-482B-9C3E-68BC399D5DFD}">
      <dgm:prSet/>
      <dgm:spPr/>
      <dgm:t>
        <a:bodyPr/>
        <a:lstStyle/>
        <a:p>
          <a:endParaRPr lang="ru-RU"/>
        </a:p>
      </dgm:t>
    </dgm:pt>
    <dgm:pt modelId="{B1A046C5-7842-458A-AA68-D671A301D8E6}" type="sibTrans" cxnId="{4ACFFC16-C885-482B-9C3E-68BC399D5DFD}">
      <dgm:prSet/>
      <dgm:spPr/>
      <dgm:t>
        <a:bodyPr/>
        <a:lstStyle/>
        <a:p>
          <a:endParaRPr lang="ru-RU"/>
        </a:p>
      </dgm:t>
    </dgm:pt>
    <dgm:pt modelId="{5C5A2EA6-9075-4129-A020-ACCC36AA11BE}">
      <dgm:prSet phldrT="[Текст]" custT="1"/>
      <dgm:spPr/>
      <dgm:t>
        <a:bodyPr/>
        <a:lstStyle/>
        <a:p>
          <a:r>
            <a:rPr lang="ru-RU" sz="1700" b="1" dirty="0" smtClean="0">
              <a:solidFill>
                <a:srgbClr val="0070C0"/>
              </a:solidFill>
            </a:rPr>
            <a:t>Элементы сравнительного подхода:</a:t>
          </a:r>
        </a:p>
        <a:p>
          <a:r>
            <a:rPr lang="ru-RU" sz="1700" b="1" dirty="0" smtClean="0">
              <a:solidFill>
                <a:srgbClr val="0070C0"/>
              </a:solidFill>
            </a:rPr>
            <a:t>Показатели деятельности компании до и/или после прекращения нарушения;</a:t>
          </a:r>
        </a:p>
        <a:p>
          <a:r>
            <a:rPr lang="ru-RU" sz="1700" b="1" dirty="0" smtClean="0">
              <a:solidFill>
                <a:srgbClr val="0070C0"/>
              </a:solidFill>
            </a:rPr>
            <a:t>Аналоги на рассматриваемом или сопоставимом (продуктовом или географическом) рынке.</a:t>
          </a:r>
        </a:p>
        <a:p>
          <a:endParaRPr lang="ru-RU" sz="1700" b="1" dirty="0">
            <a:solidFill>
              <a:srgbClr val="0070C0"/>
            </a:solidFill>
          </a:endParaRPr>
        </a:p>
      </dgm:t>
    </dgm:pt>
    <dgm:pt modelId="{A96F077E-A31F-48EE-9D3B-E1520A49D897}" type="parTrans" cxnId="{BB900CF6-A1AF-4BF9-9F9E-7CA6AA9216F6}">
      <dgm:prSet/>
      <dgm:spPr/>
      <dgm:t>
        <a:bodyPr/>
        <a:lstStyle/>
        <a:p>
          <a:endParaRPr lang="ru-RU"/>
        </a:p>
      </dgm:t>
    </dgm:pt>
    <dgm:pt modelId="{0E5D7FD3-2D7F-42D8-A2A5-34E3A59C103A}" type="sibTrans" cxnId="{BB900CF6-A1AF-4BF9-9F9E-7CA6AA9216F6}">
      <dgm:prSet/>
      <dgm:spPr/>
      <dgm:t>
        <a:bodyPr/>
        <a:lstStyle/>
        <a:p>
          <a:endParaRPr lang="ru-RU"/>
        </a:p>
      </dgm:t>
    </dgm:pt>
    <dgm:pt modelId="{BB0FE752-6807-44E4-A510-AA0AB0887C26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70C0"/>
              </a:solidFill>
            </a:rPr>
            <a:t>Бизнес-планы компании (после проверки)</a:t>
          </a:r>
          <a:endParaRPr lang="ru-RU" sz="1800" b="1" dirty="0">
            <a:solidFill>
              <a:srgbClr val="0070C0"/>
            </a:solidFill>
          </a:endParaRPr>
        </a:p>
      </dgm:t>
    </dgm:pt>
    <dgm:pt modelId="{5FA69985-9217-4CB3-80B3-4C6B30377720}" type="parTrans" cxnId="{8BA5FD9C-D215-4EC6-8C25-84A910B742F8}">
      <dgm:prSet/>
      <dgm:spPr/>
      <dgm:t>
        <a:bodyPr/>
        <a:lstStyle/>
        <a:p>
          <a:endParaRPr lang="ru-RU"/>
        </a:p>
      </dgm:t>
    </dgm:pt>
    <dgm:pt modelId="{B3DC682F-EE71-406A-AEBA-AD2B580FE381}" type="sibTrans" cxnId="{8BA5FD9C-D215-4EC6-8C25-84A910B742F8}">
      <dgm:prSet/>
      <dgm:spPr/>
      <dgm:t>
        <a:bodyPr/>
        <a:lstStyle/>
        <a:p>
          <a:endParaRPr lang="ru-RU"/>
        </a:p>
      </dgm:t>
    </dgm:pt>
    <dgm:pt modelId="{7321EFC9-916C-4824-950E-ACB1A8BB48AD}">
      <dgm:prSet custT="1"/>
      <dgm:spPr/>
      <dgm:t>
        <a:bodyPr/>
        <a:lstStyle/>
        <a:p>
          <a:r>
            <a:rPr lang="ru-RU" sz="1800" b="1" dirty="0" smtClean="0">
              <a:solidFill>
                <a:srgbClr val="0070C0"/>
              </a:solidFill>
            </a:rPr>
            <a:t>Регрессионный</a:t>
          </a:r>
          <a:r>
            <a:rPr lang="ru-RU" sz="1800" dirty="0" smtClean="0"/>
            <a:t> </a:t>
          </a:r>
          <a:r>
            <a:rPr lang="ru-RU" sz="1800" b="1" dirty="0" smtClean="0">
              <a:solidFill>
                <a:srgbClr val="0070C0"/>
              </a:solidFill>
            </a:rPr>
            <a:t>анализ</a:t>
          </a:r>
          <a:endParaRPr lang="ru-RU" sz="1800" b="1" dirty="0">
            <a:solidFill>
              <a:srgbClr val="0070C0"/>
            </a:solidFill>
          </a:endParaRPr>
        </a:p>
      </dgm:t>
    </dgm:pt>
    <dgm:pt modelId="{1651F8B6-342D-4C50-A0F2-69C5425ECCF9}" type="parTrans" cxnId="{5127D794-191D-4CE7-BCCC-842F7BA43AE7}">
      <dgm:prSet/>
      <dgm:spPr/>
      <dgm:t>
        <a:bodyPr/>
        <a:lstStyle/>
        <a:p>
          <a:endParaRPr lang="ru-RU"/>
        </a:p>
      </dgm:t>
    </dgm:pt>
    <dgm:pt modelId="{A97D22BB-5F54-4FB6-A5EA-2D5D704A53CC}" type="sibTrans" cxnId="{5127D794-191D-4CE7-BCCC-842F7BA43AE7}">
      <dgm:prSet/>
      <dgm:spPr/>
      <dgm:t>
        <a:bodyPr/>
        <a:lstStyle/>
        <a:p>
          <a:endParaRPr lang="ru-RU"/>
        </a:p>
      </dgm:t>
    </dgm:pt>
    <dgm:pt modelId="{8F5B8096-A27F-4D7B-AD35-BADC995233B7}">
      <dgm:prSet custT="1"/>
      <dgm:spPr/>
      <dgm:t>
        <a:bodyPr/>
        <a:lstStyle/>
        <a:p>
          <a:r>
            <a:rPr lang="ru-RU" sz="1800" b="1" dirty="0" smtClean="0">
              <a:solidFill>
                <a:srgbClr val="0070C0"/>
              </a:solidFill>
            </a:rPr>
            <a:t>Экстраполяция, интерполяция</a:t>
          </a:r>
          <a:endParaRPr lang="ru-RU" sz="1800" b="1" dirty="0">
            <a:solidFill>
              <a:srgbClr val="0070C0"/>
            </a:solidFill>
          </a:endParaRPr>
        </a:p>
      </dgm:t>
    </dgm:pt>
    <dgm:pt modelId="{1EBABB5D-CFE0-448B-97C1-5120BEFAC9BC}" type="parTrans" cxnId="{28D59804-3292-47DA-BD2A-368BD2896444}">
      <dgm:prSet/>
      <dgm:spPr/>
      <dgm:t>
        <a:bodyPr/>
        <a:lstStyle/>
        <a:p>
          <a:endParaRPr lang="ru-RU"/>
        </a:p>
      </dgm:t>
    </dgm:pt>
    <dgm:pt modelId="{31267F7F-4CDB-405F-9B19-258864E544B2}" type="sibTrans" cxnId="{28D59804-3292-47DA-BD2A-368BD2896444}">
      <dgm:prSet/>
      <dgm:spPr/>
      <dgm:t>
        <a:bodyPr/>
        <a:lstStyle/>
        <a:p>
          <a:endParaRPr lang="ru-RU"/>
        </a:p>
      </dgm:t>
    </dgm:pt>
    <dgm:pt modelId="{A566431A-72A0-4EBD-AEB3-D178E523206A}" type="pres">
      <dgm:prSet presAssocID="{E05E8924-A87A-4D07-844E-DCBB8C0F5DEA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D6B6DB81-2BB0-4717-847D-0086C3B54F62}" type="pres">
      <dgm:prSet presAssocID="{E05E8924-A87A-4D07-844E-DCBB8C0F5DEA}" presName="pyramid" presStyleLbl="node1" presStyleIdx="0" presStyleCnt="1"/>
      <dgm:spPr/>
    </dgm:pt>
    <dgm:pt modelId="{10A67F99-A91C-4286-AF61-35BE732A100F}" type="pres">
      <dgm:prSet presAssocID="{E05E8924-A87A-4D07-844E-DCBB8C0F5DEA}" presName="theList" presStyleCnt="0"/>
      <dgm:spPr/>
    </dgm:pt>
    <dgm:pt modelId="{69B26552-2CD5-4CF3-9C4A-3F7A71647028}" type="pres">
      <dgm:prSet presAssocID="{EFB48C1B-D73C-4722-A0D2-D368826D7435}" presName="aNode" presStyleLbl="fgAcc1" presStyleIdx="0" presStyleCnt="5" custScaleX="228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3548A7-4071-4A8D-8356-CD95C89EFC33}" type="pres">
      <dgm:prSet presAssocID="{EFB48C1B-D73C-4722-A0D2-D368826D7435}" presName="aSpace" presStyleCnt="0"/>
      <dgm:spPr/>
    </dgm:pt>
    <dgm:pt modelId="{A5D1C4FC-7A54-461E-9451-45B6F25C48A0}" type="pres">
      <dgm:prSet presAssocID="{7321EFC9-916C-4824-950E-ACB1A8BB48AD}" presName="aNode" presStyleLbl="fgAcc1" presStyleIdx="1" presStyleCnt="5" custScaleX="228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35A63-D4B5-4944-A04B-74DE4D2D7F8A}" type="pres">
      <dgm:prSet presAssocID="{7321EFC9-916C-4824-950E-ACB1A8BB48AD}" presName="aSpace" presStyleCnt="0"/>
      <dgm:spPr/>
    </dgm:pt>
    <dgm:pt modelId="{0EAAEE15-E4C9-42A9-A659-32BA3B897864}" type="pres">
      <dgm:prSet presAssocID="{8F5B8096-A27F-4D7B-AD35-BADC995233B7}" presName="aNode" presStyleLbl="fgAcc1" presStyleIdx="2" presStyleCnt="5" custScaleX="2282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3784F3-0432-47AD-BFEA-6D6F77C41220}" type="pres">
      <dgm:prSet presAssocID="{8F5B8096-A27F-4D7B-AD35-BADC995233B7}" presName="aSpace" presStyleCnt="0"/>
      <dgm:spPr/>
    </dgm:pt>
    <dgm:pt modelId="{1EB8D99E-4253-4723-9D86-0A5C2435B981}" type="pres">
      <dgm:prSet presAssocID="{5C5A2EA6-9075-4129-A020-ACCC36AA11BE}" presName="aNode" presStyleLbl="fgAcc1" presStyleIdx="3" presStyleCnt="5" custScaleX="230501" custScaleY="2490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DB9E2-41E6-4D36-94CF-6ABA8D33BB77}" type="pres">
      <dgm:prSet presAssocID="{5C5A2EA6-9075-4129-A020-ACCC36AA11BE}" presName="aSpace" presStyleCnt="0"/>
      <dgm:spPr/>
    </dgm:pt>
    <dgm:pt modelId="{EA65F13C-11D2-4157-A8DE-77E505EAB26E}" type="pres">
      <dgm:prSet presAssocID="{BB0FE752-6807-44E4-A510-AA0AB0887C26}" presName="aNode" presStyleLbl="fgAcc1" presStyleIdx="4" presStyleCnt="5" custScaleX="228201" custScaleY="57605" custLinFactNeighborX="156" custLinFactNeighborY="550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4B4670-21E6-4B55-A779-2D91007AAD76}" type="pres">
      <dgm:prSet presAssocID="{BB0FE752-6807-44E4-A510-AA0AB0887C26}" presName="aSpace" presStyleCnt="0"/>
      <dgm:spPr/>
    </dgm:pt>
  </dgm:ptLst>
  <dgm:cxnLst>
    <dgm:cxn modelId="{5127D794-191D-4CE7-BCCC-842F7BA43AE7}" srcId="{E05E8924-A87A-4D07-844E-DCBB8C0F5DEA}" destId="{7321EFC9-916C-4824-950E-ACB1A8BB48AD}" srcOrd="1" destOrd="0" parTransId="{1651F8B6-342D-4C50-A0F2-69C5425ECCF9}" sibTransId="{A97D22BB-5F54-4FB6-A5EA-2D5D704A53CC}"/>
    <dgm:cxn modelId="{18810F64-AEF5-45FC-8DF3-55C59323AFF1}" type="presOf" srcId="{E05E8924-A87A-4D07-844E-DCBB8C0F5DEA}" destId="{A566431A-72A0-4EBD-AEB3-D178E523206A}" srcOrd="0" destOrd="0" presId="urn:microsoft.com/office/officeart/2005/8/layout/pyramid2"/>
    <dgm:cxn modelId="{B33BDEBD-3ED1-4ADC-9CD5-35C71AFC4A0D}" type="presOf" srcId="{5C5A2EA6-9075-4129-A020-ACCC36AA11BE}" destId="{1EB8D99E-4253-4723-9D86-0A5C2435B981}" srcOrd="0" destOrd="0" presId="urn:microsoft.com/office/officeart/2005/8/layout/pyramid2"/>
    <dgm:cxn modelId="{4ACFFC16-C885-482B-9C3E-68BC399D5DFD}" srcId="{E05E8924-A87A-4D07-844E-DCBB8C0F5DEA}" destId="{EFB48C1B-D73C-4722-A0D2-D368826D7435}" srcOrd="0" destOrd="0" parTransId="{690FDC8A-612A-42F2-82BC-A689D817CC8E}" sibTransId="{B1A046C5-7842-458A-AA68-D671A301D8E6}"/>
    <dgm:cxn modelId="{8BA5FD9C-D215-4EC6-8C25-84A910B742F8}" srcId="{E05E8924-A87A-4D07-844E-DCBB8C0F5DEA}" destId="{BB0FE752-6807-44E4-A510-AA0AB0887C26}" srcOrd="4" destOrd="0" parTransId="{5FA69985-9217-4CB3-80B3-4C6B30377720}" sibTransId="{B3DC682F-EE71-406A-AEBA-AD2B580FE381}"/>
    <dgm:cxn modelId="{531CA4A5-4D34-41F1-92D4-CD393D7E1246}" type="presOf" srcId="{7321EFC9-916C-4824-950E-ACB1A8BB48AD}" destId="{A5D1C4FC-7A54-461E-9451-45B6F25C48A0}" srcOrd="0" destOrd="0" presId="urn:microsoft.com/office/officeart/2005/8/layout/pyramid2"/>
    <dgm:cxn modelId="{28D59804-3292-47DA-BD2A-368BD2896444}" srcId="{E05E8924-A87A-4D07-844E-DCBB8C0F5DEA}" destId="{8F5B8096-A27F-4D7B-AD35-BADC995233B7}" srcOrd="2" destOrd="0" parTransId="{1EBABB5D-CFE0-448B-97C1-5120BEFAC9BC}" sibTransId="{31267F7F-4CDB-405F-9B19-258864E544B2}"/>
    <dgm:cxn modelId="{7CF4B690-ABAC-4668-A882-D739543030C4}" type="presOf" srcId="{BB0FE752-6807-44E4-A510-AA0AB0887C26}" destId="{EA65F13C-11D2-4157-A8DE-77E505EAB26E}" srcOrd="0" destOrd="0" presId="urn:microsoft.com/office/officeart/2005/8/layout/pyramid2"/>
    <dgm:cxn modelId="{788B9400-0B89-4087-BAE2-C6E04671421F}" type="presOf" srcId="{EFB48C1B-D73C-4722-A0D2-D368826D7435}" destId="{69B26552-2CD5-4CF3-9C4A-3F7A71647028}" srcOrd="0" destOrd="0" presId="urn:microsoft.com/office/officeart/2005/8/layout/pyramid2"/>
    <dgm:cxn modelId="{BB900CF6-A1AF-4BF9-9F9E-7CA6AA9216F6}" srcId="{E05E8924-A87A-4D07-844E-DCBB8C0F5DEA}" destId="{5C5A2EA6-9075-4129-A020-ACCC36AA11BE}" srcOrd="3" destOrd="0" parTransId="{A96F077E-A31F-48EE-9D3B-E1520A49D897}" sibTransId="{0E5D7FD3-2D7F-42D8-A2A5-34E3A59C103A}"/>
    <dgm:cxn modelId="{0658807B-62C1-4B87-8CE3-95D1B6E8FED1}" type="presOf" srcId="{8F5B8096-A27F-4D7B-AD35-BADC995233B7}" destId="{0EAAEE15-E4C9-42A9-A659-32BA3B897864}" srcOrd="0" destOrd="0" presId="urn:microsoft.com/office/officeart/2005/8/layout/pyramid2"/>
    <dgm:cxn modelId="{5D705403-50E7-4594-92AA-D687402DCDF8}" type="presParOf" srcId="{A566431A-72A0-4EBD-AEB3-D178E523206A}" destId="{D6B6DB81-2BB0-4717-847D-0086C3B54F62}" srcOrd="0" destOrd="0" presId="urn:microsoft.com/office/officeart/2005/8/layout/pyramid2"/>
    <dgm:cxn modelId="{074A082D-94D7-46B5-BF42-F7CF4A64A95C}" type="presParOf" srcId="{A566431A-72A0-4EBD-AEB3-D178E523206A}" destId="{10A67F99-A91C-4286-AF61-35BE732A100F}" srcOrd="1" destOrd="0" presId="urn:microsoft.com/office/officeart/2005/8/layout/pyramid2"/>
    <dgm:cxn modelId="{08D8C82E-A65E-461A-870A-7733A3E10E3E}" type="presParOf" srcId="{10A67F99-A91C-4286-AF61-35BE732A100F}" destId="{69B26552-2CD5-4CF3-9C4A-3F7A71647028}" srcOrd="0" destOrd="0" presId="urn:microsoft.com/office/officeart/2005/8/layout/pyramid2"/>
    <dgm:cxn modelId="{A96FE710-3AB8-4CF7-B0F0-9439BBFE76C7}" type="presParOf" srcId="{10A67F99-A91C-4286-AF61-35BE732A100F}" destId="{AC3548A7-4071-4A8D-8356-CD95C89EFC33}" srcOrd="1" destOrd="0" presId="urn:microsoft.com/office/officeart/2005/8/layout/pyramid2"/>
    <dgm:cxn modelId="{C5EBB68F-5544-4917-9DBD-756F650F05FE}" type="presParOf" srcId="{10A67F99-A91C-4286-AF61-35BE732A100F}" destId="{A5D1C4FC-7A54-461E-9451-45B6F25C48A0}" srcOrd="2" destOrd="0" presId="urn:microsoft.com/office/officeart/2005/8/layout/pyramid2"/>
    <dgm:cxn modelId="{75721C8A-33EB-424C-B24B-FBC471D518B3}" type="presParOf" srcId="{10A67F99-A91C-4286-AF61-35BE732A100F}" destId="{24335A63-D4B5-4944-A04B-74DE4D2D7F8A}" srcOrd="3" destOrd="0" presId="urn:microsoft.com/office/officeart/2005/8/layout/pyramid2"/>
    <dgm:cxn modelId="{5C1DCE93-9D9E-4AAD-8DF8-6841B3138F55}" type="presParOf" srcId="{10A67F99-A91C-4286-AF61-35BE732A100F}" destId="{0EAAEE15-E4C9-42A9-A659-32BA3B897864}" srcOrd="4" destOrd="0" presId="urn:microsoft.com/office/officeart/2005/8/layout/pyramid2"/>
    <dgm:cxn modelId="{B3BDCE5E-5465-4B42-ACB2-3DAECF61CC48}" type="presParOf" srcId="{10A67F99-A91C-4286-AF61-35BE732A100F}" destId="{8E3784F3-0432-47AD-BFEA-6D6F77C41220}" srcOrd="5" destOrd="0" presId="urn:microsoft.com/office/officeart/2005/8/layout/pyramid2"/>
    <dgm:cxn modelId="{7BED6DC4-0E4F-49E3-B17F-05720FD44A12}" type="presParOf" srcId="{10A67F99-A91C-4286-AF61-35BE732A100F}" destId="{1EB8D99E-4253-4723-9D86-0A5C2435B981}" srcOrd="6" destOrd="0" presId="urn:microsoft.com/office/officeart/2005/8/layout/pyramid2"/>
    <dgm:cxn modelId="{EA3003EB-2848-4ED3-8C58-ACAEFC9D0ADF}" type="presParOf" srcId="{10A67F99-A91C-4286-AF61-35BE732A100F}" destId="{DF1DB9E2-41E6-4D36-94CF-6ABA8D33BB77}" srcOrd="7" destOrd="0" presId="urn:microsoft.com/office/officeart/2005/8/layout/pyramid2"/>
    <dgm:cxn modelId="{77830DBF-8C72-4CDB-B273-487D1D4AB884}" type="presParOf" srcId="{10A67F99-A91C-4286-AF61-35BE732A100F}" destId="{EA65F13C-11D2-4157-A8DE-77E505EAB26E}" srcOrd="8" destOrd="0" presId="urn:microsoft.com/office/officeart/2005/8/layout/pyramid2"/>
    <dgm:cxn modelId="{CA1AE4A8-8064-48D6-B8E3-7E546FB54475}" type="presParOf" srcId="{10A67F99-A91C-4286-AF61-35BE732A100F}" destId="{324B4670-21E6-4B55-A779-2D91007AAD76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6DB81-2BB0-4717-847D-0086C3B54F62}">
      <dsp:nvSpPr>
        <dsp:cNvPr id="0" name=""/>
        <dsp:cNvSpPr/>
      </dsp:nvSpPr>
      <dsp:spPr>
        <a:xfrm>
          <a:off x="-79143" y="0"/>
          <a:ext cx="5328591" cy="5328591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9B26552-2CD5-4CF3-9C4A-3F7A71647028}">
      <dsp:nvSpPr>
        <dsp:cNvPr id="0" name=""/>
        <dsp:cNvSpPr/>
      </dsp:nvSpPr>
      <dsp:spPr>
        <a:xfrm>
          <a:off x="364977" y="533397"/>
          <a:ext cx="7903935" cy="6369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</a:rPr>
            <a:t>Классические методы (ретроспективный анализ и т.д.), 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396070" y="564490"/>
        <a:ext cx="7841749" cy="574747"/>
      </dsp:txXfrm>
    </dsp:sp>
    <dsp:sp modelId="{A5D1C4FC-7A54-461E-9451-45B6F25C48A0}">
      <dsp:nvSpPr>
        <dsp:cNvPr id="0" name=""/>
        <dsp:cNvSpPr/>
      </dsp:nvSpPr>
      <dsp:spPr>
        <a:xfrm>
          <a:off x="364977" y="1249947"/>
          <a:ext cx="7903935" cy="6369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</a:rPr>
            <a:t>Регрессионный</a:t>
          </a:r>
          <a:r>
            <a:rPr lang="ru-RU" sz="1800" kern="1200" dirty="0" smtClean="0"/>
            <a:t> </a:t>
          </a:r>
          <a:r>
            <a:rPr lang="ru-RU" sz="1800" b="1" kern="1200" dirty="0" smtClean="0">
              <a:solidFill>
                <a:srgbClr val="0070C0"/>
              </a:solidFill>
            </a:rPr>
            <a:t>анализ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396070" y="1281040"/>
        <a:ext cx="7841749" cy="574747"/>
      </dsp:txXfrm>
    </dsp:sp>
    <dsp:sp modelId="{0EAAEE15-E4C9-42A9-A659-32BA3B897864}">
      <dsp:nvSpPr>
        <dsp:cNvPr id="0" name=""/>
        <dsp:cNvSpPr/>
      </dsp:nvSpPr>
      <dsp:spPr>
        <a:xfrm>
          <a:off x="364977" y="1966497"/>
          <a:ext cx="7903935" cy="63693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</a:rPr>
            <a:t>Экстраполяция, интерполяция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396070" y="1997590"/>
        <a:ext cx="7841749" cy="574747"/>
      </dsp:txXfrm>
    </dsp:sp>
    <dsp:sp modelId="{1EB8D99E-4253-4723-9D86-0A5C2435B981}">
      <dsp:nvSpPr>
        <dsp:cNvPr id="0" name=""/>
        <dsp:cNvSpPr/>
      </dsp:nvSpPr>
      <dsp:spPr>
        <a:xfrm>
          <a:off x="325146" y="2683047"/>
          <a:ext cx="7983597" cy="15860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</a:rPr>
            <a:t>Элементы сравнительного подхода: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</a:rPr>
            <a:t>Показатели деятельности компании до и/или после прекращения нарушения;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rgbClr val="0070C0"/>
              </a:solidFill>
            </a:rPr>
            <a:t>Аналоги на рассматриваемом или сопоставимом (продуктовом или географическом) рынке.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b="1" kern="1200" dirty="0">
            <a:solidFill>
              <a:srgbClr val="0070C0"/>
            </a:solidFill>
          </a:endParaRPr>
        </a:p>
      </dsp:txBody>
      <dsp:txXfrm>
        <a:off x="402569" y="2760470"/>
        <a:ext cx="7828751" cy="1431162"/>
      </dsp:txXfrm>
    </dsp:sp>
    <dsp:sp modelId="{EA65F13C-11D2-4157-A8DE-77E505EAB26E}">
      <dsp:nvSpPr>
        <dsp:cNvPr id="0" name=""/>
        <dsp:cNvSpPr/>
      </dsp:nvSpPr>
      <dsp:spPr>
        <a:xfrm>
          <a:off x="364977" y="4392488"/>
          <a:ext cx="7903935" cy="36690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0070C0"/>
              </a:solidFill>
            </a:rPr>
            <a:t>Бизнес-планы компании (после проверки)</a:t>
          </a:r>
          <a:endParaRPr lang="ru-RU" sz="1800" b="1" kern="1200" dirty="0">
            <a:solidFill>
              <a:srgbClr val="0070C0"/>
            </a:solidFill>
          </a:endParaRPr>
        </a:p>
      </dsp:txBody>
      <dsp:txXfrm>
        <a:off x="382888" y="4410399"/>
        <a:ext cx="7868113" cy="3310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FB1A-DC77-42AE-979B-18EC376D34E2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FF331-DEFB-4E28-BF6E-9BDF276EF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309647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678F5-55B4-48AE-B1BE-FA9F64EBE38A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97FF2-8212-43B3-BB20-4EB893290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268671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97FF2-8212-43B3-BB20-4EB893290DF5}" type="slidenum">
              <a:rPr lang="ru-RU" smtClean="0"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579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9764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835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130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53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356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0385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119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83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7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39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579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BC1E5-7AC3-4171-AE67-D0F595C6E75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F4D8D-A612-4287-9E75-9B383929B7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97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556" y="3068960"/>
            <a:ext cx="8229600" cy="1296144"/>
          </a:xfrm>
        </p:spPr>
        <p:txBody>
          <a:bodyPr>
            <a:normAutofit fontScale="92500"/>
          </a:bodyPr>
          <a:lstStyle/>
          <a:p>
            <a:pPr marL="0" lvl="0" indent="0" algn="ctr"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Методические </a:t>
            </a:r>
            <a:r>
              <a:rPr lang="ru-RU" sz="4000" b="1" dirty="0">
                <a:solidFill>
                  <a:srgbClr val="FF0000"/>
                </a:solidFill>
              </a:rPr>
              <a:t>рекомендации </a:t>
            </a:r>
            <a:r>
              <a:rPr lang="ru-RU" sz="4000" b="1" dirty="0" smtClean="0">
                <a:solidFill>
                  <a:srgbClr val="FF0000"/>
                </a:solidFill>
              </a:rPr>
              <a:t/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по </a:t>
            </a:r>
            <a:r>
              <a:rPr lang="ru-RU" sz="4000" b="1" dirty="0">
                <a:solidFill>
                  <a:srgbClr val="FF0000"/>
                </a:solidFill>
              </a:rPr>
              <a:t>определению упущенной выгоды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83568" y="5805264"/>
            <a:ext cx="784887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500" b="1" dirty="0">
                <a:solidFill>
                  <a:srgbClr val="0070C0"/>
                </a:solidFill>
              </a:rPr>
              <a:t>Москва, 18-19 марта 2022 года</a:t>
            </a:r>
            <a:endParaRPr lang="ru-RU" sz="25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476672"/>
            <a:ext cx="853383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500" b="1" dirty="0" smtClean="0">
              <a:solidFill>
                <a:srgbClr val="0070C0"/>
              </a:solidFill>
            </a:endParaRPr>
          </a:p>
          <a:p>
            <a:pPr algn="ctr"/>
            <a:endParaRPr lang="ru-RU" sz="25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500" b="1" dirty="0" smtClean="0">
                <a:solidFill>
                  <a:srgbClr val="0070C0"/>
                </a:solidFill>
              </a:rPr>
              <a:t>Конференция</a:t>
            </a:r>
            <a:endParaRPr lang="ru-RU" sz="2500" b="1" dirty="0">
              <a:solidFill>
                <a:srgbClr val="0070C0"/>
              </a:solidFill>
            </a:endParaRPr>
          </a:p>
          <a:p>
            <a:pPr algn="ctr"/>
            <a:r>
              <a:rPr lang="ru-RU" sz="2500" b="1" dirty="0">
                <a:solidFill>
                  <a:srgbClr val="0070C0"/>
                </a:solidFill>
              </a:rPr>
              <a:t>«Новые методики судебных </a:t>
            </a:r>
            <a:endParaRPr lang="ru-RU" sz="25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500" b="1" dirty="0" smtClean="0">
                <a:solidFill>
                  <a:srgbClr val="0070C0"/>
                </a:solidFill>
              </a:rPr>
              <a:t>финансово-экономических </a:t>
            </a:r>
            <a:r>
              <a:rPr lang="ru-RU" sz="2500" b="1" dirty="0">
                <a:solidFill>
                  <a:srgbClr val="0070C0"/>
                </a:solidFill>
              </a:rPr>
              <a:t>экспертиз</a:t>
            </a:r>
            <a:r>
              <a:rPr lang="ru-RU" sz="2500" b="1" dirty="0" smtClean="0">
                <a:solidFill>
                  <a:srgbClr val="0070C0"/>
                </a:solidFill>
              </a:rPr>
              <a:t>»</a:t>
            </a:r>
            <a:endParaRPr lang="ru-RU" sz="2500" b="1" dirty="0">
              <a:solidFill>
                <a:srgbClr val="0070C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56" y="404664"/>
            <a:ext cx="8064896" cy="95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838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Упущенная </a:t>
            </a:r>
            <a:r>
              <a:rPr lang="ru-RU" sz="3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выгода </a:t>
            </a:r>
            <a:r>
              <a:rPr lang="ru-RU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прошлом, оценка на дату нарушения</a:t>
            </a:r>
            <a:r>
              <a:rPr lang="ru-RU" sz="30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3" t="36545" r="40461" b="13838"/>
          <a:stretch/>
        </p:blipFill>
        <p:spPr bwMode="auto">
          <a:xfrm>
            <a:off x="1259632" y="1700808"/>
            <a:ext cx="6515463" cy="4137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15616" y="594928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*с </a:t>
            </a:r>
            <a:r>
              <a:rPr lang="ru-RU" dirty="0"/>
              <a:t>учетом текущей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312951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Упущенная выгода в прошлом, оценка на дату присуждения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90" t="30305" r="40813" b="22157"/>
          <a:stretch/>
        </p:blipFill>
        <p:spPr bwMode="auto">
          <a:xfrm>
            <a:off x="1043608" y="1425516"/>
            <a:ext cx="7056784" cy="43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5949280"/>
            <a:ext cx="34563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*с </a:t>
            </a:r>
            <a:r>
              <a:rPr lang="ru-RU" dirty="0"/>
              <a:t>учетом текущей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36314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Какую </a:t>
            </a:r>
            <a:r>
              <a:rPr lang="ru-RU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брать ставку накопления?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pPr marL="0" indent="0" algn="ctr">
              <a:buNone/>
            </a:pPr>
            <a:r>
              <a:rPr lang="ru-RU" sz="2700" dirty="0" err="1">
                <a:solidFill>
                  <a:srgbClr val="0070C0"/>
                </a:solidFill>
                <a:latin typeface="Arial"/>
              </a:rPr>
              <a:t>Безрисковая</a:t>
            </a:r>
            <a:r>
              <a:rPr lang="ru-RU" sz="2700" dirty="0">
                <a:solidFill>
                  <a:srgbClr val="0070C0"/>
                </a:solidFill>
                <a:latin typeface="Arial"/>
              </a:rPr>
              <a:t> компенсация</a:t>
            </a:r>
          </a:p>
          <a:p>
            <a:pPr marL="0" indent="0" algn="ctr">
              <a:buNone/>
            </a:pPr>
            <a:r>
              <a:rPr lang="en-US" sz="2700" dirty="0">
                <a:solidFill>
                  <a:srgbClr val="0070C0"/>
                </a:solidFill>
                <a:latin typeface="Arial"/>
              </a:rPr>
              <a:t>vs</a:t>
            </a:r>
          </a:p>
          <a:p>
            <a:pPr marL="0" indent="0" algn="ctr">
              <a:buNone/>
            </a:pPr>
            <a:r>
              <a:rPr lang="ru-RU" sz="2700" dirty="0">
                <a:solidFill>
                  <a:srgbClr val="0070C0"/>
                </a:solidFill>
                <a:latin typeface="Arial"/>
              </a:rPr>
              <a:t>Теория «принудительной ссуды» </a:t>
            </a:r>
          </a:p>
        </p:txBody>
      </p:sp>
    </p:spTree>
    <p:extLst>
      <p:ext uri="{BB962C8B-B14F-4D97-AF65-F5344CB8AC3E}">
        <p14:creationId xmlns:p14="http://schemas.microsoft.com/office/powerpoint/2010/main" val="140173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>
                <a:solidFill>
                  <a:srgbClr val="FF0000"/>
                </a:solidFill>
              </a:rPr>
              <a:t>Категории</a:t>
            </a:r>
            <a:r>
              <a:rPr lang="ru-RU" b="1" u="sng" dirty="0" smtClean="0"/>
              <a:t> </a:t>
            </a:r>
            <a:r>
              <a:rPr lang="ru-RU" b="1" u="sng" dirty="0">
                <a:solidFill>
                  <a:srgbClr val="FF0000"/>
                </a:solidFill>
              </a:rPr>
              <a:t>споров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изъятие или временное занятие имущества;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нарушение договорных обязательств, в т. ч. договоров: поставка, подряд, аренда;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нарушение антимонопольного законодательства;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нарушения в процедурах торгов;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корпоративные споры;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взыскание убытков с директоров;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неправомерное использование интеллектуальной собственности;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недобросовестное ведение переговоров;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нанесение ущерба деловой репутации;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деликты, виндикация;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нарушения в процедурах банкротства;</a:t>
            </a:r>
          </a:p>
          <a:p>
            <a:pPr algn="just"/>
            <a:r>
              <a:rPr lang="ru-RU" sz="2000" dirty="0">
                <a:solidFill>
                  <a:srgbClr val="0070C0"/>
                </a:solidFill>
                <a:latin typeface="Arial"/>
              </a:rPr>
              <a:t>незаконные действия (бездействия) органов власти.</a:t>
            </a:r>
          </a:p>
        </p:txBody>
      </p:sp>
    </p:spTree>
    <p:extLst>
      <p:ext uri="{BB962C8B-B14F-4D97-AF65-F5344CB8AC3E}">
        <p14:creationId xmlns:p14="http://schemas.microsoft.com/office/powerpoint/2010/main" val="381716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dirty="0">
                <a:solidFill>
                  <a:srgbClr val="000000"/>
                </a:solidFill>
              </a:rPr>
              <a:t/>
            </a:r>
            <a:br>
              <a:rPr lang="ru-RU" sz="1400" dirty="0">
                <a:solidFill>
                  <a:srgbClr val="000000"/>
                </a:solidFill>
              </a:rPr>
            </a:b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эксперт поможет доказать УВ?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500" dirty="0" smtClean="0">
                <a:solidFill>
                  <a:srgbClr val="0070C0"/>
                </a:solidFill>
                <a:latin typeface="Arial"/>
              </a:rPr>
              <a:t>Причинно-следственная </a:t>
            </a:r>
            <a:r>
              <a:rPr lang="ru-RU" sz="3500" dirty="0">
                <a:solidFill>
                  <a:srgbClr val="0070C0"/>
                </a:solidFill>
                <a:latin typeface="Arial"/>
              </a:rPr>
              <a:t>связь: </a:t>
            </a:r>
          </a:p>
          <a:p>
            <a:pPr marL="444500" indent="361950" algn="just"/>
            <a:r>
              <a:rPr lang="ru-RU" sz="3500" dirty="0">
                <a:solidFill>
                  <a:srgbClr val="0070C0"/>
                </a:solidFill>
                <a:latin typeface="Arial"/>
              </a:rPr>
              <a:t>является ли нарушение причиной убытков,</a:t>
            </a:r>
          </a:p>
          <a:p>
            <a:pPr marL="444500" indent="361950" algn="just"/>
            <a:r>
              <a:rPr lang="ru-RU" sz="3500" dirty="0">
                <a:solidFill>
                  <a:srgbClr val="0070C0"/>
                </a:solidFill>
                <a:latin typeface="Arial"/>
              </a:rPr>
              <a:t>являются ли убытки предсказуемыми последствиями;</a:t>
            </a:r>
          </a:p>
          <a:p>
            <a:pPr algn="just"/>
            <a:r>
              <a:rPr lang="ru-RU" sz="3500" dirty="0">
                <a:solidFill>
                  <a:srgbClr val="0070C0"/>
                </a:solidFill>
                <a:latin typeface="Arial"/>
              </a:rPr>
              <a:t>Предпринятые меры и приготовления для получения УВ; </a:t>
            </a:r>
          </a:p>
          <a:p>
            <a:pPr algn="just"/>
            <a:r>
              <a:rPr lang="ru-RU" sz="3500" dirty="0">
                <a:solidFill>
                  <a:srgbClr val="0070C0"/>
                </a:solidFill>
                <a:latin typeface="Arial"/>
              </a:rPr>
              <a:t>Меры, предпринятые для минимизации убытков;</a:t>
            </a:r>
          </a:p>
          <a:p>
            <a:pPr algn="just"/>
            <a:r>
              <a:rPr lang="ru-RU" sz="3500" dirty="0">
                <a:solidFill>
                  <a:srgbClr val="0070C0"/>
                </a:solidFill>
                <a:latin typeface="Arial"/>
              </a:rPr>
              <a:t>Определение размера упущенной </a:t>
            </a:r>
            <a:r>
              <a:rPr lang="ru-RU" sz="3500" dirty="0" smtClean="0">
                <a:solidFill>
                  <a:srgbClr val="0070C0"/>
                </a:solidFill>
                <a:latin typeface="Arial"/>
              </a:rPr>
              <a:t>выгоды. </a:t>
            </a:r>
            <a:endParaRPr lang="ru-RU" sz="3500" dirty="0">
              <a:solidFill>
                <a:srgbClr val="0070C0"/>
              </a:solidFill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76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507288" cy="2260848"/>
          </a:xfrm>
        </p:spPr>
        <p:txBody>
          <a:bodyPr/>
          <a:lstStyle/>
          <a:p>
            <a:pPr marL="0" indent="0" algn="ctr">
              <a:buNone/>
            </a:pPr>
            <a:r>
              <a:rPr lang="ru-RU" sz="5500" u="sng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Спасибо</a:t>
            </a:r>
            <a:r>
              <a:rPr lang="ru-RU" sz="5500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r>
              <a:rPr lang="ru-RU" sz="5500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/>
            </a:r>
            <a:br>
              <a:rPr lang="ru-RU" sz="5500" u="sng" dirty="0" smtClean="0">
                <a:solidFill>
                  <a:srgbClr val="FF0000"/>
                </a:solidFill>
                <a:latin typeface="Arial Black" panose="020B0A04020102020204" pitchFamily="34" charset="0"/>
              </a:rPr>
            </a:br>
            <a:r>
              <a:rPr lang="ru-RU" sz="5500" u="sng" dirty="0" smtClean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за </a:t>
            </a:r>
            <a:r>
              <a:rPr lang="ru-RU" sz="5500" u="sng" dirty="0">
                <a:solidFill>
                  <a:srgbClr val="FF0000"/>
                </a:solidFill>
                <a:latin typeface="Arial Black" panose="020B0A04020102020204" pitchFamily="34" charset="0"/>
                <a:ea typeface="+mj-ea"/>
                <a:cs typeface="+mj-cs"/>
              </a:rPr>
              <a:t>внимание!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9027" t="38292" r="38826" b="35262"/>
          <a:stretch/>
        </p:blipFill>
        <p:spPr bwMode="auto">
          <a:xfrm>
            <a:off x="600127" y="3755746"/>
            <a:ext cx="1676400" cy="1171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55776" y="3755746"/>
            <a:ext cx="3022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Аболенцева Олеся Юрьевна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5776" y="4293096"/>
            <a:ext cx="61620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0070C0"/>
                </a:solidFill>
              </a:rPr>
              <a:t>Юрист Ассоциации «Саморегулируемая организация оценщиков «Экспертный совет</a:t>
            </a:r>
            <a:r>
              <a:rPr lang="ru-RU" dirty="0" smtClean="0">
                <a:solidFill>
                  <a:srgbClr val="0070C0"/>
                </a:solidFill>
              </a:rPr>
              <a:t>».</a:t>
            </a:r>
            <a:endParaRPr lang="ru-RU" dirty="0">
              <a:solidFill>
                <a:srgbClr val="0070C0"/>
              </a:solidFill>
            </a:endParaRPr>
          </a:p>
          <a:p>
            <a:pPr algn="just"/>
            <a:r>
              <a:rPr lang="ru-RU" dirty="0">
                <a:solidFill>
                  <a:srgbClr val="0070C0"/>
                </a:solidFill>
              </a:rPr>
              <a:t>Ведущий специализированных курсов юридического пула в РЭУ им. Г.В. Плеханова, Союзе судебных экспертов «Экспертный совет», Ассоциации «СРОО «ЭС».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561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Практическая значимость. 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Область </a:t>
            </a:r>
            <a:r>
              <a:rPr lang="ru-RU" b="1" dirty="0" smtClean="0">
                <a:solidFill>
                  <a:srgbClr val="FF0000"/>
                </a:solidFill>
              </a:rPr>
              <a:t>применения.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755576" y="1124744"/>
            <a:ext cx="7560840" cy="5616624"/>
            <a:chOff x="1979707" y="1558812"/>
            <a:chExt cx="5138023" cy="4886498"/>
          </a:xfrm>
          <a:scene3d>
            <a:camera prst="perspectiveLeft" zoom="91000"/>
            <a:lightRig rig="threePt" dir="t">
              <a:rot lat="0" lon="0" rev="20640000"/>
            </a:lightRig>
          </a:scene3d>
        </p:grpSpPr>
        <p:sp>
          <p:nvSpPr>
            <p:cNvPr id="6" name="Арка 5"/>
            <p:cNvSpPr/>
            <p:nvPr/>
          </p:nvSpPr>
          <p:spPr>
            <a:xfrm>
              <a:off x="2463939" y="2162526"/>
              <a:ext cx="4052825" cy="4052825"/>
            </a:xfrm>
            <a:prstGeom prst="blockArc">
              <a:avLst>
                <a:gd name="adj1" fmla="val 12011366"/>
                <a:gd name="adj2" fmla="val 16359825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306300"/>
                <a:satOff val="-4255"/>
                <a:lumOff val="22954"/>
                <a:alphaOff val="0"/>
              </a:schemeClr>
            </a:lnRef>
            <a:fillRef idx="1">
              <a:schemeClr val="accent1">
                <a:shade val="90000"/>
                <a:hueOff val="306300"/>
                <a:satOff val="-4255"/>
                <a:lumOff val="22954"/>
                <a:alphaOff val="0"/>
              </a:schemeClr>
            </a:fillRef>
            <a:effectRef idx="2">
              <a:schemeClr val="accent1">
                <a:shade val="90000"/>
                <a:hueOff val="306300"/>
                <a:satOff val="-4255"/>
                <a:lumOff val="22954"/>
                <a:alphaOff val="0"/>
              </a:schemeClr>
            </a:effectRef>
            <a:fontRef idx="minor"/>
          </p:style>
        </p:sp>
        <p:sp>
          <p:nvSpPr>
            <p:cNvPr id="7" name="Арка 6"/>
            <p:cNvSpPr/>
            <p:nvPr/>
          </p:nvSpPr>
          <p:spPr>
            <a:xfrm>
              <a:off x="2481385" y="2113070"/>
              <a:ext cx="4052825" cy="4052825"/>
            </a:xfrm>
            <a:prstGeom prst="blockArc">
              <a:avLst>
                <a:gd name="adj1" fmla="val 7402533"/>
                <a:gd name="adj2" fmla="val 11920283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229725"/>
                <a:satOff val="-3191"/>
                <a:lumOff val="17215"/>
                <a:alphaOff val="0"/>
              </a:schemeClr>
            </a:lnRef>
            <a:fillRef idx="1">
              <a:schemeClr val="accent1">
                <a:shade val="90000"/>
                <a:hueOff val="229725"/>
                <a:satOff val="-3191"/>
                <a:lumOff val="17215"/>
                <a:alphaOff val="0"/>
              </a:schemeClr>
            </a:fillRef>
            <a:effectRef idx="2">
              <a:schemeClr val="accent1">
                <a:shade val="90000"/>
                <a:hueOff val="229725"/>
                <a:satOff val="-3191"/>
                <a:lumOff val="17215"/>
                <a:alphaOff val="0"/>
              </a:schemeClr>
            </a:effectRef>
            <a:fontRef idx="minor"/>
          </p:style>
        </p:sp>
        <p:sp>
          <p:nvSpPr>
            <p:cNvPr id="8" name="Арка 7"/>
            <p:cNvSpPr/>
            <p:nvPr/>
          </p:nvSpPr>
          <p:spPr>
            <a:xfrm>
              <a:off x="2555931" y="2164665"/>
              <a:ext cx="4052825" cy="4052825"/>
            </a:xfrm>
            <a:prstGeom prst="blockArc">
              <a:avLst>
                <a:gd name="adj1" fmla="val 3240000"/>
                <a:gd name="adj2" fmla="val 7560000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153150"/>
                <a:satOff val="-2127"/>
                <a:lumOff val="11477"/>
                <a:alphaOff val="0"/>
              </a:schemeClr>
            </a:lnRef>
            <a:fillRef idx="1">
              <a:schemeClr val="accent1">
                <a:shade val="90000"/>
                <a:hueOff val="153150"/>
                <a:satOff val="-2127"/>
                <a:lumOff val="11477"/>
                <a:alphaOff val="0"/>
              </a:schemeClr>
            </a:fillRef>
            <a:effectRef idx="2">
              <a:schemeClr val="accent1">
                <a:shade val="90000"/>
                <a:hueOff val="153150"/>
                <a:satOff val="-2127"/>
                <a:lumOff val="11477"/>
                <a:alphaOff val="0"/>
              </a:schemeClr>
            </a:effectRef>
            <a:fontRef idx="minor"/>
          </p:style>
        </p:sp>
        <p:sp>
          <p:nvSpPr>
            <p:cNvPr id="9" name="Арка 8"/>
            <p:cNvSpPr/>
            <p:nvPr/>
          </p:nvSpPr>
          <p:spPr>
            <a:xfrm>
              <a:off x="2555931" y="2164665"/>
              <a:ext cx="4052825" cy="4052825"/>
            </a:xfrm>
            <a:prstGeom prst="blockArc">
              <a:avLst>
                <a:gd name="adj1" fmla="val 20520000"/>
                <a:gd name="adj2" fmla="val 3240000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76575"/>
                <a:satOff val="-1064"/>
                <a:lumOff val="5738"/>
                <a:alphaOff val="0"/>
              </a:schemeClr>
            </a:lnRef>
            <a:fillRef idx="1">
              <a:schemeClr val="accent1">
                <a:shade val="90000"/>
                <a:hueOff val="76575"/>
                <a:satOff val="-1064"/>
                <a:lumOff val="5738"/>
                <a:alphaOff val="0"/>
              </a:schemeClr>
            </a:fillRef>
            <a:effectRef idx="2">
              <a:schemeClr val="accent1">
                <a:shade val="90000"/>
                <a:hueOff val="76575"/>
                <a:satOff val="-1064"/>
                <a:lumOff val="5738"/>
                <a:alphaOff val="0"/>
              </a:schemeClr>
            </a:effectRef>
            <a:fontRef idx="minor"/>
          </p:style>
        </p:sp>
        <p:sp>
          <p:nvSpPr>
            <p:cNvPr id="10" name="Арка 9"/>
            <p:cNvSpPr/>
            <p:nvPr/>
          </p:nvSpPr>
          <p:spPr>
            <a:xfrm>
              <a:off x="2555931" y="2164665"/>
              <a:ext cx="4052825" cy="4052825"/>
            </a:xfrm>
            <a:prstGeom prst="blockArc">
              <a:avLst>
                <a:gd name="adj1" fmla="val 16200000"/>
                <a:gd name="adj2" fmla="val 20520000"/>
                <a:gd name="adj3" fmla="val 4639"/>
              </a:avLst>
            </a:prstGeom>
            <a:sp3d z="-110000">
              <a:bevelT w="40600" h="20600" prst="relaxedInset"/>
            </a:sp3d>
          </p:spPr>
          <p:style>
            <a:lnRef idx="0">
              <a:schemeClr val="accent1">
                <a:shade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shade val="90000"/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1" name="Полилиния 10"/>
            <p:cNvSpPr/>
            <p:nvPr/>
          </p:nvSpPr>
          <p:spPr>
            <a:xfrm>
              <a:off x="3649688" y="3258422"/>
              <a:ext cx="1865311" cy="1865311"/>
            </a:xfrm>
            <a:custGeom>
              <a:avLst/>
              <a:gdLst>
                <a:gd name="connsiteX0" fmla="*/ 0 w 1865311"/>
                <a:gd name="connsiteY0" fmla="*/ 932656 h 1865311"/>
                <a:gd name="connsiteX1" fmla="*/ 932656 w 1865311"/>
                <a:gd name="connsiteY1" fmla="*/ 0 h 1865311"/>
                <a:gd name="connsiteX2" fmla="*/ 1865312 w 1865311"/>
                <a:gd name="connsiteY2" fmla="*/ 932656 h 1865311"/>
                <a:gd name="connsiteX3" fmla="*/ 932656 w 1865311"/>
                <a:gd name="connsiteY3" fmla="*/ 1865312 h 1865311"/>
                <a:gd name="connsiteX4" fmla="*/ 0 w 1865311"/>
                <a:gd name="connsiteY4" fmla="*/ 932656 h 1865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65311" h="1865311">
                  <a:moveTo>
                    <a:pt x="0" y="932656"/>
                  </a:moveTo>
                  <a:cubicBezTo>
                    <a:pt x="0" y="417564"/>
                    <a:pt x="417564" y="0"/>
                    <a:pt x="932656" y="0"/>
                  </a:cubicBezTo>
                  <a:cubicBezTo>
                    <a:pt x="1447748" y="0"/>
                    <a:pt x="1865312" y="417564"/>
                    <a:pt x="1865312" y="932656"/>
                  </a:cubicBezTo>
                  <a:cubicBezTo>
                    <a:pt x="1865312" y="1447748"/>
                    <a:pt x="1447748" y="1865312"/>
                    <a:pt x="932656" y="1865312"/>
                  </a:cubicBezTo>
                  <a:cubicBezTo>
                    <a:pt x="417564" y="1865312"/>
                    <a:pt x="0" y="1447748"/>
                    <a:pt x="0" y="932656"/>
                  </a:cubicBezTo>
                  <a:close/>
                </a:path>
              </a:pathLst>
            </a:custGeom>
            <a:sp3d extrusionH="50600" prstMaterial="plastic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309998" tIns="309998" rIns="309998" bIns="309998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900" kern="1200" dirty="0" smtClean="0">
                  <a:solidFill>
                    <a:schemeClr val="bg1"/>
                  </a:solidFill>
                </a:rPr>
                <a:t>Отчеты </a:t>
              </a:r>
            </a:p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900" kern="1200" dirty="0" smtClean="0">
                  <a:solidFill>
                    <a:schemeClr val="bg1"/>
                  </a:solidFill>
                </a:rPr>
                <a:t>об оценке</a:t>
              </a:r>
              <a:endParaRPr lang="ru-RU" sz="2900" kern="1200" dirty="0">
                <a:solidFill>
                  <a:schemeClr val="bg1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3929484" y="1558812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tx1"/>
                  </a:solidFill>
                </a:rPr>
                <a:t>Заключение эксперта</a:t>
              </a:r>
              <a:endParaRPr lang="ru-RU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5812012" y="2926548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76561"/>
                <a:satOff val="-1098"/>
                <a:lumOff val="6404"/>
                <a:alphaOff val="0"/>
              </a:schemeClr>
            </a:fillRef>
            <a:effectRef idx="1">
              <a:schemeClr val="accent1">
                <a:shade val="80000"/>
                <a:hueOff val="76561"/>
                <a:satOff val="-1098"/>
                <a:lumOff val="6404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>
                  <a:solidFill>
                    <a:schemeClr val="bg1"/>
                  </a:solidFill>
                </a:rPr>
                <a:t>Заключение специалиста</a:t>
              </a:r>
              <a:endParaRPr lang="ru-RU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5092951" y="5139592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153123"/>
                <a:satOff val="-2196"/>
                <a:lumOff val="12807"/>
                <a:alphaOff val="0"/>
              </a:schemeClr>
            </a:fillRef>
            <a:effectRef idx="1">
              <a:schemeClr val="accent1">
                <a:shade val="80000"/>
                <a:hueOff val="153123"/>
                <a:satOff val="-2196"/>
                <a:lumOff val="12807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>
                  <a:solidFill>
                    <a:schemeClr val="bg1"/>
                  </a:solidFill>
                </a:rPr>
                <a:t>Экспертные заключения СРОО</a:t>
              </a:r>
              <a:endParaRPr lang="ru-RU" sz="1600" b="1" kern="1200" dirty="0">
                <a:solidFill>
                  <a:schemeClr val="bg1"/>
                </a:solidFill>
              </a:endParaRPr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2766018" y="5139592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229684"/>
                <a:satOff val="-3294"/>
                <a:lumOff val="19211"/>
                <a:alphaOff val="0"/>
              </a:schemeClr>
            </a:fillRef>
            <a:effectRef idx="1">
              <a:schemeClr val="accent1">
                <a:shade val="80000"/>
                <a:hueOff val="229684"/>
                <a:satOff val="-3294"/>
                <a:lumOff val="19211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/>
                <a:t>Рецензии</a:t>
              </a:r>
              <a:endParaRPr lang="ru-RU" b="1" kern="1200" dirty="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1979707" y="2852937"/>
              <a:ext cx="1305718" cy="1305718"/>
            </a:xfrm>
            <a:custGeom>
              <a:avLst/>
              <a:gdLst>
                <a:gd name="connsiteX0" fmla="*/ 0 w 1305718"/>
                <a:gd name="connsiteY0" fmla="*/ 652859 h 1305718"/>
                <a:gd name="connsiteX1" fmla="*/ 652859 w 1305718"/>
                <a:gd name="connsiteY1" fmla="*/ 0 h 1305718"/>
                <a:gd name="connsiteX2" fmla="*/ 1305718 w 1305718"/>
                <a:gd name="connsiteY2" fmla="*/ 652859 h 1305718"/>
                <a:gd name="connsiteX3" fmla="*/ 652859 w 1305718"/>
                <a:gd name="connsiteY3" fmla="*/ 1305718 h 1305718"/>
                <a:gd name="connsiteX4" fmla="*/ 0 w 1305718"/>
                <a:gd name="connsiteY4" fmla="*/ 652859 h 1305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5718" h="1305718">
                  <a:moveTo>
                    <a:pt x="0" y="652859"/>
                  </a:moveTo>
                  <a:cubicBezTo>
                    <a:pt x="0" y="292295"/>
                    <a:pt x="292295" y="0"/>
                    <a:pt x="652859" y="0"/>
                  </a:cubicBezTo>
                  <a:cubicBezTo>
                    <a:pt x="1013423" y="0"/>
                    <a:pt x="1305718" y="292295"/>
                    <a:pt x="1305718" y="652859"/>
                  </a:cubicBezTo>
                  <a:cubicBezTo>
                    <a:pt x="1305718" y="1013423"/>
                    <a:pt x="1013423" y="1305718"/>
                    <a:pt x="652859" y="1305718"/>
                  </a:cubicBezTo>
                  <a:cubicBezTo>
                    <a:pt x="292295" y="1305718"/>
                    <a:pt x="0" y="1013423"/>
                    <a:pt x="0" y="652859"/>
                  </a:cubicBezTo>
                  <a:close/>
                </a:path>
              </a:pathLst>
            </a:custGeom>
            <a:sp3d extrusionH="50600" prstMaterial="metal">
              <a:bevelT w="101600" h="80600" prst="relaxedInset"/>
              <a:bevelB w="80600" h="806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306246"/>
                <a:satOff val="-4392"/>
                <a:lumOff val="25615"/>
                <a:alphaOff val="0"/>
              </a:schemeClr>
            </a:fillRef>
            <a:effectRef idx="1">
              <a:schemeClr val="accent1">
                <a:shade val="80000"/>
                <a:hueOff val="306246"/>
                <a:satOff val="-4392"/>
                <a:lumOff val="25615"/>
                <a:alphaOff val="0"/>
              </a:schemeClr>
            </a:effectRef>
            <a:fontRef idx="minor">
              <a:schemeClr val="dk1"/>
            </a:fontRef>
          </p:style>
          <p:txBody>
            <a:bodyPr spcFirstLastPara="0" vert="horz" wrap="square" lIns="206458" tIns="206458" rIns="206458" bIns="206458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b="1" kern="1200" dirty="0" smtClean="0"/>
                <a:t>Обоснование цены иска</a:t>
              </a:r>
              <a:endParaRPr lang="ru-RU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15872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С чего началось?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2015 </a:t>
            </a:r>
            <a:endParaRPr lang="ru-RU" b="1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</a:rPr>
              <a:t>Размер </a:t>
            </a:r>
            <a:r>
              <a:rPr lang="ru-RU" dirty="0">
                <a:solidFill>
                  <a:srgbClr val="0070C0"/>
                </a:solidFill>
              </a:rPr>
              <a:t>подлежащих возмещению убытков должен быть установлен с разумной степенью достоверности. Суд </a:t>
            </a:r>
            <a:r>
              <a:rPr lang="ru-RU" dirty="0">
                <a:solidFill>
                  <a:srgbClr val="FF0000"/>
                </a:solidFill>
              </a:rPr>
              <a:t>не может отказать</a:t>
            </a:r>
            <a:r>
              <a:rPr lang="ru-RU" dirty="0">
                <a:solidFill>
                  <a:srgbClr val="0070C0"/>
                </a:solidFill>
              </a:rPr>
              <a:t> в удовлетворении требования кредитора о возмещении убытков, причиненных неисполнением или ненадлежащим исполнением обязательства, только на том основании, что размер убытков не может быть установлен с разумной степенью достоверности (п.5 ст. 393 ГК РФ) </a:t>
            </a:r>
            <a:endParaRPr lang="ru-RU" dirty="0" smtClean="0">
              <a:solidFill>
                <a:srgbClr val="0070C0"/>
              </a:solidFill>
            </a:endParaRPr>
          </a:p>
          <a:p>
            <a:pPr algn="just"/>
            <a:r>
              <a:rPr lang="ru-RU" dirty="0" smtClean="0">
                <a:solidFill>
                  <a:srgbClr val="0070C0"/>
                </a:solidFill>
              </a:rPr>
              <a:t>Упущенная </a:t>
            </a:r>
            <a:r>
              <a:rPr lang="ru-RU" dirty="0">
                <a:solidFill>
                  <a:srgbClr val="0070C0"/>
                </a:solidFill>
              </a:rPr>
              <a:t>выгода представляет собой </a:t>
            </a:r>
            <a:r>
              <a:rPr lang="ru-RU" dirty="0">
                <a:solidFill>
                  <a:srgbClr val="FF0000"/>
                </a:solidFill>
              </a:rPr>
              <a:t>неполученный доход,</a:t>
            </a:r>
            <a:r>
              <a:rPr lang="ru-RU" dirty="0">
                <a:solidFill>
                  <a:srgbClr val="0070C0"/>
                </a:solidFill>
              </a:rPr>
              <a:t> при разрешении споров, связанных с ее возмещением, следует принимать во внимание, что </a:t>
            </a:r>
            <a:r>
              <a:rPr lang="ru-RU" dirty="0">
                <a:solidFill>
                  <a:srgbClr val="FF0000"/>
                </a:solidFill>
              </a:rPr>
              <a:t>ее расчет,</a:t>
            </a:r>
            <a:r>
              <a:rPr lang="ru-RU" dirty="0">
                <a:solidFill>
                  <a:srgbClr val="0070C0"/>
                </a:solidFill>
              </a:rPr>
              <a:t> представленный истцом, как правило, является </a:t>
            </a:r>
            <a:r>
              <a:rPr lang="ru-RU" dirty="0">
                <a:solidFill>
                  <a:srgbClr val="FF0000"/>
                </a:solidFill>
              </a:rPr>
              <a:t>приблизительным и носит вероятностный характер </a:t>
            </a:r>
            <a:r>
              <a:rPr lang="ru-RU" dirty="0">
                <a:solidFill>
                  <a:srgbClr val="0070C0"/>
                </a:solidFill>
              </a:rPr>
              <a:t>(Пункт 14 постановления Пленума ВС РФ №25 ) </a:t>
            </a:r>
          </a:p>
        </p:txBody>
      </p:sp>
    </p:spTree>
    <p:extLst>
      <p:ext uri="{BB962C8B-B14F-4D97-AF65-F5344CB8AC3E}">
        <p14:creationId xmlns:p14="http://schemas.microsoft.com/office/powerpoint/2010/main" val="153905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Имеющиеся методики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3528" y="1052736"/>
            <a:ext cx="4176464" cy="2304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«Временная методика определения размера ущерба (убытков), причиненного нарушениями хозяйственных договоров» (приложение к Письму Госарбитража СССР </a:t>
            </a:r>
            <a:r>
              <a:rPr lang="ru-RU" dirty="0">
                <a:solidFill>
                  <a:srgbClr val="FF0000"/>
                </a:solidFill>
              </a:rPr>
              <a:t>от 28.12.1990 </a:t>
            </a:r>
            <a:r>
              <a:rPr lang="ru-RU" dirty="0"/>
              <a:t>N С-12/НА-225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88024" y="1052736"/>
            <a:ext cx="3960440" cy="230425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Разъяснение Президиума ФАС России от 11.10.2017 №11 «По определению размера убытков, причиненных в результате нарушения </a:t>
            </a:r>
            <a:r>
              <a:rPr lang="ru-RU" dirty="0">
                <a:solidFill>
                  <a:srgbClr val="FF0000"/>
                </a:solidFill>
              </a:rPr>
              <a:t>антимонопольного</a:t>
            </a:r>
            <a:r>
              <a:rPr lang="ru-RU" dirty="0"/>
              <a:t> законодательства»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3528" y="4005064"/>
            <a:ext cx="8424936" cy="194421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/>
              <a:t>Приказ Минэкономразвития России от 14.01.2016 N 10 "Об утверждении методических рекомендаций по расчету размера убытков, причиненных собственникам земельных участков, землепользователям, землевладельцам и арендаторам земельных участков временным занятием </a:t>
            </a:r>
            <a:r>
              <a:rPr lang="ru-RU" dirty="0">
                <a:solidFill>
                  <a:srgbClr val="FF0000"/>
                </a:solidFill>
              </a:rPr>
              <a:t>земельных участков</a:t>
            </a:r>
            <a:r>
              <a:rPr lang="ru-RU" dirty="0"/>
              <a:t>, ограничением прав собственников земельных участков, землепользователей, землевладельцев и арендаторов земельных участков либо ухудшением качества земель в результате деятельности других лиц"</a:t>
            </a:r>
          </a:p>
        </p:txBody>
      </p:sp>
    </p:spTree>
    <p:extLst>
      <p:ext uri="{BB962C8B-B14F-4D97-AF65-F5344CB8AC3E}">
        <p14:creationId xmlns:p14="http://schemas.microsoft.com/office/powerpoint/2010/main" val="235328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500" b="1" dirty="0" smtClean="0">
                <a:solidFill>
                  <a:srgbClr val="FF0000"/>
                </a:solidFill>
              </a:rPr>
              <a:t>Экономическое содержание</a:t>
            </a:r>
            <a:endParaRPr lang="ru-RU" sz="35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052736"/>
            <a:ext cx="4038600" cy="4857403"/>
          </a:xfrm>
        </p:spPr>
        <p:txBody>
          <a:bodyPr>
            <a:normAutofit fontScale="47500" lnSpcReduction="20000"/>
          </a:bodyPr>
          <a:lstStyle/>
          <a:p>
            <a:endParaRPr lang="ru-RU" sz="1400" dirty="0">
              <a:solidFill>
                <a:srgbClr val="000000"/>
              </a:solidFill>
              <a:latin typeface="Arial"/>
            </a:endParaRPr>
          </a:p>
          <a:p>
            <a:pPr marR="7860"/>
            <a:r>
              <a:rPr lang="ru-RU" sz="3400" b="1" dirty="0" smtClean="0">
                <a:solidFill>
                  <a:srgbClr val="FF0000"/>
                </a:solidFill>
                <a:latin typeface="Arial"/>
              </a:rPr>
              <a:t>неполученные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при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обычных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условиях</a:t>
            </a:r>
            <a:r>
              <a:rPr lang="ru-RU" sz="3400" b="1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3400" b="1" u="sng" dirty="0" smtClean="0">
                <a:solidFill>
                  <a:srgbClr val="FF0000"/>
                </a:solidFill>
                <a:latin typeface="Arial"/>
              </a:rPr>
              <a:t>доходы</a:t>
            </a:r>
            <a:r>
              <a:rPr lang="ru-RU" sz="3400" b="1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(если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бы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право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не было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нарушено) (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п. 2 ст. 15 ГК РФ). </a:t>
            </a:r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marR="7860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pPr marR="9860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доход, на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который </a:t>
            </a:r>
            <a:r>
              <a:rPr lang="ru-RU" sz="3400" b="1" u="sng" dirty="0">
                <a:solidFill>
                  <a:srgbClr val="FF0000"/>
                </a:solidFill>
                <a:latin typeface="Arial"/>
              </a:rPr>
              <a:t>увеличилась бы имущественная масса лица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,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если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бы нарушения не было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.</a:t>
            </a:r>
          </a:p>
          <a:p>
            <a:pPr marR="9860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pPr marR="8430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кредитор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должен быть </a:t>
            </a:r>
            <a:r>
              <a:rPr lang="ru-RU" sz="3400" b="1" u="sng" dirty="0">
                <a:solidFill>
                  <a:srgbClr val="FF0000"/>
                </a:solidFill>
                <a:latin typeface="Arial"/>
              </a:rPr>
              <a:t>поставлен в положение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, в котором он находился бы, если бы обязательство было исполнено надлежащим образом (ст. 15, п. 2 ст. 393). </a:t>
            </a:r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marL="0" marR="8430" indent="0">
              <a:buNone/>
            </a:pPr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marL="0" marR="8430" indent="0">
              <a:buNone/>
            </a:pP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Гражданское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законодательство не содержит понятия дохода.</a:t>
            </a:r>
          </a:p>
          <a:p>
            <a:pPr marR="8430"/>
            <a:endParaRPr lang="ru-RU" sz="4200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75818" y="1052736"/>
            <a:ext cx="4330824" cy="4929411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endParaRPr lang="ru-RU" sz="3200" b="1" dirty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с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учетом </a:t>
            </a:r>
            <a:r>
              <a:rPr lang="ru-RU" sz="3400" b="1" dirty="0">
                <a:solidFill>
                  <a:srgbClr val="FF0000"/>
                </a:solidFill>
                <a:latin typeface="Arial"/>
              </a:rPr>
              <a:t>разумных расходов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(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п. 2, Пленум ВС РФ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).</a:t>
            </a:r>
          </a:p>
          <a:p>
            <a:pPr algn="just"/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Недополученные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доходы - </a:t>
            </a:r>
            <a:r>
              <a:rPr lang="ru-RU" sz="3400" b="1" dirty="0">
                <a:solidFill>
                  <a:srgbClr val="FF0000"/>
                </a:solidFill>
                <a:latin typeface="Arial"/>
              </a:rPr>
              <a:t>разница между денежными поступлениями и денежными выплатами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, </a:t>
            </a:r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algn="just"/>
            <a:endParaRPr lang="ru-RU" sz="3400" b="1" dirty="0" smtClean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УВ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- недополученный </a:t>
            </a:r>
            <a:r>
              <a:rPr lang="ru-RU" sz="3400" b="1" dirty="0">
                <a:solidFill>
                  <a:srgbClr val="FF0000"/>
                </a:solidFill>
                <a:latin typeface="Arial"/>
              </a:rPr>
              <a:t>доход, приведенный ставкой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дисконтирования на момент окончания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срока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(Приказ МЭР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ЗУ)</a:t>
            </a:r>
          </a:p>
          <a:p>
            <a:pPr algn="just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>
                <a:solidFill>
                  <a:srgbClr val="0070C0"/>
                </a:solidFill>
                <a:latin typeface="Arial"/>
              </a:rPr>
              <a:t>Неполученная </a:t>
            </a:r>
            <a:r>
              <a:rPr lang="ru-RU" sz="3400" b="1" u="sng" dirty="0">
                <a:solidFill>
                  <a:srgbClr val="0070C0"/>
                </a:solidFill>
                <a:latin typeface="Arial"/>
              </a:rPr>
              <a:t>прибыль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… (Временная методика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…)</a:t>
            </a:r>
          </a:p>
          <a:p>
            <a:pPr algn="just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pPr algn="just"/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с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учетом </a:t>
            </a:r>
            <a:r>
              <a:rPr lang="ru-RU" sz="3400" b="1" dirty="0">
                <a:solidFill>
                  <a:srgbClr val="FF0000"/>
                </a:solidFill>
                <a:latin typeface="Arial"/>
              </a:rPr>
              <a:t>разумных </a:t>
            </a:r>
            <a:r>
              <a:rPr lang="ru-RU" sz="3400" b="1" dirty="0" smtClean="0">
                <a:solidFill>
                  <a:srgbClr val="FF0000"/>
                </a:solidFill>
                <a:latin typeface="Arial"/>
              </a:rPr>
              <a:t>затрат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. 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УВ </a:t>
            </a:r>
            <a:r>
              <a:rPr lang="ru-RU" sz="3400" b="1" dirty="0" smtClean="0">
                <a:solidFill>
                  <a:srgbClr val="0070C0"/>
                </a:solidFill>
                <a:latin typeface="Arial"/>
              </a:rPr>
              <a:t>- недополученная </a:t>
            </a:r>
            <a:r>
              <a:rPr lang="ru-RU" sz="3400" b="1" u="sng" dirty="0">
                <a:solidFill>
                  <a:srgbClr val="0070C0"/>
                </a:solidFill>
                <a:latin typeface="Arial"/>
              </a:rPr>
              <a:t>прибыль</a:t>
            </a:r>
            <a:r>
              <a:rPr lang="ru-RU" sz="3400" b="1" dirty="0">
                <a:solidFill>
                  <a:srgbClr val="0070C0"/>
                </a:solidFill>
                <a:latin typeface="Arial"/>
              </a:rPr>
              <a:t> (Разъяснение Президиума ФАС)</a:t>
            </a:r>
          </a:p>
          <a:p>
            <a:pPr algn="just"/>
            <a:endParaRPr lang="ru-RU" sz="3400" b="1" dirty="0">
              <a:solidFill>
                <a:srgbClr val="0070C0"/>
              </a:solidFill>
              <a:latin typeface="Arial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59" y="5733256"/>
            <a:ext cx="7992887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i="1" dirty="0">
                <a:solidFill>
                  <a:srgbClr val="0070C0"/>
                </a:solidFill>
                <a:latin typeface="Arial"/>
              </a:rPr>
              <a:t>! Недополученные доходы (денежные потоки), приведенные ставкой дисконтирования, тождественны по экономическому содержанию сокращению стоимости. </a:t>
            </a:r>
          </a:p>
        </p:txBody>
      </p:sp>
    </p:spTree>
    <p:extLst>
      <p:ext uri="{BB962C8B-B14F-4D97-AF65-F5344CB8AC3E}">
        <p14:creationId xmlns:p14="http://schemas.microsoft.com/office/powerpoint/2010/main" val="299430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показатели формируют УВ?</a:t>
            </a:r>
          </a:p>
        </p:txBody>
      </p:sp>
      <p:sp>
        <p:nvSpPr>
          <p:cNvPr id="11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0070C0"/>
                </a:solidFill>
                <a:latin typeface="Arial"/>
              </a:rPr>
              <a:t>снижение цены продаж;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/>
              </a:rPr>
              <a:t>сокращение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объема продаж;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/>
              </a:rPr>
              <a:t>рост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расходов;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/>
              </a:rPr>
              <a:t>сокращение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рентабельности;</a:t>
            </a:r>
          </a:p>
          <a:p>
            <a:pPr algn="just"/>
            <a:r>
              <a:rPr lang="ru-RU" dirty="0" smtClean="0">
                <a:solidFill>
                  <a:srgbClr val="0070C0"/>
                </a:solidFill>
                <a:latin typeface="Arial"/>
              </a:rPr>
              <a:t>сокращение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периода получения доходов;</a:t>
            </a:r>
          </a:p>
          <a:p>
            <a:r>
              <a:rPr lang="ru-RU" dirty="0" smtClean="0">
                <a:solidFill>
                  <a:srgbClr val="0070C0"/>
                </a:solidFill>
                <a:latin typeface="Arial"/>
              </a:rPr>
              <a:t>увеличение </a:t>
            </a:r>
            <a:r>
              <a:rPr lang="ru-RU" dirty="0">
                <a:solidFill>
                  <a:srgbClr val="0070C0"/>
                </a:solidFill>
                <a:latin typeface="Arial"/>
              </a:rPr>
              <a:t>рисков.</a:t>
            </a:r>
          </a:p>
        </p:txBody>
      </p:sp>
    </p:spTree>
    <p:extLst>
      <p:ext uri="{BB962C8B-B14F-4D97-AF65-F5344CB8AC3E}">
        <p14:creationId xmlns:p14="http://schemas.microsoft.com/office/powerpoint/2010/main" val="44726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ru-RU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расчета</a:t>
            </a:r>
            <a:endParaRPr lang="ru-RU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1" name="Объект 2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2023831"/>
              </p:ext>
            </p:extLst>
          </p:nvPr>
        </p:nvGraphicFramePr>
        <p:xfrm>
          <a:off x="457200" y="1196752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96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-Учет фактора времени-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6" t="37031" r="45090" b="9085"/>
          <a:stretch/>
        </p:blipFill>
        <p:spPr bwMode="auto">
          <a:xfrm>
            <a:off x="1259632" y="1412776"/>
            <a:ext cx="648072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33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Упущенная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выгода в 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будущем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7750" y="1691481"/>
            <a:ext cx="70485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34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882</TotalTime>
  <Words>675</Words>
  <Application>Microsoft Office PowerPoint</Application>
  <PresentationFormat>Экран (4:3)</PresentationFormat>
  <Paragraphs>94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Практическая значимость.  Область применения.</vt:lpstr>
      <vt:lpstr>С чего началось? </vt:lpstr>
      <vt:lpstr>Имеющиеся методики</vt:lpstr>
      <vt:lpstr>Экономическое содержание</vt:lpstr>
      <vt:lpstr>Какие показатели формируют УВ?</vt:lpstr>
      <vt:lpstr>Методы расчета</vt:lpstr>
      <vt:lpstr>-Учет фактора времени-</vt:lpstr>
      <vt:lpstr>Упущенная выгода в будущем</vt:lpstr>
      <vt:lpstr>Упущенная выгода в прошлом, оценка на дату нарушения </vt:lpstr>
      <vt:lpstr>Упущенная выгода в прошлом, оценка на дату присуждения</vt:lpstr>
      <vt:lpstr>Какую брать ставку накопления?</vt:lpstr>
      <vt:lpstr>Категории споров</vt:lpstr>
      <vt:lpstr> Как эксперт поможет доказать УВ?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темы, структура работы</dc:title>
  <dc:creator>User</dc:creator>
  <cp:lastModifiedBy>User</cp:lastModifiedBy>
  <cp:revision>55</cp:revision>
  <dcterms:created xsi:type="dcterms:W3CDTF">2020-07-31T11:45:25Z</dcterms:created>
  <dcterms:modified xsi:type="dcterms:W3CDTF">2022-03-17T11:14:56Z</dcterms:modified>
</cp:coreProperties>
</file>