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32" r:id="rId3"/>
    <p:sldId id="333" r:id="rId4"/>
    <p:sldId id="309" r:id="rId5"/>
    <p:sldId id="326" r:id="rId6"/>
    <p:sldId id="327" r:id="rId7"/>
    <p:sldId id="329" r:id="rId8"/>
    <p:sldId id="330" r:id="rId9"/>
    <p:sldId id="331" r:id="rId10"/>
    <p:sldId id="32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522"/>
    <a:srgbClr val="FDBC00"/>
    <a:srgbClr val="99CC66"/>
    <a:srgbClr val="CCCC50"/>
    <a:srgbClr val="FF9900"/>
    <a:srgbClr val="5567C9"/>
    <a:srgbClr val="E17DDD"/>
    <a:srgbClr val="E89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9" autoAdjust="0"/>
    <p:restoredTop sz="94586"/>
  </p:normalViewPr>
  <p:slideViewPr>
    <p:cSldViewPr snapToGrid="0" showGuides="1">
      <p:cViewPr varScale="1">
        <p:scale>
          <a:sx n="65" d="100"/>
          <a:sy n="65" d="100"/>
        </p:scale>
        <p:origin x="560" y="32"/>
      </p:cViewPr>
      <p:guideLst>
        <p:guide orient="horz" pos="2160"/>
        <p:guide pos="3840"/>
        <p:guide pos="2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46EA-BBB9-4C31-A1EC-A8A839209B10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A4565-BEC0-44AC-AC02-FD9A17970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3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08"/>
            <a:ext cx="12220056" cy="68652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580" y="1076953"/>
            <a:ext cx="1815614" cy="980828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016137" y="2492896"/>
            <a:ext cx="6074500" cy="18002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accent4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19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5016137" y="4813460"/>
            <a:ext cx="6073200" cy="393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>
                <a:solidFill>
                  <a:schemeClr val="accent4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0" name="Текст 15"/>
          <p:cNvSpPr>
            <a:spLocks noGrp="1"/>
          </p:cNvSpPr>
          <p:nvPr>
            <p:ph type="body" sz="quarter" idx="15" hasCustomPrompt="1"/>
          </p:nvPr>
        </p:nvSpPr>
        <p:spPr>
          <a:xfrm>
            <a:off x="5016137" y="4434677"/>
            <a:ext cx="6073200" cy="3698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2400" b="1" baseline="0" smtClean="0">
                <a:solidFill>
                  <a:schemeClr val="accent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ФИ(О)</a:t>
            </a:r>
          </a:p>
        </p:txBody>
      </p:sp>
      <p:sp>
        <p:nvSpPr>
          <p:cNvPr id="21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5016137" y="5524645"/>
            <a:ext cx="6073200" cy="30395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1400" baseline="0">
                <a:solidFill>
                  <a:schemeClr val="accent4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 err="1"/>
              <a:t>дд</a:t>
            </a:r>
            <a:r>
              <a:rPr lang="ru-RU" dirty="0"/>
              <a:t>/мм/</a:t>
            </a:r>
            <a:r>
              <a:rPr lang="ru-RU" dirty="0" err="1"/>
              <a:t>гггг</a:t>
            </a:r>
            <a:endParaRPr lang="ru-RU" dirty="0"/>
          </a:p>
        </p:txBody>
      </p:sp>
      <p:sp>
        <p:nvSpPr>
          <p:cNvPr id="22" name="Текст 19"/>
          <p:cNvSpPr>
            <a:spLocks noGrp="1"/>
          </p:cNvSpPr>
          <p:nvPr>
            <p:ph type="body" sz="quarter" idx="17" hasCustomPrompt="1"/>
          </p:nvPr>
        </p:nvSpPr>
        <p:spPr>
          <a:xfrm>
            <a:off x="5016137" y="5833923"/>
            <a:ext cx="6073200" cy="3039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1400" baseline="0">
                <a:solidFill>
                  <a:schemeClr val="accent4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Сайт</a:t>
            </a:r>
          </a:p>
        </p:txBody>
      </p:sp>
    </p:spTree>
    <p:extLst>
      <p:ext uri="{BB962C8B-B14F-4D97-AF65-F5344CB8AC3E}">
        <p14:creationId xmlns:p14="http://schemas.microsoft.com/office/powerpoint/2010/main" val="74996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ов и три изображения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22" name="Текст 16"/>
          <p:cNvSpPr>
            <a:spLocks noGrp="1"/>
          </p:cNvSpPr>
          <p:nvPr>
            <p:ph type="body" sz="quarter" idx="21" hasCustomPrompt="1"/>
          </p:nvPr>
        </p:nvSpPr>
        <p:spPr>
          <a:xfrm>
            <a:off x="722352" y="3779519"/>
            <a:ext cx="3229369" cy="110092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25" name="Рисунок 3"/>
          <p:cNvSpPr>
            <a:spLocks noGrp="1"/>
          </p:cNvSpPr>
          <p:nvPr>
            <p:ph type="pic" sz="quarter" idx="22"/>
          </p:nvPr>
        </p:nvSpPr>
        <p:spPr>
          <a:xfrm>
            <a:off x="4674811" y="1258495"/>
            <a:ext cx="1200143" cy="1434842"/>
          </a:xfrm>
          <a:prstGeom prst="rect">
            <a:avLst/>
          </a:prstGeom>
          <a:ln w="19050">
            <a:noFill/>
          </a:ln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6" name="Рисунок 3"/>
          <p:cNvSpPr>
            <a:spLocks noGrp="1"/>
          </p:cNvSpPr>
          <p:nvPr>
            <p:ph type="pic" sz="quarter" idx="23"/>
          </p:nvPr>
        </p:nvSpPr>
        <p:spPr>
          <a:xfrm>
            <a:off x="8627271" y="1258495"/>
            <a:ext cx="1200143" cy="1434842"/>
          </a:xfrm>
          <a:prstGeom prst="rect">
            <a:avLst/>
          </a:prstGeom>
          <a:ln w="19050">
            <a:noFill/>
          </a:ln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7" name="Рисунок 3"/>
          <p:cNvSpPr>
            <a:spLocks noGrp="1"/>
          </p:cNvSpPr>
          <p:nvPr>
            <p:ph type="pic" sz="quarter" idx="17"/>
          </p:nvPr>
        </p:nvSpPr>
        <p:spPr>
          <a:xfrm>
            <a:off x="722353" y="1258495"/>
            <a:ext cx="1200143" cy="1434842"/>
          </a:xfrm>
          <a:prstGeom prst="rect">
            <a:avLst/>
          </a:prstGeom>
          <a:ln w="19050">
            <a:noFill/>
          </a:ln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8" name="Объект 9"/>
          <p:cNvSpPr>
            <a:spLocks noGrp="1"/>
          </p:cNvSpPr>
          <p:nvPr>
            <p:ph sz="quarter" idx="20"/>
          </p:nvPr>
        </p:nvSpPr>
        <p:spPr>
          <a:xfrm>
            <a:off x="722352" y="5043813"/>
            <a:ext cx="3229369" cy="137286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9" name="Объект 9"/>
          <p:cNvSpPr>
            <a:spLocks noGrp="1"/>
          </p:cNvSpPr>
          <p:nvPr>
            <p:ph sz="quarter" idx="24"/>
          </p:nvPr>
        </p:nvSpPr>
        <p:spPr>
          <a:xfrm>
            <a:off x="4674811" y="5043813"/>
            <a:ext cx="3229369" cy="137286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30" name="Объект 9"/>
          <p:cNvSpPr>
            <a:spLocks noGrp="1"/>
          </p:cNvSpPr>
          <p:nvPr>
            <p:ph sz="quarter" idx="26"/>
          </p:nvPr>
        </p:nvSpPr>
        <p:spPr>
          <a:xfrm>
            <a:off x="8627271" y="5043813"/>
            <a:ext cx="3229767" cy="137286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cxnSp>
        <p:nvCxnSpPr>
          <p:cNvPr id="31" name="Прямая соединительная линия 30"/>
          <p:cNvCxnSpPr/>
          <p:nvPr userDrawn="1"/>
        </p:nvCxnSpPr>
        <p:spPr>
          <a:xfrm>
            <a:off x="722353" y="2883573"/>
            <a:ext cx="1189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 userDrawn="1"/>
        </p:nvCxnSpPr>
        <p:spPr>
          <a:xfrm>
            <a:off x="4674811" y="2883573"/>
            <a:ext cx="1189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 userDrawn="1"/>
        </p:nvCxnSpPr>
        <p:spPr>
          <a:xfrm>
            <a:off x="8627271" y="2883573"/>
            <a:ext cx="1189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16"/>
          <p:cNvSpPr>
            <a:spLocks noGrp="1"/>
          </p:cNvSpPr>
          <p:nvPr>
            <p:ph type="body" sz="quarter" idx="28" hasCustomPrompt="1"/>
          </p:nvPr>
        </p:nvSpPr>
        <p:spPr>
          <a:xfrm>
            <a:off x="714375" y="3046946"/>
            <a:ext cx="3229369" cy="569202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4674811" y="3779519"/>
            <a:ext cx="3229369" cy="110092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0" hasCustomPrompt="1"/>
          </p:nvPr>
        </p:nvSpPr>
        <p:spPr>
          <a:xfrm>
            <a:off x="4674811" y="3046946"/>
            <a:ext cx="3229369" cy="569202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18" name="Текст 16"/>
          <p:cNvSpPr>
            <a:spLocks noGrp="1"/>
          </p:cNvSpPr>
          <p:nvPr>
            <p:ph type="body" sz="quarter" idx="31" hasCustomPrompt="1"/>
          </p:nvPr>
        </p:nvSpPr>
        <p:spPr>
          <a:xfrm>
            <a:off x="8627271" y="3779519"/>
            <a:ext cx="3229369" cy="1100923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32" hasCustomPrompt="1"/>
          </p:nvPr>
        </p:nvSpPr>
        <p:spPr>
          <a:xfrm>
            <a:off x="8627271" y="3046946"/>
            <a:ext cx="3229369" cy="569202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</p:spTree>
    <p:extLst>
      <p:ext uri="{BB962C8B-B14F-4D97-AF65-F5344CB8AC3E}">
        <p14:creationId xmlns:p14="http://schemas.microsoft.com/office/powerpoint/2010/main" val="255911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ять объектов и пять изображений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4" name="Рисунок 3"/>
          <p:cNvSpPr>
            <a:spLocks noGrp="1"/>
          </p:cNvSpPr>
          <p:nvPr>
            <p:ph type="pic" sz="quarter" idx="19"/>
          </p:nvPr>
        </p:nvSpPr>
        <p:spPr>
          <a:xfrm>
            <a:off x="2337932" y="3899649"/>
            <a:ext cx="1326915" cy="1752577"/>
          </a:xfrm>
          <a:prstGeom prst="rect">
            <a:avLst/>
          </a:prstGeom>
          <a:ln w="19050">
            <a:noFill/>
          </a:ln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7" name="Рисунок 3"/>
          <p:cNvSpPr>
            <a:spLocks noGrp="1"/>
          </p:cNvSpPr>
          <p:nvPr>
            <p:ph type="pic" sz="quarter" idx="17"/>
          </p:nvPr>
        </p:nvSpPr>
        <p:spPr>
          <a:xfrm>
            <a:off x="2344054" y="1613647"/>
            <a:ext cx="1321244" cy="1716885"/>
          </a:xfrm>
          <a:prstGeom prst="rect">
            <a:avLst/>
          </a:prstGeom>
          <a:ln w="19050">
            <a:noFill/>
          </a:ln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cxnSp>
        <p:nvCxnSpPr>
          <p:cNvPr id="43" name="Прямая соединительная линия 42"/>
          <p:cNvCxnSpPr/>
          <p:nvPr userDrawn="1"/>
        </p:nvCxnSpPr>
        <p:spPr>
          <a:xfrm flipV="1">
            <a:off x="3812764" y="1626049"/>
            <a:ext cx="0" cy="17044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 userDrawn="1"/>
        </p:nvCxnSpPr>
        <p:spPr>
          <a:xfrm flipV="1">
            <a:off x="3818479" y="3889777"/>
            <a:ext cx="0" cy="176244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16"/>
          <p:cNvSpPr>
            <a:spLocks noGrp="1"/>
          </p:cNvSpPr>
          <p:nvPr>
            <p:ph type="body" sz="quarter" idx="27" hasCustomPrompt="1"/>
          </p:nvPr>
        </p:nvSpPr>
        <p:spPr>
          <a:xfrm>
            <a:off x="4026758" y="2178944"/>
            <a:ext cx="3970750" cy="792998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28" hasCustomPrompt="1"/>
          </p:nvPr>
        </p:nvSpPr>
        <p:spPr>
          <a:xfrm>
            <a:off x="4026758" y="1626050"/>
            <a:ext cx="3970750" cy="437359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21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4026758" y="4442671"/>
            <a:ext cx="3970750" cy="792998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22" name="Текст 16"/>
          <p:cNvSpPr>
            <a:spLocks noGrp="1"/>
          </p:cNvSpPr>
          <p:nvPr>
            <p:ph type="body" sz="quarter" idx="30" hasCustomPrompt="1"/>
          </p:nvPr>
        </p:nvSpPr>
        <p:spPr>
          <a:xfrm>
            <a:off x="4026758" y="3889777"/>
            <a:ext cx="3970750" cy="437359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</p:spTree>
    <p:extLst>
      <p:ext uri="{BB962C8B-B14F-4D97-AF65-F5344CB8AC3E}">
        <p14:creationId xmlns:p14="http://schemas.microsoft.com/office/powerpoint/2010/main" val="189833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Рисунок 3"/>
          <p:cNvSpPr>
            <a:spLocks noGrp="1"/>
          </p:cNvSpPr>
          <p:nvPr>
            <p:ph type="pic" sz="quarter" idx="21"/>
          </p:nvPr>
        </p:nvSpPr>
        <p:spPr>
          <a:xfrm>
            <a:off x="720148" y="1265703"/>
            <a:ext cx="1622288" cy="2275259"/>
          </a:xfrm>
          <a:prstGeom prst="rect">
            <a:avLst/>
          </a:prstGeom>
          <a:ln w="19050">
            <a:noFill/>
          </a:ln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Объект 9"/>
          <p:cNvSpPr>
            <a:spLocks noGrp="1"/>
          </p:cNvSpPr>
          <p:nvPr>
            <p:ph sz="quarter" idx="30"/>
          </p:nvPr>
        </p:nvSpPr>
        <p:spPr>
          <a:xfrm>
            <a:off x="2534194" y="1265703"/>
            <a:ext cx="9322844" cy="51509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720148" y="3695075"/>
            <a:ext cx="162228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720148" y="4728754"/>
            <a:ext cx="1622288" cy="1687920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  <a:p>
            <a:pPr lvl="0"/>
            <a:r>
              <a:rPr lang="ru-RU" dirty="0"/>
              <a:t>Контакты</a:t>
            </a:r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31" hasCustomPrompt="1"/>
          </p:nvPr>
        </p:nvSpPr>
        <p:spPr>
          <a:xfrm>
            <a:off x="720148" y="3849189"/>
            <a:ext cx="1622288" cy="87956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>
              <a:defRPr sz="2000" b="1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</p:spTree>
    <p:extLst>
      <p:ext uri="{BB962C8B-B14F-4D97-AF65-F5344CB8AC3E}">
        <p14:creationId xmlns:p14="http://schemas.microsoft.com/office/powerpoint/2010/main" val="1819650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79985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9"/>
          <p:cNvSpPr>
            <a:spLocks noGrp="1"/>
          </p:cNvSpPr>
          <p:nvPr>
            <p:ph sz="quarter" idx="18"/>
          </p:nvPr>
        </p:nvSpPr>
        <p:spPr>
          <a:xfrm>
            <a:off x="723084" y="1257300"/>
            <a:ext cx="11133954" cy="51593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6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17585" y="0"/>
            <a:ext cx="448407" cy="6858000"/>
          </a:xfrm>
          <a:prstGeom prst="rect">
            <a:avLst/>
          </a:prstGeom>
          <a:solidFill>
            <a:srgbClr val="6F0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Общие выводы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37" y="213920"/>
            <a:ext cx="1189162" cy="6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34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 userDrawn="1"/>
        </p:nvCxnSpPr>
        <p:spPr>
          <a:xfrm>
            <a:off x="10745788" y="1639889"/>
            <a:ext cx="0" cy="4541837"/>
          </a:xfrm>
          <a:prstGeom prst="line">
            <a:avLst/>
          </a:prstGeom>
          <a:ln w="19050">
            <a:solidFill>
              <a:srgbClr val="435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 userDrawn="1"/>
        </p:nvSpPr>
        <p:spPr>
          <a:xfrm>
            <a:off x="-17585" y="0"/>
            <a:ext cx="448407" cy="6858000"/>
          </a:xfrm>
          <a:prstGeom prst="rect">
            <a:avLst/>
          </a:prstGeom>
          <a:solidFill>
            <a:srgbClr val="6F0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153243" y="1195509"/>
            <a:ext cx="8592545" cy="670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Содержание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37" y="213920"/>
            <a:ext cx="1189162" cy="6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68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769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5203692" y="4837836"/>
            <a:ext cx="6653345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+7 (000) 0</a:t>
            </a:r>
            <a:r>
              <a:rPr lang="en-US" dirty="0"/>
              <a:t>00</a:t>
            </a:r>
            <a:r>
              <a:rPr lang="ru-RU" dirty="0"/>
              <a:t>-00-00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6" hasCustomPrompt="1"/>
          </p:nvPr>
        </p:nvSpPr>
        <p:spPr>
          <a:xfrm>
            <a:off x="5203692" y="5338032"/>
            <a:ext cx="6653345" cy="2520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Bef>
                <a:spcPts val="0"/>
              </a:spcBef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+7 (000) </a:t>
            </a:r>
            <a:r>
              <a:rPr lang="en-US" dirty="0"/>
              <a:t>00</a:t>
            </a:r>
            <a:r>
              <a:rPr lang="ru-RU" dirty="0"/>
              <a:t>0-00-00</a:t>
            </a:r>
          </a:p>
        </p:txBody>
      </p:sp>
      <p:sp>
        <p:nvSpPr>
          <p:cNvPr id="26" name="Текст 11"/>
          <p:cNvSpPr>
            <a:spLocks noGrp="1"/>
          </p:cNvSpPr>
          <p:nvPr>
            <p:ph type="body" sz="quarter" idx="17" hasCustomPrompt="1"/>
          </p:nvPr>
        </p:nvSpPr>
        <p:spPr>
          <a:xfrm>
            <a:off x="5203692" y="3826476"/>
            <a:ext cx="6653345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Сайт</a:t>
            </a:r>
          </a:p>
        </p:txBody>
      </p:sp>
      <p:sp>
        <p:nvSpPr>
          <p:cNvPr id="27" name="Текст 11"/>
          <p:cNvSpPr>
            <a:spLocks noGrp="1"/>
          </p:cNvSpPr>
          <p:nvPr>
            <p:ph type="body" sz="quarter" idx="18" hasCustomPrompt="1"/>
          </p:nvPr>
        </p:nvSpPr>
        <p:spPr>
          <a:xfrm>
            <a:off x="5203692" y="4334671"/>
            <a:ext cx="6653345" cy="252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E-mail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4519932" y="1554289"/>
            <a:ext cx="7337105" cy="202746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Адрес</a:t>
            </a: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129453" y="1051325"/>
            <a:ext cx="0" cy="5130400"/>
          </a:xfrm>
          <a:prstGeom prst="line">
            <a:avLst/>
          </a:prstGeom>
          <a:ln w="19050">
            <a:solidFill>
              <a:srgbClr val="435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2332211"/>
            <a:ext cx="2600844" cy="2641289"/>
          </a:xfrm>
          <a:prstGeom prst="rect">
            <a:avLst/>
          </a:prstGeom>
        </p:spPr>
      </p:pic>
      <p:sp>
        <p:nvSpPr>
          <p:cNvPr id="29" name="Freeform 5"/>
          <p:cNvSpPr>
            <a:spLocks noEditPoints="1"/>
          </p:cNvSpPr>
          <p:nvPr userDrawn="1"/>
        </p:nvSpPr>
        <p:spPr bwMode="auto">
          <a:xfrm>
            <a:off x="4618677" y="4807212"/>
            <a:ext cx="186752" cy="313249"/>
          </a:xfrm>
          <a:custGeom>
            <a:avLst/>
            <a:gdLst>
              <a:gd name="T0" fmla="*/ 497 w 2354"/>
              <a:gd name="T1" fmla="*/ 85 h 3987"/>
              <a:gd name="T2" fmla="*/ 4 w 2354"/>
              <a:gd name="T3" fmla="*/ 1137 h 3987"/>
              <a:gd name="T4" fmla="*/ 4 w 2354"/>
              <a:gd name="T5" fmla="*/ 2693 h 3987"/>
              <a:gd name="T6" fmla="*/ 44 w 2354"/>
              <a:gd name="T7" fmla="*/ 3463 h 3987"/>
              <a:gd name="T8" fmla="*/ 1025 w 2354"/>
              <a:gd name="T9" fmla="*/ 3965 h 3987"/>
              <a:gd name="T10" fmla="*/ 1785 w 2354"/>
              <a:gd name="T11" fmla="*/ 3941 h 3987"/>
              <a:gd name="T12" fmla="*/ 2283 w 2354"/>
              <a:gd name="T13" fmla="*/ 2897 h 3987"/>
              <a:gd name="T14" fmla="*/ 2283 w 2354"/>
              <a:gd name="T15" fmla="*/ 1341 h 3987"/>
              <a:gd name="T16" fmla="*/ 1941 w 2354"/>
              <a:gd name="T17" fmla="*/ 142 h 3987"/>
              <a:gd name="T18" fmla="*/ 497 w 2354"/>
              <a:gd name="T19" fmla="*/ 85 h 3987"/>
              <a:gd name="T20" fmla="*/ 846 w 2354"/>
              <a:gd name="T21" fmla="*/ 175 h 3987"/>
              <a:gd name="T22" fmla="*/ 1407 w 2354"/>
              <a:gd name="T23" fmla="*/ 175 h 3987"/>
              <a:gd name="T24" fmla="*/ 1496 w 2354"/>
              <a:gd name="T25" fmla="*/ 263 h 3987"/>
              <a:gd name="T26" fmla="*/ 1496 w 2354"/>
              <a:gd name="T27" fmla="*/ 385 h 3987"/>
              <a:gd name="T28" fmla="*/ 1407 w 2354"/>
              <a:gd name="T29" fmla="*/ 473 h 3987"/>
              <a:gd name="T30" fmla="*/ 846 w 2354"/>
              <a:gd name="T31" fmla="*/ 473 h 3987"/>
              <a:gd name="T32" fmla="*/ 758 w 2354"/>
              <a:gd name="T33" fmla="*/ 385 h 3987"/>
              <a:gd name="T34" fmla="*/ 758 w 2354"/>
              <a:gd name="T35" fmla="*/ 263 h 3987"/>
              <a:gd name="T36" fmla="*/ 846 w 2354"/>
              <a:gd name="T37" fmla="*/ 175 h 3987"/>
              <a:gd name="T38" fmla="*/ 1025 w 2354"/>
              <a:gd name="T39" fmla="*/ 3422 h 3987"/>
              <a:gd name="T40" fmla="*/ 1257 w 2354"/>
              <a:gd name="T41" fmla="*/ 3422 h 3987"/>
              <a:gd name="T42" fmla="*/ 1346 w 2354"/>
              <a:gd name="T43" fmla="*/ 3511 h 3987"/>
              <a:gd name="T44" fmla="*/ 1346 w 2354"/>
              <a:gd name="T45" fmla="*/ 3633 h 3987"/>
              <a:gd name="T46" fmla="*/ 1257 w 2354"/>
              <a:gd name="T47" fmla="*/ 3721 h 3987"/>
              <a:gd name="T48" fmla="*/ 1025 w 2354"/>
              <a:gd name="T49" fmla="*/ 3721 h 3987"/>
              <a:gd name="T50" fmla="*/ 937 w 2354"/>
              <a:gd name="T51" fmla="*/ 3633 h 3987"/>
              <a:gd name="T52" fmla="*/ 937 w 2354"/>
              <a:gd name="T53" fmla="*/ 3511 h 3987"/>
              <a:gd name="T54" fmla="*/ 1025 w 2354"/>
              <a:gd name="T55" fmla="*/ 3422 h 3987"/>
              <a:gd name="T56" fmla="*/ 1816 w 2354"/>
              <a:gd name="T57" fmla="*/ 203 h 3987"/>
              <a:gd name="T58" fmla="*/ 1935 w 2354"/>
              <a:gd name="T59" fmla="*/ 322 h 3987"/>
              <a:gd name="T60" fmla="*/ 1816 w 2354"/>
              <a:gd name="T61" fmla="*/ 441 h 3987"/>
              <a:gd name="T62" fmla="*/ 1697 w 2354"/>
              <a:gd name="T63" fmla="*/ 322 h 3987"/>
              <a:gd name="T64" fmla="*/ 1816 w 2354"/>
              <a:gd name="T65" fmla="*/ 203 h 3987"/>
              <a:gd name="T66" fmla="*/ 2025 w 2354"/>
              <a:gd name="T67" fmla="*/ 566 h 3987"/>
              <a:gd name="T68" fmla="*/ 270 w 2354"/>
              <a:gd name="T69" fmla="*/ 575 h 3987"/>
              <a:gd name="T70" fmla="*/ 271 w 2354"/>
              <a:gd name="T71" fmla="*/ 3312 h 3987"/>
              <a:gd name="T72" fmla="*/ 2026 w 2354"/>
              <a:gd name="T73" fmla="*/ 3313 h 3987"/>
              <a:gd name="T74" fmla="*/ 2025 w 2354"/>
              <a:gd name="T75" fmla="*/ 566 h 39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354" h="3987">
                <a:moveTo>
                  <a:pt x="497" y="85"/>
                </a:moveTo>
                <a:cubicBezTo>
                  <a:pt x="0" y="244"/>
                  <a:pt x="4" y="550"/>
                  <a:pt x="4" y="1137"/>
                </a:cubicBezTo>
                <a:cubicBezTo>
                  <a:pt x="4" y="1655"/>
                  <a:pt x="4" y="2174"/>
                  <a:pt x="4" y="2693"/>
                </a:cubicBezTo>
                <a:cubicBezTo>
                  <a:pt x="4" y="3026"/>
                  <a:pt x="7" y="3276"/>
                  <a:pt x="44" y="3463"/>
                </a:cubicBezTo>
                <a:cubicBezTo>
                  <a:pt x="123" y="3857"/>
                  <a:pt x="354" y="3965"/>
                  <a:pt x="1025" y="3965"/>
                </a:cubicBezTo>
                <a:cubicBezTo>
                  <a:pt x="1219" y="3965"/>
                  <a:pt x="1620" y="3987"/>
                  <a:pt x="1785" y="3941"/>
                </a:cubicBezTo>
                <a:cubicBezTo>
                  <a:pt x="2348" y="3784"/>
                  <a:pt x="2283" y="3273"/>
                  <a:pt x="2283" y="2897"/>
                </a:cubicBezTo>
                <a:cubicBezTo>
                  <a:pt x="2283" y="2378"/>
                  <a:pt x="2283" y="1859"/>
                  <a:pt x="2283" y="1341"/>
                </a:cubicBezTo>
                <a:cubicBezTo>
                  <a:pt x="2283" y="795"/>
                  <a:pt x="2354" y="375"/>
                  <a:pt x="1941" y="142"/>
                </a:cubicBezTo>
                <a:cubicBezTo>
                  <a:pt x="1722" y="19"/>
                  <a:pt x="761" y="0"/>
                  <a:pt x="497" y="85"/>
                </a:cubicBezTo>
                <a:close/>
                <a:moveTo>
                  <a:pt x="846" y="175"/>
                </a:moveTo>
                <a:lnTo>
                  <a:pt x="1407" y="175"/>
                </a:lnTo>
                <a:cubicBezTo>
                  <a:pt x="1456" y="175"/>
                  <a:pt x="1496" y="215"/>
                  <a:pt x="1496" y="263"/>
                </a:cubicBezTo>
                <a:lnTo>
                  <a:pt x="1496" y="385"/>
                </a:lnTo>
                <a:cubicBezTo>
                  <a:pt x="1496" y="434"/>
                  <a:pt x="1456" y="473"/>
                  <a:pt x="1407" y="473"/>
                </a:cubicBezTo>
                <a:lnTo>
                  <a:pt x="846" y="473"/>
                </a:lnTo>
                <a:cubicBezTo>
                  <a:pt x="797" y="473"/>
                  <a:pt x="758" y="434"/>
                  <a:pt x="758" y="385"/>
                </a:cubicBezTo>
                <a:lnTo>
                  <a:pt x="758" y="263"/>
                </a:lnTo>
                <a:cubicBezTo>
                  <a:pt x="758" y="215"/>
                  <a:pt x="797" y="175"/>
                  <a:pt x="846" y="175"/>
                </a:cubicBezTo>
                <a:close/>
                <a:moveTo>
                  <a:pt x="1025" y="3422"/>
                </a:moveTo>
                <a:lnTo>
                  <a:pt x="1257" y="3422"/>
                </a:lnTo>
                <a:cubicBezTo>
                  <a:pt x="1306" y="3422"/>
                  <a:pt x="1346" y="3462"/>
                  <a:pt x="1346" y="3511"/>
                </a:cubicBezTo>
                <a:lnTo>
                  <a:pt x="1346" y="3633"/>
                </a:lnTo>
                <a:cubicBezTo>
                  <a:pt x="1346" y="3681"/>
                  <a:pt x="1306" y="3721"/>
                  <a:pt x="1257" y="3721"/>
                </a:cubicBezTo>
                <a:lnTo>
                  <a:pt x="1025" y="3721"/>
                </a:lnTo>
                <a:cubicBezTo>
                  <a:pt x="977" y="3721"/>
                  <a:pt x="937" y="3681"/>
                  <a:pt x="937" y="3633"/>
                </a:cubicBezTo>
                <a:lnTo>
                  <a:pt x="937" y="3511"/>
                </a:lnTo>
                <a:cubicBezTo>
                  <a:pt x="937" y="3462"/>
                  <a:pt x="977" y="3422"/>
                  <a:pt x="1025" y="3422"/>
                </a:cubicBezTo>
                <a:close/>
                <a:moveTo>
                  <a:pt x="1816" y="203"/>
                </a:moveTo>
                <a:cubicBezTo>
                  <a:pt x="1882" y="203"/>
                  <a:pt x="1935" y="256"/>
                  <a:pt x="1935" y="322"/>
                </a:cubicBezTo>
                <a:cubicBezTo>
                  <a:pt x="1935" y="387"/>
                  <a:pt x="1882" y="441"/>
                  <a:pt x="1816" y="441"/>
                </a:cubicBezTo>
                <a:cubicBezTo>
                  <a:pt x="1750" y="441"/>
                  <a:pt x="1697" y="387"/>
                  <a:pt x="1697" y="322"/>
                </a:cubicBezTo>
                <a:cubicBezTo>
                  <a:pt x="1697" y="256"/>
                  <a:pt x="1750" y="203"/>
                  <a:pt x="1816" y="203"/>
                </a:cubicBezTo>
                <a:close/>
                <a:moveTo>
                  <a:pt x="2025" y="566"/>
                </a:moveTo>
                <a:lnTo>
                  <a:pt x="270" y="575"/>
                </a:lnTo>
                <a:lnTo>
                  <a:pt x="271" y="3312"/>
                </a:lnTo>
                <a:lnTo>
                  <a:pt x="2026" y="3313"/>
                </a:lnTo>
                <a:lnTo>
                  <a:pt x="2025" y="566"/>
                </a:lnTo>
                <a:close/>
              </a:path>
            </a:pathLst>
          </a:custGeom>
          <a:solidFill>
            <a:srgbClr val="6F00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grpSp>
        <p:nvGrpSpPr>
          <p:cNvPr id="30" name="Группа 29"/>
          <p:cNvGrpSpPr/>
          <p:nvPr userDrawn="1"/>
        </p:nvGrpSpPr>
        <p:grpSpPr>
          <a:xfrm>
            <a:off x="4564277" y="5333418"/>
            <a:ext cx="281812" cy="261228"/>
            <a:chOff x="4392613" y="5347833"/>
            <a:chExt cx="307995" cy="285499"/>
          </a:xfrm>
        </p:grpSpPr>
        <p:sp>
          <p:nvSpPr>
            <p:cNvPr id="31" name="Freeform 6"/>
            <p:cNvSpPr>
              <a:spLocks noEditPoints="1"/>
            </p:cNvSpPr>
            <p:nvPr/>
          </p:nvSpPr>
          <p:spPr bwMode="auto">
            <a:xfrm>
              <a:off x="4469510" y="5538438"/>
              <a:ext cx="153793" cy="94894"/>
            </a:xfrm>
            <a:custGeom>
              <a:avLst/>
              <a:gdLst>
                <a:gd name="T0" fmla="*/ 0 w 1770"/>
                <a:gd name="T1" fmla="*/ 1106 h 1106"/>
                <a:gd name="T2" fmla="*/ 1769 w 1770"/>
                <a:gd name="T3" fmla="*/ 1106 h 1106"/>
                <a:gd name="T4" fmla="*/ 1770 w 1770"/>
                <a:gd name="T5" fmla="*/ 0 h 1106"/>
                <a:gd name="T6" fmla="*/ 0 w 1770"/>
                <a:gd name="T7" fmla="*/ 0 h 1106"/>
                <a:gd name="T8" fmla="*/ 0 w 1770"/>
                <a:gd name="T9" fmla="*/ 1106 h 1106"/>
                <a:gd name="T10" fmla="*/ 219 w 1770"/>
                <a:gd name="T11" fmla="*/ 239 h 1106"/>
                <a:gd name="T12" fmla="*/ 219 w 1770"/>
                <a:gd name="T13" fmla="*/ 440 h 1106"/>
                <a:gd name="T14" fmla="*/ 1496 w 1770"/>
                <a:gd name="T15" fmla="*/ 443 h 1106"/>
                <a:gd name="T16" fmla="*/ 1551 w 1770"/>
                <a:gd name="T17" fmla="*/ 442 h 1106"/>
                <a:gd name="T18" fmla="*/ 1551 w 1770"/>
                <a:gd name="T19" fmla="*/ 256 h 1106"/>
                <a:gd name="T20" fmla="*/ 1551 w 1770"/>
                <a:gd name="T21" fmla="*/ 224 h 1106"/>
                <a:gd name="T22" fmla="*/ 219 w 1770"/>
                <a:gd name="T23" fmla="*/ 221 h 1106"/>
                <a:gd name="T24" fmla="*/ 219 w 1770"/>
                <a:gd name="T25" fmla="*/ 239 h 1106"/>
                <a:gd name="T26" fmla="*/ 219 w 1770"/>
                <a:gd name="T27" fmla="*/ 685 h 1106"/>
                <a:gd name="T28" fmla="*/ 219 w 1770"/>
                <a:gd name="T29" fmla="*/ 887 h 1106"/>
                <a:gd name="T30" fmla="*/ 1496 w 1770"/>
                <a:gd name="T31" fmla="*/ 890 h 1106"/>
                <a:gd name="T32" fmla="*/ 1551 w 1770"/>
                <a:gd name="T33" fmla="*/ 889 h 1106"/>
                <a:gd name="T34" fmla="*/ 1551 w 1770"/>
                <a:gd name="T35" fmla="*/ 702 h 1106"/>
                <a:gd name="T36" fmla="*/ 1551 w 1770"/>
                <a:gd name="T37" fmla="*/ 670 h 1106"/>
                <a:gd name="T38" fmla="*/ 219 w 1770"/>
                <a:gd name="T39" fmla="*/ 668 h 1106"/>
                <a:gd name="T40" fmla="*/ 219 w 1770"/>
                <a:gd name="T41" fmla="*/ 685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70" h="1106">
                  <a:moveTo>
                    <a:pt x="0" y="1106"/>
                  </a:moveTo>
                  <a:lnTo>
                    <a:pt x="1769" y="1106"/>
                  </a:lnTo>
                  <a:lnTo>
                    <a:pt x="1770" y="0"/>
                  </a:lnTo>
                  <a:lnTo>
                    <a:pt x="0" y="0"/>
                  </a:lnTo>
                  <a:lnTo>
                    <a:pt x="0" y="1106"/>
                  </a:lnTo>
                  <a:close/>
                  <a:moveTo>
                    <a:pt x="219" y="239"/>
                  </a:moveTo>
                  <a:lnTo>
                    <a:pt x="219" y="440"/>
                  </a:lnTo>
                  <a:lnTo>
                    <a:pt x="1496" y="443"/>
                  </a:lnTo>
                  <a:lnTo>
                    <a:pt x="1551" y="442"/>
                  </a:lnTo>
                  <a:lnTo>
                    <a:pt x="1551" y="256"/>
                  </a:lnTo>
                  <a:lnTo>
                    <a:pt x="1551" y="224"/>
                  </a:lnTo>
                  <a:lnTo>
                    <a:pt x="219" y="221"/>
                  </a:lnTo>
                  <a:lnTo>
                    <a:pt x="219" y="239"/>
                  </a:lnTo>
                  <a:close/>
                  <a:moveTo>
                    <a:pt x="219" y="685"/>
                  </a:moveTo>
                  <a:lnTo>
                    <a:pt x="219" y="887"/>
                  </a:lnTo>
                  <a:lnTo>
                    <a:pt x="1496" y="890"/>
                  </a:lnTo>
                  <a:lnTo>
                    <a:pt x="1551" y="889"/>
                  </a:lnTo>
                  <a:lnTo>
                    <a:pt x="1551" y="702"/>
                  </a:lnTo>
                  <a:lnTo>
                    <a:pt x="1551" y="670"/>
                  </a:lnTo>
                  <a:lnTo>
                    <a:pt x="219" y="668"/>
                  </a:lnTo>
                  <a:lnTo>
                    <a:pt x="219" y="685"/>
                  </a:lnTo>
                  <a:close/>
                </a:path>
              </a:pathLst>
            </a:custGeom>
            <a:solidFill>
              <a:srgbClr val="6F00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Verdana" panose="020B0604030504040204" pitchFamily="34" charset="0"/>
              </a:endParaRPr>
            </a:p>
          </p:txBody>
        </p:sp>
        <p:sp>
          <p:nvSpPr>
            <p:cNvPr id="32" name="Freeform 7"/>
            <p:cNvSpPr>
              <a:spLocks/>
            </p:cNvSpPr>
            <p:nvPr/>
          </p:nvSpPr>
          <p:spPr bwMode="auto">
            <a:xfrm>
              <a:off x="4392613" y="5403051"/>
              <a:ext cx="307995" cy="175062"/>
            </a:xfrm>
            <a:custGeom>
              <a:avLst/>
              <a:gdLst>
                <a:gd name="T0" fmla="*/ 0 w 3552"/>
                <a:gd name="T1" fmla="*/ 424 h 2040"/>
                <a:gd name="T2" fmla="*/ 0 w 3552"/>
                <a:gd name="T3" fmla="*/ 1611 h 2040"/>
                <a:gd name="T4" fmla="*/ 77 w 3552"/>
                <a:gd name="T5" fmla="*/ 1803 h 2040"/>
                <a:gd name="T6" fmla="*/ 663 w 3552"/>
                <a:gd name="T7" fmla="*/ 2017 h 2040"/>
                <a:gd name="T8" fmla="*/ 666 w 3552"/>
                <a:gd name="T9" fmla="*/ 1351 h 2040"/>
                <a:gd name="T10" fmla="*/ 2882 w 3552"/>
                <a:gd name="T11" fmla="*/ 1352 h 2040"/>
                <a:gd name="T12" fmla="*/ 2882 w 3552"/>
                <a:gd name="T13" fmla="*/ 2017 h 2040"/>
                <a:gd name="T14" fmla="*/ 3265 w 3552"/>
                <a:gd name="T15" fmla="*/ 1979 h 2040"/>
                <a:gd name="T16" fmla="*/ 3482 w 3552"/>
                <a:gd name="T17" fmla="*/ 1783 h 2040"/>
                <a:gd name="T18" fmla="*/ 3545 w 3552"/>
                <a:gd name="T19" fmla="*/ 1433 h 2040"/>
                <a:gd name="T20" fmla="*/ 3545 w 3552"/>
                <a:gd name="T21" fmla="*/ 600 h 2040"/>
                <a:gd name="T22" fmla="*/ 3480 w 3552"/>
                <a:gd name="T23" fmla="*/ 252 h 2040"/>
                <a:gd name="T24" fmla="*/ 2882 w 3552"/>
                <a:gd name="T25" fmla="*/ 23 h 2040"/>
                <a:gd name="T26" fmla="*/ 2879 w 3552"/>
                <a:gd name="T27" fmla="*/ 688 h 2040"/>
                <a:gd name="T28" fmla="*/ 664 w 3552"/>
                <a:gd name="T29" fmla="*/ 688 h 2040"/>
                <a:gd name="T30" fmla="*/ 663 w 3552"/>
                <a:gd name="T31" fmla="*/ 23 h 2040"/>
                <a:gd name="T32" fmla="*/ 210 w 3552"/>
                <a:gd name="T33" fmla="*/ 102 h 2040"/>
                <a:gd name="T34" fmla="*/ 0 w 3552"/>
                <a:gd name="T35" fmla="*/ 424 h 2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52" h="2040">
                  <a:moveTo>
                    <a:pt x="0" y="424"/>
                  </a:moveTo>
                  <a:lnTo>
                    <a:pt x="0" y="1611"/>
                  </a:lnTo>
                  <a:cubicBezTo>
                    <a:pt x="19" y="1652"/>
                    <a:pt x="13" y="1715"/>
                    <a:pt x="77" y="1803"/>
                  </a:cubicBezTo>
                  <a:cubicBezTo>
                    <a:pt x="250" y="2040"/>
                    <a:pt x="403" y="2017"/>
                    <a:pt x="663" y="2017"/>
                  </a:cubicBezTo>
                  <a:lnTo>
                    <a:pt x="666" y="1351"/>
                  </a:lnTo>
                  <a:lnTo>
                    <a:pt x="2882" y="1352"/>
                  </a:lnTo>
                  <a:lnTo>
                    <a:pt x="2882" y="2017"/>
                  </a:lnTo>
                  <a:cubicBezTo>
                    <a:pt x="3016" y="2016"/>
                    <a:pt x="3155" y="2031"/>
                    <a:pt x="3265" y="1979"/>
                  </a:cubicBezTo>
                  <a:cubicBezTo>
                    <a:pt x="3356" y="1935"/>
                    <a:pt x="3432" y="1865"/>
                    <a:pt x="3482" y="1783"/>
                  </a:cubicBezTo>
                  <a:cubicBezTo>
                    <a:pt x="3552" y="1668"/>
                    <a:pt x="3545" y="1580"/>
                    <a:pt x="3545" y="1433"/>
                  </a:cubicBezTo>
                  <a:lnTo>
                    <a:pt x="3545" y="600"/>
                  </a:lnTo>
                  <a:cubicBezTo>
                    <a:pt x="3545" y="452"/>
                    <a:pt x="3550" y="361"/>
                    <a:pt x="3480" y="252"/>
                  </a:cubicBezTo>
                  <a:cubicBezTo>
                    <a:pt x="3316" y="0"/>
                    <a:pt x="3130" y="22"/>
                    <a:pt x="2882" y="23"/>
                  </a:cubicBezTo>
                  <a:lnTo>
                    <a:pt x="2879" y="688"/>
                  </a:lnTo>
                  <a:lnTo>
                    <a:pt x="664" y="688"/>
                  </a:lnTo>
                  <a:lnTo>
                    <a:pt x="663" y="23"/>
                  </a:lnTo>
                  <a:cubicBezTo>
                    <a:pt x="468" y="22"/>
                    <a:pt x="349" y="3"/>
                    <a:pt x="210" y="102"/>
                  </a:cubicBezTo>
                  <a:cubicBezTo>
                    <a:pt x="18" y="239"/>
                    <a:pt x="25" y="377"/>
                    <a:pt x="0" y="424"/>
                  </a:cubicBezTo>
                  <a:close/>
                </a:path>
              </a:pathLst>
            </a:custGeom>
            <a:solidFill>
              <a:srgbClr val="6F00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Verdana" panose="020B0604030504040204" pitchFamily="34" charset="0"/>
              </a:endParaRPr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4469510" y="5347833"/>
              <a:ext cx="153793" cy="95303"/>
            </a:xfrm>
            <a:prstGeom prst="rect">
              <a:avLst/>
            </a:prstGeom>
            <a:solidFill>
              <a:srgbClr val="6F00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Verdana" panose="020B0604030504040204" pitchFamily="34" charset="0"/>
              </a:endParaRPr>
            </a:p>
          </p:txBody>
        </p:sp>
      </p:grpSp>
      <p:sp>
        <p:nvSpPr>
          <p:cNvPr id="34" name="Freeform 9"/>
          <p:cNvSpPr>
            <a:spLocks noEditPoints="1"/>
          </p:cNvSpPr>
          <p:nvPr userDrawn="1"/>
        </p:nvSpPr>
        <p:spPr bwMode="auto">
          <a:xfrm>
            <a:off x="4567139" y="4371412"/>
            <a:ext cx="275450" cy="178518"/>
          </a:xfrm>
          <a:custGeom>
            <a:avLst/>
            <a:gdLst>
              <a:gd name="T0" fmla="*/ 392 w 3473"/>
              <a:gd name="T1" fmla="*/ 19 h 2271"/>
              <a:gd name="T2" fmla="*/ 155 w 3473"/>
              <a:gd name="T3" fmla="*/ 146 h 2271"/>
              <a:gd name="T4" fmla="*/ 80 w 3473"/>
              <a:gd name="T5" fmla="*/ 251 h 2271"/>
              <a:gd name="T6" fmla="*/ 45 w 3473"/>
              <a:gd name="T7" fmla="*/ 1904 h 2271"/>
              <a:gd name="T8" fmla="*/ 169 w 3473"/>
              <a:gd name="T9" fmla="*/ 2140 h 2271"/>
              <a:gd name="T10" fmla="*/ 451 w 3473"/>
              <a:gd name="T11" fmla="*/ 2259 h 2271"/>
              <a:gd name="T12" fmla="*/ 1254 w 3473"/>
              <a:gd name="T13" fmla="*/ 2259 h 2271"/>
              <a:gd name="T14" fmla="*/ 2860 w 3473"/>
              <a:gd name="T15" fmla="*/ 2259 h 2271"/>
              <a:gd name="T16" fmla="*/ 3214 w 3473"/>
              <a:gd name="T17" fmla="*/ 2220 h 2271"/>
              <a:gd name="T18" fmla="*/ 3417 w 3473"/>
              <a:gd name="T19" fmla="*/ 2021 h 2271"/>
              <a:gd name="T20" fmla="*/ 3462 w 3473"/>
              <a:gd name="T21" fmla="*/ 1664 h 2271"/>
              <a:gd name="T22" fmla="*/ 3462 w 3473"/>
              <a:gd name="T23" fmla="*/ 461 h 2271"/>
              <a:gd name="T24" fmla="*/ 3106 w 3473"/>
              <a:gd name="T25" fmla="*/ 19 h 2271"/>
              <a:gd name="T26" fmla="*/ 2425 w 3473"/>
              <a:gd name="T27" fmla="*/ 11 h 2271"/>
              <a:gd name="T28" fmla="*/ 1066 w 3473"/>
              <a:gd name="T29" fmla="*/ 11 h 2271"/>
              <a:gd name="T30" fmla="*/ 392 w 3473"/>
              <a:gd name="T31" fmla="*/ 19 h 2271"/>
              <a:gd name="T32" fmla="*/ 250 w 3473"/>
              <a:gd name="T33" fmla="*/ 1695 h 2271"/>
              <a:gd name="T34" fmla="*/ 946 w 3473"/>
              <a:gd name="T35" fmla="*/ 1176 h 2271"/>
              <a:gd name="T36" fmla="*/ 969 w 3473"/>
              <a:gd name="T37" fmla="*/ 1159 h 2271"/>
              <a:gd name="T38" fmla="*/ 995 w 3473"/>
              <a:gd name="T39" fmla="*/ 1136 h 2271"/>
              <a:gd name="T40" fmla="*/ 625 w 3473"/>
              <a:gd name="T41" fmla="*/ 856 h 2271"/>
              <a:gd name="T42" fmla="*/ 253 w 3473"/>
              <a:gd name="T43" fmla="*/ 577 h 2271"/>
              <a:gd name="T44" fmla="*/ 250 w 3473"/>
              <a:gd name="T45" fmla="*/ 1695 h 2271"/>
              <a:gd name="T46" fmla="*/ 2501 w 3473"/>
              <a:gd name="T47" fmla="*/ 1134 h 2271"/>
              <a:gd name="T48" fmla="*/ 2525 w 3473"/>
              <a:gd name="T49" fmla="*/ 1157 h 2271"/>
              <a:gd name="T50" fmla="*/ 3245 w 3473"/>
              <a:gd name="T51" fmla="*/ 1695 h 2271"/>
              <a:gd name="T52" fmla="*/ 3246 w 3473"/>
              <a:gd name="T53" fmla="*/ 577 h 2271"/>
              <a:gd name="T54" fmla="*/ 2501 w 3473"/>
              <a:gd name="T55" fmla="*/ 1134 h 2271"/>
              <a:gd name="T56" fmla="*/ 250 w 3473"/>
              <a:gd name="T57" fmla="*/ 1829 h 2271"/>
              <a:gd name="T58" fmla="*/ 464 w 3473"/>
              <a:gd name="T59" fmla="*/ 2046 h 2271"/>
              <a:gd name="T60" fmla="*/ 892 w 3473"/>
              <a:gd name="T61" fmla="*/ 2046 h 2271"/>
              <a:gd name="T62" fmla="*/ 2605 w 3473"/>
              <a:gd name="T63" fmla="*/ 2046 h 2271"/>
              <a:gd name="T64" fmla="*/ 3034 w 3473"/>
              <a:gd name="T65" fmla="*/ 2046 h 2271"/>
              <a:gd name="T66" fmla="*/ 3248 w 3473"/>
              <a:gd name="T67" fmla="*/ 1829 h 2271"/>
              <a:gd name="T68" fmla="*/ 2412 w 3473"/>
              <a:gd name="T69" fmla="*/ 1205 h 2271"/>
              <a:gd name="T70" fmla="*/ 2105 w 3473"/>
              <a:gd name="T71" fmla="*/ 1432 h 2271"/>
              <a:gd name="T72" fmla="*/ 1554 w 3473"/>
              <a:gd name="T73" fmla="*/ 1552 h 2271"/>
              <a:gd name="T74" fmla="*/ 1093 w 3473"/>
              <a:gd name="T75" fmla="*/ 1205 h 2271"/>
              <a:gd name="T76" fmla="*/ 881 w 3473"/>
              <a:gd name="T77" fmla="*/ 1359 h 2271"/>
              <a:gd name="T78" fmla="*/ 250 w 3473"/>
              <a:gd name="T79" fmla="*/ 1829 h 2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473" h="2271">
                <a:moveTo>
                  <a:pt x="392" y="19"/>
                </a:moveTo>
                <a:cubicBezTo>
                  <a:pt x="287" y="41"/>
                  <a:pt x="207" y="89"/>
                  <a:pt x="155" y="146"/>
                </a:cubicBezTo>
                <a:cubicBezTo>
                  <a:pt x="128" y="175"/>
                  <a:pt x="102" y="207"/>
                  <a:pt x="80" y="251"/>
                </a:cubicBezTo>
                <a:cubicBezTo>
                  <a:pt x="21" y="371"/>
                  <a:pt x="0" y="1758"/>
                  <a:pt x="45" y="1904"/>
                </a:cubicBezTo>
                <a:cubicBezTo>
                  <a:pt x="64" y="1966"/>
                  <a:pt x="70" y="2049"/>
                  <a:pt x="169" y="2140"/>
                </a:cubicBezTo>
                <a:cubicBezTo>
                  <a:pt x="235" y="2201"/>
                  <a:pt x="323" y="2254"/>
                  <a:pt x="451" y="2259"/>
                </a:cubicBezTo>
                <a:cubicBezTo>
                  <a:pt x="711" y="2269"/>
                  <a:pt x="991" y="2259"/>
                  <a:pt x="1254" y="2259"/>
                </a:cubicBezTo>
                <a:cubicBezTo>
                  <a:pt x="1789" y="2259"/>
                  <a:pt x="2324" y="2259"/>
                  <a:pt x="2860" y="2259"/>
                </a:cubicBezTo>
                <a:cubicBezTo>
                  <a:pt x="2992" y="2259"/>
                  <a:pt x="3101" y="2271"/>
                  <a:pt x="3214" y="2220"/>
                </a:cubicBezTo>
                <a:cubicBezTo>
                  <a:pt x="3299" y="2181"/>
                  <a:pt x="3377" y="2104"/>
                  <a:pt x="3417" y="2021"/>
                </a:cubicBezTo>
                <a:cubicBezTo>
                  <a:pt x="3473" y="1910"/>
                  <a:pt x="3462" y="1798"/>
                  <a:pt x="3462" y="1664"/>
                </a:cubicBezTo>
                <a:lnTo>
                  <a:pt x="3462" y="461"/>
                </a:lnTo>
                <a:cubicBezTo>
                  <a:pt x="3461" y="220"/>
                  <a:pt x="3314" y="62"/>
                  <a:pt x="3106" y="19"/>
                </a:cubicBezTo>
                <a:cubicBezTo>
                  <a:pt x="2893" y="0"/>
                  <a:pt x="2644" y="11"/>
                  <a:pt x="2425" y="11"/>
                </a:cubicBezTo>
                <a:lnTo>
                  <a:pt x="1066" y="11"/>
                </a:lnTo>
                <a:cubicBezTo>
                  <a:pt x="846" y="12"/>
                  <a:pt x="606" y="0"/>
                  <a:pt x="392" y="19"/>
                </a:cubicBezTo>
                <a:close/>
                <a:moveTo>
                  <a:pt x="250" y="1695"/>
                </a:moveTo>
                <a:lnTo>
                  <a:pt x="946" y="1176"/>
                </a:lnTo>
                <a:cubicBezTo>
                  <a:pt x="955" y="1169"/>
                  <a:pt x="961" y="1166"/>
                  <a:pt x="969" y="1159"/>
                </a:cubicBezTo>
                <a:lnTo>
                  <a:pt x="995" y="1136"/>
                </a:lnTo>
                <a:cubicBezTo>
                  <a:pt x="971" y="1110"/>
                  <a:pt x="661" y="883"/>
                  <a:pt x="625" y="856"/>
                </a:cubicBezTo>
                <a:cubicBezTo>
                  <a:pt x="501" y="763"/>
                  <a:pt x="374" y="670"/>
                  <a:pt x="253" y="577"/>
                </a:cubicBezTo>
                <a:lnTo>
                  <a:pt x="250" y="1695"/>
                </a:lnTo>
                <a:close/>
                <a:moveTo>
                  <a:pt x="2501" y="1134"/>
                </a:moveTo>
                <a:lnTo>
                  <a:pt x="2525" y="1157"/>
                </a:lnTo>
                <a:cubicBezTo>
                  <a:pt x="2738" y="1326"/>
                  <a:pt x="3024" y="1528"/>
                  <a:pt x="3245" y="1695"/>
                </a:cubicBezTo>
                <a:lnTo>
                  <a:pt x="3246" y="577"/>
                </a:lnTo>
                <a:lnTo>
                  <a:pt x="2501" y="1134"/>
                </a:lnTo>
                <a:close/>
                <a:moveTo>
                  <a:pt x="250" y="1829"/>
                </a:moveTo>
                <a:cubicBezTo>
                  <a:pt x="256" y="1953"/>
                  <a:pt x="339" y="2042"/>
                  <a:pt x="464" y="2046"/>
                </a:cubicBezTo>
                <a:cubicBezTo>
                  <a:pt x="604" y="2050"/>
                  <a:pt x="751" y="2046"/>
                  <a:pt x="892" y="2046"/>
                </a:cubicBezTo>
                <a:lnTo>
                  <a:pt x="2605" y="2046"/>
                </a:lnTo>
                <a:cubicBezTo>
                  <a:pt x="2747" y="2046"/>
                  <a:pt x="2893" y="2050"/>
                  <a:pt x="3034" y="2046"/>
                </a:cubicBezTo>
                <a:cubicBezTo>
                  <a:pt x="3159" y="2042"/>
                  <a:pt x="3242" y="1953"/>
                  <a:pt x="3248" y="1829"/>
                </a:cubicBezTo>
                <a:lnTo>
                  <a:pt x="2412" y="1205"/>
                </a:lnTo>
                <a:cubicBezTo>
                  <a:pt x="2387" y="1215"/>
                  <a:pt x="2147" y="1400"/>
                  <a:pt x="2105" y="1432"/>
                </a:cubicBezTo>
                <a:cubicBezTo>
                  <a:pt x="1945" y="1551"/>
                  <a:pt x="1783" y="1714"/>
                  <a:pt x="1554" y="1552"/>
                </a:cubicBezTo>
                <a:lnTo>
                  <a:pt x="1093" y="1205"/>
                </a:lnTo>
                <a:cubicBezTo>
                  <a:pt x="1068" y="1214"/>
                  <a:pt x="915" y="1334"/>
                  <a:pt x="881" y="1359"/>
                </a:cubicBezTo>
                <a:lnTo>
                  <a:pt x="250" y="1829"/>
                </a:lnTo>
                <a:close/>
              </a:path>
            </a:pathLst>
          </a:custGeom>
          <a:solidFill>
            <a:srgbClr val="6F00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35" name="Freeform 10"/>
          <p:cNvSpPr>
            <a:spLocks noEditPoints="1"/>
          </p:cNvSpPr>
          <p:nvPr userDrawn="1"/>
        </p:nvSpPr>
        <p:spPr bwMode="auto">
          <a:xfrm>
            <a:off x="4518875" y="3810448"/>
            <a:ext cx="352546" cy="284057"/>
          </a:xfrm>
          <a:custGeom>
            <a:avLst/>
            <a:gdLst>
              <a:gd name="T0" fmla="*/ 3760 w 4441"/>
              <a:gd name="T1" fmla="*/ 2648 h 3610"/>
              <a:gd name="T2" fmla="*/ 1374 w 4441"/>
              <a:gd name="T3" fmla="*/ 3218 h 3610"/>
              <a:gd name="T4" fmla="*/ 2928 w 4441"/>
              <a:gd name="T5" fmla="*/ 3176 h 3610"/>
              <a:gd name="T6" fmla="*/ 2825 w 4441"/>
              <a:gd name="T7" fmla="*/ 3007 h 3610"/>
              <a:gd name="T8" fmla="*/ 3007 w 4441"/>
              <a:gd name="T9" fmla="*/ 2696 h 3610"/>
              <a:gd name="T10" fmla="*/ 2928 w 4441"/>
              <a:gd name="T11" fmla="*/ 3176 h 3610"/>
              <a:gd name="T12" fmla="*/ 2201 w 4441"/>
              <a:gd name="T13" fmla="*/ 921 h 3610"/>
              <a:gd name="T14" fmla="*/ 1801 w 4441"/>
              <a:gd name="T15" fmla="*/ 921 h 3610"/>
              <a:gd name="T16" fmla="*/ 2618 w 4441"/>
              <a:gd name="T17" fmla="*/ 2994 h 3610"/>
              <a:gd name="T18" fmla="*/ 2391 w 4441"/>
              <a:gd name="T19" fmla="*/ 2694 h 3610"/>
              <a:gd name="T20" fmla="*/ 2383 w 4441"/>
              <a:gd name="T21" fmla="*/ 921 h 3610"/>
              <a:gd name="T22" fmla="*/ 2383 w 4441"/>
              <a:gd name="T23" fmla="*/ 383 h 3610"/>
              <a:gd name="T24" fmla="*/ 2208 w 4441"/>
              <a:gd name="T25" fmla="*/ 3222 h 3610"/>
              <a:gd name="T26" fmla="*/ 1795 w 4441"/>
              <a:gd name="T27" fmla="*/ 2694 h 3610"/>
              <a:gd name="T28" fmla="*/ 1082 w 4441"/>
              <a:gd name="T29" fmla="*/ 922 h 3610"/>
              <a:gd name="T30" fmla="*/ 1981 w 4441"/>
              <a:gd name="T31" fmla="*/ 333 h 3610"/>
              <a:gd name="T32" fmla="*/ 3026 w 4441"/>
              <a:gd name="T33" fmla="*/ 921 h 3610"/>
              <a:gd name="T34" fmla="*/ 2610 w 4441"/>
              <a:gd name="T35" fmla="*/ 333 h 3610"/>
              <a:gd name="T36" fmla="*/ 3026 w 4441"/>
              <a:gd name="T37" fmla="*/ 921 h 3610"/>
              <a:gd name="T38" fmla="*/ 1770 w 4441"/>
              <a:gd name="T39" fmla="*/ 3014 h 3610"/>
              <a:gd name="T40" fmla="*/ 1083 w 4441"/>
              <a:gd name="T41" fmla="*/ 2694 h 3610"/>
              <a:gd name="T42" fmla="*/ 1704 w 4441"/>
              <a:gd name="T43" fmla="*/ 2520 h 3610"/>
              <a:gd name="T44" fmla="*/ 2208 w 4441"/>
              <a:gd name="T45" fmla="*/ 1901 h 3610"/>
              <a:gd name="T46" fmla="*/ 1704 w 4441"/>
              <a:gd name="T47" fmla="*/ 2520 h 3610"/>
              <a:gd name="T48" fmla="*/ 3002 w 4441"/>
              <a:gd name="T49" fmla="*/ 1720 h 3610"/>
              <a:gd name="T50" fmla="*/ 2392 w 4441"/>
              <a:gd name="T51" fmla="*/ 1094 h 3610"/>
              <a:gd name="T52" fmla="*/ 1587 w 4441"/>
              <a:gd name="T53" fmla="*/ 1713 h 3610"/>
              <a:gd name="T54" fmla="*/ 2208 w 4441"/>
              <a:gd name="T55" fmla="*/ 1098 h 3610"/>
              <a:gd name="T56" fmla="*/ 1847 w 4441"/>
              <a:gd name="T57" fmla="*/ 1095 h 3610"/>
              <a:gd name="T58" fmla="*/ 1717 w 4441"/>
              <a:gd name="T59" fmla="*/ 1095 h 3610"/>
              <a:gd name="T60" fmla="*/ 2383 w 4441"/>
              <a:gd name="T61" fmla="*/ 2520 h 3610"/>
              <a:gd name="T62" fmla="*/ 3004 w 4441"/>
              <a:gd name="T63" fmla="*/ 1899 h 3610"/>
              <a:gd name="T64" fmla="*/ 2383 w 4441"/>
              <a:gd name="T65" fmla="*/ 2520 h 3610"/>
              <a:gd name="T66" fmla="*/ 3803 w 4441"/>
              <a:gd name="T67" fmla="*/ 1720 h 3610"/>
              <a:gd name="T68" fmla="*/ 3075 w 4441"/>
              <a:gd name="T69" fmla="*/ 1095 h 3610"/>
              <a:gd name="T70" fmla="*/ 3186 w 4441"/>
              <a:gd name="T71" fmla="*/ 1720 h 3610"/>
              <a:gd name="T72" fmla="*/ 1407 w 4441"/>
              <a:gd name="T73" fmla="*/ 1721 h 3610"/>
              <a:gd name="T74" fmla="*/ 1512 w 4441"/>
              <a:gd name="T75" fmla="*/ 1095 h 3610"/>
              <a:gd name="T76" fmla="*/ 788 w 4441"/>
              <a:gd name="T77" fmla="*/ 1718 h 3610"/>
              <a:gd name="T78" fmla="*/ 1518 w 4441"/>
              <a:gd name="T79" fmla="*/ 2520 h 3610"/>
              <a:gd name="T80" fmla="*/ 786 w 4441"/>
              <a:gd name="T81" fmla="*/ 1896 h 3610"/>
              <a:gd name="T82" fmla="*/ 3073 w 4441"/>
              <a:gd name="T83" fmla="*/ 2520 h 3610"/>
              <a:gd name="T84" fmla="*/ 3807 w 4441"/>
              <a:gd name="T85" fmla="*/ 1894 h 3610"/>
              <a:gd name="T86" fmla="*/ 3073 w 4441"/>
              <a:gd name="T87" fmla="*/ 2520 h 3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441" h="3610">
                <a:moveTo>
                  <a:pt x="3415" y="3074"/>
                </a:moveTo>
                <a:cubicBezTo>
                  <a:pt x="3541" y="2958"/>
                  <a:pt x="3673" y="2797"/>
                  <a:pt x="3760" y="2648"/>
                </a:cubicBezTo>
                <a:cubicBezTo>
                  <a:pt x="4441" y="1477"/>
                  <a:pt x="3501" y="0"/>
                  <a:pt x="2146" y="130"/>
                </a:cubicBezTo>
                <a:cubicBezTo>
                  <a:pt x="594" y="280"/>
                  <a:pt x="0" y="2275"/>
                  <a:pt x="1374" y="3218"/>
                </a:cubicBezTo>
                <a:cubicBezTo>
                  <a:pt x="1946" y="3610"/>
                  <a:pt x="2896" y="3552"/>
                  <a:pt x="3415" y="3074"/>
                </a:cubicBezTo>
                <a:close/>
                <a:moveTo>
                  <a:pt x="2928" y="3176"/>
                </a:moveTo>
                <a:cubicBezTo>
                  <a:pt x="2791" y="3234"/>
                  <a:pt x="2770" y="3251"/>
                  <a:pt x="2609" y="3285"/>
                </a:cubicBezTo>
                <a:cubicBezTo>
                  <a:pt x="2674" y="3202"/>
                  <a:pt x="2758" y="3108"/>
                  <a:pt x="2825" y="3007"/>
                </a:cubicBezTo>
                <a:cubicBezTo>
                  <a:pt x="2860" y="2956"/>
                  <a:pt x="2893" y="2902"/>
                  <a:pt x="2920" y="2851"/>
                </a:cubicBezTo>
                <a:cubicBezTo>
                  <a:pt x="2946" y="2800"/>
                  <a:pt x="2970" y="2738"/>
                  <a:pt x="3007" y="2696"/>
                </a:cubicBezTo>
                <a:lnTo>
                  <a:pt x="3507" y="2693"/>
                </a:lnTo>
                <a:cubicBezTo>
                  <a:pt x="3465" y="2819"/>
                  <a:pt x="3115" y="3129"/>
                  <a:pt x="2928" y="3176"/>
                </a:cubicBezTo>
                <a:close/>
                <a:moveTo>
                  <a:pt x="1801" y="921"/>
                </a:moveTo>
                <a:lnTo>
                  <a:pt x="2201" y="921"/>
                </a:lnTo>
                <a:lnTo>
                  <a:pt x="2209" y="382"/>
                </a:lnTo>
                <a:cubicBezTo>
                  <a:pt x="2121" y="416"/>
                  <a:pt x="1795" y="811"/>
                  <a:pt x="1801" y="921"/>
                </a:cubicBezTo>
                <a:close/>
                <a:moveTo>
                  <a:pt x="2382" y="3234"/>
                </a:moveTo>
                <a:cubicBezTo>
                  <a:pt x="2488" y="3189"/>
                  <a:pt x="2555" y="3072"/>
                  <a:pt x="2618" y="2994"/>
                </a:cubicBezTo>
                <a:cubicBezTo>
                  <a:pt x="2669" y="2932"/>
                  <a:pt x="2778" y="2783"/>
                  <a:pt x="2794" y="2692"/>
                </a:cubicBezTo>
                <a:lnTo>
                  <a:pt x="2391" y="2694"/>
                </a:lnTo>
                <a:lnTo>
                  <a:pt x="2382" y="3234"/>
                </a:lnTo>
                <a:close/>
                <a:moveTo>
                  <a:pt x="2383" y="921"/>
                </a:moveTo>
                <a:lnTo>
                  <a:pt x="2800" y="922"/>
                </a:lnTo>
                <a:cubicBezTo>
                  <a:pt x="2728" y="733"/>
                  <a:pt x="2519" y="473"/>
                  <a:pt x="2383" y="383"/>
                </a:cubicBezTo>
                <a:lnTo>
                  <a:pt x="2383" y="921"/>
                </a:lnTo>
                <a:close/>
                <a:moveTo>
                  <a:pt x="2208" y="3222"/>
                </a:moveTo>
                <a:lnTo>
                  <a:pt x="2209" y="2694"/>
                </a:lnTo>
                <a:lnTo>
                  <a:pt x="1795" y="2694"/>
                </a:lnTo>
                <a:cubicBezTo>
                  <a:pt x="1856" y="2873"/>
                  <a:pt x="2078" y="3164"/>
                  <a:pt x="2208" y="3222"/>
                </a:cubicBezTo>
                <a:close/>
                <a:moveTo>
                  <a:pt x="1082" y="922"/>
                </a:moveTo>
                <a:lnTo>
                  <a:pt x="1601" y="921"/>
                </a:lnTo>
                <a:cubicBezTo>
                  <a:pt x="1662" y="684"/>
                  <a:pt x="1873" y="482"/>
                  <a:pt x="1981" y="333"/>
                </a:cubicBezTo>
                <a:cubicBezTo>
                  <a:pt x="1620" y="386"/>
                  <a:pt x="1197" y="697"/>
                  <a:pt x="1082" y="922"/>
                </a:cubicBezTo>
                <a:close/>
                <a:moveTo>
                  <a:pt x="3026" y="921"/>
                </a:moveTo>
                <a:lnTo>
                  <a:pt x="3508" y="921"/>
                </a:lnTo>
                <a:cubicBezTo>
                  <a:pt x="3422" y="699"/>
                  <a:pt x="2942" y="387"/>
                  <a:pt x="2610" y="333"/>
                </a:cubicBezTo>
                <a:cubicBezTo>
                  <a:pt x="2770" y="540"/>
                  <a:pt x="2785" y="518"/>
                  <a:pt x="2921" y="768"/>
                </a:cubicBezTo>
                <a:cubicBezTo>
                  <a:pt x="2956" y="834"/>
                  <a:pt x="2966" y="889"/>
                  <a:pt x="3026" y="921"/>
                </a:cubicBezTo>
                <a:close/>
                <a:moveTo>
                  <a:pt x="1984" y="3282"/>
                </a:moveTo>
                <a:cubicBezTo>
                  <a:pt x="1954" y="3232"/>
                  <a:pt x="1861" y="3151"/>
                  <a:pt x="1770" y="3014"/>
                </a:cubicBezTo>
                <a:cubicBezTo>
                  <a:pt x="1701" y="2910"/>
                  <a:pt x="1660" y="2810"/>
                  <a:pt x="1589" y="2695"/>
                </a:cubicBezTo>
                <a:lnTo>
                  <a:pt x="1083" y="2694"/>
                </a:lnTo>
                <a:cubicBezTo>
                  <a:pt x="1177" y="2901"/>
                  <a:pt x="1636" y="3248"/>
                  <a:pt x="1984" y="3282"/>
                </a:cubicBezTo>
                <a:close/>
                <a:moveTo>
                  <a:pt x="1704" y="2520"/>
                </a:moveTo>
                <a:lnTo>
                  <a:pt x="2209" y="2518"/>
                </a:lnTo>
                <a:lnTo>
                  <a:pt x="2208" y="1901"/>
                </a:lnTo>
                <a:lnTo>
                  <a:pt x="1585" y="1894"/>
                </a:lnTo>
                <a:cubicBezTo>
                  <a:pt x="1596" y="2162"/>
                  <a:pt x="1655" y="2296"/>
                  <a:pt x="1704" y="2520"/>
                </a:cubicBezTo>
                <a:close/>
                <a:moveTo>
                  <a:pt x="2383" y="1720"/>
                </a:moveTo>
                <a:lnTo>
                  <a:pt x="3002" y="1720"/>
                </a:lnTo>
                <a:cubicBezTo>
                  <a:pt x="3005" y="1532"/>
                  <a:pt x="2949" y="1257"/>
                  <a:pt x="2880" y="1098"/>
                </a:cubicBezTo>
                <a:lnTo>
                  <a:pt x="2392" y="1094"/>
                </a:lnTo>
                <a:lnTo>
                  <a:pt x="2383" y="1720"/>
                </a:lnTo>
                <a:close/>
                <a:moveTo>
                  <a:pt x="1587" y="1713"/>
                </a:moveTo>
                <a:lnTo>
                  <a:pt x="2206" y="1720"/>
                </a:lnTo>
                <a:lnTo>
                  <a:pt x="2208" y="1098"/>
                </a:lnTo>
                <a:lnTo>
                  <a:pt x="2079" y="1094"/>
                </a:lnTo>
                <a:lnTo>
                  <a:pt x="1847" y="1095"/>
                </a:lnTo>
                <a:lnTo>
                  <a:pt x="1789" y="1095"/>
                </a:lnTo>
                <a:lnTo>
                  <a:pt x="1717" y="1095"/>
                </a:lnTo>
                <a:cubicBezTo>
                  <a:pt x="1648" y="1222"/>
                  <a:pt x="1586" y="1540"/>
                  <a:pt x="1587" y="1713"/>
                </a:cubicBezTo>
                <a:close/>
                <a:moveTo>
                  <a:pt x="2383" y="2520"/>
                </a:moveTo>
                <a:cubicBezTo>
                  <a:pt x="2935" y="2520"/>
                  <a:pt x="2889" y="2597"/>
                  <a:pt x="2963" y="2239"/>
                </a:cubicBezTo>
                <a:cubicBezTo>
                  <a:pt x="2986" y="2128"/>
                  <a:pt x="3000" y="2015"/>
                  <a:pt x="3004" y="1899"/>
                </a:cubicBezTo>
                <a:lnTo>
                  <a:pt x="2384" y="1894"/>
                </a:lnTo>
                <a:lnTo>
                  <a:pt x="2383" y="2520"/>
                </a:lnTo>
                <a:close/>
                <a:moveTo>
                  <a:pt x="3186" y="1720"/>
                </a:moveTo>
                <a:lnTo>
                  <a:pt x="3803" y="1720"/>
                </a:lnTo>
                <a:cubicBezTo>
                  <a:pt x="3804" y="1550"/>
                  <a:pt x="3716" y="1206"/>
                  <a:pt x="3625" y="1097"/>
                </a:cubicBezTo>
                <a:lnTo>
                  <a:pt x="3075" y="1095"/>
                </a:lnTo>
                <a:cubicBezTo>
                  <a:pt x="3082" y="1167"/>
                  <a:pt x="3125" y="1289"/>
                  <a:pt x="3142" y="1377"/>
                </a:cubicBezTo>
                <a:cubicBezTo>
                  <a:pt x="3164" y="1493"/>
                  <a:pt x="3170" y="1601"/>
                  <a:pt x="3186" y="1720"/>
                </a:cubicBezTo>
                <a:close/>
                <a:moveTo>
                  <a:pt x="788" y="1718"/>
                </a:moveTo>
                <a:lnTo>
                  <a:pt x="1407" y="1721"/>
                </a:lnTo>
                <a:cubicBezTo>
                  <a:pt x="1419" y="1610"/>
                  <a:pt x="1426" y="1508"/>
                  <a:pt x="1445" y="1399"/>
                </a:cubicBezTo>
                <a:cubicBezTo>
                  <a:pt x="1461" y="1309"/>
                  <a:pt x="1510" y="1169"/>
                  <a:pt x="1512" y="1095"/>
                </a:cubicBezTo>
                <a:lnTo>
                  <a:pt x="965" y="1095"/>
                </a:lnTo>
                <a:cubicBezTo>
                  <a:pt x="862" y="1237"/>
                  <a:pt x="789" y="1521"/>
                  <a:pt x="788" y="1718"/>
                </a:cubicBezTo>
                <a:close/>
                <a:moveTo>
                  <a:pt x="952" y="2519"/>
                </a:moveTo>
                <a:lnTo>
                  <a:pt x="1518" y="2520"/>
                </a:lnTo>
                <a:cubicBezTo>
                  <a:pt x="1469" y="2291"/>
                  <a:pt x="1426" y="2168"/>
                  <a:pt x="1411" y="1908"/>
                </a:cubicBezTo>
                <a:cubicBezTo>
                  <a:pt x="1312" y="1875"/>
                  <a:pt x="915" y="1893"/>
                  <a:pt x="786" y="1896"/>
                </a:cubicBezTo>
                <a:cubicBezTo>
                  <a:pt x="801" y="2177"/>
                  <a:pt x="875" y="2301"/>
                  <a:pt x="952" y="2519"/>
                </a:cubicBezTo>
                <a:close/>
                <a:moveTo>
                  <a:pt x="3073" y="2520"/>
                </a:moveTo>
                <a:lnTo>
                  <a:pt x="3606" y="2520"/>
                </a:lnTo>
                <a:cubicBezTo>
                  <a:pt x="3732" y="2449"/>
                  <a:pt x="3794" y="2062"/>
                  <a:pt x="3807" y="1894"/>
                </a:cubicBezTo>
                <a:lnTo>
                  <a:pt x="3183" y="1895"/>
                </a:lnTo>
                <a:cubicBezTo>
                  <a:pt x="3161" y="2157"/>
                  <a:pt x="3122" y="2284"/>
                  <a:pt x="3073" y="2520"/>
                </a:cubicBezTo>
                <a:close/>
              </a:path>
            </a:pathLst>
          </a:custGeom>
          <a:solidFill>
            <a:srgbClr val="6F00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Verdana" panose="020B0604030504040204" pitchFamily="34" charset="0"/>
            </a:endParaRPr>
          </a:p>
        </p:txBody>
      </p:sp>
      <p:sp>
        <p:nvSpPr>
          <p:cNvPr id="38" name="Заголовок 7"/>
          <p:cNvSpPr>
            <a:spLocks noGrp="1"/>
          </p:cNvSpPr>
          <p:nvPr>
            <p:ph type="title"/>
          </p:nvPr>
        </p:nvSpPr>
        <p:spPr>
          <a:xfrm>
            <a:off x="720724" y="213921"/>
            <a:ext cx="9404351" cy="65603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-17585" y="0"/>
            <a:ext cx="448407" cy="6858000"/>
          </a:xfrm>
          <a:prstGeom prst="rect">
            <a:avLst/>
          </a:prstGeom>
          <a:solidFill>
            <a:srgbClr val="6F0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37" y="213920"/>
            <a:ext cx="1189162" cy="6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7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720723" y="1260475"/>
            <a:ext cx="11136315" cy="5152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575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3554413" y="3409857"/>
            <a:ext cx="7202487" cy="203536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Описание раздела</a:t>
            </a:r>
          </a:p>
        </p:txBody>
      </p:sp>
      <p:sp>
        <p:nvSpPr>
          <p:cNvPr id="2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554413" y="1257300"/>
            <a:ext cx="7202487" cy="12937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400" b="0" cap="none" baseline="0">
                <a:solidFill>
                  <a:schemeClr val="accent4"/>
                </a:solidFill>
                <a:latin typeface="Verdana" panose="020B0604030504040204" pitchFamily="34" charset="0"/>
              </a:defRPr>
            </a:lvl1pPr>
          </a:lstStyle>
          <a:p>
            <a:r>
              <a:rPr lang="ru-RU" dirty="0"/>
              <a:t>Название раздела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две строки</a:t>
            </a:r>
          </a:p>
        </p:txBody>
      </p:sp>
      <p:sp>
        <p:nvSpPr>
          <p:cNvPr id="13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1349829" y="3429000"/>
            <a:ext cx="1412422" cy="5400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6600" b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##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2921976" y="2860022"/>
            <a:ext cx="0" cy="1140480"/>
          </a:xfrm>
          <a:prstGeom prst="line">
            <a:avLst/>
          </a:prstGeom>
          <a:ln w="19050">
            <a:solidFill>
              <a:srgbClr val="6F00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3554413" y="2691461"/>
            <a:ext cx="7202487" cy="0"/>
          </a:xfrm>
          <a:prstGeom prst="line">
            <a:avLst/>
          </a:prstGeom>
          <a:ln w="19050">
            <a:solidFill>
              <a:srgbClr val="435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16"/>
          <p:cNvSpPr>
            <a:spLocks noGrp="1"/>
          </p:cNvSpPr>
          <p:nvPr>
            <p:ph type="body" sz="quarter" idx="25"/>
          </p:nvPr>
        </p:nvSpPr>
        <p:spPr>
          <a:xfrm>
            <a:off x="3554413" y="2831881"/>
            <a:ext cx="7202487" cy="395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-17585" y="0"/>
            <a:ext cx="448407" cy="6858000"/>
          </a:xfrm>
          <a:prstGeom prst="rect">
            <a:avLst/>
          </a:prstGeom>
          <a:solidFill>
            <a:srgbClr val="6F0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37" y="279741"/>
            <a:ext cx="1189162" cy="6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917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77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и 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idx="16"/>
          </p:nvPr>
        </p:nvSpPr>
        <p:spPr>
          <a:xfrm>
            <a:off x="720723" y="3384303"/>
            <a:ext cx="11136315" cy="302867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Объект 9"/>
          <p:cNvSpPr>
            <a:spLocks noGrp="1"/>
          </p:cNvSpPr>
          <p:nvPr>
            <p:ph sz="quarter" idx="15"/>
          </p:nvPr>
        </p:nvSpPr>
        <p:spPr>
          <a:xfrm>
            <a:off x="8016776" y="1499987"/>
            <a:ext cx="3840261" cy="14969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8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Объект 1"/>
          <p:cNvSpPr txBox="1">
            <a:spLocks/>
          </p:cNvSpPr>
          <p:nvPr userDrawn="1"/>
        </p:nvSpPr>
        <p:spPr>
          <a:xfrm>
            <a:off x="7423260" y="1431091"/>
            <a:ext cx="481037" cy="3600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●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5600" indent="-174625" algn="l" defTabSz="914400" rtl="0" eaLnBrk="1" latinLnBrk="0" hangingPunct="1">
              <a:spcBef>
                <a:spcPts val="500"/>
              </a:spcBef>
              <a:buClr>
                <a:schemeClr val="accent5"/>
              </a:buClr>
              <a:buFont typeface="Arial" panose="020B0604020202020204" pitchFamily="34" charset="0"/>
              <a:buChar char="●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dirty="0">
                <a:solidFill>
                  <a:schemeClr val="accent1"/>
                </a:solidFill>
              </a:rPr>
              <a:t>«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7"/>
          </p:nvPr>
        </p:nvSpPr>
        <p:spPr>
          <a:xfrm>
            <a:off x="714375" y="1257300"/>
            <a:ext cx="5826125" cy="180816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17950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0724" y="1257300"/>
            <a:ext cx="5299076" cy="515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3355" y="1257300"/>
            <a:ext cx="5299200" cy="515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449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а и Объект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0724" y="1257300"/>
            <a:ext cx="5299076" cy="515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3369" y="1803041"/>
            <a:ext cx="5299200" cy="46136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16"/>
          <p:cNvSpPr>
            <a:spLocks noGrp="1"/>
          </p:cNvSpPr>
          <p:nvPr>
            <p:ph type="body" sz="quarter" idx="25"/>
          </p:nvPr>
        </p:nvSpPr>
        <p:spPr>
          <a:xfrm>
            <a:off x="6563369" y="1260474"/>
            <a:ext cx="5299200" cy="38544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84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и изображение с заголовками (вертик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Объект 3"/>
          <p:cNvSpPr>
            <a:spLocks noGrp="1"/>
          </p:cNvSpPr>
          <p:nvPr>
            <p:ph sz="half" idx="2"/>
          </p:nvPr>
        </p:nvSpPr>
        <p:spPr>
          <a:xfrm>
            <a:off x="6563359" y="1803041"/>
            <a:ext cx="5299076" cy="26731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8" name="Текст 16"/>
          <p:cNvSpPr>
            <a:spLocks noGrp="1"/>
          </p:cNvSpPr>
          <p:nvPr>
            <p:ph type="body" sz="quarter" idx="25"/>
          </p:nvPr>
        </p:nvSpPr>
        <p:spPr>
          <a:xfrm>
            <a:off x="6563359" y="1260474"/>
            <a:ext cx="5299076" cy="38544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half" idx="27"/>
          </p:nvPr>
        </p:nvSpPr>
        <p:spPr>
          <a:xfrm>
            <a:off x="719137" y="1803041"/>
            <a:ext cx="5299076" cy="26731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" name="Текст 16"/>
          <p:cNvSpPr>
            <a:spLocks noGrp="1"/>
          </p:cNvSpPr>
          <p:nvPr>
            <p:ph type="body" sz="quarter" idx="28"/>
          </p:nvPr>
        </p:nvSpPr>
        <p:spPr>
          <a:xfrm>
            <a:off x="719137" y="1260474"/>
            <a:ext cx="5299076" cy="38544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half" idx="29"/>
          </p:nvPr>
        </p:nvSpPr>
        <p:spPr>
          <a:xfrm>
            <a:off x="719136" y="5175893"/>
            <a:ext cx="11137901" cy="12407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2" name="Текст 16"/>
          <p:cNvSpPr>
            <a:spLocks noGrp="1"/>
          </p:cNvSpPr>
          <p:nvPr>
            <p:ph type="body" sz="quarter" idx="30"/>
          </p:nvPr>
        </p:nvSpPr>
        <p:spPr>
          <a:xfrm>
            <a:off x="719136" y="4633326"/>
            <a:ext cx="11137901" cy="38544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481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720723" y="1257301"/>
            <a:ext cx="11149014" cy="2963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1" name="Объект 2"/>
          <p:cNvSpPr>
            <a:spLocks noGrp="1"/>
          </p:cNvSpPr>
          <p:nvPr>
            <p:ph sz="half" idx="15"/>
          </p:nvPr>
        </p:nvSpPr>
        <p:spPr>
          <a:xfrm>
            <a:off x="708024" y="4365103"/>
            <a:ext cx="11149014" cy="20515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9981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есть объектов и шесть изображений с 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9"/>
          <p:cNvSpPr>
            <a:spLocks noGrp="1"/>
          </p:cNvSpPr>
          <p:nvPr>
            <p:ph sz="quarter" idx="18"/>
          </p:nvPr>
        </p:nvSpPr>
        <p:spPr>
          <a:xfrm>
            <a:off x="728015" y="1705383"/>
            <a:ext cx="5263482" cy="10624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Текст 16"/>
          <p:cNvSpPr>
            <a:spLocks noGrp="1"/>
          </p:cNvSpPr>
          <p:nvPr>
            <p:ph type="body" sz="quarter" idx="19"/>
          </p:nvPr>
        </p:nvSpPr>
        <p:spPr>
          <a:xfrm>
            <a:off x="728015" y="1258887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Объект 9"/>
          <p:cNvSpPr>
            <a:spLocks noGrp="1"/>
          </p:cNvSpPr>
          <p:nvPr>
            <p:ph sz="quarter" idx="20"/>
          </p:nvPr>
        </p:nvSpPr>
        <p:spPr>
          <a:xfrm>
            <a:off x="728015" y="3408543"/>
            <a:ext cx="5263482" cy="10624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6" name="Текст 16"/>
          <p:cNvSpPr>
            <a:spLocks noGrp="1"/>
          </p:cNvSpPr>
          <p:nvPr>
            <p:ph type="body" sz="quarter" idx="21"/>
          </p:nvPr>
        </p:nvSpPr>
        <p:spPr>
          <a:xfrm>
            <a:off x="728015" y="2962047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9"/>
          <p:cNvSpPr>
            <a:spLocks noGrp="1"/>
          </p:cNvSpPr>
          <p:nvPr>
            <p:ph sz="quarter" idx="22"/>
          </p:nvPr>
        </p:nvSpPr>
        <p:spPr>
          <a:xfrm>
            <a:off x="728015" y="5129349"/>
            <a:ext cx="5263482" cy="12873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9" name="Текст 16"/>
          <p:cNvSpPr>
            <a:spLocks noGrp="1"/>
          </p:cNvSpPr>
          <p:nvPr>
            <p:ph type="body" sz="quarter" idx="23"/>
          </p:nvPr>
        </p:nvSpPr>
        <p:spPr>
          <a:xfrm>
            <a:off x="728015" y="4660078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Объект 9"/>
          <p:cNvSpPr>
            <a:spLocks noGrp="1"/>
          </p:cNvSpPr>
          <p:nvPr>
            <p:ph sz="quarter" idx="24"/>
          </p:nvPr>
        </p:nvSpPr>
        <p:spPr>
          <a:xfrm>
            <a:off x="6598967" y="1705383"/>
            <a:ext cx="5263482" cy="10624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5"/>
          </p:nvPr>
        </p:nvSpPr>
        <p:spPr>
          <a:xfrm>
            <a:off x="6598967" y="1258887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Объект 9"/>
          <p:cNvSpPr>
            <a:spLocks noGrp="1"/>
          </p:cNvSpPr>
          <p:nvPr>
            <p:ph sz="quarter" idx="26"/>
          </p:nvPr>
        </p:nvSpPr>
        <p:spPr>
          <a:xfrm>
            <a:off x="6598967" y="3408543"/>
            <a:ext cx="5263482" cy="10624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27"/>
          </p:nvPr>
        </p:nvSpPr>
        <p:spPr>
          <a:xfrm>
            <a:off x="6598967" y="2962047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Объект 9"/>
          <p:cNvSpPr>
            <a:spLocks noGrp="1"/>
          </p:cNvSpPr>
          <p:nvPr>
            <p:ph sz="quarter" idx="28"/>
          </p:nvPr>
        </p:nvSpPr>
        <p:spPr>
          <a:xfrm>
            <a:off x="6598967" y="5129349"/>
            <a:ext cx="5263482" cy="12873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buClr>
                <a:schemeClr val="accent1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buClr>
                <a:schemeClr val="accent5"/>
              </a:buClr>
              <a:defRPr sz="180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1" name="Текст 16"/>
          <p:cNvSpPr>
            <a:spLocks noGrp="1"/>
          </p:cNvSpPr>
          <p:nvPr>
            <p:ph type="body" sz="quarter" idx="29"/>
          </p:nvPr>
        </p:nvSpPr>
        <p:spPr>
          <a:xfrm>
            <a:off x="6598967" y="4660078"/>
            <a:ext cx="5263482" cy="320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2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145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544300" y="6523847"/>
            <a:ext cx="5389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AEBC907-F46C-43DB-891C-FAF67FA8713C}" type="slidenum">
              <a:rPr lang="ru-RU" sz="16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‹#›</a:t>
            </a:fld>
            <a:endParaRPr lang="ru-RU" sz="16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11499877" y="6603023"/>
            <a:ext cx="0" cy="254977"/>
          </a:xfrm>
          <a:prstGeom prst="line">
            <a:avLst/>
          </a:prstGeom>
          <a:ln w="12700">
            <a:solidFill>
              <a:srgbClr val="6F00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-17585" y="0"/>
            <a:ext cx="448407" cy="6858000"/>
          </a:xfrm>
          <a:prstGeom prst="rect">
            <a:avLst/>
          </a:prstGeom>
          <a:solidFill>
            <a:srgbClr val="6F0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37" y="213920"/>
            <a:ext cx="1189162" cy="642407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20724" y="200297"/>
            <a:ext cx="9700533" cy="66965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720724" y="1260475"/>
            <a:ext cx="11136314" cy="5152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>
            <a:off x="206618" y="1059997"/>
            <a:ext cx="11650420" cy="0"/>
          </a:xfrm>
          <a:prstGeom prst="line">
            <a:avLst/>
          </a:prstGeom>
          <a:ln w="28575">
            <a:solidFill>
              <a:srgbClr val="6F00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0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67" r:id="rId5"/>
    <p:sldLayoutId id="2147483662" r:id="rId6"/>
    <p:sldLayoutId id="2147483655" r:id="rId7"/>
    <p:sldLayoutId id="2147483656" r:id="rId8"/>
    <p:sldLayoutId id="2147483663" r:id="rId9"/>
    <p:sldLayoutId id="2147483668" r:id="rId10"/>
    <p:sldLayoutId id="2147483665" r:id="rId11"/>
    <p:sldLayoutId id="2147483669" r:id="rId12"/>
    <p:sldLayoutId id="2147483666" r:id="rId13"/>
    <p:sldLayoutId id="2147483659" r:id="rId14"/>
    <p:sldLayoutId id="2147483660" r:id="rId15"/>
    <p:sldLayoutId id="214748366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●"/>
        <a:defRPr sz="20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4445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accent5"/>
        </a:buClr>
        <a:buFont typeface="Arial" panose="020B0604020202020204" pitchFamily="34" charset="0"/>
        <a:buChar char="●"/>
        <a:tabLst>
          <a:tab pos="539750" algn="l"/>
        </a:tabLst>
        <a:defRPr sz="18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042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50" userDrawn="1">
          <p15:clr>
            <a:srgbClr val="F26B43"/>
          </p15:clr>
        </p15:guide>
        <p15:guide id="5" orient="horz" pos="792" userDrawn="1">
          <p15:clr>
            <a:srgbClr val="F26B43"/>
          </p15:clr>
        </p15:guide>
        <p15:guide id="6" orient="horz" pos="4162" userDrawn="1">
          <p15:clr>
            <a:srgbClr val="F26B43"/>
          </p15:clr>
        </p15:guide>
        <p15:guide id="7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Привлечение специалиста </a:t>
            </a:r>
            <a:br>
              <a:rPr lang="ru-RU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dirty="0" smtClean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 расследовании и рассмотрении дела о налоговом преступлении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5016137" y="4254062"/>
            <a:ext cx="6073200" cy="808553"/>
          </a:xfrm>
        </p:spPr>
        <p:txBody>
          <a:bodyPr>
            <a:normAutofit/>
          </a:bodyPr>
          <a:lstStyle/>
          <a:p>
            <a:r>
              <a:rPr lang="ru-RU" dirty="0"/>
              <a:t>Вадим Зарипов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ru-RU" dirty="0"/>
              <a:t>2022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www.pgplaw.ru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09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Рекомендую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1B8AE6-1B56-482B-95B0-6A215C04B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723" y="1384300"/>
            <a:ext cx="11136315" cy="5152500"/>
          </a:xfrm>
        </p:spPr>
        <p:txBody>
          <a:bodyPr>
            <a:normAutofit/>
          </a:bodyPr>
          <a:lstStyle/>
          <a:p>
            <a:endParaRPr lang="ru-RU" sz="2200" b="1" dirty="0" smtClean="0">
              <a:solidFill>
                <a:schemeClr val="accent1"/>
              </a:solidFill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792812"/>
              </p:ext>
            </p:extLst>
          </p:nvPr>
        </p:nvGraphicFramePr>
        <p:xfrm>
          <a:off x="720722" y="1384300"/>
          <a:ext cx="11136316" cy="512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8158">
                  <a:extLst>
                    <a:ext uri="{9D8B030D-6E8A-4147-A177-3AD203B41FA5}">
                      <a16:colId xmlns:a16="http://schemas.microsoft.com/office/drawing/2014/main" val="3168519986"/>
                    </a:ext>
                  </a:extLst>
                </a:gridCol>
                <a:gridCol w="5568158">
                  <a:extLst>
                    <a:ext uri="{9D8B030D-6E8A-4147-A177-3AD203B41FA5}">
                      <a16:colId xmlns:a16="http://schemas.microsoft.com/office/drawing/2014/main" val="2932249970"/>
                    </a:ext>
                  </a:extLst>
                </a:gridCol>
              </a:tblGrid>
              <a:tr h="51246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Подробный комментарий Постановления Пленума ВС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dirty="0" smtClean="0"/>
                        <a:t>РФ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от 26.11.2019 № 48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«О практике применения судами законодательства об ответственности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за налоговые преступления»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912491"/>
                  </a:ext>
                </a:extLst>
              </a:tr>
            </a:tbl>
          </a:graphicData>
        </a:graphic>
      </p:graphicFrame>
      <p:pic>
        <p:nvPicPr>
          <p:cNvPr id="8" name="Рисунок 7" descr="Ответственность за налоговые преступления: официальные разъяснения и  профессиональный комментарий / С.Г. Пепеляев, В.М. Зарипов (и др.); под  ред. к.ю.н. С.Г. Пепеляева. – М.: Юстицинформ, 202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07" y="1592826"/>
            <a:ext cx="3569110" cy="4748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6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Эксперт или специалист?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Вопросы </a:t>
            </a:r>
            <a:r>
              <a:rPr lang="ru-RU" dirty="0">
                <a:solidFill>
                  <a:schemeClr val="tx1"/>
                </a:solidFill>
              </a:rPr>
              <a:t>права не могут быть предметом </a:t>
            </a:r>
            <a:r>
              <a:rPr lang="ru-RU" dirty="0" smtClean="0">
                <a:solidFill>
                  <a:schemeClr val="tx1"/>
                </a:solidFill>
              </a:rPr>
              <a:t>экспертизы – экспертом </a:t>
            </a:r>
            <a:r>
              <a:rPr lang="ru-RU" dirty="0">
                <a:solidFill>
                  <a:schemeClr val="tx1"/>
                </a:solidFill>
              </a:rPr>
              <a:t>в вопросах права считается сам судья </a:t>
            </a:r>
            <a:r>
              <a:rPr lang="ru-RU" dirty="0" smtClean="0">
                <a:solidFill>
                  <a:schemeClr val="tx1"/>
                </a:solidFill>
              </a:rPr>
              <a:t>(«суд </a:t>
            </a:r>
            <a:r>
              <a:rPr lang="ru-RU" dirty="0">
                <a:solidFill>
                  <a:schemeClr val="tx1"/>
                </a:solidFill>
              </a:rPr>
              <a:t>знает </a:t>
            </a:r>
            <a:r>
              <a:rPr lang="ru-RU" dirty="0" smtClean="0">
                <a:solidFill>
                  <a:schemeClr val="tx1"/>
                </a:solidFill>
              </a:rPr>
              <a:t>право»)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Заключения экспертов не должны </a:t>
            </a:r>
            <a:r>
              <a:rPr lang="ru-RU" dirty="0" smtClean="0">
                <a:solidFill>
                  <a:schemeClr val="tx1"/>
                </a:solidFill>
              </a:rPr>
              <a:t>касаться толкования российского права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/>
              <a:t> 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Эксперт – лицо</a:t>
            </a:r>
            <a:r>
              <a:rPr lang="ru-RU" dirty="0">
                <a:solidFill>
                  <a:schemeClr val="tx1"/>
                </a:solidFill>
              </a:rPr>
              <a:t>, обладающее специальными познаниями по вопросам, касающимся рассматриваемого дела, но непосредственно не относящимся к сфере российского </a:t>
            </a:r>
            <a:r>
              <a:rPr lang="ru-RU" dirty="0" smtClean="0">
                <a:solidFill>
                  <a:schemeClr val="tx1"/>
                </a:solidFill>
              </a:rPr>
              <a:t>права </a:t>
            </a:r>
            <a:r>
              <a:rPr lang="ru-RU" i="1" dirty="0">
                <a:solidFill>
                  <a:schemeClr val="accent1"/>
                </a:solidFill>
              </a:rPr>
              <a:t>(ст. 63 ФКЗ от 21.07.1994 № 1-ФКЗ «О Конституционном Суде Российской Федерации»)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83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Эксперт или специалист?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Определяя </a:t>
            </a:r>
            <a:r>
              <a:rPr lang="ru-RU" dirty="0">
                <a:solidFill>
                  <a:schemeClr val="tx1"/>
                </a:solidFill>
              </a:rPr>
              <a:t>круг и содержание вопросов, по которым необходимо провести экспертизу, суд исходит из того, что вопросы права и правовых последствий оценки доказательств не могут быть поставлены перед </a:t>
            </a:r>
            <a:r>
              <a:rPr lang="ru-RU" dirty="0" smtClean="0">
                <a:solidFill>
                  <a:schemeClr val="tx1"/>
                </a:solidFill>
              </a:rPr>
              <a:t>экспертом. </a:t>
            </a:r>
          </a:p>
          <a:p>
            <a:r>
              <a:rPr lang="ru-RU" i="1" dirty="0" smtClean="0">
                <a:solidFill>
                  <a:schemeClr val="accent1"/>
                </a:solidFill>
              </a:rPr>
              <a:t>Постановление </a:t>
            </a:r>
            <a:r>
              <a:rPr lang="ru-RU" i="1" dirty="0">
                <a:solidFill>
                  <a:schemeClr val="accent1"/>
                </a:solidFill>
              </a:rPr>
              <a:t>Пленума ВАС РФ от 04.04.2014 № 23 «О некоторых вопросах практики применения арбитражными судами законодательства об экспертизе</a:t>
            </a:r>
            <a:r>
              <a:rPr lang="ru-RU" i="1" dirty="0" smtClean="0">
                <a:solidFill>
                  <a:schemeClr val="accent1"/>
                </a:solidFill>
              </a:rPr>
              <a:t>»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Постановка перед экспертом правовых вопросов, связанных с оценкой деяния, разрешение которых относится к исключительной компетенции органа, осуществляющего расследование, прокурора, суда, как не входящих в его компетенцию, не допускается.</a:t>
            </a:r>
          </a:p>
          <a:p>
            <a:r>
              <a:rPr lang="ru-RU" i="1" dirty="0" smtClean="0">
                <a:solidFill>
                  <a:schemeClr val="accent1"/>
                </a:solidFill>
              </a:rPr>
              <a:t>Постановление Пленума Верховного Суда РФ от 21.12.2010 № 28 «О судебной экспертизе по уголовным делам»</a:t>
            </a:r>
            <a:endParaRPr lang="ru-RU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Базовые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1"/>
              </a:solidFill>
            </a:endParaRPr>
          </a:p>
          <a:p>
            <a:r>
              <a:rPr lang="ru-RU" sz="2400" b="1" dirty="0" smtClean="0">
                <a:solidFill>
                  <a:schemeClr val="accent1"/>
                </a:solidFill>
              </a:rPr>
              <a:t>Специалист</a:t>
            </a:r>
            <a:r>
              <a:rPr lang="ru-RU" dirty="0" smtClean="0"/>
              <a:t> </a:t>
            </a:r>
            <a:r>
              <a:rPr lang="ru-RU" dirty="0">
                <a:solidFill>
                  <a:schemeClr val="tx1"/>
                </a:solidFill>
              </a:rPr>
              <a:t>– лицо, обладающее специальными знаниями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</a:t>
            </a:r>
            <a:r>
              <a:rPr lang="ru-RU" dirty="0">
                <a:solidFill>
                  <a:schemeClr val="tx1"/>
                </a:solidFill>
              </a:rPr>
              <a:t>привлекаемое для разъяснения сторонам и суду вопросов,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входящих </a:t>
            </a:r>
            <a:r>
              <a:rPr lang="ru-RU" dirty="0">
                <a:solidFill>
                  <a:schemeClr val="tx1"/>
                </a:solidFill>
              </a:rPr>
              <a:t>в его профессиональную компетенцию </a:t>
            </a:r>
            <a:r>
              <a:rPr lang="ru-RU" i="1" dirty="0">
                <a:solidFill>
                  <a:schemeClr val="accent1"/>
                </a:solidFill>
              </a:rPr>
              <a:t>(ч. 1 ст. 58 УПК РФ</a:t>
            </a:r>
            <a:r>
              <a:rPr lang="ru-RU" i="1" dirty="0" smtClean="0">
                <a:solidFill>
                  <a:schemeClr val="accent1"/>
                </a:solidFill>
              </a:rPr>
              <a:t>)</a:t>
            </a:r>
            <a:endParaRPr lang="ru-RU" dirty="0"/>
          </a:p>
          <a:p>
            <a:r>
              <a:rPr lang="ru-RU" dirty="0"/>
              <a:t> </a:t>
            </a:r>
            <a:endParaRPr lang="ru-RU" dirty="0" smtClean="0"/>
          </a:p>
          <a:p>
            <a:r>
              <a:rPr lang="ru-RU" sz="2400" b="1" dirty="0">
                <a:solidFill>
                  <a:schemeClr val="accent1"/>
                </a:solidFill>
              </a:rPr>
              <a:t>Заключение специалиста</a:t>
            </a:r>
            <a:r>
              <a:rPr lang="ru-RU" dirty="0"/>
              <a:t> </a:t>
            </a:r>
            <a:r>
              <a:rPr lang="ru-RU" dirty="0" smtClean="0">
                <a:solidFill>
                  <a:schemeClr val="tx1"/>
                </a:solidFill>
              </a:rPr>
              <a:t>– представленное </a:t>
            </a:r>
            <a:r>
              <a:rPr lang="ru-RU" dirty="0">
                <a:solidFill>
                  <a:schemeClr val="tx1"/>
                </a:solidFill>
              </a:rPr>
              <a:t>в письменном виде </a:t>
            </a:r>
            <a:r>
              <a:rPr lang="ru-RU" b="1" dirty="0">
                <a:solidFill>
                  <a:schemeClr val="tx1"/>
                </a:solidFill>
              </a:rPr>
              <a:t>суждение</a:t>
            </a:r>
            <a:r>
              <a:rPr lang="ru-RU" dirty="0">
                <a:solidFill>
                  <a:schemeClr val="tx1"/>
                </a:solidFill>
              </a:rPr>
              <a:t> по вопросам, поставленным перед специалистом </a:t>
            </a:r>
            <a:r>
              <a:rPr lang="ru-RU" i="1" dirty="0">
                <a:solidFill>
                  <a:schemeClr val="accent1"/>
                </a:solidFill>
              </a:rPr>
              <a:t>(ч. 3 ст. 80 УПК РФ)</a:t>
            </a:r>
          </a:p>
          <a:p>
            <a:r>
              <a:rPr lang="ru-RU" dirty="0"/>
              <a:t> </a:t>
            </a:r>
          </a:p>
          <a:p>
            <a:r>
              <a:rPr lang="ru-RU" sz="2400" b="1" dirty="0">
                <a:solidFill>
                  <a:schemeClr val="accent1"/>
                </a:solidFill>
              </a:rPr>
              <a:t>Показания специалиста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сведения</a:t>
            </a:r>
            <a:r>
              <a:rPr lang="ru-RU" dirty="0">
                <a:solidFill>
                  <a:schemeClr val="tx1"/>
                </a:solidFill>
              </a:rPr>
              <a:t>, сообщенные им на допросе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об </a:t>
            </a:r>
            <a:r>
              <a:rPr lang="ru-RU" dirty="0">
                <a:solidFill>
                  <a:schemeClr val="tx1"/>
                </a:solidFill>
              </a:rPr>
              <a:t>обстоятельствах, требующих специальных познаний, а также разъяснения своего </a:t>
            </a:r>
            <a:r>
              <a:rPr lang="ru-RU" b="1" dirty="0">
                <a:solidFill>
                  <a:schemeClr val="tx1"/>
                </a:solidFill>
              </a:rPr>
              <a:t>мнения</a:t>
            </a:r>
            <a:r>
              <a:rPr lang="ru-RU" dirty="0"/>
              <a:t> </a:t>
            </a:r>
            <a:r>
              <a:rPr lang="ru-RU" i="1" dirty="0">
                <a:solidFill>
                  <a:schemeClr val="accent1"/>
                </a:solidFill>
              </a:rPr>
              <a:t>(ч. 4 ст. 80 УПК РФ)</a:t>
            </a:r>
          </a:p>
        </p:txBody>
      </p:sp>
    </p:spTree>
    <p:extLst>
      <p:ext uri="{BB962C8B-B14F-4D97-AF65-F5344CB8AC3E}">
        <p14:creationId xmlns:p14="http://schemas.microsoft.com/office/powerpoint/2010/main" val="413324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Привлечение специалиста: право или обязанность?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В целях наиболее полного и всестороннего выяснения всех обстоятельств, связанных с совершением налоговых преступлений, </a:t>
            </a:r>
            <a:r>
              <a:rPr lang="ru-RU" b="1" dirty="0">
                <a:solidFill>
                  <a:schemeClr val="tx1"/>
                </a:solidFill>
              </a:rPr>
              <a:t>суды могут привлекать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к </a:t>
            </a:r>
            <a:r>
              <a:rPr lang="ru-RU" b="1" dirty="0">
                <a:solidFill>
                  <a:schemeClr val="tx1"/>
                </a:solidFill>
              </a:rPr>
              <a:t>участию в судебном разбирательстве специалистов</a:t>
            </a:r>
            <a:r>
              <a:rPr lang="ru-RU" dirty="0">
                <a:solidFill>
                  <a:schemeClr val="tx1"/>
                </a:solidFill>
              </a:rPr>
              <a:t>, а в необходимых случаях назначать соответствующие </a:t>
            </a:r>
            <a:r>
              <a:rPr lang="ru-RU" dirty="0" smtClean="0">
                <a:solidFill>
                  <a:schemeClr val="tx1"/>
                </a:solidFill>
              </a:rPr>
              <a:t>экспертизы».</a:t>
            </a:r>
          </a:p>
          <a:p>
            <a:r>
              <a:rPr lang="ru-RU" i="1" dirty="0" smtClean="0">
                <a:solidFill>
                  <a:schemeClr val="accent1"/>
                </a:solidFill>
              </a:rPr>
              <a:t>п. 26 Постановления Пленума ВС РФ от 26.11.2019 № 48 </a:t>
            </a:r>
            <a:br>
              <a:rPr lang="ru-RU" i="1" dirty="0" smtClean="0">
                <a:solidFill>
                  <a:schemeClr val="accent1"/>
                </a:solidFill>
              </a:rPr>
            </a:br>
            <a:r>
              <a:rPr lang="ru-RU" i="1" dirty="0" smtClean="0">
                <a:solidFill>
                  <a:schemeClr val="accent1"/>
                </a:solidFill>
              </a:rPr>
              <a:t>«О практике применения судами законодательства </a:t>
            </a:r>
            <a:br>
              <a:rPr lang="ru-RU" i="1" dirty="0" smtClean="0">
                <a:solidFill>
                  <a:schemeClr val="accent1"/>
                </a:solidFill>
              </a:rPr>
            </a:br>
            <a:r>
              <a:rPr lang="ru-RU" i="1" dirty="0" smtClean="0">
                <a:solidFill>
                  <a:schemeClr val="accent1"/>
                </a:solidFill>
              </a:rPr>
              <a:t>об ответственности за налоговые преступления» </a:t>
            </a:r>
          </a:p>
          <a:p>
            <a:endParaRPr lang="ru-RU" dirty="0"/>
          </a:p>
          <a:p>
            <a:r>
              <a:rPr lang="ru-RU" dirty="0">
                <a:solidFill>
                  <a:schemeClr val="tx1"/>
                </a:solidFill>
              </a:rPr>
              <a:t>Стороне защиты не может быть отказано в удовлетворении ходатайства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 </a:t>
            </a:r>
            <a:r>
              <a:rPr lang="ru-RU" dirty="0">
                <a:solidFill>
                  <a:schemeClr val="tx1"/>
                </a:solidFill>
              </a:rPr>
              <a:t>привлечении специалиста для разъяснения вопросов,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входящих </a:t>
            </a:r>
            <a:r>
              <a:rPr lang="ru-RU" dirty="0">
                <a:solidFill>
                  <a:schemeClr val="tx1"/>
                </a:solidFill>
              </a:rPr>
              <a:t>в его профессиональную компетенцию</a:t>
            </a:r>
            <a:r>
              <a:rPr lang="ru-RU" dirty="0"/>
              <a:t> </a:t>
            </a:r>
            <a:r>
              <a:rPr lang="ru-RU" i="1" dirty="0">
                <a:solidFill>
                  <a:schemeClr val="accent1"/>
                </a:solidFill>
              </a:rPr>
              <a:t>(ч. 2.1 ст. 58 УПК РФ)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2157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привлечения </a:t>
            </a:r>
            <a:r>
              <a:rPr lang="ru-RU" dirty="0" smtClean="0"/>
              <a:t>специалиста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Диспозиции налоговых составов – </a:t>
            </a:r>
            <a:r>
              <a:rPr lang="ru-RU" sz="2400" b="1" dirty="0" smtClean="0">
                <a:solidFill>
                  <a:schemeClr val="accent1"/>
                </a:solidFill>
              </a:rPr>
              <a:t>бланкетные! </a:t>
            </a:r>
            <a:endParaRPr lang="ru-RU" sz="2400" b="1" dirty="0">
              <a:solidFill>
                <a:schemeClr val="accent1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Для правильного применения налогового законодательства необходимы:</a:t>
            </a: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Правовые позиции </a:t>
            </a:r>
            <a:r>
              <a:rPr lang="ru-RU" dirty="0">
                <a:solidFill>
                  <a:schemeClr val="tx1"/>
                </a:solidFill>
              </a:rPr>
              <a:t>КС </a:t>
            </a:r>
            <a:r>
              <a:rPr lang="ru-RU" dirty="0" smtClean="0">
                <a:solidFill>
                  <a:schemeClr val="tx1"/>
                </a:solidFill>
              </a:rPr>
              <a:t>РФ, ВС РФ и ВАС РФ</a:t>
            </a: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Судебная практика </a:t>
            </a:r>
            <a:r>
              <a:rPr lang="ru-RU" dirty="0">
                <a:solidFill>
                  <a:schemeClr val="tx1"/>
                </a:solidFill>
              </a:rPr>
              <a:t>арбитражных судов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Доктринальные подходы</a:t>
            </a: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Международные соглашения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/>
              <a:t> 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!!!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Привлечение </a:t>
            </a:r>
            <a:r>
              <a:rPr lang="ru-RU" dirty="0">
                <a:solidFill>
                  <a:schemeClr val="tx1"/>
                </a:solidFill>
              </a:rPr>
              <a:t>налогового специалиста для разъяснения спорных правовых вопросов </a:t>
            </a:r>
            <a:r>
              <a:rPr lang="ru-RU" dirty="0" smtClean="0">
                <a:solidFill>
                  <a:schemeClr val="tx1"/>
                </a:solidFill>
              </a:rPr>
              <a:t>в уголовном деле не </a:t>
            </a:r>
            <a:r>
              <a:rPr lang="ru-RU" dirty="0">
                <a:solidFill>
                  <a:schemeClr val="tx1"/>
                </a:solidFill>
              </a:rPr>
              <a:t>только возможно, но и часто необходимо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1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привлечения специалиста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Необходимо исходить </a:t>
            </a:r>
            <a:r>
              <a:rPr lang="ru-RU" dirty="0">
                <a:solidFill>
                  <a:schemeClr val="tx1"/>
                </a:solidFill>
              </a:rPr>
              <a:t>из предусмотренного п. 7 ст. 3 НК РФ </a:t>
            </a:r>
            <a:r>
              <a:rPr lang="ru-RU" dirty="0" smtClean="0">
                <a:solidFill>
                  <a:schemeClr val="tx1"/>
                </a:solidFill>
              </a:rPr>
              <a:t>принципа «все </a:t>
            </a:r>
            <a:r>
              <a:rPr lang="ru-RU" dirty="0">
                <a:solidFill>
                  <a:schemeClr val="tx1"/>
                </a:solidFill>
              </a:rPr>
              <a:t>неустранимые сомнения, противоречия и неясности актов законодательства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 </a:t>
            </a:r>
            <a:r>
              <a:rPr lang="ru-RU" dirty="0">
                <a:solidFill>
                  <a:schemeClr val="tx1"/>
                </a:solidFill>
              </a:rPr>
              <a:t>налогах и сборах толкуются в пользу </a:t>
            </a:r>
            <a:r>
              <a:rPr lang="ru-RU" dirty="0" smtClean="0">
                <a:solidFill>
                  <a:schemeClr val="tx1"/>
                </a:solidFill>
              </a:rPr>
              <a:t>налогоплательщика» </a:t>
            </a:r>
          </a:p>
          <a:p>
            <a:r>
              <a:rPr lang="ru-RU" i="1" dirty="0" smtClean="0">
                <a:solidFill>
                  <a:schemeClr val="accent1"/>
                </a:solidFill>
              </a:rPr>
              <a:t>(</a:t>
            </a:r>
            <a:r>
              <a:rPr lang="ru-RU" i="1" dirty="0">
                <a:solidFill>
                  <a:schemeClr val="accent1"/>
                </a:solidFill>
              </a:rPr>
              <a:t>п. 8 Постановления ВС РФ от 26.11.2019 № 48</a:t>
            </a:r>
            <a:r>
              <a:rPr lang="ru-RU" i="1" dirty="0" smtClean="0">
                <a:solidFill>
                  <a:schemeClr val="accent1"/>
                </a:solidFill>
              </a:rPr>
              <a:t>)</a:t>
            </a:r>
            <a:endParaRPr lang="ru-RU" i="1" dirty="0">
              <a:solidFill>
                <a:schemeClr val="accent1"/>
              </a:solidFill>
            </a:endParaRPr>
          </a:p>
          <a:p>
            <a:endParaRPr lang="ru-RU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!!!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Для </a:t>
            </a:r>
            <a:r>
              <a:rPr lang="ru-RU" dirty="0">
                <a:solidFill>
                  <a:schemeClr val="tx1"/>
                </a:solidFill>
              </a:rPr>
              <a:t>установления сомнений, противоречий и неясностей налогового законодательства необходимы системные углубленные знания налогового права, которые можно получить </a:t>
            </a:r>
            <a:r>
              <a:rPr lang="ru-RU" dirty="0" smtClean="0">
                <a:solidFill>
                  <a:schemeClr val="tx1"/>
                </a:solidFill>
              </a:rPr>
              <a:t>только от специалистов.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50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привлечения специалиста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1"/>
              </a:solidFill>
            </a:endParaRPr>
          </a:p>
          <a:p>
            <a:r>
              <a:rPr lang="ru-RU" sz="2200" b="1" dirty="0" smtClean="0">
                <a:solidFill>
                  <a:schemeClr val="accent1"/>
                </a:solidFill>
              </a:rPr>
              <a:t>Задача специалиста – представить возможные трактовки </a:t>
            </a:r>
            <a:br>
              <a:rPr lang="ru-RU" sz="2200" b="1" dirty="0" smtClean="0">
                <a:solidFill>
                  <a:schemeClr val="accent1"/>
                </a:solidFill>
              </a:rPr>
            </a:br>
            <a:r>
              <a:rPr lang="ru-RU" sz="2200" b="1" dirty="0" smtClean="0">
                <a:solidFill>
                  <a:schemeClr val="accent1"/>
                </a:solidFill>
              </a:rPr>
              <a:t>в условиях правовой неопределенности: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Издание </a:t>
            </a:r>
            <a:r>
              <a:rPr lang="ru-RU" dirty="0">
                <a:solidFill>
                  <a:schemeClr val="tx1"/>
                </a:solidFill>
              </a:rPr>
              <a:t>противоречивых разъяснений налоговых и финансовых органов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Разнообразие доктринальных толкований и мнений </a:t>
            </a:r>
            <a:r>
              <a:rPr lang="ru-RU" dirty="0" smtClean="0">
                <a:solidFill>
                  <a:schemeClr val="tx1"/>
                </a:solidFill>
              </a:rPr>
              <a:t>специалистов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Различные судебные решения на </a:t>
            </a:r>
            <a:r>
              <a:rPr lang="ru-RU" dirty="0">
                <a:solidFill>
                  <a:schemeClr val="tx1"/>
                </a:solidFill>
              </a:rPr>
              <a:t>основе одних и тех же норм при сопоставимых </a:t>
            </a:r>
            <a:r>
              <a:rPr lang="ru-RU" dirty="0" smtClean="0">
                <a:solidFill>
                  <a:schemeClr val="tx1"/>
                </a:solidFill>
              </a:rPr>
              <a:t>обстоятельствах</a:t>
            </a:r>
          </a:p>
          <a:p>
            <a:pPr marL="457200" lvl="0" indent="-457200">
              <a:buFont typeface="+mj-lt"/>
              <a:buAutoNum type="arabicPeriod"/>
            </a:pPr>
            <a:endParaRPr lang="ru-RU" dirty="0"/>
          </a:p>
          <a:p>
            <a:r>
              <a:rPr lang="ru-RU" b="1" dirty="0">
                <a:solidFill>
                  <a:schemeClr val="tx1"/>
                </a:solidFill>
              </a:rPr>
              <a:t>Н</a:t>
            </a:r>
            <a:r>
              <a:rPr lang="ru-RU" b="1" dirty="0" smtClean="0">
                <a:solidFill>
                  <a:schemeClr val="tx1"/>
                </a:solidFill>
              </a:rPr>
              <a:t>е </a:t>
            </a:r>
            <a:r>
              <a:rPr lang="ru-RU" b="1" dirty="0">
                <a:solidFill>
                  <a:schemeClr val="tx1"/>
                </a:solidFill>
              </a:rPr>
              <a:t>делая окончательных выводов о применимом </a:t>
            </a:r>
            <a:r>
              <a:rPr lang="ru-RU" b="1" dirty="0" smtClean="0">
                <a:solidFill>
                  <a:schemeClr val="tx1"/>
                </a:solidFill>
              </a:rPr>
              <a:t>праве и возможной квалификации для целей налогообложения, специалист должен представить </a:t>
            </a:r>
            <a:r>
              <a:rPr lang="ru-RU" b="1" dirty="0">
                <a:solidFill>
                  <a:schemeClr val="tx1"/>
                </a:solidFill>
              </a:rPr>
              <a:t>весь спектр </a:t>
            </a:r>
            <a:r>
              <a:rPr lang="ru-RU" b="1" dirty="0" smtClean="0">
                <a:solidFill>
                  <a:schemeClr val="tx1"/>
                </a:solidFill>
              </a:rPr>
              <a:t>мнений и может выразить свое предпочтение.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Задача </a:t>
            </a:r>
            <a:r>
              <a:rPr lang="ru-RU" b="1" dirty="0">
                <a:solidFill>
                  <a:schemeClr val="tx1"/>
                </a:solidFill>
              </a:rPr>
              <a:t>судьи – остановиться на </a:t>
            </a:r>
            <a:r>
              <a:rPr lang="ru-RU" b="1" dirty="0" smtClean="0">
                <a:solidFill>
                  <a:schemeClr val="tx1"/>
                </a:solidFill>
              </a:rPr>
              <a:t>одной </a:t>
            </a:r>
            <a:r>
              <a:rPr lang="ru-RU" b="1" dirty="0">
                <a:solidFill>
                  <a:schemeClr val="tx1"/>
                </a:solidFill>
              </a:rPr>
              <a:t>из </a:t>
            </a:r>
            <a:r>
              <a:rPr lang="ru-RU" b="1" dirty="0" smtClean="0">
                <a:solidFill>
                  <a:schemeClr val="tx1"/>
                </a:solidFill>
              </a:rPr>
              <a:t>представленных позиций.</a:t>
            </a:r>
            <a:endParaRPr lang="ru-RU" b="1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917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Специалист </a:t>
            </a:r>
            <a:r>
              <a:rPr lang="en-US" dirty="0" smtClean="0">
                <a:solidFill>
                  <a:srgbClr val="FF0000"/>
                </a:solidFill>
              </a:rPr>
              <a:t>vs</a:t>
            </a:r>
            <a:r>
              <a:rPr lang="en-US" dirty="0" smtClean="0"/>
              <a:t> </a:t>
            </a:r>
            <a:r>
              <a:rPr lang="ru-RU" dirty="0" smtClean="0"/>
              <a:t>эксперт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Налоговая экспертиза:</a:t>
            </a:r>
            <a:r>
              <a:rPr lang="ru-RU" dirty="0" smtClean="0"/>
              <a:t>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«Исследование </a:t>
            </a:r>
            <a:r>
              <a:rPr lang="ru-RU" dirty="0">
                <a:solidFill>
                  <a:schemeClr val="tx1"/>
                </a:solidFill>
              </a:rPr>
              <a:t>исполнения обязательств по исчислению налогов и </a:t>
            </a:r>
            <a:r>
              <a:rPr lang="ru-RU" dirty="0" smtClean="0">
                <a:solidFill>
                  <a:schemeClr val="tx1"/>
                </a:solidFill>
              </a:rPr>
              <a:t>сборов»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i="1" dirty="0">
                <a:solidFill>
                  <a:schemeClr val="accent1"/>
                </a:solidFill>
              </a:rPr>
              <a:t>(Перечень родов (видов) судебных экспертиз, производимых в экспертно-криминалистических подразделениях органов внутренних дел, утв. Приказом МВД России от 29.06.2005 №</a:t>
            </a:r>
            <a:r>
              <a:rPr lang="en-US" i="1" dirty="0">
                <a:solidFill>
                  <a:schemeClr val="accent1"/>
                </a:solidFill>
              </a:rPr>
              <a:t> 511</a:t>
            </a:r>
            <a:r>
              <a:rPr lang="ru-RU" i="1" dirty="0">
                <a:solidFill>
                  <a:schemeClr val="accent1"/>
                </a:solidFill>
              </a:rPr>
              <a:t>)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«При </a:t>
            </a:r>
            <a:r>
              <a:rPr lang="ru-RU" dirty="0">
                <a:solidFill>
                  <a:schemeClr val="tx1"/>
                </a:solidFill>
              </a:rPr>
              <a:t>производстве судебной налоговой экспертизы используются специальные знания в области прикладных экономических наук: бухгалтерского учета и налогообложения, при этом теоретические положения данных наук подкрепляются знаниями норм законодательства о налогах и сборах, которыми должен был руководствоваться налогоплательщик при исчислении налогов в исследуемом </a:t>
            </a:r>
            <a:r>
              <a:rPr lang="ru-RU" dirty="0" smtClean="0">
                <a:solidFill>
                  <a:schemeClr val="tx1"/>
                </a:solidFill>
              </a:rPr>
              <a:t>периоде» </a:t>
            </a:r>
            <a:r>
              <a:rPr lang="ru-RU" i="1" dirty="0" smtClean="0">
                <a:solidFill>
                  <a:schemeClr val="accent1"/>
                </a:solidFill>
              </a:rPr>
              <a:t>(Решение ВС </a:t>
            </a:r>
            <a:r>
              <a:rPr lang="ru-RU" i="1" dirty="0">
                <a:solidFill>
                  <a:schemeClr val="accent1"/>
                </a:solidFill>
              </a:rPr>
              <a:t>РФ от 26.03.2008 </a:t>
            </a:r>
            <a:r>
              <a:rPr lang="ru-RU" i="1" dirty="0" smtClean="0">
                <a:solidFill>
                  <a:schemeClr val="accent1"/>
                </a:solidFill>
              </a:rPr>
              <a:t>№ ГКПИ08-334)</a:t>
            </a:r>
            <a:endParaRPr lang="ru-RU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6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епеляев групп осн">
      <a:dk1>
        <a:srgbClr val="2B2A29"/>
      </a:dk1>
      <a:lt1>
        <a:sysClr val="window" lastClr="FFFFFF"/>
      </a:lt1>
      <a:dk2>
        <a:srgbClr val="AECEFC"/>
      </a:dk2>
      <a:lt2>
        <a:srgbClr val="7DA7E3"/>
      </a:lt2>
      <a:accent1>
        <a:srgbClr val="6F006B"/>
      </a:accent1>
      <a:accent2>
        <a:srgbClr val="9C2498"/>
      </a:accent2>
      <a:accent3>
        <a:srgbClr val="E89DE5"/>
      </a:accent3>
      <a:accent4>
        <a:srgbClr val="494F55"/>
      </a:accent4>
      <a:accent5>
        <a:srgbClr val="95A3AC"/>
      </a:accent5>
      <a:accent6>
        <a:srgbClr val="5567C9"/>
      </a:accent6>
      <a:hlink>
        <a:srgbClr val="494F55"/>
      </a:hlink>
      <a:folHlink>
        <a:srgbClr val="95A3AC"/>
      </a:folHlink>
    </a:clrScheme>
    <a:fontScheme name="P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722</Words>
  <Application>Microsoft Office PowerPoint</Application>
  <PresentationFormat>Широкоэкранный</PresentationFormat>
  <Paragraphs>68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Тема Office</vt:lpstr>
      <vt:lpstr>Привлечение специалиста  при расследовании и рассмотрении дела о налоговом преступлении</vt:lpstr>
      <vt:lpstr>Эксперт или специалист?</vt:lpstr>
      <vt:lpstr>Эксперт или специалист?</vt:lpstr>
      <vt:lpstr>Базовые понятия</vt:lpstr>
      <vt:lpstr>Привлечение специалиста: право или обязанность?</vt:lpstr>
      <vt:lpstr>Необходимость привлечения специалиста</vt:lpstr>
      <vt:lpstr>Необходимость привлечения специалиста</vt:lpstr>
      <vt:lpstr>Необходимость привлечения специалиста</vt:lpstr>
      <vt:lpstr>Специалист vs эксперт</vt:lpstr>
      <vt:lpstr>Рекомендую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Ekaterina Rodina</dc:creator>
  <cp:lastModifiedBy>Zaripov Vadim</cp:lastModifiedBy>
  <cp:revision>366</cp:revision>
  <dcterms:created xsi:type="dcterms:W3CDTF">2016-11-25T06:45:35Z</dcterms:created>
  <dcterms:modified xsi:type="dcterms:W3CDTF">2022-05-31T15:26:42Z</dcterms:modified>
</cp:coreProperties>
</file>