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4"/>
    <p:sldMasterId id="2147483723" r:id="rId5"/>
  </p:sldMasterIdLst>
  <p:notesMasterIdLst>
    <p:notesMasterId r:id="rId19"/>
  </p:notesMasterIdLst>
  <p:handoutMasterIdLst>
    <p:handoutMasterId r:id="rId20"/>
  </p:handoutMasterIdLst>
  <p:sldIdLst>
    <p:sldId id="702" r:id="rId6"/>
    <p:sldId id="563" r:id="rId7"/>
    <p:sldId id="704" r:id="rId8"/>
    <p:sldId id="705" r:id="rId9"/>
    <p:sldId id="707" r:id="rId10"/>
    <p:sldId id="708" r:id="rId11"/>
    <p:sldId id="709" r:id="rId12"/>
    <p:sldId id="710" r:id="rId13"/>
    <p:sldId id="711" r:id="rId14"/>
    <p:sldId id="712" r:id="rId15"/>
    <p:sldId id="713" r:id="rId16"/>
    <p:sldId id="714" r:id="rId17"/>
    <p:sldId id="263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664D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86957" autoAdjust="0"/>
  </p:normalViewPr>
  <p:slideViewPr>
    <p:cSldViewPr snapToGrid="0">
      <p:cViewPr varScale="1">
        <p:scale>
          <a:sx n="84" d="100"/>
          <a:sy n="84" d="100"/>
        </p:scale>
        <p:origin x="56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5/31/2022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3638"/>
            <a:ext cx="5575300" cy="3135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F373E"/>
                </a:solidFill>
                <a:effectLst/>
                <a:latin typeface="Times New Roman" panose="02020603050405020304" pitchFamily="18" charset="0"/>
              </a:rPr>
              <a:t>Банкроты – побочный продукт процветающих банков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30193B-564F-4854-8A52-728F3FB19C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932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10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73843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11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57665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12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84505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2404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82477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38102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21270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90990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31420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40975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30193B-564F-4854-8A52-728F3FB19C85}" type="slidenum">
              <a:rPr lang="en-US" noProof="0" smtClean="0"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15192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6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718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67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tx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1904" y="4650540"/>
            <a:ext cx="3401478" cy="1192038"/>
          </a:xfrm>
          <a:solidFill>
            <a:schemeClr val="tx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HelveticaNeueCyr" panose="02000503040000020004" pitchFamily="50" charset="-52"/>
                <a:cs typeface="Times New Roman" panose="02020603050405020304" pitchFamily="18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1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6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</p:spTree>
    <p:extLst>
      <p:ext uri="{BB962C8B-B14F-4D97-AF65-F5344CB8AC3E}">
        <p14:creationId xmlns:p14="http://schemas.microsoft.com/office/powerpoint/2010/main" val="266982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5" y="66964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6418" y="4650540"/>
            <a:ext cx="2456210" cy="1192038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1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6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2897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4" y="63692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r>
              <a:rPr lang="en-US" noProof="0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6418" y="4650540"/>
            <a:ext cx="2456210" cy="1192038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1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6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51695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7" y="1807950"/>
            <a:ext cx="5184913" cy="4320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5001" y="2404300"/>
            <a:ext cx="5184913" cy="360000"/>
          </a:xfrm>
        </p:spPr>
        <p:txBody>
          <a:bodyPr/>
          <a:lstStyle>
            <a:lvl1pPr marL="0" indent="0" algn="r">
              <a:buNone/>
              <a:defRPr i="1">
                <a:latin typeface="HelveticaNeueCyr" panose="02000503040000020004" pitchFamily="50" charset="-52"/>
              </a:defRPr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8948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23393" y="1343907"/>
            <a:ext cx="3736800" cy="3933645"/>
          </a:xfrm>
          <a:solidFill>
            <a:schemeClr val="bg1"/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4" y="1344804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31100" cy="432000"/>
          </a:xfrm>
        </p:spPr>
        <p:txBody>
          <a:bodyPr/>
          <a:lstStyle>
            <a:lvl1pPr>
              <a:defRPr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/>
          <a:lstStyle>
            <a:lvl1pPr marL="0" indent="0">
              <a:buNone/>
              <a:defRPr i="1">
                <a:latin typeface="HelveticaNeueCyr" panose="02000603050000020004" pitchFamily="50" charset="-52"/>
              </a:defRPr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18448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/>
          <a:lstStyle>
            <a:lvl1pPr marL="0" indent="0">
              <a:buNone/>
              <a:defRPr i="1">
                <a:latin typeface="HelveticaNeueCyr" panose="02000503040000020004" pitchFamily="50" charset="-52"/>
                <a:ea typeface="Helvetica Bold" panose="00000500000000000000" pitchFamily="50" charset="0"/>
              </a:defRPr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 dirty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4500000" cy="41683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9800" y="1433106"/>
            <a:ext cx="4500000" cy="525283"/>
          </a:xfrm>
          <a:solidFill>
            <a:schemeClr val="tx1"/>
          </a:solidFill>
        </p:spPr>
        <p:txBody>
          <a:bodyPr lIns="180000" tIns="3600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HelveticaNeueCyr" panose="02000603050000020004" pitchFamily="50" charset="-52"/>
                <a:ea typeface="HelveticaNeueCyr" panose="02000603050000020004" pitchFamily="50" charset="-52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2020360"/>
            <a:ext cx="4500000" cy="4170891"/>
          </a:xfrm>
        </p:spPr>
        <p:txBody>
          <a:bodyPr/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1368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1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EFF903-F1F3-440A-B12C-9FD51606B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8552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4"/>
            <a:ext cx="6798250" cy="1674470"/>
          </a:xfrm>
        </p:spPr>
        <p:txBody>
          <a:bodyPr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HelveticaNeueCyr" panose="02000603050000020004" pitchFamily="50" charset="-52"/>
              </a:defRPr>
            </a:lvl1pPr>
          </a:lstStyle>
          <a:p>
            <a:r>
              <a:rPr lang="en-US" noProof="0" dirty="0"/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1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1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6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2" y="4035728"/>
            <a:ext cx="3329850" cy="382887"/>
          </a:xfrm>
        </p:spPr>
        <p:txBody>
          <a:bodyPr/>
          <a:lstStyle>
            <a:lvl1pPr marL="0" indent="0" algn="r">
              <a:buNone/>
              <a:defRPr sz="2400"/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/>
          <a:lstStyle>
            <a:lvl1pPr marL="0" indent="0" algn="l">
              <a:buNone/>
              <a:defRPr sz="1400" i="1"/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/>
          <a:lstStyle>
            <a:lvl1pPr marL="0" indent="0" algn="l">
              <a:buNone/>
              <a:defRPr sz="1400" i="1"/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/>
          <a:lstStyle>
            <a:lvl1pPr marL="0" indent="0" algn="l">
              <a:buNone/>
              <a:defRPr sz="1400" i="1"/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258055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086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79882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916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2900" y="1511477"/>
            <a:ext cx="2916000" cy="4679249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3800" y="1511476"/>
            <a:ext cx="2916000" cy="4679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03442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1764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90450" y="1512000"/>
            <a:ext cx="1764000" cy="4679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00" y="1512000"/>
            <a:ext cx="1764000" cy="4679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7350" y="1507535"/>
            <a:ext cx="1764000" cy="4679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5800" y="1507536"/>
            <a:ext cx="1764000" cy="468371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421866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/>
          <a:lstStyle>
            <a:lvl1pPr marL="0" indent="0">
              <a:buNone/>
              <a:defRPr i="1">
                <a:latin typeface="+mn-lt"/>
              </a:defRPr>
            </a:lvl1pPr>
            <a:lvl2pPr marL="266713" indent="0">
              <a:buNone/>
              <a:defRPr/>
            </a:lvl2pPr>
            <a:lvl3pPr marL="542952" indent="0">
              <a:buNone/>
              <a:defRPr/>
            </a:lvl3pPr>
            <a:lvl4pPr marL="809666" indent="0">
              <a:buNone/>
              <a:defRPr/>
            </a:lvl4pPr>
            <a:lvl5pPr marL="1076379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736515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F756E-F310-4229-ACDD-055D299A95FB}"/>
              </a:ext>
            </a:extLst>
          </p:cNvPr>
          <p:cNvSpPr/>
          <p:nvPr userDrawn="1"/>
        </p:nvSpPr>
        <p:spPr>
          <a:xfrm>
            <a:off x="6297106" y="424207"/>
            <a:ext cx="5505254" cy="57314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7666241-4AF6-458A-A571-6C6C291D7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2775" y="3639200"/>
            <a:ext cx="5053936" cy="1192038"/>
          </a:xfrm>
          <a:solidFill>
            <a:schemeClr val="bg1"/>
          </a:solidFill>
        </p:spPr>
        <p:txBody>
          <a:bodyPr lIns="252000" tIns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4F2BBF-F210-4954-9C73-A0030AACDD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2775" y="993303"/>
            <a:ext cx="5053936" cy="2513468"/>
          </a:xfrm>
        </p:spPr>
        <p:txBody>
          <a:bodyPr/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407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1EE834-4B70-4715-8346-1C0298347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046375"/>
            <a:ext cx="9198000" cy="5130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606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E43F4C-1A64-4197-A44B-E6EB874E243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1" y="1046376"/>
            <a:ext cx="4435831" cy="5130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7B3F5B8-DC28-4878-AC9F-D434D7542D8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194170" y="1046376"/>
            <a:ext cx="4435831" cy="513058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85359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B97B01E-88B2-448F-BD96-A1AAFA39AC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068420"/>
            <a:ext cx="4434840" cy="823912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0BADDE2-4EE6-41B4-804C-EBF680128B4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195160" y="1068420"/>
            <a:ext cx="4434840" cy="823912"/>
          </a:xfrm>
          <a:solidFill>
            <a:schemeClr val="tx1"/>
          </a:solidFill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B0A14E0-899D-4594-BC9E-AE89BF0D3A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1" y="2096753"/>
            <a:ext cx="4434840" cy="409291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C699014-D902-4E9A-80CD-8D2BCFE6709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195160" y="2096753"/>
            <a:ext cx="4434840" cy="409291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9134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2000" y="6356351"/>
            <a:ext cx="4114800" cy="365125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457200"/>
            <a:ext cx="3159612" cy="1600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2001" y="2057400"/>
            <a:ext cx="3159612" cy="412658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9F53EF1-D412-467C-B7CE-30536F140A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70722" y="457201"/>
            <a:ext cx="6023727" cy="572678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41852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2000" y="6356351"/>
            <a:ext cx="4114800" cy="365125"/>
          </a:xfrm>
        </p:spPr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457200"/>
            <a:ext cx="3159612" cy="1600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2001" y="2057400"/>
            <a:ext cx="3159612" cy="412658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0319378-269C-406E-9B84-FCF22DA02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88021" y="457201"/>
            <a:ext cx="5949868" cy="5726784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07818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3711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84339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14493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4E0F-A7C2-452F-B9A5-C1C3612F8DC6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1A848-45A1-4072-8BBF-FD0DFB1FB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85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23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53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2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83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4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56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8BF38-7A34-499B-8C16-687F52D7B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5" y="66964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6" y="6356351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 dirty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1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HelveticaNeueCyr" panose="02000503040000020004" pitchFamily="50" charset="-52"/>
              </a:defRPr>
            </a:lvl1pPr>
          </a:lstStyle>
          <a:p>
            <a:fld id="{19B51A1E-902D-48AF-9020-955120F399B6}" type="slidenum">
              <a:rPr lang="en-US" smtClean="0"/>
              <a:pPr/>
              <a:t>‹#›</a:t>
            </a:fld>
            <a:endParaRPr lang="en-US">
              <a:latin typeface="HelveticaNeueCyr" panose="02000503040000020004" pitchFamily="50" charset="-5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1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1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6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noProof="0"/>
          </a:p>
        </p:txBody>
      </p:sp>
    </p:spTree>
    <p:extLst>
      <p:ext uri="{BB962C8B-B14F-4D97-AF65-F5344CB8AC3E}">
        <p14:creationId xmlns:p14="http://schemas.microsoft.com/office/powerpoint/2010/main" val="311686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</p:sldLayoutIdLst>
  <p:hf hdr="0" ft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HelveticaNeueCyr" panose="02000603050000020004" pitchFamily="50" charset="-52"/>
          <a:ea typeface="HelveticaNeueCyr" panose="02000603050000020004" pitchFamily="50" charset="-52"/>
          <a:cs typeface="+mj-cs"/>
        </a:defRPr>
      </a:lvl1pPr>
    </p:titleStyle>
    <p:bodyStyle>
      <a:lvl1pPr marL="266713" indent="-266713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1pPr>
      <a:lvl2pPr marL="542952" indent="-276239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2pPr>
      <a:lvl3pPr marL="809666" indent="-266713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3pPr>
      <a:lvl4pPr marL="1076379" indent="-266713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4pPr>
      <a:lvl5pPr marL="1343092" indent="-266713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HelveticaNeueCyr" panose="02000503040000020004" pitchFamily="50" charset="-52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tenstep.com.ua/status-meeting/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freepik.com/premium-photo/abstract-background-minimalism-several-stacks-of-white-paper-for-photocopier-on-a-white-background-office-work-concept_7072867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oipros.ru/stroitel-stvo-zdanij-e-to-vazhny-j-protsess/" TargetMode="Externa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F11E4C3-143A-40F3-9CB4-0500D50CEA4D}"/>
              </a:ext>
            </a:extLst>
          </p:cNvPr>
          <p:cNvSpPr txBox="1">
            <a:spLocks/>
          </p:cNvSpPr>
          <p:nvPr/>
        </p:nvSpPr>
        <p:spPr>
          <a:xfrm rot="5400000">
            <a:off x="7801758" y="3133840"/>
            <a:ext cx="6858002" cy="590321"/>
          </a:xfrm>
          <a:prstGeom prst="rect">
            <a:avLst/>
          </a:prstGeom>
          <a:solidFill>
            <a:srgbClr val="24664D"/>
          </a:solidFill>
        </p:spPr>
        <p:txBody>
          <a:bodyPr vert="horz" lIns="252000" tIns="0" rIns="0" bIns="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i="1" kern="1200">
                <a:solidFill>
                  <a:schemeClr val="bg1"/>
                </a:solidFill>
                <a:latin typeface="HelveticaNeueCyr" panose="02000503040000020004" pitchFamily="50" charset="-52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NeueCyr" panose="02000503040000020004" pitchFamily="50" charset="-52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46"/>
            <a:endParaRPr lang="en-US" i="0" dirty="0">
              <a:solidFill>
                <a:srgbClr val="000000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4878" y="466626"/>
            <a:ext cx="7481855" cy="2444235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2400" spc="0" dirty="0">
                <a:solidFill>
                  <a:srgbClr val="24664D"/>
                </a:solidFill>
                <a:latin typeface="Century Gothic" panose="020B0502020202020204" pitchFamily="34" charset="0"/>
              </a:rPr>
              <a:t>Возможности налоговой реконструкции при оспаривании заключений государственных экспертов и обжаловании решений налоговых органов</a:t>
            </a:r>
            <a:endParaRPr lang="en-US" sz="2400" spc="0" dirty="0">
              <a:solidFill>
                <a:srgbClr val="24664D"/>
              </a:solidFill>
              <a:latin typeface="Century Gothic" panose="020B0502020202020204" pitchFamily="34" charset="0"/>
              <a:ea typeface="Helvetica Bold" panose="00000500000000000000" pitchFamily="50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9053" y="3223152"/>
            <a:ext cx="3401478" cy="2611697"/>
          </a:xfrm>
          <a:solidFill>
            <a:srgbClr val="24664D"/>
          </a:solidFill>
          <a:ln w="34925">
            <a:solidFill>
              <a:schemeClr val="bg2"/>
            </a:solidFill>
          </a:ln>
        </p:spPr>
        <p:txBody>
          <a:bodyPr/>
          <a:lstStyle/>
          <a:p>
            <a:r>
              <a:rPr lang="ru-RU" sz="1600" i="0" dirty="0">
                <a:latin typeface="Century Gothic" panose="020B0502020202020204" pitchFamily="34" charset="0"/>
              </a:rPr>
              <a:t>Анастасия Руднева</a:t>
            </a:r>
          </a:p>
          <a:p>
            <a:r>
              <a:rPr lang="ru-RU" sz="1600" i="0" dirty="0">
                <a:latin typeface="Century Gothic" panose="020B0502020202020204" pitchFamily="34" charset="0"/>
              </a:rPr>
              <a:t>Руководитель отдела налоговых экспертиз и исследований АНО «Финансовые расследования и судебные экспертизы»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F947EB-8D34-13F3-642F-BCD91B8E5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71602" y="3228273"/>
            <a:ext cx="6657998" cy="36297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38DA676-5246-CE13-93AE-EA4D2BD185FB}"/>
              </a:ext>
            </a:extLst>
          </p:cNvPr>
          <p:cNvSpPr txBox="1"/>
          <p:nvPr/>
        </p:nvSpPr>
        <p:spPr>
          <a:xfrm>
            <a:off x="241906" y="137132"/>
            <a:ext cx="8034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24664D"/>
                </a:solidFill>
                <a:latin typeface="Century Gothic" panose="020B0502020202020204" pitchFamily="34" charset="0"/>
              </a:rPr>
              <a:t>АНО «Финансовые расследования и судебные экспертизы»</a:t>
            </a:r>
            <a:endParaRPr lang="ru-RU" sz="1200" dirty="0">
              <a:solidFill>
                <a:srgbClr val="2466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1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050484-CEA7-B7F2-0299-746BCD004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204" y="95446"/>
            <a:ext cx="5492628" cy="6667107"/>
          </a:xfrm>
          <a:prstGeom prst="rect">
            <a:avLst/>
          </a:prstGeom>
        </p:spPr>
      </p:pic>
      <p:sp>
        <p:nvSpPr>
          <p:cNvPr id="8" name="Объект 1">
            <a:extLst>
              <a:ext uri="{FF2B5EF4-FFF2-40B4-BE49-F238E27FC236}">
                <a16:creationId xmlns:a16="http://schemas.microsoft.com/office/drawing/2014/main" id="{2B36AE1D-3622-2797-A15F-67340ABCA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96" y="1140643"/>
            <a:ext cx="5850904" cy="618398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Уголовное дело об уклонении от уплаты налогов было возбуждено в отношении материнской компании крупного строительного холдинга.</a:t>
            </a:r>
          </a:p>
          <a:p>
            <a:pPr marL="0" indent="0">
              <a:buNone/>
            </a:pPr>
            <a:endParaRPr lang="ru-RU" sz="16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Налогоплательщиком в декларациях по НДС были заявлены налоговые вычеты по операциям с взаимосвязанными подрядчиками группы компаний (организации 2го звена холдинга), которые были исключены налоговым органом при проведении камеральной проверки, несмотря на фактическое выполнение всего объема строительных работ по исследуемому объекту строительства.</a:t>
            </a:r>
          </a:p>
          <a:p>
            <a:pPr marL="0" indent="0">
              <a:buNone/>
            </a:pPr>
            <a:endParaRPr lang="ru-RU" sz="16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подготовке заключения налоговой экспертизы экспертом также были исключены вычеты по выставленным компаниями 2го звена счетам-фактурам на выполненный объем строительно-монтажных работ.</a:t>
            </a:r>
          </a:p>
          <a:p>
            <a:pPr marL="0" indent="0">
              <a:buNone/>
            </a:pPr>
            <a:endParaRPr lang="ru-RU" sz="16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Исследуемый строительный холдинг включает в себя более 70 взаимосвязанных организаций,  строительство исследуемого объекта производилось в течение 3-х лет.</a:t>
            </a:r>
          </a:p>
          <a:p>
            <a:pPr marL="0" indent="0">
              <a:buNone/>
            </a:pPr>
            <a:endParaRPr lang="ru-RU" sz="16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16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sz="14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AutoNum type="arabicPeriod"/>
            </a:pPr>
            <a:endParaRPr lang="ru-RU" sz="1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519FD9-DDD3-298A-07A6-32E7B423141E}"/>
              </a:ext>
            </a:extLst>
          </p:cNvPr>
          <p:cNvSpPr txBox="1"/>
          <p:nvPr/>
        </p:nvSpPr>
        <p:spPr>
          <a:xfrm>
            <a:off x="245096" y="154699"/>
            <a:ext cx="6096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18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бстоятельства дела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393993"/>
      </p:ext>
    </p:extLst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35E6F0-A289-8D80-A57A-7E4EE5E1B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53" y="147973"/>
            <a:ext cx="5351907" cy="656205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D2BA0D-BD74-E009-E1BC-067B5B167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1708"/>
            <a:ext cx="5683642" cy="656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78661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007202" y="639308"/>
            <a:ext cx="11117659" cy="206340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32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целях оспаривания заключения специалистами были проведены следующие исследования: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61426" y="1759067"/>
            <a:ext cx="11079480" cy="455186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Подготовлено заключение специалиста по вопросу наличия в анализируемом заключении эксперта ошибок методического, содержательного и процессуального характера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Подготовлено заключение специалиста с анализом взаимоотношений внутри группы компаний по строительству исследуемого объекта, в ходе которого: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-проведен анализ затрат на строительство объекта;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-анализ разрывов по НДС во внутригрупповых цепочках;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-установлены суммы НДС по внутригрупповым операциям, которые не были приняты к вычету 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521131" y="994527"/>
            <a:ext cx="172720" cy="152908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DC80135-EA74-4703-AC78-6FC36D629884}"/>
              </a:ext>
            </a:extLst>
          </p:cNvPr>
          <p:cNvSpPr/>
          <p:nvPr/>
        </p:nvSpPr>
        <p:spPr>
          <a:xfrm>
            <a:off x="11242039" y="5877560"/>
            <a:ext cx="987668" cy="98044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24664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E7161-0472-4FA2-C3F6-2D6FB9AB7B97}"/>
              </a:ext>
            </a:extLst>
          </p:cNvPr>
          <p:cNvSpPr txBox="1"/>
          <p:nvPr/>
        </p:nvSpPr>
        <p:spPr>
          <a:xfrm>
            <a:off x="241906" y="137132"/>
            <a:ext cx="8034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24664D"/>
                </a:solidFill>
                <a:latin typeface="Century Gothic" panose="020B0502020202020204" pitchFamily="34" charset="0"/>
              </a:rPr>
              <a:t>АНО «Финансовые расследования и судебные экспертизы»</a:t>
            </a:r>
            <a:endParaRPr lang="ru-RU" sz="1200" dirty="0">
              <a:solidFill>
                <a:srgbClr val="2466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961373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00946" y="6019800"/>
            <a:ext cx="10291233" cy="838200"/>
          </a:xfrm>
          <a:custGeom>
            <a:avLst/>
            <a:gdLst/>
            <a:ahLst/>
            <a:cxnLst/>
            <a:rect l="l" t="t" r="r" b="b"/>
            <a:pathLst>
              <a:path w="15436850" h="1257300">
                <a:moveTo>
                  <a:pt x="15436581" y="1257299"/>
                </a:moveTo>
                <a:lnTo>
                  <a:pt x="0" y="1257299"/>
                </a:lnTo>
                <a:lnTo>
                  <a:pt x="0" y="0"/>
                </a:lnTo>
                <a:lnTo>
                  <a:pt x="15436581" y="0"/>
                </a:lnTo>
                <a:lnTo>
                  <a:pt x="15436581" y="125729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4" name="object 4"/>
          <p:cNvSpPr/>
          <p:nvPr/>
        </p:nvSpPr>
        <p:spPr>
          <a:xfrm>
            <a:off x="1664862" y="3406634"/>
            <a:ext cx="411903" cy="411903"/>
          </a:xfrm>
          <a:custGeom>
            <a:avLst/>
            <a:gdLst/>
            <a:ahLst/>
            <a:cxnLst/>
            <a:rect l="l" t="t" r="r" b="b"/>
            <a:pathLst>
              <a:path w="617854" h="617854">
                <a:moveTo>
                  <a:pt x="308812" y="617624"/>
                </a:moveTo>
                <a:lnTo>
                  <a:pt x="263179" y="614276"/>
                </a:lnTo>
                <a:lnTo>
                  <a:pt x="219625" y="604550"/>
                </a:lnTo>
                <a:lnTo>
                  <a:pt x="178628" y="588924"/>
                </a:lnTo>
                <a:lnTo>
                  <a:pt x="140664" y="567875"/>
                </a:lnTo>
                <a:lnTo>
                  <a:pt x="106212" y="541881"/>
                </a:lnTo>
                <a:lnTo>
                  <a:pt x="75750" y="511419"/>
                </a:lnTo>
                <a:lnTo>
                  <a:pt x="49754" y="476968"/>
                </a:lnTo>
                <a:lnTo>
                  <a:pt x="28704" y="439004"/>
                </a:lnTo>
                <a:lnTo>
                  <a:pt x="13076" y="398005"/>
                </a:lnTo>
                <a:lnTo>
                  <a:pt x="3349" y="354448"/>
                </a:lnTo>
                <a:lnTo>
                  <a:pt x="0" y="308812"/>
                </a:lnTo>
                <a:lnTo>
                  <a:pt x="3348" y="263178"/>
                </a:lnTo>
                <a:lnTo>
                  <a:pt x="13075" y="219624"/>
                </a:lnTo>
                <a:lnTo>
                  <a:pt x="28702" y="178625"/>
                </a:lnTo>
                <a:lnTo>
                  <a:pt x="49753" y="140661"/>
                </a:lnTo>
                <a:lnTo>
                  <a:pt x="75748" y="106209"/>
                </a:lnTo>
                <a:lnTo>
                  <a:pt x="106211" y="75747"/>
                </a:lnTo>
                <a:lnTo>
                  <a:pt x="140663" y="49752"/>
                </a:lnTo>
                <a:lnTo>
                  <a:pt x="178627" y="28702"/>
                </a:lnTo>
                <a:lnTo>
                  <a:pt x="219625" y="13075"/>
                </a:lnTo>
                <a:lnTo>
                  <a:pt x="263179" y="3348"/>
                </a:lnTo>
                <a:lnTo>
                  <a:pt x="308812" y="0"/>
                </a:lnTo>
                <a:lnTo>
                  <a:pt x="354444" y="3348"/>
                </a:lnTo>
                <a:lnTo>
                  <a:pt x="397998" y="13075"/>
                </a:lnTo>
                <a:lnTo>
                  <a:pt x="438996" y="28702"/>
                </a:lnTo>
                <a:lnTo>
                  <a:pt x="476960" y="49753"/>
                </a:lnTo>
                <a:lnTo>
                  <a:pt x="511412" y="75748"/>
                </a:lnTo>
                <a:lnTo>
                  <a:pt x="541875" y="106211"/>
                </a:lnTo>
                <a:lnTo>
                  <a:pt x="543065" y="107788"/>
                </a:lnTo>
                <a:lnTo>
                  <a:pt x="188189" y="107788"/>
                </a:lnTo>
                <a:lnTo>
                  <a:pt x="174515" y="117752"/>
                </a:lnTo>
                <a:lnTo>
                  <a:pt x="163413" y="129806"/>
                </a:lnTo>
                <a:lnTo>
                  <a:pt x="155085" y="143399"/>
                </a:lnTo>
                <a:lnTo>
                  <a:pt x="149818" y="157750"/>
                </a:lnTo>
                <a:lnTo>
                  <a:pt x="143094" y="167771"/>
                </a:lnTo>
                <a:lnTo>
                  <a:pt x="137781" y="178896"/>
                </a:lnTo>
                <a:lnTo>
                  <a:pt x="134264" y="187920"/>
                </a:lnTo>
                <a:lnTo>
                  <a:pt x="132992" y="191640"/>
                </a:lnTo>
                <a:lnTo>
                  <a:pt x="199104" y="346127"/>
                </a:lnTo>
                <a:lnTo>
                  <a:pt x="281673" y="444625"/>
                </a:lnTo>
                <a:lnTo>
                  <a:pt x="352151" y="496704"/>
                </a:lnTo>
                <a:lnTo>
                  <a:pt x="381988" y="511937"/>
                </a:lnTo>
                <a:lnTo>
                  <a:pt x="541357" y="511937"/>
                </a:lnTo>
                <a:lnTo>
                  <a:pt x="511412" y="541881"/>
                </a:lnTo>
                <a:lnTo>
                  <a:pt x="476960" y="567875"/>
                </a:lnTo>
                <a:lnTo>
                  <a:pt x="438996" y="588924"/>
                </a:lnTo>
                <a:lnTo>
                  <a:pt x="397998" y="604550"/>
                </a:lnTo>
                <a:lnTo>
                  <a:pt x="354444" y="614276"/>
                </a:lnTo>
                <a:lnTo>
                  <a:pt x="308812" y="617624"/>
                </a:lnTo>
                <a:close/>
              </a:path>
              <a:path w="617854" h="617854">
                <a:moveTo>
                  <a:pt x="340860" y="426522"/>
                </a:moveTo>
                <a:lnTo>
                  <a:pt x="300702" y="385555"/>
                </a:lnTo>
                <a:lnTo>
                  <a:pt x="265155" y="339425"/>
                </a:lnTo>
                <a:lnTo>
                  <a:pt x="241802" y="308812"/>
                </a:lnTo>
                <a:lnTo>
                  <a:pt x="211372" y="268746"/>
                </a:lnTo>
                <a:lnTo>
                  <a:pt x="208317" y="260009"/>
                </a:lnTo>
                <a:lnTo>
                  <a:pt x="210859" y="252166"/>
                </a:lnTo>
                <a:lnTo>
                  <a:pt x="216255" y="245773"/>
                </a:lnTo>
                <a:lnTo>
                  <a:pt x="221760" y="241386"/>
                </a:lnTo>
                <a:lnTo>
                  <a:pt x="230494" y="241184"/>
                </a:lnTo>
                <a:lnTo>
                  <a:pt x="239125" y="239864"/>
                </a:lnTo>
                <a:lnTo>
                  <a:pt x="247537" y="237310"/>
                </a:lnTo>
                <a:lnTo>
                  <a:pt x="255614" y="233405"/>
                </a:lnTo>
                <a:lnTo>
                  <a:pt x="265270" y="201930"/>
                </a:lnTo>
                <a:lnTo>
                  <a:pt x="248825" y="154798"/>
                </a:lnTo>
                <a:lnTo>
                  <a:pt x="218920" y="115565"/>
                </a:lnTo>
                <a:lnTo>
                  <a:pt x="188189" y="107788"/>
                </a:lnTo>
                <a:lnTo>
                  <a:pt x="543065" y="107788"/>
                </a:lnTo>
                <a:lnTo>
                  <a:pt x="567870" y="140663"/>
                </a:lnTo>
                <a:lnTo>
                  <a:pt x="588920" y="178625"/>
                </a:lnTo>
                <a:lnTo>
                  <a:pt x="604548" y="219625"/>
                </a:lnTo>
                <a:lnTo>
                  <a:pt x="614275" y="263179"/>
                </a:lnTo>
                <a:lnTo>
                  <a:pt x="617624" y="308812"/>
                </a:lnTo>
                <a:lnTo>
                  <a:pt x="614275" y="354448"/>
                </a:lnTo>
                <a:lnTo>
                  <a:pt x="608845" y="378762"/>
                </a:lnTo>
                <a:lnTo>
                  <a:pt x="380162" y="378762"/>
                </a:lnTo>
                <a:lnTo>
                  <a:pt x="358310" y="391916"/>
                </a:lnTo>
                <a:lnTo>
                  <a:pt x="355048" y="400191"/>
                </a:lnTo>
                <a:lnTo>
                  <a:pt x="352510" y="408432"/>
                </a:lnTo>
                <a:lnTo>
                  <a:pt x="350686" y="416675"/>
                </a:lnTo>
                <a:lnTo>
                  <a:pt x="349603" y="424709"/>
                </a:lnTo>
                <a:lnTo>
                  <a:pt x="340860" y="426522"/>
                </a:lnTo>
                <a:close/>
              </a:path>
              <a:path w="617854" h="617854">
                <a:moveTo>
                  <a:pt x="149734" y="157980"/>
                </a:moveTo>
                <a:lnTo>
                  <a:pt x="149751" y="157750"/>
                </a:lnTo>
                <a:lnTo>
                  <a:pt x="149734" y="157980"/>
                </a:lnTo>
                <a:close/>
              </a:path>
              <a:path w="617854" h="617854">
                <a:moveTo>
                  <a:pt x="541357" y="511937"/>
                </a:moveTo>
                <a:lnTo>
                  <a:pt x="381988" y="511937"/>
                </a:lnTo>
                <a:lnTo>
                  <a:pt x="391535" y="511505"/>
                </a:lnTo>
                <a:lnTo>
                  <a:pt x="402760" y="508358"/>
                </a:lnTo>
                <a:lnTo>
                  <a:pt x="412877" y="504422"/>
                </a:lnTo>
                <a:lnTo>
                  <a:pt x="419099" y="501620"/>
                </a:lnTo>
                <a:lnTo>
                  <a:pt x="435951" y="494430"/>
                </a:lnTo>
                <a:lnTo>
                  <a:pt x="452737" y="482828"/>
                </a:lnTo>
                <a:lnTo>
                  <a:pt x="468414" y="467473"/>
                </a:lnTo>
                <a:lnTo>
                  <a:pt x="481941" y="449025"/>
                </a:lnTo>
                <a:lnTo>
                  <a:pt x="479525" y="424914"/>
                </a:lnTo>
                <a:lnTo>
                  <a:pt x="453361" y="401204"/>
                </a:lnTo>
                <a:lnTo>
                  <a:pt x="416043" y="383839"/>
                </a:lnTo>
                <a:lnTo>
                  <a:pt x="380162" y="378762"/>
                </a:lnTo>
                <a:lnTo>
                  <a:pt x="608845" y="378762"/>
                </a:lnTo>
                <a:lnTo>
                  <a:pt x="604548" y="398005"/>
                </a:lnTo>
                <a:lnTo>
                  <a:pt x="588921" y="439004"/>
                </a:lnTo>
                <a:lnTo>
                  <a:pt x="567870" y="476968"/>
                </a:lnTo>
                <a:lnTo>
                  <a:pt x="541875" y="511419"/>
                </a:lnTo>
                <a:lnTo>
                  <a:pt x="541357" y="511937"/>
                </a:lnTo>
                <a:close/>
              </a:path>
            </a:pathLst>
          </a:custGeom>
          <a:solidFill>
            <a:srgbClr val="373436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grpSp>
        <p:nvGrpSpPr>
          <p:cNvPr id="5" name="object 5"/>
          <p:cNvGrpSpPr/>
          <p:nvPr/>
        </p:nvGrpSpPr>
        <p:grpSpPr>
          <a:xfrm>
            <a:off x="1662721" y="4040723"/>
            <a:ext cx="416137" cy="416137"/>
            <a:chOff x="6768494" y="6061083"/>
            <a:chExt cx="624205" cy="624205"/>
          </a:xfrm>
        </p:grpSpPr>
        <p:sp>
          <p:nvSpPr>
            <p:cNvPr id="6" name="object 6"/>
            <p:cNvSpPr/>
            <p:nvPr/>
          </p:nvSpPr>
          <p:spPr>
            <a:xfrm>
              <a:off x="6768494" y="6061083"/>
              <a:ext cx="624205" cy="624205"/>
            </a:xfrm>
            <a:custGeom>
              <a:avLst/>
              <a:gdLst/>
              <a:ahLst/>
              <a:cxnLst/>
              <a:rect l="l" t="t" r="r" b="b"/>
              <a:pathLst>
                <a:path w="624204" h="624204">
                  <a:moveTo>
                    <a:pt x="312022" y="624045"/>
                  </a:moveTo>
                  <a:lnTo>
                    <a:pt x="265913" y="620662"/>
                  </a:lnTo>
                  <a:lnTo>
                    <a:pt x="221904" y="610835"/>
                  </a:lnTo>
                  <a:lnTo>
                    <a:pt x="180479" y="595046"/>
                  </a:lnTo>
                  <a:lnTo>
                    <a:pt x="142120" y="573778"/>
                  </a:lnTo>
                  <a:lnTo>
                    <a:pt x="107310" y="547513"/>
                  </a:lnTo>
                  <a:lnTo>
                    <a:pt x="76532" y="516734"/>
                  </a:lnTo>
                  <a:lnTo>
                    <a:pt x="50267" y="481924"/>
                  </a:lnTo>
                  <a:lnTo>
                    <a:pt x="28999" y="443565"/>
                  </a:lnTo>
                  <a:lnTo>
                    <a:pt x="13210" y="402140"/>
                  </a:lnTo>
                  <a:lnTo>
                    <a:pt x="3383" y="358132"/>
                  </a:lnTo>
                  <a:lnTo>
                    <a:pt x="0" y="312022"/>
                  </a:lnTo>
                  <a:lnTo>
                    <a:pt x="3383" y="265916"/>
                  </a:lnTo>
                  <a:lnTo>
                    <a:pt x="13210" y="221909"/>
                  </a:lnTo>
                  <a:lnTo>
                    <a:pt x="28999" y="180485"/>
                  </a:lnTo>
                  <a:lnTo>
                    <a:pt x="50268" y="142126"/>
                  </a:lnTo>
                  <a:lnTo>
                    <a:pt x="76532" y="107315"/>
                  </a:lnTo>
                  <a:lnTo>
                    <a:pt x="107311" y="76536"/>
                  </a:lnTo>
                  <a:lnTo>
                    <a:pt x="142121" y="50270"/>
                  </a:lnTo>
                  <a:lnTo>
                    <a:pt x="180479" y="29001"/>
                  </a:lnTo>
                  <a:lnTo>
                    <a:pt x="221904" y="13211"/>
                  </a:lnTo>
                  <a:lnTo>
                    <a:pt x="265913" y="3383"/>
                  </a:lnTo>
                  <a:lnTo>
                    <a:pt x="312022" y="0"/>
                  </a:lnTo>
                  <a:lnTo>
                    <a:pt x="358129" y="3383"/>
                  </a:lnTo>
                  <a:lnTo>
                    <a:pt x="402136" y="13211"/>
                  </a:lnTo>
                  <a:lnTo>
                    <a:pt x="443560" y="29001"/>
                  </a:lnTo>
                  <a:lnTo>
                    <a:pt x="481919" y="50271"/>
                  </a:lnTo>
                  <a:lnTo>
                    <a:pt x="516729" y="76536"/>
                  </a:lnTo>
                  <a:lnTo>
                    <a:pt x="547509" y="107316"/>
                  </a:lnTo>
                  <a:lnTo>
                    <a:pt x="573774" y="142126"/>
                  </a:lnTo>
                  <a:lnTo>
                    <a:pt x="595044" y="180485"/>
                  </a:lnTo>
                  <a:lnTo>
                    <a:pt x="610834" y="221909"/>
                  </a:lnTo>
                  <a:lnTo>
                    <a:pt x="620662" y="265916"/>
                  </a:lnTo>
                  <a:lnTo>
                    <a:pt x="624045" y="312022"/>
                  </a:lnTo>
                  <a:lnTo>
                    <a:pt x="620662" y="358132"/>
                  </a:lnTo>
                  <a:lnTo>
                    <a:pt x="610834" y="402140"/>
                  </a:lnTo>
                  <a:lnTo>
                    <a:pt x="595044" y="443565"/>
                  </a:lnTo>
                  <a:lnTo>
                    <a:pt x="573774" y="481924"/>
                  </a:lnTo>
                  <a:lnTo>
                    <a:pt x="547509" y="516734"/>
                  </a:lnTo>
                  <a:lnTo>
                    <a:pt x="516729" y="547513"/>
                  </a:lnTo>
                  <a:lnTo>
                    <a:pt x="481919" y="573778"/>
                  </a:lnTo>
                  <a:lnTo>
                    <a:pt x="443560" y="595046"/>
                  </a:lnTo>
                  <a:lnTo>
                    <a:pt x="402136" y="610835"/>
                  </a:lnTo>
                  <a:lnTo>
                    <a:pt x="358129" y="620662"/>
                  </a:lnTo>
                  <a:lnTo>
                    <a:pt x="312022" y="624045"/>
                  </a:lnTo>
                  <a:close/>
                </a:path>
              </a:pathLst>
            </a:custGeom>
            <a:solidFill>
              <a:srgbClr val="332D29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  <p:sp>
          <p:nvSpPr>
            <p:cNvPr id="7" name="object 7"/>
            <p:cNvSpPr/>
            <p:nvPr/>
          </p:nvSpPr>
          <p:spPr>
            <a:xfrm>
              <a:off x="6890502" y="6257721"/>
              <a:ext cx="380365" cy="231140"/>
            </a:xfrm>
            <a:custGeom>
              <a:avLst/>
              <a:gdLst/>
              <a:ahLst/>
              <a:cxnLst/>
              <a:rect l="l" t="t" r="r" b="b"/>
              <a:pathLst>
                <a:path w="380365" h="231139">
                  <a:moveTo>
                    <a:pt x="374189" y="230781"/>
                  </a:moveTo>
                  <a:lnTo>
                    <a:pt x="5852" y="230781"/>
                  </a:lnTo>
                  <a:lnTo>
                    <a:pt x="0" y="224941"/>
                  </a:lnTo>
                  <a:lnTo>
                    <a:pt x="0" y="5827"/>
                  </a:lnTo>
                  <a:lnTo>
                    <a:pt x="5852" y="0"/>
                  </a:lnTo>
                  <a:lnTo>
                    <a:pt x="367009" y="0"/>
                  </a:lnTo>
                  <a:lnTo>
                    <a:pt x="374189" y="0"/>
                  </a:lnTo>
                  <a:lnTo>
                    <a:pt x="380017" y="5827"/>
                  </a:lnTo>
                  <a:lnTo>
                    <a:pt x="380017" y="15257"/>
                  </a:lnTo>
                  <a:lnTo>
                    <a:pt x="17444" y="15257"/>
                  </a:lnTo>
                  <a:lnTo>
                    <a:pt x="15295" y="15649"/>
                  </a:lnTo>
                  <a:lnTo>
                    <a:pt x="13121" y="18822"/>
                  </a:lnTo>
                  <a:lnTo>
                    <a:pt x="13525" y="20970"/>
                  </a:lnTo>
                  <a:lnTo>
                    <a:pt x="151372" y="115384"/>
                  </a:lnTo>
                  <a:lnTo>
                    <a:pt x="13525" y="209797"/>
                  </a:lnTo>
                  <a:lnTo>
                    <a:pt x="13121" y="211959"/>
                  </a:lnTo>
                  <a:lnTo>
                    <a:pt x="14878" y="214512"/>
                  </a:lnTo>
                  <a:lnTo>
                    <a:pt x="15965" y="215043"/>
                  </a:lnTo>
                  <a:lnTo>
                    <a:pt x="380017" y="215043"/>
                  </a:lnTo>
                  <a:lnTo>
                    <a:pt x="380017" y="224941"/>
                  </a:lnTo>
                  <a:lnTo>
                    <a:pt x="374189" y="230781"/>
                  </a:lnTo>
                  <a:close/>
                </a:path>
                <a:path w="380365" h="231139">
                  <a:moveTo>
                    <a:pt x="190014" y="133435"/>
                  </a:moveTo>
                  <a:lnTo>
                    <a:pt x="19036" y="16331"/>
                  </a:lnTo>
                  <a:lnTo>
                    <a:pt x="17444" y="15257"/>
                  </a:lnTo>
                  <a:lnTo>
                    <a:pt x="362573" y="15257"/>
                  </a:lnTo>
                  <a:lnTo>
                    <a:pt x="190014" y="133435"/>
                  </a:lnTo>
                  <a:close/>
                </a:path>
                <a:path w="380365" h="231139">
                  <a:moveTo>
                    <a:pt x="380017" y="215043"/>
                  </a:moveTo>
                  <a:lnTo>
                    <a:pt x="364064" y="215043"/>
                  </a:lnTo>
                  <a:lnTo>
                    <a:pt x="365151" y="214512"/>
                  </a:lnTo>
                  <a:lnTo>
                    <a:pt x="366896" y="211959"/>
                  </a:lnTo>
                  <a:lnTo>
                    <a:pt x="366504" y="209797"/>
                  </a:lnTo>
                  <a:lnTo>
                    <a:pt x="228644" y="115384"/>
                  </a:lnTo>
                  <a:lnTo>
                    <a:pt x="366504" y="20970"/>
                  </a:lnTo>
                  <a:lnTo>
                    <a:pt x="366896" y="18822"/>
                  </a:lnTo>
                  <a:lnTo>
                    <a:pt x="364734" y="15649"/>
                  </a:lnTo>
                  <a:lnTo>
                    <a:pt x="362573" y="15257"/>
                  </a:lnTo>
                  <a:lnTo>
                    <a:pt x="380017" y="15257"/>
                  </a:lnTo>
                  <a:lnTo>
                    <a:pt x="380017" y="215043"/>
                  </a:lnTo>
                  <a:close/>
                </a:path>
                <a:path w="380365" h="231139">
                  <a:moveTo>
                    <a:pt x="362282" y="215043"/>
                  </a:moveTo>
                  <a:lnTo>
                    <a:pt x="17747" y="215043"/>
                  </a:lnTo>
                  <a:lnTo>
                    <a:pt x="18430" y="214841"/>
                  </a:lnTo>
                  <a:lnTo>
                    <a:pt x="157515" y="119593"/>
                  </a:lnTo>
                  <a:lnTo>
                    <a:pt x="188637" y="140905"/>
                  </a:lnTo>
                  <a:lnTo>
                    <a:pt x="189332" y="141108"/>
                  </a:lnTo>
                  <a:lnTo>
                    <a:pt x="253930" y="141108"/>
                  </a:lnTo>
                  <a:lnTo>
                    <a:pt x="361599" y="214841"/>
                  </a:lnTo>
                  <a:lnTo>
                    <a:pt x="362282" y="215043"/>
                  </a:lnTo>
                  <a:close/>
                </a:path>
                <a:path w="380365" h="231139">
                  <a:moveTo>
                    <a:pt x="253930" y="141108"/>
                  </a:moveTo>
                  <a:lnTo>
                    <a:pt x="190697" y="141108"/>
                  </a:lnTo>
                  <a:lnTo>
                    <a:pt x="191380" y="140905"/>
                  </a:lnTo>
                  <a:lnTo>
                    <a:pt x="222514" y="119593"/>
                  </a:lnTo>
                  <a:lnTo>
                    <a:pt x="253930" y="1411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200"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607647"/>
            <a:ext cx="2159000" cy="152400"/>
          </a:xfrm>
          <a:custGeom>
            <a:avLst/>
            <a:gdLst/>
            <a:ahLst/>
            <a:cxnLst/>
            <a:rect l="l" t="t" r="r" b="b"/>
            <a:pathLst>
              <a:path w="3238500" h="228600">
                <a:moveTo>
                  <a:pt x="0" y="0"/>
                </a:moveTo>
                <a:lnTo>
                  <a:pt x="3238499" y="0"/>
                </a:lnTo>
                <a:lnTo>
                  <a:pt x="3238499" y="228599"/>
                </a:lnTo>
                <a:lnTo>
                  <a:pt x="0" y="2285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object 10"/>
          <p:cNvSpPr/>
          <p:nvPr/>
        </p:nvSpPr>
        <p:spPr>
          <a:xfrm>
            <a:off x="5323238" y="3086821"/>
            <a:ext cx="52070" cy="1594697"/>
          </a:xfrm>
          <a:custGeom>
            <a:avLst/>
            <a:gdLst/>
            <a:ahLst/>
            <a:cxnLst/>
            <a:rect l="l" t="t" r="r" b="b"/>
            <a:pathLst>
              <a:path w="78104" h="2392045">
                <a:moveTo>
                  <a:pt x="77654" y="136147"/>
                </a:moveTo>
                <a:lnTo>
                  <a:pt x="77399" y="183755"/>
                </a:lnTo>
                <a:lnTo>
                  <a:pt x="76277" y="278144"/>
                </a:lnTo>
                <a:lnTo>
                  <a:pt x="76022" y="324946"/>
                </a:lnTo>
                <a:lnTo>
                  <a:pt x="76022" y="2355770"/>
                </a:lnTo>
                <a:lnTo>
                  <a:pt x="64399" y="2382732"/>
                </a:lnTo>
                <a:lnTo>
                  <a:pt x="38827" y="2391701"/>
                </a:lnTo>
                <a:lnTo>
                  <a:pt x="13254" y="2382704"/>
                </a:lnTo>
                <a:lnTo>
                  <a:pt x="1631" y="2355770"/>
                </a:lnTo>
                <a:lnTo>
                  <a:pt x="1680" y="2353042"/>
                </a:lnTo>
                <a:lnTo>
                  <a:pt x="356" y="2303493"/>
                </a:lnTo>
                <a:lnTo>
                  <a:pt x="0" y="2255693"/>
                </a:lnTo>
                <a:lnTo>
                  <a:pt x="254" y="2208214"/>
                </a:lnTo>
                <a:lnTo>
                  <a:pt x="1376" y="2114055"/>
                </a:lnTo>
                <a:lnTo>
                  <a:pt x="1631" y="2067293"/>
                </a:lnTo>
                <a:lnTo>
                  <a:pt x="1631" y="35931"/>
                </a:lnTo>
                <a:lnTo>
                  <a:pt x="13254" y="8968"/>
                </a:lnTo>
                <a:lnTo>
                  <a:pt x="38827" y="0"/>
                </a:lnTo>
                <a:lnTo>
                  <a:pt x="64399" y="8996"/>
                </a:lnTo>
                <a:lnTo>
                  <a:pt x="76022" y="35931"/>
                </a:lnTo>
                <a:lnTo>
                  <a:pt x="75973" y="38658"/>
                </a:lnTo>
                <a:lnTo>
                  <a:pt x="77297" y="88248"/>
                </a:lnTo>
                <a:lnTo>
                  <a:pt x="77654" y="136147"/>
                </a:lnTo>
                <a:close/>
              </a:path>
            </a:pathLst>
          </a:custGeom>
          <a:solidFill>
            <a:srgbClr val="332D29"/>
          </a:solidFill>
        </p:spPr>
        <p:txBody>
          <a:bodyPr wrap="square" lIns="0" tIns="0" rIns="0" bIns="0" rtlCol="0"/>
          <a:lstStyle/>
          <a:p>
            <a:endParaRPr sz="1200"/>
          </a:p>
        </p:txBody>
      </p:sp>
      <p:pic>
        <p:nvPicPr>
          <p:cNvPr id="11" name="object 11"/>
          <p:cNvPicPr/>
          <p:nvPr/>
        </p:nvPicPr>
        <p:blipFill>
          <a:blip r:embed="rId2" cstate="print">
            <a:biLevel thresh="25000"/>
            <a:alphaModFix amt="9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6800"/>
                    </a14:imgEffect>
                    <a14:imgEffect>
                      <a14:saturation sat="305000"/>
                    </a14:imgEffect>
                    <a14:imgEffect>
                      <a14:brightnessContrast bright="-85000" contrast="9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48875" y="1653586"/>
            <a:ext cx="3513360" cy="4275412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79500" y="988318"/>
            <a:ext cx="9906000" cy="665333"/>
          </a:xfrm>
          <a:prstGeom prst="rect">
            <a:avLst/>
          </a:prstGeom>
        </p:spPr>
        <p:txBody>
          <a:bodyPr vert="horz" wrap="square" lIns="0" tIns="8467" rIns="0" bIns="0" rtlCol="0" anchor="ctr">
            <a:spAutoFit/>
          </a:bodyPr>
          <a:lstStyle/>
          <a:p>
            <a:pPr marL="8468" algn="l">
              <a:spcBef>
                <a:spcPts val="67"/>
              </a:spcBef>
            </a:pPr>
            <a:r>
              <a:rPr sz="4268" spc="177" dirty="0">
                <a:latin typeface="Century Gothic" panose="020B0502020202020204" pitchFamily="34" charset="0"/>
              </a:rPr>
              <a:t>СПАСИБО</a:t>
            </a:r>
            <a:r>
              <a:rPr sz="4268" spc="-70" dirty="0">
                <a:latin typeface="Century Gothic" panose="020B0502020202020204" pitchFamily="34" charset="0"/>
              </a:rPr>
              <a:t> </a:t>
            </a:r>
            <a:r>
              <a:rPr sz="4268" spc="243" dirty="0">
                <a:latin typeface="Century Gothic" panose="020B0502020202020204" pitchFamily="34" charset="0"/>
              </a:rPr>
              <a:t>ЗА</a:t>
            </a:r>
            <a:r>
              <a:rPr sz="4268" spc="-70" dirty="0">
                <a:latin typeface="Century Gothic" panose="020B0502020202020204" pitchFamily="34" charset="0"/>
              </a:rPr>
              <a:t> </a:t>
            </a:r>
            <a:r>
              <a:rPr sz="4268" spc="123" dirty="0">
                <a:latin typeface="Century Gothic" panose="020B0502020202020204" pitchFamily="34" charset="0"/>
              </a:rPr>
              <a:t>ВНИМАНИЕ!</a:t>
            </a:r>
            <a:endParaRPr sz="4268" dirty="0">
              <a:latin typeface="Century Gothic" panose="020B0502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58104" y="3508282"/>
            <a:ext cx="3317338" cy="906168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8">
              <a:spcBef>
                <a:spcPts val="67"/>
              </a:spcBef>
            </a:pPr>
            <a:r>
              <a:rPr sz="1600" b="1" spc="-2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8</a:t>
            </a:r>
            <a:r>
              <a:rPr sz="1600" b="1" spc="-28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lang="ru-RU" sz="1600" b="1" spc="-28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sz="1600" b="1" spc="-27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(</a:t>
            </a:r>
            <a:r>
              <a:rPr sz="1600" b="1" spc="-28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sz="1600" b="1" spc="16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90</a:t>
            </a:r>
            <a:r>
              <a:rPr lang="ru-RU" sz="1600" b="1" spc="-2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3</a:t>
            </a:r>
            <a:r>
              <a:rPr sz="1600" b="1" spc="-28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sz="1600" b="1" spc="-27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)</a:t>
            </a:r>
            <a:r>
              <a:rPr sz="1600" b="1" spc="-28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lang="ru-RU" sz="1600" b="1" spc="-28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 </a:t>
            </a:r>
            <a:r>
              <a:rPr lang="ru-RU" sz="1600" b="1" spc="169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741-17-49</a:t>
            </a:r>
            <a:endParaRPr sz="1600" dirty="0">
              <a:latin typeface="Century Gothic" panose="020B0502020202020204" pitchFamily="34" charset="0"/>
              <a:cs typeface="Courier New" panose="02070309020205020404" pitchFamily="49" charset="0"/>
            </a:endParaRPr>
          </a:p>
          <a:p>
            <a:pPr>
              <a:spcBef>
                <a:spcPts val="30"/>
              </a:spcBef>
            </a:pPr>
            <a:endParaRPr sz="2633" dirty="0">
              <a:latin typeface="Century Gothic" panose="020B0502020202020204" pitchFamily="34" charset="0"/>
              <a:cs typeface="Courier New" panose="02070309020205020404" pitchFamily="49" charset="0"/>
            </a:endParaRPr>
          </a:p>
          <a:p>
            <a:pPr marL="8468"/>
            <a:r>
              <a:rPr lang="en-US" sz="1600" b="1" spc="177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RUDNEVA</a:t>
            </a:r>
            <a:r>
              <a:rPr sz="1600" b="1" spc="197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@</a:t>
            </a:r>
            <a:r>
              <a:rPr sz="1600" b="1" spc="13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F</a:t>
            </a:r>
            <a:r>
              <a:rPr sz="1600" b="1" spc="21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I</a:t>
            </a:r>
            <a:r>
              <a:rPr sz="1600" b="1" spc="-123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.</a:t>
            </a:r>
            <a:r>
              <a:rPr sz="1600" b="1" spc="257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C</a:t>
            </a:r>
            <a:r>
              <a:rPr sz="1600" b="1" spc="177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E</a:t>
            </a:r>
            <a:r>
              <a:rPr sz="1600" b="1" spc="25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N</a:t>
            </a:r>
            <a:r>
              <a:rPr sz="1600" b="1" spc="200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T</a:t>
            </a:r>
            <a:r>
              <a:rPr sz="1600" b="1" spc="177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E</a:t>
            </a:r>
            <a:r>
              <a:rPr sz="1600" b="1" spc="43" dirty="0">
                <a:solidFill>
                  <a:srgbClr val="251D20"/>
                </a:solidFill>
                <a:latin typeface="Century Gothic" panose="020B0502020202020204" pitchFamily="34" charset="0"/>
                <a:cs typeface="Courier New" panose="02070309020205020404" pitchFamily="49" charset="0"/>
              </a:rPr>
              <a:t>R</a:t>
            </a:r>
            <a:endParaRPr sz="1600" dirty="0">
              <a:latin typeface="Century Gothic" panose="020B0502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51BE23-1D64-4647-A7B9-C03B45A9A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476" y="1909152"/>
            <a:ext cx="6732524" cy="37870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011915" y="677016"/>
            <a:ext cx="11117659" cy="206340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32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Каким образом происходит оспаривание заключений экспертов по налоговым преступлениям?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40535" y="2033060"/>
            <a:ext cx="11079480" cy="455186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заключения специалиста по вопросу наличия в анализируемом заключении эксперта ошибок методического, содержательного и процессуального характера (т.н. Рецензия)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заключения специалиста с альтернативным расчетом сумм ущерба по налогам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Назначение повторной экспертизы на стадии предварительного следствия или судебного разбирательства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1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521131" y="994527"/>
            <a:ext cx="172720" cy="152908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DC80135-EA74-4703-AC78-6FC36D629884}"/>
              </a:ext>
            </a:extLst>
          </p:cNvPr>
          <p:cNvSpPr/>
          <p:nvPr/>
        </p:nvSpPr>
        <p:spPr>
          <a:xfrm>
            <a:off x="11242039" y="5877560"/>
            <a:ext cx="987668" cy="98044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24664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E7161-0472-4FA2-C3F6-2D6FB9AB7B97}"/>
              </a:ext>
            </a:extLst>
          </p:cNvPr>
          <p:cNvSpPr txBox="1"/>
          <p:nvPr/>
        </p:nvSpPr>
        <p:spPr>
          <a:xfrm>
            <a:off x="241906" y="137132"/>
            <a:ext cx="8034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24664D"/>
                </a:solidFill>
                <a:latin typeface="Century Gothic" panose="020B0502020202020204" pitchFamily="34" charset="0"/>
              </a:rPr>
              <a:t>АНО «Финансовые расследования и судебные экспертизы»</a:t>
            </a:r>
            <a:endParaRPr lang="ru-RU" sz="1200" dirty="0">
              <a:solidFill>
                <a:srgbClr val="2466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440785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EC2CAD8-D1F6-BA2D-101E-06F835E6A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5250" y="2559377"/>
            <a:ext cx="10314835" cy="4298623"/>
          </a:xfrm>
          <a:prstGeom prst="rect">
            <a:avLst/>
          </a:prstGeom>
        </p:spPr>
      </p:pic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011915" y="677016"/>
            <a:ext cx="11117659" cy="206340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32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Кто пишет налоговые экспертизы для органов предварительного следствия?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00891" y="2644218"/>
            <a:ext cx="10265632" cy="309670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государственные судебно-экспертные учреждения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ru-RU" sz="20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sz="20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аффилированные со следствием АНО, где экспертами как правило выступают бывшие сотрудники государственных экспертных учреждений, либо иные лица, так или иначе связанные со следствием</a:t>
            </a:r>
          </a:p>
          <a:p>
            <a:pPr>
              <a:lnSpc>
                <a:spcPct val="90000"/>
              </a:lnSpc>
              <a:buAutoNum type="arabicPeriod"/>
            </a:pPr>
            <a:endParaRPr lang="ru-RU" sz="1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521131" y="994527"/>
            <a:ext cx="172720" cy="152908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DC80135-EA74-4703-AC78-6FC36D629884}"/>
              </a:ext>
            </a:extLst>
          </p:cNvPr>
          <p:cNvSpPr/>
          <p:nvPr/>
        </p:nvSpPr>
        <p:spPr>
          <a:xfrm>
            <a:off x="11242039" y="5877560"/>
            <a:ext cx="987668" cy="980440"/>
          </a:xfrm>
          <a:custGeom>
            <a:avLst/>
            <a:gdLst/>
            <a:ahLst/>
            <a:cxnLst/>
            <a:rect l="l" t="t" r="r" b="b"/>
            <a:pathLst>
              <a:path w="2057400" h="2476500">
                <a:moveTo>
                  <a:pt x="0" y="0"/>
                </a:moveTo>
                <a:lnTo>
                  <a:pt x="2057399" y="0"/>
                </a:lnTo>
                <a:lnTo>
                  <a:pt x="2057399" y="2476499"/>
                </a:lnTo>
                <a:lnTo>
                  <a:pt x="0" y="2476499"/>
                </a:lnTo>
                <a:lnTo>
                  <a:pt x="0" y="0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24664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E7161-0472-4FA2-C3F6-2D6FB9AB7B97}"/>
              </a:ext>
            </a:extLst>
          </p:cNvPr>
          <p:cNvSpPr txBox="1"/>
          <p:nvPr/>
        </p:nvSpPr>
        <p:spPr>
          <a:xfrm>
            <a:off x="241906" y="137132"/>
            <a:ext cx="8034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24664D"/>
                </a:solidFill>
                <a:latin typeface="Century Gothic" panose="020B0502020202020204" pitchFamily="34" charset="0"/>
              </a:rPr>
              <a:t>АНО «Финансовые расследования и судебные экспертизы»</a:t>
            </a:r>
            <a:endParaRPr lang="ru-RU" sz="1200" dirty="0">
              <a:solidFill>
                <a:srgbClr val="2466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207320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141150" y="502739"/>
            <a:ext cx="11117659" cy="206340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32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Кейс 1. Заключение аффилированного со следствием эксперта АНО 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874637" y="1095009"/>
            <a:ext cx="172720" cy="152908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E7161-0472-4FA2-C3F6-2D6FB9AB7B97}"/>
              </a:ext>
            </a:extLst>
          </p:cNvPr>
          <p:cNvSpPr txBox="1"/>
          <p:nvPr/>
        </p:nvSpPr>
        <p:spPr>
          <a:xfrm>
            <a:off x="241906" y="137132"/>
            <a:ext cx="8034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24664D"/>
                </a:solidFill>
                <a:latin typeface="Century Gothic" panose="020B0502020202020204" pitchFamily="34" charset="0"/>
              </a:rPr>
              <a:t>АНО «Финансовые расследования и судебные экспертизы»</a:t>
            </a:r>
            <a:endParaRPr lang="ru-RU" sz="1200" dirty="0">
              <a:solidFill>
                <a:srgbClr val="24664D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6D64A40-B738-E3D6-408D-20CB442DA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9319" y="2654756"/>
            <a:ext cx="6961694" cy="423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34427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A25CAD-EDF7-B50F-C93F-3CD5B97AC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64" y="310436"/>
            <a:ext cx="5611333" cy="65475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C6219B-A928-BD5C-0C6C-CFB7DC21A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1321" y="310436"/>
            <a:ext cx="5650279" cy="65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71282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32ECEE-1E62-51B9-A463-8ADBC0128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20" y="301558"/>
            <a:ext cx="5543488" cy="65475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0B5BE6-7C87-DADC-C12A-7CF05A6BF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793" y="301558"/>
            <a:ext cx="5437695" cy="655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15017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9A5DF8-D206-2B0C-CB42-5587539A4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504" y="230957"/>
            <a:ext cx="5427733" cy="66270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D8AB42-8855-F3F3-469B-FF2B95852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333" y="230957"/>
            <a:ext cx="5427733" cy="662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62911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8DA42B-A601-8082-752A-B21316E61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655" y="678730"/>
            <a:ext cx="6116345" cy="5500540"/>
          </a:xfrm>
          <a:prstGeom prst="rect">
            <a:avLst/>
          </a:prstGeom>
        </p:spPr>
      </p:pic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618214" y="-37709"/>
            <a:ext cx="11117659" cy="888057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24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Фактические обстоятельства дела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0AF814-AAF6-9861-EC78-FC49C2304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35" y="985691"/>
            <a:ext cx="6297188" cy="587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15972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8" name="AutoShape 12"/>
          <p:cNvSpPr>
            <a:spLocks noGrp="1" noChangeArrowheads="1"/>
          </p:cNvSpPr>
          <p:nvPr>
            <p:ph type="title"/>
          </p:nvPr>
        </p:nvSpPr>
        <p:spPr>
          <a:xfrm>
            <a:off x="1182327" y="719438"/>
            <a:ext cx="11117659" cy="206340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3200" b="1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Кейс 2. Заключение эксперта следственного комитета в отношении крупной строительной компании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4E7BBA77-B916-4A35-BB82-E9D0B4BA05A5}"/>
              </a:ext>
            </a:extLst>
          </p:cNvPr>
          <p:cNvSpPr/>
          <p:nvPr/>
        </p:nvSpPr>
        <p:spPr>
          <a:xfrm>
            <a:off x="789794" y="986602"/>
            <a:ext cx="172720" cy="1529080"/>
          </a:xfrm>
          <a:custGeom>
            <a:avLst/>
            <a:gdLst/>
            <a:ahLst/>
            <a:cxnLst/>
            <a:rect l="l" t="t" r="r" b="b"/>
            <a:pathLst>
              <a:path w="228600" h="3558540">
                <a:moveTo>
                  <a:pt x="0" y="3558539"/>
                </a:moveTo>
                <a:lnTo>
                  <a:pt x="0" y="0"/>
                </a:lnTo>
                <a:lnTo>
                  <a:pt x="228599" y="0"/>
                </a:lnTo>
                <a:lnTo>
                  <a:pt x="228599" y="3558539"/>
                </a:lnTo>
                <a:lnTo>
                  <a:pt x="0" y="3558539"/>
                </a:lnTo>
                <a:close/>
              </a:path>
            </a:pathLst>
          </a:custGeom>
          <a:solidFill>
            <a:srgbClr val="24664D"/>
          </a:solidFill>
        </p:spPr>
        <p:txBody>
          <a:bodyPr wrap="square" lIns="0" tIns="0" rIns="0" bIns="0" rtlCol="0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E7161-0472-4FA2-C3F6-2D6FB9AB7B97}"/>
              </a:ext>
            </a:extLst>
          </p:cNvPr>
          <p:cNvSpPr txBox="1"/>
          <p:nvPr/>
        </p:nvSpPr>
        <p:spPr>
          <a:xfrm>
            <a:off x="241906" y="137132"/>
            <a:ext cx="8034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0" dirty="0">
                <a:solidFill>
                  <a:srgbClr val="24664D"/>
                </a:solidFill>
                <a:latin typeface="Century Gothic" panose="020B0502020202020204" pitchFamily="34" charset="0"/>
              </a:rPr>
              <a:t>АНО «Финансовые расследования и судебные экспертизы»</a:t>
            </a:r>
            <a:endParaRPr lang="ru-RU" sz="1200" dirty="0">
              <a:solidFill>
                <a:srgbClr val="24664D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62691E-CD25-5BCD-0A84-746F64184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374058" y="2782846"/>
            <a:ext cx="7674156" cy="407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30765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7328976_Minimalist presentation_RVA_v4" id="{DA616D2A-CFEC-48D2-90FC-DF66CF8D2F8A}" vid="{8F2838F8-33B8-457C-9B19-1E5863B0E0D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5BF0C1E3EC4B54D89B2A7DD20C56917" ma:contentTypeVersion="7" ma:contentTypeDescription="Создание документа." ma:contentTypeScope="" ma:versionID="51c1a08879f405247decc209408781f9">
  <xsd:schema xmlns:xsd="http://www.w3.org/2001/XMLSchema" xmlns:xs="http://www.w3.org/2001/XMLSchema" xmlns:p="http://schemas.microsoft.com/office/2006/metadata/properties" xmlns:ns2="f065d605-f1ea-42d9-9397-5c5d0f218292" targetNamespace="http://schemas.microsoft.com/office/2006/metadata/properties" ma:root="true" ma:fieldsID="32cf12ee51584717e67192b4f5fedf6b" ns2:_="">
    <xsd:import namespace="f065d605-f1ea-42d9-9397-5c5d0f2182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5d605-f1ea-42d9-9397-5c5d0f2182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323504-CBC8-4A2F-BF86-8DF0D94D4A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100F67-BC3D-46B4-8D39-802DC9D7F2EB}">
  <ds:schemaRefs>
    <ds:schemaRef ds:uri="http://schemas.microsoft.com/office/2006/metadata/properties"/>
    <ds:schemaRef ds:uri="http://www.w3.org/XML/1998/namespace"/>
    <ds:schemaRef ds:uri="http://purl.org/dc/dcmitype/"/>
    <ds:schemaRef ds:uri="f065d605-f1ea-42d9-9397-5c5d0f218292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4E70BB7-F2AB-470B-940F-2F7C52ADBA2C}">
  <ds:schemaRefs>
    <ds:schemaRef ds:uri="f065d605-f1ea-42d9-9397-5c5d0f2182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1801</TotalTime>
  <Words>411</Words>
  <Application>Microsoft Office PowerPoint</Application>
  <PresentationFormat>Широкоэкранный</PresentationFormat>
  <Paragraphs>57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Century Gothic</vt:lpstr>
      <vt:lpstr>HelveticaNeueCyr</vt:lpstr>
      <vt:lpstr>Tahoma</vt:lpstr>
      <vt:lpstr>Times New Roman</vt:lpstr>
      <vt:lpstr>2_Office Theme</vt:lpstr>
      <vt:lpstr>4_Office Theme</vt:lpstr>
      <vt:lpstr>Возможности налоговой реконструкции при оспаривании заключений государственных экспертов и обжаловании решений налоговых органов</vt:lpstr>
      <vt:lpstr>Каким образом происходит оспаривание заключений экспертов по налоговым преступлениям?</vt:lpstr>
      <vt:lpstr>Кто пишет налоговые экспертизы для органов предварительного следствия?</vt:lpstr>
      <vt:lpstr>Кейс 1. Заключение аффилированного со следствием эксперта АНО </vt:lpstr>
      <vt:lpstr>Презентация PowerPoint</vt:lpstr>
      <vt:lpstr>Презентация PowerPoint</vt:lpstr>
      <vt:lpstr>Презентация PowerPoint</vt:lpstr>
      <vt:lpstr>Фактические обстоятельства дела</vt:lpstr>
      <vt:lpstr>Кейс 2. Заключение эксперта следственного комитета в отношении крупной строительной компании</vt:lpstr>
      <vt:lpstr>Презентация PowerPoint</vt:lpstr>
      <vt:lpstr>Презентация PowerPoint</vt:lpstr>
      <vt:lpstr>В целях оспаривания заключения специалистами были проведены следующие исследования: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Предварительные итоги анализа поставщиков и сотрудников АО «Борисфен»</dc:title>
  <dc:creator>Nikita Kuznetsov</dc:creator>
  <cp:lastModifiedBy>efimov</cp:lastModifiedBy>
  <cp:revision>186</cp:revision>
  <cp:lastPrinted>2020-12-23T18:38:44Z</cp:lastPrinted>
  <dcterms:created xsi:type="dcterms:W3CDTF">2020-12-23T11:36:57Z</dcterms:created>
  <dcterms:modified xsi:type="dcterms:W3CDTF">2022-05-31T18:06:11Z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0x010100D5BF0C1E3EC4B54D89B2A7DD20C56917</vt:lpwstr>
  </property>
</Properties>
</file>