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handoutMasterIdLst>
    <p:handoutMasterId r:id="rId19"/>
  </p:handoutMasterIdLst>
  <p:sldIdLst>
    <p:sldId id="315" r:id="rId2"/>
    <p:sldId id="258" r:id="rId3"/>
    <p:sldId id="314" r:id="rId4"/>
    <p:sldId id="301" r:id="rId5"/>
    <p:sldId id="322" r:id="rId6"/>
    <p:sldId id="320" r:id="rId7"/>
    <p:sldId id="317" r:id="rId8"/>
    <p:sldId id="318" r:id="rId9"/>
    <p:sldId id="319" r:id="rId10"/>
    <p:sldId id="321" r:id="rId11"/>
    <p:sldId id="324" r:id="rId12"/>
    <p:sldId id="316" r:id="rId13"/>
    <p:sldId id="309" r:id="rId14"/>
    <p:sldId id="304" r:id="rId15"/>
    <p:sldId id="305" r:id="rId16"/>
    <p:sldId id="285" r:id="rId17"/>
  </p:sldIdLst>
  <p:sldSz cx="12192000" cy="6858000"/>
  <p:notesSz cx="9926638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803611011691722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Количество экспертиз</c:v>
                </c:pt>
              </c:strCache>
            </c:strRef>
          </c:tx>
          <c:dPt>
            <c:idx val="0"/>
            <c:bubble3D val="0"/>
            <c:explosion val="54"/>
            <c:extLst>
              <c:ext xmlns:c16="http://schemas.microsoft.com/office/drawing/2014/chart" uri="{C3380CC4-5D6E-409C-BE32-E72D297353CC}">
                <c16:uniqueId val="{00000000-1DBF-49FC-9483-3FC04691A70D}"/>
              </c:ext>
            </c:extLst>
          </c:dPt>
          <c:dLbls>
            <c:dLbl>
              <c:idx val="2"/>
              <c:layout>
                <c:manualLayout>
                  <c:x val="5.8936250123546252E-2"/>
                  <c:y val="2.573800240760374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BF-49FC-9483-3FC04691A70D}"/>
                </c:ext>
              </c:extLst>
            </c:dLbl>
            <c:dLbl>
              <c:idx val="3"/>
              <c:layout>
                <c:manualLayout>
                  <c:x val="7.4154251639047264E-2"/>
                  <c:y val="7.7043960585114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BF-49FC-9483-3FC04691A70D}"/>
                </c:ext>
              </c:extLst>
            </c:dLbl>
            <c:spPr>
              <a:noFill/>
              <a:ln w="25407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Бухгалтерские</c:v>
                </c:pt>
                <c:pt idx="1">
                  <c:v>Финансово-аналитические</c:v>
                </c:pt>
                <c:pt idx="2">
                  <c:v>Финансово-кредитные</c:v>
                </c:pt>
                <c:pt idx="3">
                  <c:v>Налоговые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 formatCode="0%">
                  <c:v>0.95000000000000018</c:v>
                </c:pt>
                <c:pt idx="1">
                  <c:v>3.5000000000000017E-2</c:v>
                </c:pt>
                <c:pt idx="2">
                  <c:v>5.0000000000000018E-3</c:v>
                </c:pt>
                <c:pt idx="3" formatCode="0%">
                  <c:v>1.0000000000000004E-2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BF-49FC-9483-3FC04691A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7">
          <a:noFill/>
        </a:ln>
      </c:spPr>
    </c:plotArea>
    <c:legend>
      <c:legendPos val="b"/>
      <c:layout>
        <c:manualLayout>
          <c:xMode val="edge"/>
          <c:yMode val="edge"/>
          <c:x val="3.6960122770099196E-3"/>
          <c:y val="0.76313934281636353"/>
          <c:w val="0.99630398772298956"/>
          <c:h val="0.23589482068305617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0.07391</cdr:x>
      <cdr:y>0.89692</cdr:y>
    </cdr:from>
    <cdr:to>
      <cdr:x>0.99574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138" y="4404612"/>
          <a:ext cx="9979630" cy="5062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500" dirty="0"/>
            <a:t>     8912                                 343                                            22                                  78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941D410-56CE-4BCB-B6D4-5E23975D0148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513513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96D5051-E650-4114-8819-DD4C1E5CB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017301-D30A-4A63-8A85-81601BF8DD9E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300413"/>
            <a:ext cx="7942262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510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515100"/>
            <a:ext cx="43021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CEAFF55-465D-4F1D-B2A1-6E1CB9588C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28578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543050" y="1344613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8C707-CFCF-4293-894B-5E247B0E24CA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EE08-4DAB-469C-B3C3-2EA86BD01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6A51-51F4-469D-8C1B-0699D6478649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B211-58D7-4121-BF60-792234F02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65DD2-CE15-465C-840E-4F899AEBC199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E9FA9-D355-4C9E-82BC-3292FC61B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A2A9B-816F-4F91-B286-3886B9E1FA59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A2D80-5A28-4091-A595-5D02F7155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3238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3211513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F5CDF-C864-4A61-AD8F-BF34521AABB1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BF9A-D428-45F2-824D-BA135C689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1C470-F3E9-4B1C-B6E3-D6BDF4E1D960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4FD61-9CEB-45CE-8FB6-C25464CC3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15410-F0BF-4D8D-8DB4-EF09EFA6FDA4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C83EC-CDE8-4B5B-82BF-E12C665F5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3247-D98E-4AA1-B89A-8CE3521BE49A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D844-6D43-4F65-99AB-686CB237E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550" y="0"/>
            <a:ext cx="1083945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7BD6A-523E-4F4D-A7EE-5C07663710A0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85BFE-5467-4E18-95CE-ED67A0657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BA13C-226F-49FB-9A8D-DDBE6407652C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92D82-3935-4179-AEDA-6A1E4A869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528638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6672263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5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6EC60-D86A-44C5-95AA-F76E0D463525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E20C-78CE-4A07-89F9-53157174E0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8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963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3671185-9C42-495E-8965-350B2510B6B6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DCF8C78-0F12-4442-A4DB-CEE9CDF96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5" r:id="rId2"/>
    <p:sldLayoutId id="2147483701" r:id="rId3"/>
    <p:sldLayoutId id="2147483696" r:id="rId4"/>
    <p:sldLayoutId id="2147483702" r:id="rId5"/>
    <p:sldLayoutId id="2147483697" r:id="rId6"/>
    <p:sldLayoutId id="2147483703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304801"/>
            <a:ext cx="10056812" cy="2644345"/>
          </a:xfrm>
        </p:spPr>
        <p:txBody>
          <a:bodyPr lIns="91440" tIns="45720" rIns="91440" bIns="45720" anchor="b">
            <a:normAutofit/>
          </a:bodyPr>
          <a:lstStyle/>
          <a:p>
            <a:pPr algn="ctr"/>
            <a:r>
              <a:rPr lang="ru-RU" sz="4000" dirty="0"/>
              <a:t>Налоговые</a:t>
            </a:r>
            <a:r>
              <a:rPr lang="en-US" sz="4000" dirty="0"/>
              <a:t> </a:t>
            </a:r>
            <a:r>
              <a:rPr lang="ru-RU" sz="4000" dirty="0"/>
              <a:t>экспертизы </a:t>
            </a:r>
            <a:br>
              <a:rPr lang="ru-RU" sz="4000" dirty="0"/>
            </a:br>
            <a:r>
              <a:rPr lang="ru-RU" sz="4000" dirty="0"/>
              <a:t>в системе МВД России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4" y="3567242"/>
            <a:ext cx="9267824" cy="2606982"/>
          </a:xfrm>
        </p:spPr>
        <p:txBody>
          <a:bodyPr lIns="91440" tIns="0" rIns="91440" bIns="45720" anchor="t">
            <a:normAutofit/>
          </a:bodyPr>
          <a:lstStyle/>
          <a:p>
            <a:pPr marL="27305" algn="r"/>
            <a:r>
              <a:rPr lang="ru-RU" sz="2800" dirty="0">
                <a:latin typeface="Corbel"/>
              </a:rPr>
              <a:t>Заместитель начальника управления</a:t>
            </a:r>
            <a:endParaRPr lang="ru-RU" sz="2800" dirty="0">
              <a:latin typeface="Corbel" panose="020B0503020204020204" pitchFamily="34" charset="0"/>
            </a:endParaRPr>
          </a:p>
          <a:p>
            <a:pPr marL="27305" algn="r"/>
            <a:r>
              <a:rPr lang="ru-RU" dirty="0">
                <a:latin typeface="Corbel"/>
              </a:rPr>
              <a:t>экономических и строительно-технических экспертиз</a:t>
            </a:r>
          </a:p>
          <a:p>
            <a:pPr marL="27305" algn="r"/>
            <a:r>
              <a:rPr lang="ru-RU" b="1" dirty="0">
                <a:latin typeface="Corbel"/>
              </a:rPr>
              <a:t>ЭКЦ МВД России</a:t>
            </a:r>
          </a:p>
          <a:p>
            <a:pPr algn="r"/>
            <a:r>
              <a:rPr lang="ru-RU" sz="2500" dirty="0" err="1"/>
              <a:t>к.э.н</a:t>
            </a:r>
            <a:r>
              <a:rPr lang="ru-RU" sz="2500" dirty="0"/>
              <a:t>. </a:t>
            </a:r>
          </a:p>
          <a:p>
            <a:pPr marL="27305" algn="r"/>
            <a:r>
              <a:rPr lang="ru-RU" b="1" dirty="0">
                <a:latin typeface="Corbel"/>
              </a:rPr>
              <a:t>Руслан  Станиславович Мелешев</a:t>
            </a:r>
          </a:p>
        </p:txBody>
      </p:sp>
      <p:pic>
        <p:nvPicPr>
          <p:cNvPr id="4" name="Picture 8" descr="https://mvd.ru/upload/site1/zsa/EKC_n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27" y="2510825"/>
            <a:ext cx="20034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26850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2715376" y="2407444"/>
            <a:ext cx="2609" cy="188631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67184" y="2784641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83025-04C3-FA3A-1232-C053FAD09276}"/>
              </a:ext>
            </a:extLst>
          </p:cNvPr>
          <p:cNvSpPr txBox="1"/>
          <p:nvPr/>
        </p:nvSpPr>
        <p:spPr>
          <a:xfrm>
            <a:off x="3516472" y="2302031"/>
            <a:ext cx="8140085" cy="3736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видим, чт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практику постановки вопросов «с условием» отдельные представители следственных органов взяли на вооружение слишком активно и зачастую используют без учета конкретных обстоятельств дела.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в качестве исходных данных в экспертную задачу должны быть заложены действительно уже установленные обстоятельства, а не предположения следователя. Поскольку эксперт в ходе экспертного исследования изучает конкретные обстоятельства дела с использованием конкретных экспертных методов, а не выносит какое-либо теоретическое суждение о том, какие условия вообще влияют или могут повлиять на порядок исчисления налогов и сборов. Если исходные данные противоречат материалам дела или входят в специальные знания эксперта, то необходимо заявить ходатайство о разъяснении экспертной задачи. 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AAFFE252-5B40-8EDF-394D-40F300AE3B56}"/>
              </a:ext>
            </a:extLst>
          </p:cNvPr>
          <p:cNvCxnSpPr/>
          <p:nvPr/>
        </p:nvCxnSpPr>
        <p:spPr>
          <a:xfrm>
            <a:off x="2867184" y="387660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114929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2715376" y="2407444"/>
            <a:ext cx="2609" cy="188631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49550" y="3436885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83025-04C3-FA3A-1232-C053FAD09276}"/>
              </a:ext>
            </a:extLst>
          </p:cNvPr>
          <p:cNvSpPr txBox="1"/>
          <p:nvPr/>
        </p:nvSpPr>
        <p:spPr>
          <a:xfrm>
            <a:off x="3516472" y="2302031"/>
            <a:ext cx="8140085" cy="2744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 в качестве экспертной задачи выступает определение влияния на исчисление НДС, подлежащего уплате в бюджет, применения налоговых вычетов по фиктивным операциям. При ответе на данный вопрос эксперты, ссылаясь на указанное в вопросе условие, ограничиваются исключением НДС по «фиктивным» операциям приобретения товаров (работ, услуг) из книги покупок и налоговой декларации. При этом эксперты забывают об обстоятельствах появления товаров (работ, услуг) у исследуемого лица, т.е. в случае купли-продажи продукции — о фактическом приобретении товара, который в дальнейшем реализует налогоплательщик и заплатит с этого НДС.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909624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703513" y="2224088"/>
            <a:ext cx="15875" cy="2865437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1450" y="399573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9388" y="45370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388" y="507682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698750" y="3509963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56000" y="3840163"/>
            <a:ext cx="65309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 err="1">
                <a:latin typeface="Corbel" pitchFamily="34" charset="0"/>
              </a:rPr>
              <a:t>ДжиТиАй</a:t>
            </a:r>
            <a:r>
              <a:rPr lang="ru-RU" sz="2200" dirty="0">
                <a:latin typeface="Corbel" pitchFamily="34" charset="0"/>
              </a:rPr>
              <a:t> (</a:t>
            </a:r>
            <a:r>
              <a:rPr lang="en-US" sz="2200" dirty="0">
                <a:latin typeface="Corbel" pitchFamily="34" charset="0"/>
              </a:rPr>
              <a:t>Japan Tobacco </a:t>
            </a:r>
            <a:r>
              <a:rPr lang="en-US" sz="2200" dirty="0" err="1">
                <a:latin typeface="Corbel" pitchFamily="34" charset="0"/>
              </a:rPr>
              <a:t>Int</a:t>
            </a:r>
            <a:r>
              <a:rPr lang="en-US" sz="2200" dirty="0">
                <a:latin typeface="Corbel" pitchFamily="34" charset="0"/>
              </a:rPr>
              <a:t>)</a:t>
            </a:r>
            <a:r>
              <a:rPr lang="ru-RU" sz="2200" dirty="0">
                <a:latin typeface="Corbel" pitchFamily="34" charset="0"/>
              </a:rPr>
              <a:t>, «</a:t>
            </a:r>
            <a:r>
              <a:rPr lang="ru-RU" sz="2200" dirty="0" err="1">
                <a:latin typeface="Corbel" pitchFamily="34" charset="0"/>
              </a:rPr>
              <a:t>Лиггет-Дукат</a:t>
            </a:r>
            <a:r>
              <a:rPr lang="ru-RU" sz="2200" dirty="0">
                <a:latin typeface="Corbel" pitchFamily="34" charset="0"/>
              </a:rPr>
              <a:t>» и т.д. </a:t>
            </a:r>
          </a:p>
        </p:txBody>
      </p:sp>
      <p:sp>
        <p:nvSpPr>
          <p:cNvPr id="14344" name="Прямоугольник 17"/>
          <p:cNvSpPr>
            <a:spLocks noChangeArrowheads="1"/>
          </p:cNvSpPr>
          <p:nvPr/>
        </p:nvSpPr>
        <p:spPr bwMode="auto">
          <a:xfrm>
            <a:off x="3590925" y="4356100"/>
            <a:ext cx="838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Газпром – </a:t>
            </a:r>
            <a:r>
              <a:rPr lang="ru-RU" sz="2200" dirty="0" err="1">
                <a:solidFill>
                  <a:srgbClr val="000000"/>
                </a:solidFill>
                <a:latin typeface="Corbel" pitchFamily="34" charset="0"/>
              </a:rPr>
              <a:t>Межрегионгаз</a:t>
            </a:r>
            <a:endParaRPr lang="ru-RU" sz="2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14345" name="Прямоугольник 19"/>
          <p:cNvSpPr>
            <a:spLocks noChangeArrowheads="1"/>
          </p:cNvSpPr>
          <p:nvPr/>
        </p:nvSpPr>
        <p:spPr bwMode="auto">
          <a:xfrm>
            <a:off x="3532188" y="3343275"/>
            <a:ext cx="84470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ОАО НК «Сибнефть», «ТНК-</a:t>
            </a:r>
            <a:r>
              <a:rPr lang="en-US" sz="2200" dirty="0">
                <a:solidFill>
                  <a:srgbClr val="000000"/>
                </a:solidFill>
                <a:latin typeface="Corbel" pitchFamily="34" charset="0"/>
              </a:rPr>
              <a:t> BP</a:t>
            </a:r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», </a:t>
            </a:r>
            <a:r>
              <a:rPr lang="ru-RU" sz="2200" dirty="0" err="1">
                <a:solidFill>
                  <a:srgbClr val="000000"/>
                </a:solidFill>
                <a:latin typeface="Corbel" pitchFamily="34" charset="0"/>
              </a:rPr>
              <a:t>РуссНефть</a:t>
            </a:r>
            <a:r>
              <a:rPr lang="ru-RU" sz="2200" dirty="0">
                <a:solidFill>
                  <a:srgbClr val="000000"/>
                </a:solidFill>
                <a:latin typeface="Corbel" pitchFamily="34" charset="0"/>
              </a:rPr>
              <a:t> и т.д.</a:t>
            </a:r>
          </a:p>
        </p:txBody>
      </p:sp>
      <p:sp>
        <p:nvSpPr>
          <p:cNvPr id="14346" name="Прямоугольник 20"/>
          <p:cNvSpPr>
            <a:spLocks noChangeArrowheads="1"/>
          </p:cNvSpPr>
          <p:nvPr/>
        </p:nvSpPr>
        <p:spPr bwMode="auto">
          <a:xfrm>
            <a:off x="3597275" y="4852988"/>
            <a:ext cx="65738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ООО «Эльдорадо», ООО «Офисная техника»</a:t>
            </a:r>
            <a:endParaRPr lang="ru-RU" sz="2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0"/>
            <a:ext cx="8912225" cy="15605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наиболее интересные примеры</a:t>
            </a:r>
          </a:p>
        </p:txBody>
      </p:sp>
    </p:spTree>
    <p:extLst>
      <p:ext uri="{BB962C8B-B14F-4D97-AF65-F5344CB8AC3E}">
        <p14:creationId xmlns:p14="http://schemas.microsoft.com/office/powerpoint/2010/main" val="3942736729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nk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25000" y="5857875"/>
            <a:ext cx="19478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Банки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2400" y="4462463"/>
            <a:ext cx="27098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Банки и завод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00500" y="1071563"/>
            <a:ext cx="3048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" y="2976563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38500" y="2714625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19750" y="2714625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zdani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97863" y="2976563"/>
            <a:ext cx="1828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AutoShape 9"/>
          <p:cNvSpPr>
            <a:spLocks noChangeArrowheads="1"/>
          </p:cNvSpPr>
          <p:nvPr/>
        </p:nvSpPr>
        <p:spPr bwMode="auto">
          <a:xfrm rot="2152983">
            <a:off x="1676400" y="4348163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 rot="8562268">
            <a:off x="6553200" y="4348163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 rot="8344129">
            <a:off x="1633538" y="2078038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571750" y="2143125"/>
            <a:ext cx="5943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Arial Black" pitchFamily="34" charset="0"/>
              </a:rPr>
              <a:t>Нефтедобывающие заводы</a:t>
            </a:r>
            <a:endParaRPr lang="ru-RU">
              <a:latin typeface="Corbel" pitchFamily="34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286000" y="6291263"/>
            <a:ext cx="5943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Налогоплательщик</a:t>
            </a:r>
            <a:r>
              <a:rPr lang="ru-RU" sz="1400">
                <a:latin typeface="Bodoni MT Black" pitchFamily="18" charset="0"/>
              </a:rPr>
              <a:t> – </a:t>
            </a:r>
            <a:r>
              <a:rPr lang="ru-RU" sz="1400">
                <a:latin typeface="Arial Black" pitchFamily="34" charset="0"/>
              </a:rPr>
              <a:t>нефтяная компания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829550" y="1643063"/>
            <a:ext cx="2762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5 </a:t>
            </a:r>
            <a:r>
              <a:rPr lang="ru-RU" sz="2000">
                <a:latin typeface="Corbel" pitchFamily="34" charset="0"/>
              </a:rPr>
              <a:t>условных единиц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7670800" y="4576763"/>
            <a:ext cx="24558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55 </a:t>
            </a:r>
            <a:r>
              <a:rPr lang="ru-RU" sz="2000">
                <a:latin typeface="Corbel" pitchFamily="34" charset="0"/>
              </a:rPr>
              <a:t>условных единиц</a:t>
            </a:r>
            <a:endParaRPr lang="ru-RU">
              <a:latin typeface="Corbel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7239000" y="5500688"/>
            <a:ext cx="2952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2000">
                <a:latin typeface="Arial Rounded MT Bold" pitchFamily="34" charset="0"/>
              </a:rPr>
              <a:t>60 </a:t>
            </a:r>
            <a:r>
              <a:rPr lang="ru-RU" sz="2000">
                <a:latin typeface="Corbel" pitchFamily="34" charset="0"/>
              </a:rPr>
              <a:t>условных единиц</a:t>
            </a:r>
            <a:endParaRPr lang="ru-RU">
              <a:latin typeface="Corbel" pitchFamily="34" charset="0"/>
            </a:endParaRP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 rot="304908">
            <a:off x="7011988" y="5845175"/>
            <a:ext cx="2613025" cy="457200"/>
          </a:xfrm>
          <a:prstGeom prst="rightArrow">
            <a:avLst>
              <a:gd name="adj1" fmla="val 50000"/>
              <a:gd name="adj2" fmla="val 131319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 rot="2152983">
            <a:off x="6915150" y="2101850"/>
            <a:ext cx="2286000" cy="457200"/>
          </a:xfrm>
          <a:prstGeom prst="rightArrow">
            <a:avLst>
              <a:gd name="adj1" fmla="val 50000"/>
              <a:gd name="adj2" fmla="val 93750"/>
            </a:avLst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286000" y="3500438"/>
            <a:ext cx="5943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Нефте-трейдеры, находящиеся на льготных режимах налогообложения и (или) зарегистрированные в оффшорных юрисдикциях</a:t>
            </a:r>
            <a:endParaRPr lang="ru-RU">
              <a:latin typeface="Corbel" pitchFamily="34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476250" y="142875"/>
            <a:ext cx="1076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9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 в отношении нефтяных компаний</a:t>
            </a:r>
            <a:endParaRPr lang="ru-RU" sz="29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8591550" y="6519863"/>
            <a:ext cx="3600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1400">
                <a:latin typeface="Arial Black" pitchFamily="34" charset="0"/>
              </a:rPr>
              <a:t>Нефтеперерабатывающий завод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300"/>
                            </p:stCondLst>
                            <p:childTnLst>
                              <p:par>
                                <p:cTn id="9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1300"/>
                            </p:stCondLst>
                            <p:childTnLst>
                              <p:par>
                                <p:cTn id="10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63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8202" grpId="0" animBg="1"/>
      <p:bldP spid="8203" grpId="0" animBg="1"/>
      <p:bldP spid="8204" grpId="0"/>
      <p:bldP spid="8205" grpId="0"/>
      <p:bldP spid="8206" grpId="0"/>
      <p:bldP spid="8207" grpId="0"/>
      <p:bldP spid="8208" grpId="0"/>
      <p:bldP spid="8209" grpId="0" animBg="1"/>
      <p:bldP spid="8210" grpId="0" animBg="1"/>
      <p:bldP spid="8211" grpId="0"/>
      <p:bldP spid="2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074863" y="871538"/>
            <a:ext cx="6350" cy="3560762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071688" y="4422775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070100" y="2233613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70200" y="1401763"/>
            <a:ext cx="7921625" cy="37240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Экспертная задача:</a:t>
            </a:r>
            <a:r>
              <a:rPr lang="ru-RU" sz="2200" dirty="0">
                <a:latin typeface="Corbel" pitchFamily="34" charset="0"/>
                <a:ea typeface="Corbel" pitchFamily="34" charset="0"/>
                <a:cs typeface="Corbel" pitchFamily="34" charset="0"/>
              </a:rPr>
              <a:t> </a:t>
            </a:r>
            <a:endParaRPr lang="ru-RU" dirty="0">
              <a:latin typeface="Corbel" pitchFamily="34" charset="0"/>
            </a:endParaRPr>
          </a:p>
          <a:p>
            <a:endParaRPr lang="ru-RU" sz="2200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Включены ли ОАО «НК» в состав расходов (налоговых вычетов) в целях налогообложения расходы (вычеты) Компании по приобретению нефти у ООО «НТ», произведенные в 2005 году? Если да, то в какой сумме и как это повлияло на налогообложение ОАО «НК»?</a:t>
            </a:r>
            <a:endParaRPr lang="ru-RU" sz="1600" i="1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600" i="1" dirty="0">
                <a:latin typeface="Corbel" pitchFamily="34" charset="0"/>
              </a:rPr>
              <a:t>Является ли приобретение ОАО «НК» нефти, добытой дочерними компаниями ООО «А», ООО «Б» и ОАО «В», у торговой организации ООО «НТ» экономически оправданным при наличии реальной возможности купить, минуя посредника, по более низкой цене?</a:t>
            </a:r>
          </a:p>
          <a:p>
            <a:pPr>
              <a:buFont typeface="Arial" charset="0"/>
              <a:buChar char="•"/>
            </a:pPr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Экспертная инициатива - Включены ли ООО «НТ» в состав доходов в целях исчисления налога на прибыль (общую сумму НДС) доходы, полученные обществом (НДС) от реализации нефти в адрес ОАО «НК» в 2005 г.? Если да, то в какой сумме и как это повлияло на налогообложение ООО «НТ» налогом на прибыль (НДС) в 2005.?</a:t>
            </a:r>
            <a:endParaRPr lang="ru-RU" sz="1600" i="1" dirty="0">
              <a:latin typeface="Corbe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644650" y="3175"/>
            <a:ext cx="8902700" cy="9890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 в отношении ОАО «НК»</a:t>
            </a:r>
            <a:endParaRPr lang="ru-RU" sz="2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2070100" y="319563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1731963" y="1052513"/>
            <a:ext cx="6350" cy="2189162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738313" y="3232150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746250" y="144303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1644650" y="3175"/>
            <a:ext cx="8902700" cy="989013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Налоговая 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/>
                <a:ea typeface="+mj-ea"/>
                <a:cs typeface="+mj-cs"/>
              </a:rPr>
              <a:t>в отношении ОАО «НК»</a:t>
            </a:r>
            <a:endParaRPr lang="ru-RU" sz="2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0775" y="793750"/>
            <a:ext cx="98552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Методика исследования:</a:t>
            </a:r>
          </a:p>
          <a:p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Классическая методика по определению влияния отдельных операций (сделок) на исчисление налогов и соответствия их налоговому законодательству (налоговая реконструкция применялась задолго до </a:t>
            </a:r>
            <a:r>
              <a:rPr lang="ru-RU" sz="1600" i="1" dirty="0" err="1">
                <a:latin typeface="Corbel" pitchFamily="34" charset="0"/>
                <a:ea typeface="Corbel" pitchFamily="34" charset="0"/>
                <a:cs typeface="Corbel" pitchFamily="34" charset="0"/>
              </a:rPr>
              <a:t>Кузбассмолоко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 - сопоставлялись фактические налоговые обязательства  с правовой моделью - без злоупотребления правом);</a:t>
            </a:r>
          </a:p>
          <a:p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 ходе исследования по вопросам, в т.ч. поставленным в рамках экспертной инициативы, установлено, что условия налогообложения ОАО «НК» и ООО «НК» налогом на прибыль и налогом на добавленную стоимость одинаковые (общий режим налогообложения, одинаковые ставки налога, отсутствуют льготы);</a:t>
            </a:r>
          </a:p>
          <a:p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Определение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 Конституционного Суда РФ от 4 июня 2007 г. №320-О-П: «Налоговое законодательство не использует понятие экономической целесообразности и не регулирует порядок и условия ведения финансово-хозяйственной деятельности, а потому обоснованность расходов, уменьшающих в целях налогообложения полученные доходы, не может оцениваться с точки зрения их целесообразности, рациональности, эффективности или полученного результата. В силу принципа свободы экономической деятельности (статья 8, часть 1, Конституции РФ) налогоплательщик осуществляет ее самостоятельно на свой риск и вправе самостоятельно и единолично оценивать ее эффективность и целесообразность». </a:t>
            </a:r>
          </a:p>
          <a:p>
            <a:r>
              <a:rPr lang="ru-RU" sz="1600" b="1" i="1" dirty="0">
                <a:latin typeface="Corbel" pitchFamily="34" charset="0"/>
                <a:ea typeface="Corbel" pitchFamily="34" charset="0"/>
                <a:cs typeface="Corbel" pitchFamily="34" charset="0"/>
              </a:rPr>
              <a:t>Постановление </a:t>
            </a:r>
            <a:r>
              <a:rPr lang="ru-RU" sz="1600" i="1" dirty="0">
                <a:latin typeface="Corbel" pitchFamily="34" charset="0"/>
                <a:ea typeface="Corbel" pitchFamily="34" charset="0"/>
                <a:cs typeface="Corbel" pitchFamily="34" charset="0"/>
              </a:rPr>
              <a:t>Высшего Арбитражного Суда РФ от 12 октября 2006 года №53 «Об оценке арбитражными судами обоснованности получения налогоплательщиком налоговой выгоды»: «обоснованность расходов, учитываемых при расчете налоговой базы, должна оцениваться с учетом обстоятельств, свидетельствующих о намерениях налогоплательщика получить экономический эффект в результате реальной предпринимательской или иной экономической деятельности. При этом речь идет именно о намерениях и целях (направленности) этой деятельности, а не о ее результате. Обоснованность получения налоговой выгоды, как отмечается в том же Постановлении, не может быть поставлена в зависимость от эффективности использования капитала».</a:t>
            </a:r>
            <a:endParaRPr lang="ru-RU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dirty="0">
              <a:latin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  <a:p>
            <a:pPr>
              <a:buFont typeface="Arial" charset="0"/>
              <a:buChar char="•"/>
            </a:pPr>
            <a:endParaRPr lang="ru-RU" sz="1600" i="1" dirty="0">
              <a:latin typeface="Corbel" pitchFamily="34" charset="0"/>
              <a:ea typeface="Corbel" pitchFamily="34" charset="0"/>
              <a:cs typeface="Corbel" pitchFamily="34" charset="0"/>
            </a:endParaRP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1746250" y="2300288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3634" y="1650320"/>
            <a:ext cx="9875837" cy="14716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4" name="Picture 8" descr="https://mvd.ru/upload/site1/zsa/EKC_n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27" y="2510825"/>
            <a:ext cx="20034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47557" y="4000500"/>
            <a:ext cx="66130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" algn="r"/>
            <a:r>
              <a:rPr lang="ru-RU" dirty="0">
                <a:latin typeface="Corbel"/>
              </a:rPr>
              <a:t>Заместитель начальника управления экономических и строительно-технических экспертиз</a:t>
            </a:r>
          </a:p>
          <a:p>
            <a:pPr marL="27305" algn="r"/>
            <a:r>
              <a:rPr lang="ru-RU" b="1" dirty="0">
                <a:latin typeface="Corbel"/>
              </a:rPr>
              <a:t>ЭКЦ МВД России</a:t>
            </a:r>
          </a:p>
          <a:p>
            <a:pPr algn="r"/>
            <a:r>
              <a:rPr lang="ru-RU" dirty="0" err="1">
                <a:latin typeface="Corbel"/>
              </a:rPr>
              <a:t>к.э.н</a:t>
            </a:r>
            <a:r>
              <a:rPr lang="ru-RU" dirty="0">
                <a:latin typeface="Corbel"/>
              </a:rPr>
              <a:t>. </a:t>
            </a:r>
          </a:p>
          <a:p>
            <a:pPr marL="27305" algn="r"/>
            <a:r>
              <a:rPr lang="ru-RU" b="1" dirty="0">
                <a:latin typeface="Corbel"/>
              </a:rPr>
              <a:t>Руслан  Станиславович Мелешев</a:t>
            </a:r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547688"/>
            <a:ext cx="109728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Структура экономических экспертиз по родам</a:t>
            </a:r>
          </a:p>
        </p:txBody>
      </p:sp>
      <p:graphicFrame>
        <p:nvGraphicFramePr>
          <p:cNvPr id="4" name="Объект 12"/>
          <p:cNvGraphicFramePr>
            <a:graphicFrameLocks noGrp="1"/>
          </p:cNvGraphicFramePr>
          <p:nvPr>
            <p:ph sz="quarter" idx="2"/>
          </p:nvPr>
        </p:nvGraphicFramePr>
        <p:xfrm>
          <a:off x="555171" y="1457324"/>
          <a:ext cx="10825843" cy="4910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465" y="1221220"/>
            <a:ext cx="8911687" cy="1561737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Налоговая экспертиза</a:t>
            </a:r>
            <a:br>
              <a:rPr lang="ru-RU" sz="2800" dirty="0"/>
            </a:br>
            <a:br>
              <a:rPr lang="ru-RU" sz="2800" dirty="0"/>
            </a:br>
            <a:r>
              <a:rPr lang="ru-RU" sz="2400" dirty="0"/>
              <a:t>исследование исполнения обязательств по исчислению налогов, сборов и взносов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7498" y="379388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198 УК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40" y="3714373"/>
            <a:ext cx="653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Уклонение </a:t>
            </a:r>
            <a:r>
              <a:rPr lang="ru-RU" dirty="0" err="1"/>
              <a:t>физ</a:t>
            </a:r>
            <a:r>
              <a:rPr lang="ru-RU" dirty="0"/>
              <a:t> лица от уплаты налогов, сборов и страховых взносов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67498" y="4334031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 УК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40" y="4334031"/>
            <a:ext cx="653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Уклонение от уплаты налогов, сборов и страховых взносов, подлежащих уплате организацией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67498" y="4874176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199.1 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4340" y="4953689"/>
            <a:ext cx="653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Неисполнение обязанностей налогового агента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716696" y="2224609"/>
            <a:ext cx="2226" cy="336780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10831" y="399618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718924" y="4536332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8924" y="5076477"/>
            <a:ext cx="64857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678924" y="5410889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199.3 УК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368576" y="5404263"/>
            <a:ext cx="1509737" cy="404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ст. 199.4  УК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716696" y="5579165"/>
            <a:ext cx="935723" cy="752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957391" y="5424966"/>
            <a:ext cx="4784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Уклонение </a:t>
            </a:r>
            <a:r>
              <a:rPr lang="ru-RU" dirty="0" err="1"/>
              <a:t>физ</a:t>
            </a:r>
            <a:r>
              <a:rPr lang="ru-RU" dirty="0"/>
              <a:t> лица от уплаты страховых взносы в различные фонды</a:t>
            </a:r>
          </a:p>
        </p:txBody>
      </p:sp>
    </p:spTree>
    <p:extLst>
      <p:ext uri="{BB962C8B-B14F-4D97-AF65-F5344CB8AC3E}">
        <p14:creationId xmlns:p14="http://schemas.microsoft.com/office/powerpoint/2010/main" val="281485248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702110" y="2407444"/>
            <a:ext cx="15875" cy="2865437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18391" y="3840163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818391" y="5247741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8391" y="2944032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56000" y="3840163"/>
            <a:ext cx="65309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5E7DAE-499E-9221-D22B-41AF0D3EEC3A}"/>
              </a:ext>
            </a:extLst>
          </p:cNvPr>
          <p:cNvSpPr txBox="1"/>
          <p:nvPr/>
        </p:nvSpPr>
        <p:spPr>
          <a:xfrm>
            <a:off x="3708179" y="3429000"/>
            <a:ext cx="8041567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Основы методики были заложены еще в 1999-2002 годах в налоговой полиции, в том числе элементы налоговой реконструкции – восстановление фактических затрат, понесенных налогоплательщиком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0C349-B023-EC7A-03A4-1F9DAF1A3C0D}"/>
              </a:ext>
            </a:extLst>
          </p:cNvPr>
          <p:cNvSpPr txBox="1"/>
          <p:nvPr/>
        </p:nvSpPr>
        <p:spPr>
          <a:xfrm>
            <a:off x="3716114" y="2658090"/>
            <a:ext cx="810506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Налоговые экспертизы в системе МВД России проводятся с 2003 года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77788A-F5C7-D602-07A9-03F6F0A5B333}"/>
              </a:ext>
            </a:extLst>
          </p:cNvPr>
          <p:cNvSpPr txBox="1"/>
          <p:nvPr/>
        </p:nvSpPr>
        <p:spPr>
          <a:xfrm>
            <a:off x="3684368" y="4605595"/>
            <a:ext cx="8089190" cy="155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видим, что значительным количеством экспертных организаций (как государственных, так и частных) последние годы методика налоговых экспертиз понимается очень упрощена и связана с математическими действиями по исключению из регистров налогового учета вычетов и расходов от конкретных контрагентов, что не всегда соответствует материалам уголовного дела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702110" y="2407444"/>
            <a:ext cx="15875" cy="2865437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819979" y="4836681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8391" y="2944032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56000" y="3840163"/>
            <a:ext cx="65309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0C349-B023-EC7A-03A4-1F9DAF1A3C0D}"/>
              </a:ext>
            </a:extLst>
          </p:cNvPr>
          <p:cNvSpPr txBox="1"/>
          <p:nvPr/>
        </p:nvSpPr>
        <p:spPr>
          <a:xfrm>
            <a:off x="3716114" y="2658090"/>
            <a:ext cx="4077302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Основы методики налоговой экспертизы изложены в учебнике, подготовленном коллективом авторов ЭКЦ МВД России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7">
            <a:extLst>
              <a:ext uri="{FF2B5EF4-FFF2-40B4-BE49-F238E27FC236}">
                <a16:creationId xmlns:a16="http://schemas.microsoft.com/office/drawing/2014/main" id="{619D8D4D-5799-6445-AC54-948015A21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291" y="820621"/>
            <a:ext cx="4011889" cy="576064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9C7C6B-8E13-54E9-50C2-6ED4888950EF}"/>
              </a:ext>
            </a:extLst>
          </p:cNvPr>
          <p:cNvSpPr txBox="1"/>
          <p:nvPr/>
        </p:nvSpPr>
        <p:spPr>
          <a:xfrm>
            <a:off x="3569673" y="4362506"/>
            <a:ext cx="4239618" cy="1554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Судебно-экономическая экспертиза в уголовном процессе : учебное пособие для вузов / Э. Ф. Мусин [и др.] ; под редакцией Э. Ф. Мусина. — Москва : Издательство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273 с</a:t>
            </a:r>
          </a:p>
        </p:txBody>
      </p:sp>
    </p:spTree>
    <p:extLst>
      <p:ext uri="{BB962C8B-B14F-4D97-AF65-F5344CB8AC3E}">
        <p14:creationId xmlns:p14="http://schemas.microsoft.com/office/powerpoint/2010/main" val="344774672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H="1">
            <a:off x="2702110" y="2407444"/>
            <a:ext cx="15875" cy="2865437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18391" y="4055269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818391" y="5247741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8391" y="2944032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56000" y="3840163"/>
            <a:ext cx="65309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>
                <a:latin typeface="Corbel" pitchFamily="34" charset="0"/>
              </a:rPr>
              <a:t>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5E7DAE-499E-9221-D22B-41AF0D3EEC3A}"/>
              </a:ext>
            </a:extLst>
          </p:cNvPr>
          <p:cNvSpPr txBox="1"/>
          <p:nvPr/>
        </p:nvSpPr>
        <p:spPr>
          <a:xfrm>
            <a:off x="3668492" y="3562435"/>
            <a:ext cx="8152688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Налоговую экспертизу из-за своей сложности и длительности по времени исследования необходимо назначать в начале расследования, после проведения выемок (обысков) и следственных осмотров изъятых документов.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0C349-B023-EC7A-03A4-1F9DAF1A3C0D}"/>
              </a:ext>
            </a:extLst>
          </p:cNvPr>
          <p:cNvSpPr txBox="1"/>
          <p:nvPr/>
        </p:nvSpPr>
        <p:spPr>
          <a:xfrm>
            <a:off x="3668492" y="2224088"/>
            <a:ext cx="8105066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Накопленная в МВД России экспертная практика выработала определенные правила методического характера по назначению и производству налоговых экспертиз, соблюдение которых повышает эффективность проведения экспертного исследования.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77788A-F5C7-D602-07A9-03F6F0A5B333}"/>
              </a:ext>
            </a:extLst>
          </p:cNvPr>
          <p:cNvSpPr txBox="1"/>
          <p:nvPr/>
        </p:nvSpPr>
        <p:spPr>
          <a:xfrm>
            <a:off x="3684368" y="4605595"/>
            <a:ext cx="8089190" cy="1855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Целесообразно перед назначением налоговой экспертизы представить эксперту вопросы для согласования, а также документы для оценки их достаточности. Это значительно уменьшает вероятность заявления экспертом ходатайства о предоставлении документов дополнительно, и, следовательно, позволяет сократить сроки проведения экспертизы и предварительного расследования.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18012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2597930" y="2751393"/>
            <a:ext cx="2609" cy="188631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18391" y="429714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8391" y="2944032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16"/>
          <p:cNvSpPr txBox="1">
            <a:spLocks noChangeArrowheads="1"/>
          </p:cNvSpPr>
          <p:nvPr/>
        </p:nvSpPr>
        <p:spPr bwMode="auto">
          <a:xfrm>
            <a:off x="3566497" y="3840163"/>
            <a:ext cx="831451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В рамках экспертизы исследуется финансово-хозяйственная деятельность экономических субъектов и ее отражение в различных системах учета, а не действия специалистов-экономистов и прочих лиц по ее изучению. В целях проведения объективного исследования эксперту-экономисту требуется изучение учетной документации, непосредственно отражающей факты финансово-хозяйствующей деятельности, а не документов, содержащих субъективное мнения иных лиц о данных фактах.</a:t>
            </a:r>
            <a:endParaRPr lang="ru-RU" dirty="0">
              <a:latin typeface="Corbe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7432D0-FCAE-1A2E-6F6E-FCEB7519E6EE}"/>
              </a:ext>
            </a:extLst>
          </p:cNvPr>
          <p:cNvSpPr txBox="1"/>
          <p:nvPr/>
        </p:nvSpPr>
        <p:spPr>
          <a:xfrm>
            <a:off x="3568085" y="2638838"/>
            <a:ext cx="8319889" cy="961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Акты проверок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решения налогового органа объектами исследования налоговой экспертизы не являются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(хотя многие эксперты их фактически дублируют)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5796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2715376" y="2407444"/>
            <a:ext cx="2609" cy="188631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18391" y="4297148"/>
            <a:ext cx="64770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8391" y="2944032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7432D0-FCAE-1A2E-6F6E-FCEB7519E6EE}"/>
              </a:ext>
            </a:extLst>
          </p:cNvPr>
          <p:cNvSpPr txBox="1"/>
          <p:nvPr/>
        </p:nvSpPr>
        <p:spPr>
          <a:xfrm>
            <a:off x="3515611" y="2312449"/>
            <a:ext cx="8319889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2008 г. отдельными специалистами высказывалась позиция, согласно которой вопросы на соответствие каких-либо действий исследуемого лица требованиям налогового законодательства, которые являются одними из основных в налоговой экспертизе, считались правовыми.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CA1A4E-2A9B-7F84-C393-1ED16583446C}"/>
              </a:ext>
            </a:extLst>
          </p:cNvPr>
          <p:cNvSpPr txBox="1"/>
          <p:nvPr/>
        </p:nvSpPr>
        <p:spPr>
          <a:xfrm>
            <a:off x="3566497" y="3715974"/>
            <a:ext cx="8348845" cy="215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Однако Решение Верховного Суда РФ от 26.03.2008 ГКПИ08-334 в рамках гражданского дела по заявлению гражданки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Дедяевой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 В. о признании недействующим Перечня родов (видов) судебных экспертиз, производимых в ЭКП ОВД в части налоговой судебной экспертизы на предмет исследования исполнения обязательств по исчислению налогов и сборов, поставило точку в споре в пользу налоговой экспертизы и закрепило возможность проведения экспертного исследования на предмет соответствия налоговому законодательству.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9422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 flipH="1">
            <a:off x="2715376" y="2407444"/>
            <a:ext cx="2609" cy="1886318"/>
          </a:xfrm>
          <a:prstGeom prst="line">
            <a:avLst/>
          </a:prstGeom>
          <a:ln w="19050"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49550" y="3489316"/>
            <a:ext cx="64928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749550" y="1308101"/>
            <a:ext cx="8912225" cy="1193800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indent="25209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Налоговая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экспертиза</a:t>
            </a: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83025-04C3-FA3A-1232-C053FAD09276}"/>
              </a:ext>
            </a:extLst>
          </p:cNvPr>
          <p:cNvSpPr txBox="1"/>
          <p:nvPr/>
        </p:nvSpPr>
        <p:spPr>
          <a:xfrm>
            <a:off x="3516472" y="2302031"/>
            <a:ext cx="8140085" cy="3041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специальные знания эксперта входит не все законодательство о налогах и сборах и законодательство о бухгалтерском учете, а лишь те положения, которые устанавливают специальные правила по отражению финансово-хозяйственной деятельности в бухгалтерском учете и исчислению налогов хозяйствующим субъектом. Иные нормы законодательства, например, нормы, регулирующие вопросы налогового администрирования, в частности, разрешающие использование в деятельности налогового органа методов аналогии, или позволяющие не принимать к вычету суммы «входного» НДС без счета-фактуры или с неправильно оформленным счетом-фактурой и т.д. — не могут быть использованы в ходе судебно-налоговой экспертизы.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2205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2011</TotalTime>
  <Words>1461</Words>
  <Application>Microsoft Office PowerPoint</Application>
  <PresentationFormat>Широкоэкранный</PresentationFormat>
  <Paragraphs>79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Arial Rounded MT Bold</vt:lpstr>
      <vt:lpstr>Bodoni MT Black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Налоговые экспертизы  в системе МВД России  </vt:lpstr>
      <vt:lpstr>Структура экономических экспертиз по родам</vt:lpstr>
      <vt:lpstr>Налоговая экспертиза  исследование исполнения обязательств по исчислению налогов, сборов и взносов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Современное состояние и актуальные проблемы развития судебно-экономических экспертиз в системе МВД России</dc:title>
  <dc:creator>Алексей</dc:creator>
  <cp:lastModifiedBy>Ефимов Сергей Владимирович</cp:lastModifiedBy>
  <cp:revision>932</cp:revision>
  <cp:lastPrinted>2015-10-14T09:26:36Z</cp:lastPrinted>
  <dcterms:created xsi:type="dcterms:W3CDTF">2014-10-14T08:16:53Z</dcterms:created>
  <dcterms:modified xsi:type="dcterms:W3CDTF">2022-06-01T02:55:29Z</dcterms:modified>
</cp:coreProperties>
</file>