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1278" r:id="rId2"/>
    <p:sldId id="1265" r:id="rId3"/>
    <p:sldId id="1275" r:id="rId4"/>
    <p:sldId id="1277" r:id="rId5"/>
    <p:sldId id="1288" r:id="rId6"/>
    <p:sldId id="1280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>
      <p:cViewPr varScale="1">
        <p:scale>
          <a:sx n="124" d="100"/>
          <a:sy n="124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6FFAA4-DBB5-46FF-A97A-5E3AB1AC8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/>
          <a:stretch/>
        </p:blipFill>
        <p:spPr>
          <a:xfrm rot="5400000">
            <a:off x="-164102" y="194384"/>
            <a:ext cx="6878481" cy="6478975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человек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A7D525EA-7E42-49F4-8CA2-1660023422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5" r="30745"/>
          <a:stretch/>
        </p:blipFill>
        <p:spPr>
          <a:xfrm>
            <a:off x="6478975" y="0"/>
            <a:ext cx="266429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B33CB-7668-4236-9A98-06FFF9808857}"/>
              </a:ext>
            </a:extLst>
          </p:cNvPr>
          <p:cNvSpPr txBox="1"/>
          <p:nvPr/>
        </p:nvSpPr>
        <p:spPr>
          <a:xfrm>
            <a:off x="467544" y="2086977"/>
            <a:ext cx="5688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Инструменты экспертной поддержки юридической позиции в налоговых спорах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3464EF-3F7B-4145-BD4A-099B46B56E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8680"/>
            <a:ext cx="1080120" cy="11878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92844B-FB17-4DBE-843A-105873EBDD70}"/>
              </a:ext>
            </a:extLst>
          </p:cNvPr>
          <p:cNvSpPr txBox="1"/>
          <p:nvPr/>
        </p:nvSpPr>
        <p:spPr>
          <a:xfrm>
            <a:off x="3131840" y="4520733"/>
            <a:ext cx="33123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В.И. Лебединский </a:t>
            </a:r>
          </a:p>
        </p:txBody>
      </p:sp>
    </p:spTree>
    <p:extLst>
      <p:ext uri="{BB962C8B-B14F-4D97-AF65-F5344CB8AC3E}">
        <p14:creationId xmlns:p14="http://schemas.microsoft.com/office/powerpoint/2010/main" val="40829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7839D8-2911-4231-98DA-268FD949264A}"/>
              </a:ext>
            </a:extLst>
          </p:cNvPr>
          <p:cNvSpPr/>
          <p:nvPr/>
        </p:nvSpPr>
        <p:spPr>
          <a:xfrm>
            <a:off x="8545" y="6159984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6385" y="576064"/>
            <a:ext cx="7417472" cy="1030751"/>
          </a:xfrm>
        </p:spPr>
        <p:txBody>
          <a:bodyPr/>
          <a:lstStyle/>
          <a:p>
            <a:pPr lvl="0" algn="l">
              <a:spcBef>
                <a:spcPts val="0"/>
              </a:spcBef>
            </a:pPr>
            <a:r>
              <a:rPr lang="ru-RU" b="1" dirty="0">
                <a:solidFill>
                  <a:srgbClr val="DC51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Пока все хорошо</a:t>
            </a:r>
            <a:endParaRPr lang="ru-RU" sz="3300" dirty="0">
              <a:solidFill>
                <a:srgbClr val="DC51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2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23A8B3-B9D3-4DAF-89E5-1EBC7EE26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06" y="383022"/>
            <a:ext cx="1098688" cy="88697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E1F0D08-C2D3-D2CE-92FC-3CE6B606A2C9}"/>
              </a:ext>
            </a:extLst>
          </p:cNvPr>
          <p:cNvSpPr txBox="1"/>
          <p:nvPr/>
        </p:nvSpPr>
        <p:spPr>
          <a:xfrm>
            <a:off x="4869959" y="2160531"/>
            <a:ext cx="4282586" cy="1267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Сделки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Проверь себя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Подложи соломку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0AE785B-B748-ED75-0DFF-83424AE36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96963"/>
            <a:ext cx="3808661" cy="380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22ADAF-115E-0AC8-B265-2FCDCACA34DA}"/>
              </a:ext>
            </a:extLst>
          </p:cNvPr>
          <p:cNvSpPr txBox="1"/>
          <p:nvPr/>
        </p:nvSpPr>
        <p:spPr>
          <a:xfrm>
            <a:off x="4869959" y="3861048"/>
            <a:ext cx="4282586" cy="1164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Примеры: имущество, акции, роялти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Отчет + Заключение СРО</a:t>
            </a:r>
          </a:p>
        </p:txBody>
      </p:sp>
    </p:spTree>
    <p:extLst>
      <p:ext uri="{BB962C8B-B14F-4D97-AF65-F5344CB8AC3E}">
        <p14:creationId xmlns:p14="http://schemas.microsoft.com/office/powerpoint/2010/main" val="344006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8F240-2A4A-4520-B9D4-8343FEE3A96E}"/>
              </a:ext>
            </a:extLst>
          </p:cNvPr>
          <p:cNvSpPr/>
          <p:nvPr/>
        </p:nvSpPr>
        <p:spPr>
          <a:xfrm>
            <a:off x="0" y="6179898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2563" y="531353"/>
            <a:ext cx="7865800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Налоговая проверка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412776"/>
            <a:ext cx="8191822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3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23A8B3-B9D3-4DAF-89E5-1EBC7EE26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102" y="305126"/>
            <a:ext cx="1098688" cy="886970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E7ED6669-8BDA-4CC6-8B88-9EFD533F6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7" y="1912951"/>
            <a:ext cx="4140000" cy="276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B922B8-1C81-875F-2E1C-5FB28AF38B36}"/>
              </a:ext>
            </a:extLst>
          </p:cNvPr>
          <p:cNvSpPr txBox="1"/>
          <p:nvPr/>
        </p:nvSpPr>
        <p:spPr>
          <a:xfrm>
            <a:off x="4840197" y="1771464"/>
            <a:ext cx="4303803" cy="349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Налоговая экспертиза, ст.95 НК РФ (качество, бюджет)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Заключение специалиста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Рецензия на Заключение эксперта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Экспертиза, назначенная Нотариусом, ст. 103 Основ законодательства РФ о нотариате 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314DED0-D443-433D-94A0-7ADE71563A0C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4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23A8B3-B9D3-4DAF-89E5-1EBC7EE26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936" y="262402"/>
            <a:ext cx="1098688" cy="886970"/>
          </a:xfrm>
          <a:prstGeom prst="rect">
            <a:avLst/>
          </a:prstGeom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40909C3C-79BD-4684-9783-E742BA267911}"/>
              </a:ext>
            </a:extLst>
          </p:cNvPr>
          <p:cNvSpPr txBox="1">
            <a:spLocks/>
          </p:cNvSpPr>
          <p:nvPr/>
        </p:nvSpPr>
        <p:spPr bwMode="auto">
          <a:xfrm>
            <a:off x="538904" y="576064"/>
            <a:ext cx="7417472" cy="103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3300" b="1" kern="0" dirty="0">
                <a:solidFill>
                  <a:srgbClr val="DC51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Арбитраж</a:t>
            </a:r>
            <a:endParaRPr lang="ru-RU" sz="3300" kern="0" dirty="0">
              <a:solidFill>
                <a:srgbClr val="DC51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8DB28-4303-1380-E408-5BD6A1798316}"/>
              </a:ext>
            </a:extLst>
          </p:cNvPr>
          <p:cNvSpPr txBox="1"/>
          <p:nvPr/>
        </p:nvSpPr>
        <p:spPr>
          <a:xfrm>
            <a:off x="4788024" y="1560720"/>
            <a:ext cx="4355976" cy="312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Специфика налоговых споров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Обоснование необходимости назначения экспертизы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Формулировки вопросов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Выбор и отвод эксперта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b="1" dirty="0">
                <a:cs typeface="Times New Roman" panose="02020603050405020304" pitchFamily="18" charset="0"/>
              </a:rPr>
              <a:t>Опрос</a:t>
            </a:r>
            <a:r>
              <a:rPr lang="ru-RU" sz="2000" dirty="0">
                <a:cs typeface="Times New Roman" panose="02020603050405020304" pitchFamily="18" charset="0"/>
              </a:rPr>
              <a:t> судебного эксперта с привлечением специалиста в качестве представителя</a:t>
            </a: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03FD362B-4F9E-3F18-500B-4E5E481BA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63" y="4829000"/>
            <a:ext cx="4355976" cy="103075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ru-RU" sz="3300" b="1" dirty="0">
                <a:solidFill>
                  <a:srgbClr val="E752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Уголовный процесс</a:t>
            </a:r>
            <a:endParaRPr lang="ru-RU" sz="3300" dirty="0">
              <a:solidFill>
                <a:srgbClr val="E7524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CD3568-24CA-C8D3-4B9C-3316D790A225}"/>
              </a:ext>
            </a:extLst>
          </p:cNvPr>
          <p:cNvSpPr txBox="1"/>
          <p:nvPr/>
        </p:nvSpPr>
        <p:spPr>
          <a:xfrm>
            <a:off x="4914950" y="4960756"/>
            <a:ext cx="4355976" cy="83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b="1" dirty="0">
                <a:cs typeface="Times New Roman" panose="02020603050405020304" pitchFamily="18" charset="0"/>
              </a:rPr>
              <a:t>Специалист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b="1" dirty="0">
                <a:cs typeface="Times New Roman" panose="02020603050405020304" pitchFamily="18" charset="0"/>
              </a:rPr>
              <a:t>Допрос</a:t>
            </a:r>
            <a:r>
              <a:rPr lang="ru-RU" sz="2000" dirty="0">
                <a:cs typeface="Times New Roman" panose="02020603050405020304" pitchFamily="18" charset="0"/>
              </a:rPr>
              <a:t> эксперта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B09024-B3A3-D500-F78C-E0058CB61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63" y="1562104"/>
            <a:ext cx="3888131" cy="29012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C36BD8-F27D-6549-048D-A5D247C0C463}"/>
              </a:ext>
            </a:extLst>
          </p:cNvPr>
          <p:cNvSpPr txBox="1"/>
          <p:nvPr/>
        </p:nvSpPr>
        <p:spPr>
          <a:xfrm>
            <a:off x="673420" y="4455355"/>
            <a:ext cx="4107662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000" dirty="0">
                <a:cs typeface="Times New Roman" panose="02020603050405020304" pitchFamily="18" charset="0"/>
              </a:rPr>
              <a:t>Фото: Магистратура «Судебная финансово-экономическая экспертиза»</a:t>
            </a:r>
          </a:p>
        </p:txBody>
      </p:sp>
    </p:spTree>
    <p:extLst>
      <p:ext uri="{BB962C8B-B14F-4D97-AF65-F5344CB8AC3E}">
        <p14:creationId xmlns:p14="http://schemas.microsoft.com/office/powerpoint/2010/main" val="27108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314DED0-D443-433D-94A0-7ADE71563A0C}"/>
              </a:ext>
            </a:extLst>
          </p:cNvPr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2F89B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5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23A8B3-B9D3-4DAF-89E5-1EBC7EE26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44" y="345786"/>
            <a:ext cx="1098688" cy="886970"/>
          </a:xfrm>
          <a:prstGeom prst="rect">
            <a:avLst/>
          </a:prstGeom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40909C3C-79BD-4684-9783-E742BA267911}"/>
              </a:ext>
            </a:extLst>
          </p:cNvPr>
          <p:cNvSpPr txBox="1">
            <a:spLocks/>
          </p:cNvSpPr>
          <p:nvPr/>
        </p:nvSpPr>
        <p:spPr bwMode="auto">
          <a:xfrm>
            <a:off x="636385" y="576064"/>
            <a:ext cx="7417472" cy="103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3300" b="1" kern="0" dirty="0">
                <a:solidFill>
                  <a:srgbClr val="DC514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Установление рыночных цен (стоимости)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DD927F-4233-447F-B20A-37695D02FF17}"/>
              </a:ext>
            </a:extLst>
          </p:cNvPr>
          <p:cNvSpPr txBox="1"/>
          <p:nvPr/>
        </p:nvSpPr>
        <p:spPr>
          <a:xfrm>
            <a:off x="506496" y="1526188"/>
            <a:ext cx="8604448" cy="3317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b="1" i="0" dirty="0">
                <a:solidFill>
                  <a:srgbClr val="272C3E"/>
                </a:solidFill>
                <a:effectLst/>
                <a:latin typeface="Geometria"/>
              </a:rPr>
              <a:t>Несоответствие рыночному уровню цен. </a:t>
            </a:r>
            <a:r>
              <a:rPr lang="ru-RU" sz="2000" i="0" dirty="0">
                <a:solidFill>
                  <a:srgbClr val="272C3E"/>
                </a:solidFill>
                <a:effectLst/>
                <a:latin typeface="Geometria"/>
              </a:rPr>
              <a:t>Критерии.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b="1" i="0" dirty="0">
                <a:solidFill>
                  <a:srgbClr val="272C3E"/>
                </a:solidFill>
                <a:effectLst/>
                <a:latin typeface="Geometria"/>
              </a:rPr>
              <a:t>Налоговая реконструкция. </a:t>
            </a:r>
            <a:r>
              <a:rPr lang="ru-RU" sz="2000" b="0" i="0" dirty="0">
                <a:solidFill>
                  <a:srgbClr val="272C3E"/>
                </a:solidFill>
                <a:effectLst/>
                <a:latin typeface="Geometria"/>
              </a:rPr>
              <a:t>Если не установлен реальный исполнитель  налог на прибыль </a:t>
            </a:r>
            <a:r>
              <a:rPr lang="ru-RU" sz="2000" dirty="0">
                <a:solidFill>
                  <a:srgbClr val="272C3E"/>
                </a:solidFill>
                <a:latin typeface="Geometria"/>
              </a:rPr>
              <a:t>определ</a:t>
            </a:r>
            <a:r>
              <a:rPr lang="ru-RU" sz="2000" b="0" i="0" dirty="0">
                <a:solidFill>
                  <a:srgbClr val="272C3E"/>
                </a:solidFill>
                <a:effectLst/>
                <a:latin typeface="Geometria"/>
              </a:rPr>
              <a:t>яется расчетным способом. Налогоплательщик обосновывает размер понесенных расходов (на основе информации о рыночных ценах, сделках или экспертизах).</a:t>
            </a:r>
            <a:endParaRPr lang="ru-RU" sz="2000" dirty="0"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2000" dirty="0">
                <a:cs typeface="Times New Roman" panose="02020603050405020304" pitchFamily="18" charset="0"/>
              </a:rPr>
              <a:t>Методические разъяснения по исследованию </a:t>
            </a:r>
            <a:r>
              <a:rPr lang="ru-RU" sz="2000" b="1" dirty="0">
                <a:cs typeface="Times New Roman" panose="02020603050405020304" pitchFamily="18" charset="0"/>
              </a:rPr>
              <a:t>интервала/уровня рыночных цен</a:t>
            </a:r>
            <a:r>
              <a:rPr lang="ru-RU" sz="2000" dirty="0">
                <a:cs typeface="Times New Roman" panose="02020603050405020304" pitchFamily="18" charset="0"/>
              </a:rPr>
              <a:t> Ассоциации СРОО «ЭС» МР–2/20 от 13.05.2020 (Ст. 105.7 НК РФ, сделки между взаимозависимыми лицами)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7A1998-1B0C-4606-A167-B0DFAED6085C}"/>
              </a:ext>
            </a:extLst>
          </p:cNvPr>
          <p:cNvSpPr txBox="1"/>
          <p:nvPr/>
        </p:nvSpPr>
        <p:spPr>
          <a:xfrm>
            <a:off x="693901" y="4386462"/>
            <a:ext cx="8229638" cy="1531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i="1" dirty="0">
                <a:cs typeface="Times New Roman" panose="02020603050405020304" pitchFamily="18" charset="0"/>
              </a:rPr>
              <a:t>Квалификация определяется из </a:t>
            </a:r>
            <a:r>
              <a:rPr lang="ru-RU" sz="1400" i="1" u="sng" dirty="0">
                <a:cs typeface="Times New Roman" panose="02020603050405020304" pitchFamily="18" charset="0"/>
              </a:rPr>
              <a:t>конкретных характеристик </a:t>
            </a:r>
            <a:r>
              <a:rPr lang="ru-RU" sz="1400" i="1" dirty="0">
                <a:cs typeface="Times New Roman" panose="02020603050405020304" pitchFamily="18" charset="0"/>
              </a:rPr>
              <a:t>сделки и отчуждаемого имущества (его количества, ликвидности, периода экспозиции и т.п.). Кроме % отклонение необходимо учитывать </a:t>
            </a:r>
            <a:r>
              <a:rPr lang="ru-RU" sz="1400" i="1" u="sng" dirty="0">
                <a:cs typeface="Times New Roman" panose="02020603050405020304" pitchFamily="18" charset="0"/>
              </a:rPr>
              <a:t>технические параметры, состояние и функциональные свойства объекта </a:t>
            </a:r>
            <a:r>
              <a:rPr lang="ru-RU" sz="1400" i="1" dirty="0">
                <a:cs typeface="Times New Roman" panose="02020603050405020304" pitchFamily="18" charset="0"/>
              </a:rPr>
              <a:t>из которых для общества </a:t>
            </a:r>
            <a:r>
              <a:rPr lang="ru-RU" sz="1400" i="1" u="sng" dirty="0">
                <a:cs typeface="Times New Roman" panose="02020603050405020304" pitchFamily="18" charset="0"/>
              </a:rPr>
              <a:t>очевидно</a:t>
            </a:r>
            <a:r>
              <a:rPr lang="ru-RU" sz="1400" i="1" dirty="0">
                <a:cs typeface="Times New Roman" panose="02020603050405020304" pitchFamily="18" charset="0"/>
              </a:rPr>
              <a:t> значительное занижение по сравнению с аналогами, </a:t>
            </a:r>
            <a:r>
              <a:rPr lang="ru-RU" sz="1400" i="1" u="sng" dirty="0">
                <a:cs typeface="Times New Roman" panose="02020603050405020304" pitchFamily="18" charset="0"/>
              </a:rPr>
              <a:t>явная невыгодность </a:t>
            </a:r>
            <a:r>
              <a:rPr lang="ru-RU" sz="1400" i="1" dirty="0">
                <a:cs typeface="Times New Roman" panose="02020603050405020304" pitchFamily="18" charset="0"/>
              </a:rPr>
              <a:t>сделки и вызывающее у осмотрительного покупателя обоснованные подозрения</a:t>
            </a:r>
            <a:r>
              <a:rPr lang="ru-RU" dirty="0">
                <a:cs typeface="Times New Roman" panose="02020603050405020304" pitchFamily="18" charset="0"/>
              </a:rPr>
              <a:t>. </a:t>
            </a:r>
            <a:r>
              <a:rPr lang="ru-RU" sz="1400" i="1" dirty="0">
                <a:cs typeface="Times New Roman" panose="02020603050405020304" pitchFamily="18" charset="0"/>
              </a:rPr>
              <a:t>Определением судебной коллегии по экономическим спорам ВС РФ по делу № 305-ЭС17-11486 25.01.2018</a:t>
            </a:r>
          </a:p>
        </p:txBody>
      </p:sp>
    </p:spTree>
    <p:extLst>
      <p:ext uri="{BB962C8B-B14F-4D97-AF65-F5344CB8AC3E}">
        <p14:creationId xmlns:p14="http://schemas.microsoft.com/office/powerpoint/2010/main" val="421082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6FFAA4-DBB5-46FF-A97A-5E3AB1AC8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/>
          <a:stretch/>
        </p:blipFill>
        <p:spPr>
          <a:xfrm rot="5400000">
            <a:off x="4318859" y="2057507"/>
            <a:ext cx="6878481" cy="27718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B33CB-7668-4236-9A98-06FFF9808857}"/>
              </a:ext>
            </a:extLst>
          </p:cNvPr>
          <p:cNvSpPr txBox="1"/>
          <p:nvPr/>
        </p:nvSpPr>
        <p:spPr>
          <a:xfrm>
            <a:off x="611559" y="188640"/>
            <a:ext cx="51845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3560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Владимир Лебединский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2FF781-53D9-489B-B42D-DB4A7C559167}"/>
              </a:ext>
            </a:extLst>
          </p:cNvPr>
          <p:cNvSpPr txBox="1"/>
          <p:nvPr/>
        </p:nvSpPr>
        <p:spPr>
          <a:xfrm>
            <a:off x="611559" y="908720"/>
            <a:ext cx="554461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Заместитель Председателя Правления Союза судебных экспертов «Экспертный совет»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Первый вице-президент, 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Председатель Экспертного совета Ассоциации «СРОО «Экспертный совет»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Кафедра «Экономические и правовые экспертизы» РЭУ им. Г.В. Плеханова 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http://srosovet.ru/</a:t>
            </a: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http://sudsovet.ru/</a:t>
            </a:r>
          </a:p>
          <a:p>
            <a:endParaRPr lang="ru-RU" sz="2000" kern="2000" spc="50" dirty="0">
              <a:solidFill>
                <a:srgbClr val="356087"/>
              </a:solidFill>
              <a:latin typeface="YADK36X0n78 0"/>
            </a:endParaRPr>
          </a:p>
          <a:p>
            <a:r>
              <a:rPr lang="ru-RU" sz="2000" kern="2000" spc="50" dirty="0">
                <a:solidFill>
                  <a:srgbClr val="356087"/>
                </a:solidFill>
                <a:latin typeface="YADK36X0n78 0"/>
              </a:rPr>
              <a:t>+7(800) 200-2950, +7(925) 507-9992</a:t>
            </a:r>
          </a:p>
          <a:p>
            <a:endParaRPr lang="ru-RU" sz="1900" i="1" kern="2000" spc="50" dirty="0">
              <a:solidFill>
                <a:srgbClr val="356087"/>
              </a:solidFill>
              <a:latin typeface="YADK36X0n78 0"/>
            </a:endParaRPr>
          </a:p>
          <a:p>
            <a:endParaRPr lang="ru-RU" sz="1900" kern="2000" spc="50" dirty="0">
              <a:solidFill>
                <a:srgbClr val="356087"/>
              </a:solidFill>
              <a:effectLst/>
              <a:latin typeface="YADK36X0n78 0"/>
            </a:endParaRPr>
          </a:p>
        </p:txBody>
      </p:sp>
      <p:pic>
        <p:nvPicPr>
          <p:cNvPr id="11" name="Рисунок 10" descr="Изображение выглядит как человек, мужчина, белый, мужской&#10;&#10;Автоматически созданное описание">
            <a:extLst>
              <a:ext uri="{FF2B5EF4-FFF2-40B4-BE49-F238E27FC236}">
                <a16:creationId xmlns:a16="http://schemas.microsoft.com/office/drawing/2014/main" id="{7F2050B8-DEF4-4696-9244-DCF0A4532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60648"/>
            <a:ext cx="2218556" cy="2218556"/>
          </a:xfrm>
          <a:prstGeom prst="rect">
            <a:avLst/>
          </a:prstGeom>
        </p:spPr>
      </p:pic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6E5954CD-126B-4A2D-B6A0-93980A2A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6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D52C1-2D76-D683-A9AA-54E4BEA4F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3" y="2924944"/>
            <a:ext cx="2218555" cy="21974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E1354A-5FFA-BCAE-342C-6A7B0F9C6D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854398"/>
            <a:ext cx="1098688" cy="88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5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8709</TotalTime>
  <Words>315</Words>
  <Application>Microsoft Office PowerPoint</Application>
  <PresentationFormat>Экран (4:3)</PresentationFormat>
  <Paragraphs>67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Geometria</vt:lpstr>
      <vt:lpstr>Roboto</vt:lpstr>
      <vt:lpstr>Times New Roman</vt:lpstr>
      <vt:lpstr>YADK36X0n78 0</vt:lpstr>
      <vt:lpstr>Тема Office</vt:lpstr>
      <vt:lpstr>Презентация PowerPoint</vt:lpstr>
      <vt:lpstr>Пока все хорошо</vt:lpstr>
      <vt:lpstr>Налоговая проверка</vt:lpstr>
      <vt:lpstr>Уголовный процесс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Лебединский ВИ</cp:lastModifiedBy>
  <cp:revision>318</cp:revision>
  <cp:lastPrinted>2012-06-28T15:39:41Z</cp:lastPrinted>
  <dcterms:created xsi:type="dcterms:W3CDTF">2011-04-20T12:27:46Z</dcterms:created>
  <dcterms:modified xsi:type="dcterms:W3CDTF">2022-05-31T20:09:33Z</dcterms:modified>
</cp:coreProperties>
</file>