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57" r:id="rId2"/>
    <p:sldId id="256" r:id="rId3"/>
    <p:sldId id="258" r:id="rId4"/>
    <p:sldId id="260" r:id="rId5"/>
    <p:sldId id="261" r:id="rId6"/>
    <p:sldId id="259" r:id="rId7"/>
    <p:sldId id="262" r:id="rId8"/>
    <p:sldId id="289" r:id="rId9"/>
    <p:sldId id="290" r:id="rId10"/>
    <p:sldId id="264" r:id="rId11"/>
    <p:sldId id="263" r:id="rId12"/>
    <p:sldId id="266" r:id="rId13"/>
    <p:sldId id="265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3" r:id="rId22"/>
    <p:sldId id="282" r:id="rId23"/>
    <p:sldId id="284" r:id="rId24"/>
    <p:sldId id="288" r:id="rId25"/>
    <p:sldId id="286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99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446"/>
    <p:restoredTop sz="94628"/>
  </p:normalViewPr>
  <p:slideViewPr>
    <p:cSldViewPr snapToGrid="0" snapToObjects="1">
      <p:cViewPr varScale="1">
        <p:scale>
          <a:sx n="93" d="100"/>
          <a:sy n="93" d="100"/>
        </p:scale>
        <p:origin x="232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488D29-528E-FC46-95E7-70910ED2DE99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AF9149-F8A5-3041-8C84-8128516AF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993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4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92AFCE-F669-42BC-9F63-CFEE74325012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0350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92AFCE-F669-42BC-9F63-CFEE74325012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6605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92AFCE-F669-42BC-9F63-CFEE74325012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04990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92AFCE-F669-42BC-9F63-CFEE74325012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5256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EBEEEE-C8A0-FA6A-9F37-4A3B537F1C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40DAE1A-5246-FCFF-839F-8B1ED233C3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7C069F3-F3FE-DCF1-4DD6-DE9A80F91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A2866-3AE7-DD40-81C4-93A08C859958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3AFBE73-8798-D708-BE11-9221CEFE0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D3D5AE-9065-E307-9A68-53183671A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2DEA-6464-D448-9083-8C0309B7E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6393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575CCE-52A3-E74F-BD3A-695C73194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D00A122-9670-FC4F-B036-8802447806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2D2FCAA-69A1-5774-C93D-8476208CB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A2866-3AE7-DD40-81C4-93A08C859958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C5B2C4-6E5A-0CDE-6F6D-670D3B6B5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3F7411-E0AC-ACFF-E678-61F718371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2DEA-6464-D448-9083-8C0309B7E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231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FE11946-C171-DC56-AB95-92DAA24DA6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016C601-8B21-96C3-E84F-548BD88775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0CA2AE2-795D-DD95-AD1B-1AEB8AB77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A2866-3AE7-DD40-81C4-93A08C859958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C997840-FC2B-1E2A-B2FC-E600B9690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C22607A-6C36-F97E-A67D-94D1A939C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2DEA-6464-D448-9083-8C0309B7E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122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496DA5-987B-70D1-BFB5-2F615EACC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6F21A9-DCA2-59E4-8523-F26274841C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33855-C65E-AA3F-3C68-064C4F005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A2866-3AE7-DD40-81C4-93A08C859958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D2EBF0-CBAD-A36A-E02E-5E65B7DD0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C390541-9395-5DEE-1F72-9307DEF22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2DEA-6464-D448-9083-8C0309B7E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106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DFD83B-D827-148E-2B71-FAF601B93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5D78A9-18E4-056F-4183-9C660B48BC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54DB8E-6A02-A10B-4D38-E541E3DD6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A2866-3AE7-DD40-81C4-93A08C859958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DCCA236-CE89-B724-C152-038D94C40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81E5F16-606E-C05A-4EB5-D94AADF8A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2DEA-6464-D448-9083-8C0309B7E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986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805C6F-3EF3-5DF6-8196-B798BCE5E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6B11B54-613A-096C-6DC4-6679D7E491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EED50C9-5CEA-81AB-03C0-869BE23F1C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55CEFAC-E914-1C5E-BFD3-3C95387A2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A2866-3AE7-DD40-81C4-93A08C859958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666CC44-F20D-CBC1-7644-9020AADF4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BCF763E-3E2A-5B7D-ED5F-5ED77D9AE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2DEA-6464-D448-9083-8C0309B7E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290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0A968F-D455-ED10-77D9-547794694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9754ECD-EB11-E770-2E17-2EE75B0439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156A68E-1321-61A6-D9EE-8868136530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D4EDFD6-EC5D-E57B-06CE-6CF946A1C3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BF62FAB-C164-5200-3363-D65B95C27C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2F9F746-D866-FB3E-E114-A15E7079C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A2866-3AE7-DD40-81C4-93A08C859958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9E447DE-3513-54B0-41EF-573319AB2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60B8A24-62CB-9B88-9044-30229AF38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2DEA-6464-D448-9083-8C0309B7E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76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02EC55-1C20-A3EC-BF6B-D260E6C72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AC5E09B-B8BA-045A-8BA9-1C8903933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A2866-3AE7-DD40-81C4-93A08C859958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B91FAD5-8DB6-4A05-ED01-52FE0D047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3B31452-CDD3-47EC-61B3-78D8469B6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2DEA-6464-D448-9083-8C0309B7E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91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A78D23D-A8D5-5E5C-26C7-174385FF6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A2866-3AE7-DD40-81C4-93A08C859958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B725F52-287F-6ED7-D6DC-707E5209D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5C84B0A-C287-AECC-1F24-17B169F6F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2DEA-6464-D448-9083-8C0309B7E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7036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2FD421-3476-BB91-BF2D-8C69E9310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1F2EC56-326A-5117-A701-D10D1270E0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33746EF-9373-4F75-2FB0-92C8C7AC43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08F5455-B0B9-4D92-6320-F87C668F1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A2866-3AE7-DD40-81C4-93A08C859958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DFB0A2D-3FFA-2B68-798E-C1EE73B49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98441EE-2978-A710-7B52-CF6114FDA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2DEA-6464-D448-9083-8C0309B7E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0851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D04ECF-6FDD-A0D3-EE1B-5FE11C2F6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870DB80-E9D8-D1F3-90FE-9BBE80BEDB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A43C3A3-4639-D10B-9A59-D9B1935EEC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C6C013B-DE03-D354-53AD-205278A3A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A2866-3AE7-DD40-81C4-93A08C859958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3939058-EDE7-CEB6-D36B-CCD8937DF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32127BC-D0D9-AB85-1F62-D96899C3D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2DEA-6464-D448-9083-8C0309B7E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099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9BC7D6-E925-A579-1420-C54895908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0B3DD2F-E633-B775-9A9D-45242C095D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C9DC02-0578-9275-9CF7-8B7E5BC940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A2866-3AE7-DD40-81C4-93A08C859958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965A6C2-2F8F-C790-2BBF-E4862AEEBD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4BBEF3F-9D65-2539-40A3-E8B9779A70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52DEA-6464-D448-9083-8C0309B7E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8607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JP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4.png"/><Relationship Id="rId4" Type="http://schemas.openxmlformats.org/officeDocument/2006/relationships/image" Target="../media/image2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microsoft.com/office/2007/relationships/hdphoto" Target="../media/hdphoto2.wdp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Шахматы обои, шахматы HD картинки, фото скачать бесплатно">
            <a:extLst>
              <a:ext uri="{FF2B5EF4-FFF2-40B4-BE49-F238E27FC236}">
                <a16:creationId xmlns:a16="http://schemas.microsoft.com/office/drawing/2014/main" id="{200629F3-020C-E225-7958-73BDE1FEF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0579"/>
            <a:ext cx="13767728" cy="7299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17BA415-DD67-62DD-BBBB-31678B32E517}"/>
              </a:ext>
            </a:extLst>
          </p:cNvPr>
          <p:cNvSpPr/>
          <p:nvPr/>
        </p:nvSpPr>
        <p:spPr>
          <a:xfrm>
            <a:off x="-140110" y="-220579"/>
            <a:ext cx="304800" cy="7299158"/>
          </a:xfrm>
          <a:prstGeom prst="rect">
            <a:avLst/>
          </a:prstGeom>
          <a:solidFill>
            <a:srgbClr val="7F992D"/>
          </a:solidFill>
          <a:ln>
            <a:solidFill>
              <a:srgbClr val="7F99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D335D34-12EE-34C2-27C6-DC56E11FAF1F}"/>
              </a:ext>
            </a:extLst>
          </p:cNvPr>
          <p:cNvSpPr/>
          <p:nvPr/>
        </p:nvSpPr>
        <p:spPr>
          <a:xfrm>
            <a:off x="164690" y="0"/>
            <a:ext cx="13767728" cy="6858000"/>
          </a:xfrm>
          <a:prstGeom prst="rect">
            <a:avLst/>
          </a:prstGeom>
          <a:solidFill>
            <a:schemeClr val="dk1">
              <a:alpha val="16535"/>
            </a:schemeClr>
          </a:solidFill>
          <a:ln>
            <a:solidFill>
              <a:schemeClr val="dk1">
                <a:shade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1" name="Рисунок 3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8CA70BEA-954B-541D-B709-9A2B5A42E9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5460" y="276427"/>
            <a:ext cx="3961850" cy="1189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5DC023E-D565-CE93-391B-D801941BD279}"/>
              </a:ext>
            </a:extLst>
          </p:cNvPr>
          <p:cNvSpPr txBox="1"/>
          <p:nvPr/>
        </p:nvSpPr>
        <p:spPr>
          <a:xfrm>
            <a:off x="967829" y="3785616"/>
            <a:ext cx="1025633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0" i="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НОВЫЙ ПОРЯДОК ВОЗБУЖДЕНИЯ УГОЛОВНЫХ ДЕЛ ПО НАЛОГОВЫМ СОСТАВАМ И СПОСОБЫ ЕГО ОБХОДА</a:t>
            </a:r>
            <a:endParaRPr lang="ru-RU" sz="32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7408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>
            <a:extLst>
              <a:ext uri="{FF2B5EF4-FFF2-40B4-BE49-F238E27FC236}">
                <a16:creationId xmlns:a16="http://schemas.microsoft.com/office/drawing/2014/main" id="{7C349D40-5BAB-EF3E-E73D-B43F325795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378"/>
          <a:stretch/>
        </p:blipFill>
        <p:spPr bwMode="auto">
          <a:xfrm>
            <a:off x="239832" y="0"/>
            <a:ext cx="121577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Google Shape;118;p17">
            <a:extLst>
              <a:ext uri="{FF2B5EF4-FFF2-40B4-BE49-F238E27FC236}">
                <a16:creationId xmlns:a16="http://schemas.microsoft.com/office/drawing/2014/main" id="{65FD46B7-3029-EAE1-1DCD-A399E92BCCC6}"/>
              </a:ext>
            </a:extLst>
          </p:cNvPr>
          <p:cNvSpPr/>
          <p:nvPr/>
        </p:nvSpPr>
        <p:spPr>
          <a:xfrm>
            <a:off x="55535" y="-357597"/>
            <a:ext cx="13162605" cy="8126083"/>
          </a:xfrm>
          <a:prstGeom prst="rect">
            <a:avLst/>
          </a:prstGeom>
          <a:solidFill>
            <a:schemeClr val="dk1">
              <a:alpha val="31000"/>
            </a:schemeClr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A87B8A3-FEF7-EC58-D018-761055B882E1}"/>
              </a:ext>
            </a:extLst>
          </p:cNvPr>
          <p:cNvSpPr txBox="1"/>
          <p:nvPr/>
        </p:nvSpPr>
        <p:spPr>
          <a:xfrm>
            <a:off x="4183311" y="4065059"/>
            <a:ext cx="795315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ЧТО БУДЕТ С ДЕЛАМИ, ВОЗБУЖДЕННЫМИ ПО </a:t>
            </a:r>
          </a:p>
          <a:p>
            <a:r>
              <a:rPr lang="ru-RU" sz="4000" dirty="0">
                <a:solidFill>
                  <a:srgbClr val="7F992D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СТ.199 УК РФ ДО 09.03.2022 ?</a:t>
            </a:r>
          </a:p>
        </p:txBody>
      </p:sp>
      <p:pic>
        <p:nvPicPr>
          <p:cNvPr id="21" name="Google Shape;139;p4">
            <a:extLst>
              <a:ext uri="{FF2B5EF4-FFF2-40B4-BE49-F238E27FC236}">
                <a16:creationId xmlns:a16="http://schemas.microsoft.com/office/drawing/2014/main" id="{C2EF5785-2105-0897-F5BA-E8B6E3DF0C9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0369" t="7536" r="18198" b="8915"/>
          <a:stretch/>
        </p:blipFill>
        <p:spPr>
          <a:xfrm rot="1319409">
            <a:off x="-444548" y="2205578"/>
            <a:ext cx="3880242" cy="5657955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9441DA56-8117-B2F8-009F-DDA9CAC418BF}"/>
              </a:ext>
            </a:extLst>
          </p:cNvPr>
          <p:cNvSpPr/>
          <p:nvPr/>
        </p:nvSpPr>
        <p:spPr>
          <a:xfrm>
            <a:off x="-30590" y="-634042"/>
            <a:ext cx="266833" cy="7932508"/>
          </a:xfrm>
          <a:prstGeom prst="rect">
            <a:avLst/>
          </a:prstGeom>
          <a:solidFill>
            <a:srgbClr val="7F992D"/>
          </a:solidFill>
          <a:ln>
            <a:solidFill>
              <a:srgbClr val="7F99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2" name="Google Shape;126;p17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49278220-D239-54AA-914D-BEA264CFB1EC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159349" y="368583"/>
            <a:ext cx="2792819" cy="8449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321809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06B15119-8653-F408-8158-5F7F54910A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12"/>
          <a:stretch/>
        </p:blipFill>
        <p:spPr bwMode="auto">
          <a:xfrm>
            <a:off x="0" y="-1"/>
            <a:ext cx="12192000" cy="7804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>
            <a:extLst>
              <a:ext uri="{FF2B5EF4-FFF2-40B4-BE49-F238E27FC236}">
                <a16:creationId xmlns:a16="http://schemas.microsoft.com/office/drawing/2014/main" id="{C05B9B52-6002-4128-7AD4-1C54ED8E25F2}"/>
              </a:ext>
            </a:extLst>
          </p:cNvPr>
          <p:cNvSpPr/>
          <p:nvPr/>
        </p:nvSpPr>
        <p:spPr>
          <a:xfrm>
            <a:off x="978196" y="744279"/>
            <a:ext cx="3189767" cy="1967022"/>
          </a:xfrm>
          <a:prstGeom prst="wedgeRoundRectCallout">
            <a:avLst>
              <a:gd name="adj1" fmla="val 63166"/>
              <a:gd name="adj2" fmla="val 7364"/>
              <a:gd name="adj3" fmla="val 1666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4B01D6-7EE0-31E4-8FB5-589FEEC191D0}"/>
              </a:ext>
            </a:extLst>
          </p:cNvPr>
          <p:cNvSpPr txBox="1"/>
          <p:nvPr/>
        </p:nvSpPr>
        <p:spPr>
          <a:xfrm>
            <a:off x="1281223" y="1066070"/>
            <a:ext cx="258371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Уголовно-процессуальный закон </a:t>
            </a:r>
            <a:r>
              <a:rPr lang="ru-RU" sz="2000" b="1" dirty="0">
                <a:solidFill>
                  <a:srgbClr val="7F992D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не имеет обратной силы</a:t>
            </a:r>
            <a:r>
              <a:rPr lang="ru-RU" sz="2000" b="1" dirty="0">
                <a:solidFill>
                  <a:srgbClr val="7F992D"/>
                </a:solidFill>
                <a:effectLst/>
                <a:latin typeface="Century Gothic" panose="020B0502020202020204" pitchFamily="34" charset="0"/>
              </a:rPr>
              <a:t> </a:t>
            </a:r>
            <a:endParaRPr lang="ru-RU" sz="2000" b="1" dirty="0">
              <a:solidFill>
                <a:srgbClr val="7F992D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Скругленная прямоугольная выноска 4">
            <a:extLst>
              <a:ext uri="{FF2B5EF4-FFF2-40B4-BE49-F238E27FC236}">
                <a16:creationId xmlns:a16="http://schemas.microsoft.com/office/drawing/2014/main" id="{63E12062-3947-47EE-5145-CB5949623B1A}"/>
              </a:ext>
            </a:extLst>
          </p:cNvPr>
          <p:cNvSpPr/>
          <p:nvPr/>
        </p:nvSpPr>
        <p:spPr>
          <a:xfrm>
            <a:off x="7253177" y="744279"/>
            <a:ext cx="3960627" cy="2248785"/>
          </a:xfrm>
          <a:prstGeom prst="wedgeRoundRectCallout">
            <a:avLst>
              <a:gd name="adj1" fmla="val -57541"/>
              <a:gd name="adj2" fmla="val 7809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E00721-3740-F160-3DCE-4919498CFC62}"/>
              </a:ext>
            </a:extLst>
          </p:cNvPr>
          <p:cNvSpPr txBox="1"/>
          <p:nvPr/>
        </p:nvSpPr>
        <p:spPr>
          <a:xfrm>
            <a:off x="7210646" y="899175"/>
            <a:ext cx="400315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отношении уже </a:t>
            </a:r>
            <a:r>
              <a:rPr lang="ru-RU" sz="20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возбужденных дел НЕ по материалам налогового органа расследование будет продолжаться в </a:t>
            </a:r>
            <a:r>
              <a:rPr lang="ru-RU" sz="2000" b="1" dirty="0">
                <a:solidFill>
                  <a:srgbClr val="7F992D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обычном порядке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0FD2736-30A7-2A21-BFA7-036B8AA11CC4}"/>
              </a:ext>
            </a:extLst>
          </p:cNvPr>
          <p:cNvSpPr/>
          <p:nvPr/>
        </p:nvSpPr>
        <p:spPr>
          <a:xfrm>
            <a:off x="0" y="-128211"/>
            <a:ext cx="303027" cy="8294015"/>
          </a:xfrm>
          <a:prstGeom prst="rect">
            <a:avLst/>
          </a:prstGeom>
          <a:solidFill>
            <a:srgbClr val="7F992D"/>
          </a:solidFill>
          <a:ln>
            <a:solidFill>
              <a:srgbClr val="7F99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1" name="Google Shape;126;p17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394E0463-A669-1AD3-BAA4-C94B33C3600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37675" y="6549656"/>
            <a:ext cx="2764465" cy="8536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638651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>
            <a:extLst>
              <a:ext uri="{FF2B5EF4-FFF2-40B4-BE49-F238E27FC236}">
                <a16:creationId xmlns:a16="http://schemas.microsoft.com/office/drawing/2014/main" id="{49A9BCD5-74E4-81B6-0EAE-B8080E0903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6152" y="-286306"/>
            <a:ext cx="12626910" cy="781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oogle Shape;118;p17">
            <a:extLst>
              <a:ext uri="{FF2B5EF4-FFF2-40B4-BE49-F238E27FC236}">
                <a16:creationId xmlns:a16="http://schemas.microsoft.com/office/drawing/2014/main" id="{F7E5170F-F189-2023-076B-446CAE6A629B}"/>
              </a:ext>
            </a:extLst>
          </p:cNvPr>
          <p:cNvSpPr/>
          <p:nvPr/>
        </p:nvSpPr>
        <p:spPr>
          <a:xfrm>
            <a:off x="-146152" y="-440361"/>
            <a:ext cx="13044005" cy="8445372"/>
          </a:xfrm>
          <a:prstGeom prst="rect">
            <a:avLst/>
          </a:prstGeom>
          <a:solidFill>
            <a:schemeClr val="dk1">
              <a:alpha val="45067"/>
            </a:schemeClr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" name="Google Shape;126;p17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394E0463-A669-1AD3-BAA4-C94B33C3600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04074" y="335553"/>
            <a:ext cx="2764465" cy="85364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3CC48AC-D067-C8AF-946B-69C75421E82A}"/>
              </a:ext>
            </a:extLst>
          </p:cNvPr>
          <p:cNvSpPr txBox="1"/>
          <p:nvPr/>
        </p:nvSpPr>
        <p:spPr>
          <a:xfrm>
            <a:off x="852676" y="4364665"/>
            <a:ext cx="967169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7F992D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УСПЕШНЫЕ АРГУМЕНТЫ </a:t>
            </a:r>
          </a:p>
          <a:p>
            <a:r>
              <a:rPr lang="ru-RU" sz="36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ДЛЯ ОБЖАЛОВАНИЯ ВУД ПО СТ.199 УК РФ</a:t>
            </a:r>
            <a:r>
              <a:rPr lang="ru-RU" sz="360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 </a:t>
            </a:r>
            <a:endParaRPr lang="ru-RU" sz="3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0FD2736-30A7-2A21-BFA7-036B8AA11CC4}"/>
              </a:ext>
            </a:extLst>
          </p:cNvPr>
          <p:cNvSpPr/>
          <p:nvPr/>
        </p:nvSpPr>
        <p:spPr>
          <a:xfrm>
            <a:off x="-151514" y="-524327"/>
            <a:ext cx="303027" cy="8294015"/>
          </a:xfrm>
          <a:prstGeom prst="rect">
            <a:avLst/>
          </a:prstGeom>
          <a:solidFill>
            <a:srgbClr val="7F992D"/>
          </a:solidFill>
          <a:ln>
            <a:solidFill>
              <a:srgbClr val="7F99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4969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>
            <a:extLst>
              <a:ext uri="{FF2B5EF4-FFF2-40B4-BE49-F238E27FC236}">
                <a16:creationId xmlns:a16="http://schemas.microsoft.com/office/drawing/2014/main" id="{DC116FCA-B655-2B01-B124-7AE9380015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24" y="-1"/>
            <a:ext cx="11982976" cy="799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DFAE503-14B3-882C-3814-8B925D9AB503}"/>
              </a:ext>
            </a:extLst>
          </p:cNvPr>
          <p:cNvSpPr/>
          <p:nvPr/>
        </p:nvSpPr>
        <p:spPr>
          <a:xfrm flipH="1">
            <a:off x="209023" y="0"/>
            <a:ext cx="5371049" cy="7257759"/>
          </a:xfrm>
          <a:prstGeom prst="rect">
            <a:avLst/>
          </a:prstGeom>
          <a:solidFill>
            <a:schemeClr val="lt1">
              <a:alpha val="78761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Google Shape;585;p32">
            <a:extLst>
              <a:ext uri="{FF2B5EF4-FFF2-40B4-BE49-F238E27FC236}">
                <a16:creationId xmlns:a16="http://schemas.microsoft.com/office/drawing/2014/main" id="{5071276F-8184-46D3-9E5A-3F8D5D743F65}"/>
              </a:ext>
            </a:extLst>
          </p:cNvPr>
          <p:cNvSpPr/>
          <p:nvPr/>
        </p:nvSpPr>
        <p:spPr>
          <a:xfrm>
            <a:off x="-56625" y="-652844"/>
            <a:ext cx="265649" cy="8188960"/>
          </a:xfrm>
          <a:prstGeom prst="rect">
            <a:avLst/>
          </a:prstGeom>
          <a:solidFill>
            <a:srgbClr val="8AA53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EF48DD-FCAB-A6F4-724E-B1BA9A52313D}"/>
              </a:ext>
            </a:extLst>
          </p:cNvPr>
          <p:cNvSpPr txBox="1"/>
          <p:nvPr/>
        </p:nvSpPr>
        <p:spPr>
          <a:xfrm>
            <a:off x="474674" y="546311"/>
            <a:ext cx="465022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Нарушен порядок проведения проверки сообщения о налоговом преступлении, предусмотренный ч. 7 – 9 ст. 144 УПК РФ</a:t>
            </a:r>
            <a:r>
              <a:rPr lang="ru-RU" sz="2800" dirty="0">
                <a:effectLst/>
                <a:latin typeface="Century Gothic" panose="020B0502020202020204" pitchFamily="34" charset="0"/>
              </a:rPr>
              <a:t> </a:t>
            </a:r>
            <a:endParaRPr lang="ru-RU" sz="2800" dirty="0">
              <a:latin typeface="Century Gothic" panose="020B0502020202020204" pitchFamily="34" charset="0"/>
            </a:endParaRPr>
          </a:p>
        </p:txBody>
      </p:sp>
      <p:pic>
        <p:nvPicPr>
          <p:cNvPr id="7" name="Google Shape;126;p17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5CE17491-A890-E9CC-3D6F-9C77466ABD8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52862" y="439725"/>
            <a:ext cx="2764465" cy="85364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B60B7A0-B416-7E20-915E-6487FC17371C}"/>
              </a:ext>
            </a:extLst>
          </p:cNvPr>
          <p:cNvSpPr txBox="1"/>
          <p:nvPr/>
        </p:nvSpPr>
        <p:spPr>
          <a:xfrm>
            <a:off x="474673" y="4201165"/>
            <a:ext cx="51054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согласно ч. 7 ст. 144 УПК РФ следователь должен был до возбуждения уголовного дела направить материалы с предварительным расчетом недоимки в налоговый орган для получения заключения.</a:t>
            </a:r>
          </a:p>
        </p:txBody>
      </p:sp>
    </p:spTree>
    <p:extLst>
      <p:ext uri="{BB962C8B-B14F-4D97-AF65-F5344CB8AC3E}">
        <p14:creationId xmlns:p14="http://schemas.microsoft.com/office/powerpoint/2010/main" val="17257581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9A7E5034-D06F-49BA-B1B1-71A9A240CF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8050" y="2991314"/>
            <a:ext cx="2803066" cy="2695020"/>
          </a:xfrm>
          <a:prstGeom prst="rect">
            <a:avLst/>
          </a:prstGeom>
        </p:spPr>
      </p:pic>
      <p:sp>
        <p:nvSpPr>
          <p:cNvPr id="9" name="Google Shape;585;p32">
            <a:extLst>
              <a:ext uri="{FF2B5EF4-FFF2-40B4-BE49-F238E27FC236}">
                <a16:creationId xmlns:a16="http://schemas.microsoft.com/office/drawing/2014/main" id="{38B04E3C-2604-4CC2-B5D9-8B98C9312DB1}"/>
              </a:ext>
            </a:extLst>
          </p:cNvPr>
          <p:cNvSpPr/>
          <p:nvPr/>
        </p:nvSpPr>
        <p:spPr>
          <a:xfrm>
            <a:off x="-56625" y="-652844"/>
            <a:ext cx="265649" cy="8188960"/>
          </a:xfrm>
          <a:prstGeom prst="rect">
            <a:avLst/>
          </a:prstGeom>
          <a:solidFill>
            <a:srgbClr val="8AA53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pic>
        <p:nvPicPr>
          <p:cNvPr id="11" name="Рисунок 10" descr="Изображение выглядит как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14E9EB30-791A-493B-B175-2DC2C1C693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8949" y="3626318"/>
            <a:ext cx="5927944" cy="3235816"/>
          </a:xfrm>
          <a:prstGeom prst="rect">
            <a:avLst/>
          </a:prstGeom>
        </p:spPr>
      </p:pic>
      <p:pic>
        <p:nvPicPr>
          <p:cNvPr id="45" name="Google Shape;452;p9">
            <a:extLst>
              <a:ext uri="{FF2B5EF4-FFF2-40B4-BE49-F238E27FC236}">
                <a16:creationId xmlns:a16="http://schemas.microsoft.com/office/drawing/2014/main" id="{9260E4A7-7B68-4A26-9A6A-A41AEE491F37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19098" t="38958" r="19444" b="40625"/>
          <a:stretch/>
        </p:blipFill>
        <p:spPr>
          <a:xfrm>
            <a:off x="9292921" y="316548"/>
            <a:ext cx="2582668" cy="85511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2F5C143-10D1-C5C9-0E8E-560234E5DAD6}"/>
              </a:ext>
            </a:extLst>
          </p:cNvPr>
          <p:cNvSpPr txBox="1"/>
          <p:nvPr/>
        </p:nvSpPr>
        <p:spPr>
          <a:xfrm>
            <a:off x="581312" y="1492348"/>
            <a:ext cx="87116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АПЕЛЛЯЦИОННОЕ ПОСТАНОВЛЕНИЕ СВЕРДЛОВСКОГО ОБЛАСТНОГО СУДА ОТ 13.05.2019 Г. ПО ДЕЛУ </a:t>
            </a:r>
            <a:r>
              <a:rPr lang="ru-RU" sz="1800" b="1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ru-RU" sz="18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22К-3543/2019: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928022B-521B-1A8C-FE0B-A1736C738BFA}"/>
              </a:ext>
            </a:extLst>
          </p:cNvPr>
          <p:cNvSpPr txBox="1"/>
          <p:nvPr/>
        </p:nvSpPr>
        <p:spPr>
          <a:xfrm>
            <a:off x="581312" y="2410998"/>
            <a:ext cx="708401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"…следователем требования ч. 7 ст. 144 Уголовно-процессуального кодекса Российской Федерации </a:t>
            </a:r>
            <a:r>
              <a:rPr lang="ru-RU" sz="2400" dirty="0">
                <a:solidFill>
                  <a:srgbClr val="C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 исполнены</a:t>
            </a:r>
            <a:r>
              <a:rPr lang="ru-RU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копия сообщения о преступлении с расчетом предполагаемой суммы недоимки по налогам и сборам в вышестоящий налоговый орган по отношению к налоговому органу, в котором состоит на налоговом учете налогоплательщик, </a:t>
            </a:r>
            <a:r>
              <a:rPr lang="ru-RU" sz="2400" dirty="0">
                <a:solidFill>
                  <a:srgbClr val="C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 направлена</a:t>
            </a:r>
            <a:r>
              <a:rPr lang="ru-RU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73E459-0D0F-757A-E02A-9FC02D8453A2}"/>
              </a:ext>
            </a:extLst>
          </p:cNvPr>
          <p:cNvSpPr txBox="1"/>
          <p:nvPr/>
        </p:nvSpPr>
        <p:spPr>
          <a:xfrm>
            <a:off x="581312" y="5169660"/>
            <a:ext cx="61668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ИТОГ: ВУД ПРИЗНАН НЕЗАКОННЫМ</a:t>
            </a:r>
            <a:r>
              <a:rPr lang="ru-RU" b="1" dirty="0">
                <a:effectLst/>
                <a:latin typeface="Century Gothic" panose="020B0502020202020204" pitchFamily="34" charset="0"/>
              </a:rPr>
              <a:t> </a:t>
            </a:r>
            <a:endParaRPr lang="ru-RU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8990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к задать вопрос ЦБ">
            <a:extLst>
              <a:ext uri="{FF2B5EF4-FFF2-40B4-BE49-F238E27FC236}">
                <a16:creationId xmlns:a16="http://schemas.microsoft.com/office/drawing/2014/main" id="{788E93CD-B031-1F98-FF64-CB3A9730A4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6725" y="-67108"/>
            <a:ext cx="14034976" cy="701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DFAE503-14B3-882C-3814-8B925D9AB503}"/>
              </a:ext>
            </a:extLst>
          </p:cNvPr>
          <p:cNvSpPr/>
          <p:nvPr/>
        </p:nvSpPr>
        <p:spPr>
          <a:xfrm flipH="1">
            <a:off x="209022" y="1"/>
            <a:ext cx="4852076" cy="6858000"/>
          </a:xfrm>
          <a:prstGeom prst="rect">
            <a:avLst/>
          </a:prstGeom>
          <a:solidFill>
            <a:schemeClr val="lt1">
              <a:alpha val="78761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Google Shape;585;p32">
            <a:extLst>
              <a:ext uri="{FF2B5EF4-FFF2-40B4-BE49-F238E27FC236}">
                <a16:creationId xmlns:a16="http://schemas.microsoft.com/office/drawing/2014/main" id="{5071276F-8184-46D3-9E5A-3F8D5D743F65}"/>
              </a:ext>
            </a:extLst>
          </p:cNvPr>
          <p:cNvSpPr/>
          <p:nvPr/>
        </p:nvSpPr>
        <p:spPr>
          <a:xfrm>
            <a:off x="-56625" y="-652844"/>
            <a:ext cx="265649" cy="8188960"/>
          </a:xfrm>
          <a:prstGeom prst="rect">
            <a:avLst/>
          </a:prstGeom>
          <a:solidFill>
            <a:srgbClr val="8AA53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pic>
        <p:nvPicPr>
          <p:cNvPr id="7" name="Google Shape;126;p17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5CE17491-A890-E9CC-3D6F-9C77466ABD8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04074" y="335553"/>
            <a:ext cx="2764465" cy="85364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90B976D-B2AE-C440-77F6-C7598ACBF573}"/>
              </a:ext>
            </a:extLst>
          </p:cNvPr>
          <p:cNvSpPr txBox="1"/>
          <p:nvPr/>
        </p:nvSpPr>
        <p:spPr>
          <a:xfrm>
            <a:off x="735142" y="1181609"/>
            <a:ext cx="377306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latin typeface="Century Gothic" panose="020B0502020202020204" pitchFamily="34" charset="0"/>
              </a:rPr>
              <a:t>Не указан повод для возбуждения уголовного дела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4967D59-6C71-4525-02E4-F9B3A646E7EA}"/>
              </a:ext>
            </a:extLst>
          </p:cNvPr>
          <p:cNvSpPr txBox="1"/>
          <p:nvPr/>
        </p:nvSpPr>
        <p:spPr>
          <a:xfrm>
            <a:off x="735142" y="3137280"/>
            <a:ext cx="432595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Согласно п. 3 ч. 2 ст. 146 УПК РФ в постановлении о возбуждении уголовного дела должны быть указаны повод для возбуждения уголовного дела.</a:t>
            </a:r>
          </a:p>
        </p:txBody>
      </p:sp>
    </p:spTree>
    <p:extLst>
      <p:ext uri="{BB962C8B-B14F-4D97-AF65-F5344CB8AC3E}">
        <p14:creationId xmlns:p14="http://schemas.microsoft.com/office/powerpoint/2010/main" val="4025345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9A7E5034-D06F-49BA-B1B1-71A9A240CF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8050" y="2991314"/>
            <a:ext cx="2803066" cy="2695020"/>
          </a:xfrm>
          <a:prstGeom prst="rect">
            <a:avLst/>
          </a:prstGeom>
        </p:spPr>
      </p:pic>
      <p:sp>
        <p:nvSpPr>
          <p:cNvPr id="9" name="Google Shape;585;p32">
            <a:extLst>
              <a:ext uri="{FF2B5EF4-FFF2-40B4-BE49-F238E27FC236}">
                <a16:creationId xmlns:a16="http://schemas.microsoft.com/office/drawing/2014/main" id="{38B04E3C-2604-4CC2-B5D9-8B98C9312DB1}"/>
              </a:ext>
            </a:extLst>
          </p:cNvPr>
          <p:cNvSpPr/>
          <p:nvPr/>
        </p:nvSpPr>
        <p:spPr>
          <a:xfrm>
            <a:off x="-56625" y="-652844"/>
            <a:ext cx="265649" cy="8188960"/>
          </a:xfrm>
          <a:prstGeom prst="rect">
            <a:avLst/>
          </a:prstGeom>
          <a:solidFill>
            <a:srgbClr val="8AA53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pic>
        <p:nvPicPr>
          <p:cNvPr id="11" name="Рисунок 10" descr="Изображение выглядит как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14E9EB30-791A-493B-B175-2DC2C1C693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8949" y="3626318"/>
            <a:ext cx="5927944" cy="3235816"/>
          </a:xfrm>
          <a:prstGeom prst="rect">
            <a:avLst/>
          </a:prstGeom>
        </p:spPr>
      </p:pic>
      <p:pic>
        <p:nvPicPr>
          <p:cNvPr id="45" name="Google Shape;452;p9">
            <a:extLst>
              <a:ext uri="{FF2B5EF4-FFF2-40B4-BE49-F238E27FC236}">
                <a16:creationId xmlns:a16="http://schemas.microsoft.com/office/drawing/2014/main" id="{9260E4A7-7B68-4A26-9A6A-A41AEE491F37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19098" t="38958" r="19444" b="40625"/>
          <a:stretch/>
        </p:blipFill>
        <p:spPr>
          <a:xfrm>
            <a:off x="9144065" y="687545"/>
            <a:ext cx="2582668" cy="85511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130D2DA-98CC-51D8-2EDC-31E0376D4A45}"/>
              </a:ext>
            </a:extLst>
          </p:cNvPr>
          <p:cNvSpPr txBox="1"/>
          <p:nvPr/>
        </p:nvSpPr>
        <p:spPr>
          <a:xfrm>
            <a:off x="627354" y="1901636"/>
            <a:ext cx="7198209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ru-RU" sz="18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постановлении старшего следователя СО по ЦО г. Краснодара СУ СК РФ по КК "И.И.И." от 27 января 2017 года о возбуждении уголовного дела в отношении " Ш.А.А.", по признакам преступления, предусмотренного п. "б" ч. 2 ст.199 УК РФ, </a:t>
            </a:r>
            <a:r>
              <a:rPr lang="ru-RU" sz="2400" dirty="0">
                <a:solidFill>
                  <a:srgbClr val="C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четко не указано, что послужило поводом и основанием для возбуждения уголовного дела </a:t>
            </a:r>
            <a:r>
              <a:rPr lang="ru-RU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отношении " Ш.А.А.""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71D9909-A652-B696-561B-0E64F2762AB0}"/>
              </a:ext>
            </a:extLst>
          </p:cNvPr>
          <p:cNvSpPr txBox="1"/>
          <p:nvPr/>
        </p:nvSpPr>
        <p:spPr>
          <a:xfrm>
            <a:off x="627354" y="937803"/>
            <a:ext cx="78468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Апелляционное постановление Краснодарского краевого суда от 11.05. 2017 г. по делу </a:t>
            </a:r>
            <a:r>
              <a:rPr lang="ru-RU" b="1" dirty="0" err="1">
                <a:latin typeface="Century Gothic" panose="020B0502020202020204" pitchFamily="34" charset="0"/>
                <a:cs typeface="Times New Roman" panose="02020603050405020304" pitchFamily="18" charset="0"/>
              </a:rPr>
              <a:t>N</a:t>
            </a:r>
            <a:r>
              <a:rPr lang="ru-RU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 22К-2427/2017: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3F688BB-D350-5F4C-38AB-09CC11C5AE4C}"/>
              </a:ext>
            </a:extLst>
          </p:cNvPr>
          <p:cNvSpPr txBox="1"/>
          <p:nvPr/>
        </p:nvSpPr>
        <p:spPr>
          <a:xfrm>
            <a:off x="627354" y="5059560"/>
            <a:ext cx="61668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ИТОГ: ВУД ПРИЗНАН НЕЗАКОННЫМ</a:t>
            </a:r>
            <a:r>
              <a:rPr lang="ru-RU" b="1" dirty="0">
                <a:effectLst/>
                <a:latin typeface="Century Gothic" panose="020B0502020202020204" pitchFamily="34" charset="0"/>
              </a:rPr>
              <a:t> </a:t>
            </a:r>
            <a:endParaRPr lang="ru-RU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893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Молодой бизнесмен на рабочем месте недоволен, что-то не понимаю | Премиум  Фото">
            <a:extLst>
              <a:ext uri="{FF2B5EF4-FFF2-40B4-BE49-F238E27FC236}">
                <a16:creationId xmlns:a16="http://schemas.microsoft.com/office/drawing/2014/main" id="{3966B2AD-67BD-A0A3-6270-EA10C5D9C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" y="-206276"/>
            <a:ext cx="14889211" cy="8324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DFAE503-14B3-882C-3814-8B925D9AB503}"/>
              </a:ext>
            </a:extLst>
          </p:cNvPr>
          <p:cNvSpPr/>
          <p:nvPr/>
        </p:nvSpPr>
        <p:spPr>
          <a:xfrm flipH="1">
            <a:off x="209021" y="1"/>
            <a:ext cx="4767015" cy="6858000"/>
          </a:xfrm>
          <a:prstGeom prst="rect">
            <a:avLst/>
          </a:prstGeom>
          <a:solidFill>
            <a:schemeClr val="lt1">
              <a:alpha val="78761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Google Shape;585;p32">
            <a:extLst>
              <a:ext uri="{FF2B5EF4-FFF2-40B4-BE49-F238E27FC236}">
                <a16:creationId xmlns:a16="http://schemas.microsoft.com/office/drawing/2014/main" id="{5071276F-8184-46D3-9E5A-3F8D5D743F65}"/>
              </a:ext>
            </a:extLst>
          </p:cNvPr>
          <p:cNvSpPr/>
          <p:nvPr/>
        </p:nvSpPr>
        <p:spPr>
          <a:xfrm>
            <a:off x="-56625" y="-652844"/>
            <a:ext cx="265649" cy="8188960"/>
          </a:xfrm>
          <a:prstGeom prst="rect">
            <a:avLst/>
          </a:prstGeom>
          <a:solidFill>
            <a:srgbClr val="8AA53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pic>
        <p:nvPicPr>
          <p:cNvPr id="7" name="Google Shape;126;p17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5CE17491-A890-E9CC-3D6F-9C77466ABD8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54690" y="332009"/>
            <a:ext cx="2764465" cy="8496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90B976D-B2AE-C440-77F6-C7598ACBF573}"/>
              </a:ext>
            </a:extLst>
          </p:cNvPr>
          <p:cNvSpPr txBox="1"/>
          <p:nvPr/>
        </p:nvSpPr>
        <p:spPr>
          <a:xfrm>
            <a:off x="705309" y="2202335"/>
            <a:ext cx="4591603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latin typeface="Century Gothic" panose="020B0502020202020204" pitchFamily="34" charset="0"/>
              </a:rPr>
              <a:t>Отсутствуют основания для возбуждения уголовного дела </a:t>
            </a:r>
          </a:p>
        </p:txBody>
      </p:sp>
    </p:spTree>
    <p:extLst>
      <p:ext uri="{BB962C8B-B14F-4D97-AF65-F5344CB8AC3E}">
        <p14:creationId xmlns:p14="http://schemas.microsoft.com/office/powerpoint/2010/main" val="16505706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9A7E5034-D06F-49BA-B1B1-71A9A240CF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1580" y="3081982"/>
            <a:ext cx="2803066" cy="2695020"/>
          </a:xfrm>
          <a:prstGeom prst="rect">
            <a:avLst/>
          </a:prstGeom>
        </p:spPr>
      </p:pic>
      <p:sp>
        <p:nvSpPr>
          <p:cNvPr id="9" name="Google Shape;585;p32">
            <a:extLst>
              <a:ext uri="{FF2B5EF4-FFF2-40B4-BE49-F238E27FC236}">
                <a16:creationId xmlns:a16="http://schemas.microsoft.com/office/drawing/2014/main" id="{38B04E3C-2604-4CC2-B5D9-8B98C9312DB1}"/>
              </a:ext>
            </a:extLst>
          </p:cNvPr>
          <p:cNvSpPr/>
          <p:nvPr/>
        </p:nvSpPr>
        <p:spPr>
          <a:xfrm>
            <a:off x="-56625" y="-652844"/>
            <a:ext cx="265649" cy="8188960"/>
          </a:xfrm>
          <a:prstGeom prst="rect">
            <a:avLst/>
          </a:prstGeom>
          <a:solidFill>
            <a:srgbClr val="8AA53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pic>
        <p:nvPicPr>
          <p:cNvPr id="11" name="Рисунок 10" descr="Изображение выглядит как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14E9EB30-791A-493B-B175-2DC2C1C693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236" y="3913133"/>
            <a:ext cx="5462657" cy="2981835"/>
          </a:xfrm>
          <a:prstGeom prst="rect">
            <a:avLst/>
          </a:prstGeom>
        </p:spPr>
      </p:pic>
      <p:pic>
        <p:nvPicPr>
          <p:cNvPr id="45" name="Google Shape;452;p9">
            <a:extLst>
              <a:ext uri="{FF2B5EF4-FFF2-40B4-BE49-F238E27FC236}">
                <a16:creationId xmlns:a16="http://schemas.microsoft.com/office/drawing/2014/main" id="{9260E4A7-7B68-4A26-9A6A-A41AEE491F37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19098" t="38958" r="19444" b="40625"/>
          <a:stretch/>
        </p:blipFill>
        <p:spPr>
          <a:xfrm>
            <a:off x="9207860" y="307969"/>
            <a:ext cx="2582668" cy="85511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3F688BB-D350-5F4C-38AB-09CC11C5AE4C}"/>
              </a:ext>
            </a:extLst>
          </p:cNvPr>
          <p:cNvSpPr txBox="1"/>
          <p:nvPr/>
        </p:nvSpPr>
        <p:spPr>
          <a:xfrm>
            <a:off x="627354" y="5592336"/>
            <a:ext cx="61668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ИТОГ: ВУД ПРИЗНАН НЕЗАКОННЫМ</a:t>
            </a:r>
            <a:r>
              <a:rPr lang="ru-RU" b="1" dirty="0">
                <a:effectLst/>
                <a:latin typeface="Century Gothic" panose="020B0502020202020204" pitchFamily="34" charset="0"/>
              </a:rPr>
              <a:t> </a:t>
            </a:r>
            <a:endParaRPr lang="ru-RU" b="1" dirty="0">
              <a:latin typeface="Century Gothic" panose="020B0502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62B82B0-E44E-948D-BB52-02FBE891C9C7}"/>
              </a:ext>
            </a:extLst>
          </p:cNvPr>
          <p:cNvSpPr txBox="1"/>
          <p:nvPr/>
        </p:nvSpPr>
        <p:spPr>
          <a:xfrm>
            <a:off x="627354" y="896332"/>
            <a:ext cx="77085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Апелляционное постановление Краснодарского краевого суда от 18.10. 2018 г. по делу № 22К-6059/2018: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B2DE0E6-41BD-CEEF-1360-4E42C31E6D07}"/>
              </a:ext>
            </a:extLst>
          </p:cNvPr>
          <p:cNvSpPr txBox="1"/>
          <p:nvPr/>
        </p:nvSpPr>
        <p:spPr>
          <a:xfrm>
            <a:off x="627354" y="1979919"/>
            <a:ext cx="7262003" cy="2954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Century Gothic" panose="020B0502020202020204" pitchFamily="34" charset="0"/>
                <a:cs typeface="Times New Roman" panose="02020603050405020304" pitchFamily="18" charset="0"/>
              </a:rPr>
              <a:t>В обжалуемом постановлении от &lt;...&gt; следователем </a:t>
            </a:r>
            <a:r>
              <a:rPr lang="ru-RU" sz="2400" dirty="0">
                <a:solidFill>
                  <a:srgbClr val="C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не приведено достаточных данных</a:t>
            </a:r>
            <a:r>
              <a:rPr lang="ru-RU" dirty="0">
                <a:latin typeface="Century Gothic" panose="020B0502020202020204" pitchFamily="34" charset="0"/>
                <a:cs typeface="Times New Roman" panose="02020603050405020304" pitchFamily="18" charset="0"/>
              </a:rPr>
              <a:t>, указывающих на признаки преступления, так как им не отражены сведения о документах, указывающих на неуплату налога ООО "Корпорация ДМ", либо </a:t>
            </a:r>
            <a:r>
              <a:rPr lang="ru-RU" sz="2400" dirty="0">
                <a:solidFill>
                  <a:srgbClr val="C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содержащих заведомо ложные сведения</a:t>
            </a:r>
            <a:r>
              <a:rPr lang="ru-RU" dirty="0">
                <a:latin typeface="Century Gothic" panose="020B0502020202020204" pitchFamily="34" charset="0"/>
                <a:cs typeface="Times New Roman" panose="02020603050405020304" pitchFamily="18" charset="0"/>
              </a:rPr>
              <a:t>, что относится к объективной стороне инкриминируемого преступления, а указана только ссылка на исследование сотрудников ОЭБ и ПК ГУ МВД по Краснодарскому краю. </a:t>
            </a:r>
          </a:p>
        </p:txBody>
      </p:sp>
    </p:spTree>
    <p:extLst>
      <p:ext uri="{BB962C8B-B14F-4D97-AF65-F5344CB8AC3E}">
        <p14:creationId xmlns:p14="http://schemas.microsoft.com/office/powerpoint/2010/main" val="21282881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F629097-E750-E500-2159-8BD779E2A9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rcRect b="15479"/>
          <a:stretch/>
        </p:blipFill>
        <p:spPr>
          <a:xfrm>
            <a:off x="-999461" y="-297713"/>
            <a:ext cx="13822325" cy="7497925"/>
          </a:xfrm>
          <a:prstGeom prst="rect">
            <a:avLst/>
          </a:prstGeom>
        </p:spPr>
      </p:pic>
      <p:sp>
        <p:nvSpPr>
          <p:cNvPr id="4" name="Google Shape;118;p17">
            <a:extLst>
              <a:ext uri="{FF2B5EF4-FFF2-40B4-BE49-F238E27FC236}">
                <a16:creationId xmlns:a16="http://schemas.microsoft.com/office/drawing/2014/main" id="{E1940E5E-C553-6E0F-D4D2-7E4973FE563B}"/>
              </a:ext>
            </a:extLst>
          </p:cNvPr>
          <p:cNvSpPr/>
          <p:nvPr/>
        </p:nvSpPr>
        <p:spPr>
          <a:xfrm>
            <a:off x="-999461" y="-743235"/>
            <a:ext cx="13822325" cy="8512923"/>
          </a:xfrm>
          <a:prstGeom prst="rect">
            <a:avLst/>
          </a:prstGeom>
          <a:solidFill>
            <a:schemeClr val="dk1">
              <a:alpha val="65146"/>
            </a:schemeClr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89853A6-8DC8-0510-9362-6BCDF6ECD5BC}"/>
              </a:ext>
            </a:extLst>
          </p:cNvPr>
          <p:cNvSpPr/>
          <p:nvPr/>
        </p:nvSpPr>
        <p:spPr>
          <a:xfrm>
            <a:off x="-151514" y="-524327"/>
            <a:ext cx="303027" cy="8294015"/>
          </a:xfrm>
          <a:prstGeom prst="rect">
            <a:avLst/>
          </a:prstGeom>
          <a:solidFill>
            <a:srgbClr val="7F992D"/>
          </a:solidFill>
          <a:ln>
            <a:solidFill>
              <a:srgbClr val="7F99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Google Shape;126;p17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F5689A29-769C-3DC4-F18E-003C857976A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75953" y="472631"/>
            <a:ext cx="2764465" cy="8496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974C223-6C46-BE0A-49B5-E3D49BDE9AD4}"/>
              </a:ext>
            </a:extLst>
          </p:cNvPr>
          <p:cNvSpPr txBox="1"/>
          <p:nvPr/>
        </p:nvSpPr>
        <p:spPr>
          <a:xfrm>
            <a:off x="7760475" y="2942175"/>
            <a:ext cx="5395423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7F992D"/>
                </a:solidFill>
                <a:latin typeface="Century Gothic" panose="020B0502020202020204" pitchFamily="34" charset="0"/>
              </a:rPr>
              <a:t>ЧЕМ ЗАЙМУТСЯ </a:t>
            </a:r>
            <a:r>
              <a:rPr lang="ru-RU" sz="3600" dirty="0">
                <a:solidFill>
                  <a:schemeClr val="bg1"/>
                </a:solidFill>
                <a:latin typeface="Century Gothic" panose="020B0502020202020204" pitchFamily="34" charset="0"/>
              </a:rPr>
              <a:t>ОПЕРАТИВНЫЕ СОТРУДНИКИ?</a:t>
            </a:r>
          </a:p>
          <a:p>
            <a:endParaRPr lang="ru-RU" sz="4000" dirty="0">
              <a:solidFill>
                <a:srgbClr val="7F992D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141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77;p2" descr="Изображение выглядит как человек, костюм, галстук, мужчина&#10;&#10;Автоматически созданное описание">
            <a:extLst>
              <a:ext uri="{FF2B5EF4-FFF2-40B4-BE49-F238E27FC236}">
                <a16:creationId xmlns:a16="http://schemas.microsoft.com/office/drawing/2014/main" id="{CF621E31-34AF-C830-74C5-4DFD14F2EA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-501057" y="0"/>
            <a:ext cx="4572000" cy="6858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24E7B27-5158-8416-6B4E-C2DB777DF0EF}"/>
              </a:ext>
            </a:extLst>
          </p:cNvPr>
          <p:cNvSpPr/>
          <p:nvPr/>
        </p:nvSpPr>
        <p:spPr>
          <a:xfrm>
            <a:off x="-140110" y="-220579"/>
            <a:ext cx="304800" cy="7299158"/>
          </a:xfrm>
          <a:prstGeom prst="rect">
            <a:avLst/>
          </a:prstGeom>
          <a:solidFill>
            <a:srgbClr val="7F992D"/>
          </a:solidFill>
          <a:ln>
            <a:solidFill>
              <a:srgbClr val="7F99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Google Shape;901;p40">
            <a:extLst>
              <a:ext uri="{FF2B5EF4-FFF2-40B4-BE49-F238E27FC236}">
                <a16:creationId xmlns:a16="http://schemas.microsoft.com/office/drawing/2014/main" id="{756C43A4-B158-E698-A4BB-CE01028A2008}"/>
              </a:ext>
            </a:extLst>
          </p:cNvPr>
          <p:cNvSpPr/>
          <p:nvPr/>
        </p:nvSpPr>
        <p:spPr>
          <a:xfrm>
            <a:off x="4488460" y="451698"/>
            <a:ext cx="7265197" cy="925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2400" b="1" dirty="0">
                <a:solidFill>
                  <a:schemeClr val="dk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ВЛАДИМИР КИТСИНГ</a:t>
            </a:r>
            <a:endParaRPr sz="1800" dirty="0">
              <a:solidFill>
                <a:schemeClr val="dk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dirty="0">
                <a:solidFill>
                  <a:schemeClr val="dk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Управляющий партнер «</a:t>
            </a:r>
            <a:r>
              <a:rPr lang="ru-RU" sz="1400" dirty="0" err="1">
                <a:solidFill>
                  <a:schemeClr val="dk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Китсинг</a:t>
            </a:r>
            <a:r>
              <a:rPr lang="ru-RU" sz="1400" dirty="0">
                <a:solidFill>
                  <a:schemeClr val="dk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 и партнеры»</a:t>
            </a:r>
            <a:endParaRPr sz="1800" dirty="0">
              <a:solidFill>
                <a:schemeClr val="dk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902;p40">
            <a:extLst>
              <a:ext uri="{FF2B5EF4-FFF2-40B4-BE49-F238E27FC236}">
                <a16:creationId xmlns:a16="http://schemas.microsoft.com/office/drawing/2014/main" id="{AA331C9A-7F8A-0557-69C3-EB0302F60628}"/>
              </a:ext>
            </a:extLst>
          </p:cNvPr>
          <p:cNvSpPr txBox="1"/>
          <p:nvPr/>
        </p:nvSpPr>
        <p:spPr>
          <a:xfrm>
            <a:off x="4543292" y="5240757"/>
            <a:ext cx="439396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Arial"/>
              <a:buNone/>
            </a:pPr>
            <a:r>
              <a:rPr lang="ru-RU" sz="1800" b="1">
                <a:solidFill>
                  <a:srgbClr val="7F7F7F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ПРОФЕССИОНАЛЬНОЕ ПРИЗНАНИЕ</a:t>
            </a:r>
            <a:endParaRPr sz="1800" b="1">
              <a:solidFill>
                <a:srgbClr val="7F7F7F"/>
              </a:solidFill>
              <a:latin typeface="Century Gothic" panose="020B0502020202020204" pitchFamily="34" charset="0"/>
              <a:ea typeface="Arial"/>
              <a:cs typeface="Arial"/>
              <a:sym typeface="Arial"/>
            </a:endParaRPr>
          </a:p>
        </p:txBody>
      </p:sp>
      <p:pic>
        <p:nvPicPr>
          <p:cNvPr id="15" name="Google Shape;903;p40">
            <a:extLst>
              <a:ext uri="{FF2B5EF4-FFF2-40B4-BE49-F238E27FC236}">
                <a16:creationId xmlns:a16="http://schemas.microsoft.com/office/drawing/2014/main" id="{B39DF612-A119-DCCB-D9E9-C87726345AD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80208" y="5827020"/>
            <a:ext cx="739775" cy="446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904;p40">
            <a:extLst>
              <a:ext uri="{FF2B5EF4-FFF2-40B4-BE49-F238E27FC236}">
                <a16:creationId xmlns:a16="http://schemas.microsoft.com/office/drawing/2014/main" id="{EA55D405-AB53-5598-2511-7401CBED15F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45712" y="5738727"/>
            <a:ext cx="624554" cy="622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905;p40" descr="Кульков, Колотилов и партнеры» в очередной раз вошли в рейтинг Chambers &amp;  Partners Global - Kulkov, Kolotilov &amp; Partners">
            <a:extLst>
              <a:ext uri="{FF2B5EF4-FFF2-40B4-BE49-F238E27FC236}">
                <a16:creationId xmlns:a16="http://schemas.microsoft.com/office/drawing/2014/main" id="{ADF2DCD5-24E9-65F6-5C21-A3680D754E8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095995" y="5738727"/>
            <a:ext cx="612103" cy="6121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906;p40" descr="The Best Lawyers® international ranking highly praised the professionalism  of Borenius Russia and highly rated it in 19 branches of law - Borenius">
            <a:extLst>
              <a:ext uri="{FF2B5EF4-FFF2-40B4-BE49-F238E27FC236}">
                <a16:creationId xmlns:a16="http://schemas.microsoft.com/office/drawing/2014/main" id="{209E13B2-4E4F-FB24-39A8-E555D70BBAD5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13530" r="16277" b="9553"/>
          <a:stretch/>
        </p:blipFill>
        <p:spPr>
          <a:xfrm>
            <a:off x="8233827" y="5768378"/>
            <a:ext cx="922021" cy="62065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907;p40">
            <a:extLst>
              <a:ext uri="{FF2B5EF4-FFF2-40B4-BE49-F238E27FC236}">
                <a16:creationId xmlns:a16="http://schemas.microsoft.com/office/drawing/2014/main" id="{1624559B-1ACF-79A0-C166-D27AFF2F29EF}"/>
              </a:ext>
            </a:extLst>
          </p:cNvPr>
          <p:cNvSpPr/>
          <p:nvPr/>
        </p:nvSpPr>
        <p:spPr>
          <a:xfrm>
            <a:off x="4514092" y="1494642"/>
            <a:ext cx="761509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ru-RU" sz="1200" dirty="0" err="1">
                <a:solidFill>
                  <a:schemeClr val="dk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C</a:t>
            </a:r>
            <a:r>
              <a:rPr lang="ru-RU" sz="1200" dirty="0">
                <a:solidFill>
                  <a:schemeClr val="dk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 1997 по 2002 – следователь по уголовным делам экономической направленности</a:t>
            </a:r>
            <a:endParaRPr sz="1800" dirty="0">
              <a:solidFill>
                <a:schemeClr val="dk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908;p40">
            <a:extLst>
              <a:ext uri="{FF2B5EF4-FFF2-40B4-BE49-F238E27FC236}">
                <a16:creationId xmlns:a16="http://schemas.microsoft.com/office/drawing/2014/main" id="{385CE61B-81EB-5B56-E78A-916BE46D6B6C}"/>
              </a:ext>
            </a:extLst>
          </p:cNvPr>
          <p:cNvSpPr/>
          <p:nvPr/>
        </p:nvSpPr>
        <p:spPr>
          <a:xfrm>
            <a:off x="4514092" y="1789567"/>
            <a:ext cx="60960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ru-RU" sz="1200" dirty="0">
                <a:solidFill>
                  <a:schemeClr val="dk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С 2002 года – адвокат в сфере экономических и налоговых преступлений</a:t>
            </a:r>
            <a:endParaRPr sz="1800" dirty="0">
              <a:solidFill>
                <a:schemeClr val="dk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909;p40">
            <a:extLst>
              <a:ext uri="{FF2B5EF4-FFF2-40B4-BE49-F238E27FC236}">
                <a16:creationId xmlns:a16="http://schemas.microsoft.com/office/drawing/2014/main" id="{AD08B049-FC99-5839-71FB-80E17A3D2F05}"/>
              </a:ext>
            </a:extLst>
          </p:cNvPr>
          <p:cNvSpPr/>
          <p:nvPr/>
        </p:nvSpPr>
        <p:spPr>
          <a:xfrm>
            <a:off x="4514092" y="2070554"/>
            <a:ext cx="60960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ru-RU" sz="1200" dirty="0">
                <a:solidFill>
                  <a:schemeClr val="dk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Эксперт ЦОП «Бизнес против коррупции» при Титове Б.Ю.</a:t>
            </a:r>
            <a:endParaRPr sz="1800" dirty="0">
              <a:solidFill>
                <a:schemeClr val="dk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910;p40">
            <a:extLst>
              <a:ext uri="{FF2B5EF4-FFF2-40B4-BE49-F238E27FC236}">
                <a16:creationId xmlns:a16="http://schemas.microsoft.com/office/drawing/2014/main" id="{BC623498-F838-3447-E28D-662ADFB2706E}"/>
              </a:ext>
            </a:extLst>
          </p:cNvPr>
          <p:cNvSpPr/>
          <p:nvPr/>
        </p:nvSpPr>
        <p:spPr>
          <a:xfrm>
            <a:off x="4514092" y="2351541"/>
            <a:ext cx="317125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ru-RU" sz="1200" dirty="0">
                <a:solidFill>
                  <a:schemeClr val="dk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Преподаватель МГЮА им. О.Е. </a:t>
            </a:r>
            <a:r>
              <a:rPr lang="ru-RU" sz="1200" dirty="0" err="1">
                <a:solidFill>
                  <a:schemeClr val="dk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Кутафина</a:t>
            </a:r>
            <a:endParaRPr sz="1200" dirty="0">
              <a:solidFill>
                <a:schemeClr val="dk1"/>
              </a:solidFill>
              <a:latin typeface="Century Gothic" panose="020B050202020202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23" name="Google Shape;912;p40">
            <a:extLst>
              <a:ext uri="{FF2B5EF4-FFF2-40B4-BE49-F238E27FC236}">
                <a16:creationId xmlns:a16="http://schemas.microsoft.com/office/drawing/2014/main" id="{84961452-112B-6707-DA48-9AAE7B1D1CC2}"/>
              </a:ext>
            </a:extLst>
          </p:cNvPr>
          <p:cNvSpPr txBox="1"/>
          <p:nvPr/>
        </p:nvSpPr>
        <p:spPr>
          <a:xfrm>
            <a:off x="4526385" y="2941035"/>
            <a:ext cx="231787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Arial"/>
              <a:buNone/>
            </a:pPr>
            <a:r>
              <a:rPr lang="ru-RU" sz="1800" b="1">
                <a:solidFill>
                  <a:srgbClr val="7F7F7F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СПЕЦИАЛИЗАЦИЯ</a:t>
            </a:r>
            <a:endParaRPr sz="1800" b="1">
              <a:solidFill>
                <a:srgbClr val="7F7F7F"/>
              </a:solidFill>
              <a:latin typeface="Century Gothic" panose="020B050202020202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24" name="Google Shape;913;p40">
            <a:extLst>
              <a:ext uri="{FF2B5EF4-FFF2-40B4-BE49-F238E27FC236}">
                <a16:creationId xmlns:a16="http://schemas.microsoft.com/office/drawing/2014/main" id="{791F50D0-A467-AB4B-AE1B-73B26D63F20D}"/>
              </a:ext>
            </a:extLst>
          </p:cNvPr>
          <p:cNvSpPr txBox="1"/>
          <p:nvPr/>
        </p:nvSpPr>
        <p:spPr>
          <a:xfrm>
            <a:off x="4526385" y="3413866"/>
            <a:ext cx="735481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3BA0BF"/>
              </a:buClr>
              <a:buSzPts val="2160"/>
              <a:buFont typeface="Noto Sans Symbols"/>
              <a:buChar char="✔"/>
            </a:pPr>
            <a:r>
              <a:rPr lang="ru-RU" sz="1800">
                <a:solidFill>
                  <a:schemeClr val="dk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Уголовные дела в сфере налогообложения и госзакупок</a:t>
            </a:r>
            <a:endParaRPr sz="1800">
              <a:solidFill>
                <a:schemeClr val="dk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914;p40">
            <a:extLst>
              <a:ext uri="{FF2B5EF4-FFF2-40B4-BE49-F238E27FC236}">
                <a16:creationId xmlns:a16="http://schemas.microsoft.com/office/drawing/2014/main" id="{4BAD9CF5-70FD-EF83-66E7-0EE5AB428350}"/>
              </a:ext>
            </a:extLst>
          </p:cNvPr>
          <p:cNvSpPr txBox="1"/>
          <p:nvPr/>
        </p:nvSpPr>
        <p:spPr>
          <a:xfrm>
            <a:off x="4526385" y="3779582"/>
            <a:ext cx="44450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3BA0BF"/>
              </a:buClr>
              <a:buSzPts val="2160"/>
              <a:buFont typeface="Noto Sans Symbols"/>
              <a:buChar char="✔"/>
            </a:pPr>
            <a:r>
              <a:rPr lang="ru-RU" sz="1800" dirty="0" err="1">
                <a:solidFill>
                  <a:schemeClr val="dk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Доследственные</a:t>
            </a:r>
            <a:r>
              <a:rPr lang="ru-RU" sz="1800" dirty="0">
                <a:solidFill>
                  <a:schemeClr val="dk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 проверки</a:t>
            </a:r>
            <a:endParaRPr sz="1800" dirty="0">
              <a:solidFill>
                <a:schemeClr val="dk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915;p40">
            <a:extLst>
              <a:ext uri="{FF2B5EF4-FFF2-40B4-BE49-F238E27FC236}">
                <a16:creationId xmlns:a16="http://schemas.microsoft.com/office/drawing/2014/main" id="{DB30DC92-D36D-9F9D-C905-305C0A75ADCA}"/>
              </a:ext>
            </a:extLst>
          </p:cNvPr>
          <p:cNvSpPr txBox="1"/>
          <p:nvPr/>
        </p:nvSpPr>
        <p:spPr>
          <a:xfrm>
            <a:off x="4543292" y="4569226"/>
            <a:ext cx="357058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3BA0BF"/>
              </a:buClr>
              <a:buSzPts val="2160"/>
              <a:buFont typeface="Noto Sans Symbols"/>
              <a:buChar char="✔"/>
            </a:pPr>
            <a:r>
              <a:rPr lang="ru-RU" sz="1800" dirty="0">
                <a:solidFill>
                  <a:schemeClr val="dk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Профилактика рисков </a:t>
            </a:r>
            <a:endParaRPr sz="1800" dirty="0">
              <a:solidFill>
                <a:schemeClr val="dk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916;p40">
            <a:extLst>
              <a:ext uri="{FF2B5EF4-FFF2-40B4-BE49-F238E27FC236}">
                <a16:creationId xmlns:a16="http://schemas.microsoft.com/office/drawing/2014/main" id="{646EFF72-15E9-4FE0-D4E9-2942F6AC1F37}"/>
              </a:ext>
            </a:extLst>
          </p:cNvPr>
          <p:cNvSpPr txBox="1"/>
          <p:nvPr/>
        </p:nvSpPr>
        <p:spPr>
          <a:xfrm>
            <a:off x="4510566" y="4200501"/>
            <a:ext cx="609031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3BA0BF"/>
              </a:buClr>
              <a:buSzPts val="2160"/>
              <a:buFont typeface="Noto Sans Symbols"/>
              <a:buChar char="✔"/>
            </a:pPr>
            <a:r>
              <a:rPr lang="ru-RU" sz="1800" dirty="0">
                <a:solidFill>
                  <a:schemeClr val="dk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Фармацевтические преступления </a:t>
            </a:r>
            <a:endParaRPr sz="1800" dirty="0">
              <a:solidFill>
                <a:schemeClr val="dk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28" name="Google Shape;923;p40">
            <a:extLst>
              <a:ext uri="{FF2B5EF4-FFF2-40B4-BE49-F238E27FC236}">
                <a16:creationId xmlns:a16="http://schemas.microsoft.com/office/drawing/2014/main" id="{BD5AF6BC-089C-4236-995E-F67AB3912886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656252" y="4383069"/>
            <a:ext cx="2153795" cy="21537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152;p4">
            <a:extLst>
              <a:ext uri="{FF2B5EF4-FFF2-40B4-BE49-F238E27FC236}">
                <a16:creationId xmlns:a16="http://schemas.microsoft.com/office/drawing/2014/main" id="{CAAA6FE5-6F39-0786-2B90-FFC8D8BF2080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l="22653" t="42684" r="18681" b="41250"/>
          <a:stretch/>
        </p:blipFill>
        <p:spPr>
          <a:xfrm>
            <a:off x="9524692" y="282466"/>
            <a:ext cx="2425309" cy="6462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6605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50D76C4-FAA0-B1B1-40F3-95AEE1C859C8}"/>
              </a:ext>
            </a:extLst>
          </p:cNvPr>
          <p:cNvSpPr/>
          <p:nvPr/>
        </p:nvSpPr>
        <p:spPr>
          <a:xfrm>
            <a:off x="-151514" y="-524327"/>
            <a:ext cx="303027" cy="8294015"/>
          </a:xfrm>
          <a:prstGeom prst="rect">
            <a:avLst/>
          </a:prstGeom>
          <a:solidFill>
            <a:srgbClr val="7F992D"/>
          </a:solidFill>
          <a:ln>
            <a:solidFill>
              <a:srgbClr val="7F99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500E32-1846-DA12-C475-07A571110E3D}"/>
              </a:ext>
            </a:extLst>
          </p:cNvPr>
          <p:cNvSpPr txBox="1"/>
          <p:nvPr/>
        </p:nvSpPr>
        <p:spPr>
          <a:xfrm>
            <a:off x="574158" y="1425336"/>
            <a:ext cx="617751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187 УК РФ</a:t>
            </a:r>
          </a:p>
          <a:p>
            <a:pPr algn="ctr"/>
            <a:r>
              <a:rPr lang="ru-RU" sz="24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«</a:t>
            </a:r>
            <a:r>
              <a:rPr lang="ru-RU" sz="2400" dirty="0">
                <a:latin typeface="Century Gothic" panose="020B0502020202020204" pitchFamily="34" charset="0"/>
                <a:ea typeface="Calibri" panose="020F0502020204030204" pitchFamily="34" charset="0"/>
              </a:rPr>
              <a:t>Н</a:t>
            </a:r>
            <a:r>
              <a:rPr lang="ru-RU" sz="24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еправомерный оборот средств платежей</a:t>
            </a:r>
            <a:r>
              <a:rPr lang="ru-RU" sz="2400" dirty="0">
                <a:latin typeface="Century Gothic" panose="020B0502020202020204" pitchFamily="34" charset="0"/>
                <a:ea typeface="Calibri" panose="020F0502020204030204" pitchFamily="34" charset="0"/>
              </a:rPr>
              <a:t>»</a:t>
            </a:r>
            <a:endParaRPr lang="ru-RU" sz="2400" dirty="0">
              <a:latin typeface="Century Gothic" panose="020B0502020202020204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4313820B-E24A-71E8-2AFE-E1D06E25115C}"/>
              </a:ext>
            </a:extLst>
          </p:cNvPr>
          <p:cNvSpPr/>
          <p:nvPr/>
        </p:nvSpPr>
        <p:spPr>
          <a:xfrm>
            <a:off x="786809" y="1164264"/>
            <a:ext cx="5805378" cy="1722474"/>
          </a:xfrm>
          <a:prstGeom prst="roundRect">
            <a:avLst/>
          </a:prstGeom>
          <a:noFill/>
          <a:ln w="28575">
            <a:solidFill>
              <a:srgbClr val="7F992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964AA2-7F07-048E-3D7E-F2A9D8923A80}"/>
              </a:ext>
            </a:extLst>
          </p:cNvPr>
          <p:cNvSpPr txBox="1"/>
          <p:nvPr/>
        </p:nvSpPr>
        <p:spPr>
          <a:xfrm>
            <a:off x="6964325" y="1821822"/>
            <a:ext cx="61775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C00000"/>
                </a:solidFill>
                <a:latin typeface="Century Gothic" panose="020B0502020202020204" pitchFamily="34" charset="0"/>
              </a:rPr>
              <a:t>компании-однодневки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8CECB3-A5DF-AE74-9DAE-A55078BC920A}"/>
              </a:ext>
            </a:extLst>
          </p:cNvPr>
          <p:cNvSpPr txBox="1"/>
          <p:nvPr/>
        </p:nvSpPr>
        <p:spPr>
          <a:xfrm>
            <a:off x="987056" y="4862739"/>
            <a:ext cx="46092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Century Gothic" panose="020B0502020202020204" pitchFamily="34" charset="0"/>
              </a:rPr>
              <a:t>Платежных поручений на счет однодневки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52B2AFF-2A12-76FB-1D23-26836B8096A6}"/>
              </a:ext>
            </a:extLst>
          </p:cNvPr>
          <p:cNvSpPr txBox="1"/>
          <p:nvPr/>
        </p:nvSpPr>
        <p:spPr>
          <a:xfrm>
            <a:off x="5287925" y="4805345"/>
            <a:ext cx="27644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latin typeface="Century Gothic" panose="020B0502020202020204" pitchFamily="34" charset="0"/>
              </a:rPr>
              <a:t>=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6D165ED-B815-1E1D-6480-7789C2912327}"/>
              </a:ext>
            </a:extLst>
          </p:cNvPr>
          <p:cNvSpPr txBox="1"/>
          <p:nvPr/>
        </p:nvSpPr>
        <p:spPr>
          <a:xfrm>
            <a:off x="6014484" y="4862739"/>
            <a:ext cx="617751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Century Gothic" panose="020B0502020202020204" pitchFamily="34" charset="0"/>
              </a:rPr>
              <a:t>Изготовление поддельных распоряжений о переводе</a:t>
            </a:r>
          </a:p>
        </p:txBody>
      </p:sp>
      <p:pic>
        <p:nvPicPr>
          <p:cNvPr id="15" name="Google Shape;452;p9">
            <a:extLst>
              <a:ext uri="{FF2B5EF4-FFF2-40B4-BE49-F238E27FC236}">
                <a16:creationId xmlns:a16="http://schemas.microsoft.com/office/drawing/2014/main" id="{743E22B2-42F2-B606-EFD1-851B6028F2C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9098" t="38958" r="19444" b="40625"/>
          <a:stretch/>
        </p:blipFill>
        <p:spPr>
          <a:xfrm>
            <a:off x="9184758" y="483293"/>
            <a:ext cx="2582668" cy="855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0DB676B-8BCD-05F4-CF49-D3DFBCBD5D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533" t="17488" r="26877" b="15578"/>
          <a:stretch/>
        </p:blipFill>
        <p:spPr>
          <a:xfrm>
            <a:off x="1894154" y="3245933"/>
            <a:ext cx="1526552" cy="1450660"/>
          </a:xfrm>
          <a:prstGeom prst="ellipse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C2A2A6B-4DDE-F373-64D3-DC7887730AB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904" t="2406" r="25616" b="-2406"/>
          <a:stretch/>
        </p:blipFill>
        <p:spPr>
          <a:xfrm>
            <a:off x="6789100" y="3431767"/>
            <a:ext cx="1526552" cy="146616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34258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9A7E5034-D06F-49BA-B1B1-71A9A240CF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8050" y="2991314"/>
            <a:ext cx="2803066" cy="2695020"/>
          </a:xfrm>
          <a:prstGeom prst="rect">
            <a:avLst/>
          </a:prstGeom>
        </p:spPr>
      </p:pic>
      <p:sp>
        <p:nvSpPr>
          <p:cNvPr id="9" name="Google Shape;585;p32">
            <a:extLst>
              <a:ext uri="{FF2B5EF4-FFF2-40B4-BE49-F238E27FC236}">
                <a16:creationId xmlns:a16="http://schemas.microsoft.com/office/drawing/2014/main" id="{38B04E3C-2604-4CC2-B5D9-8B98C9312DB1}"/>
              </a:ext>
            </a:extLst>
          </p:cNvPr>
          <p:cNvSpPr/>
          <p:nvPr/>
        </p:nvSpPr>
        <p:spPr>
          <a:xfrm>
            <a:off x="-56625" y="-652844"/>
            <a:ext cx="265649" cy="8188960"/>
          </a:xfrm>
          <a:prstGeom prst="rect">
            <a:avLst/>
          </a:prstGeom>
          <a:solidFill>
            <a:srgbClr val="8AA53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pic>
        <p:nvPicPr>
          <p:cNvPr id="11" name="Рисунок 10" descr="Изображение выглядит как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14E9EB30-791A-493B-B175-2DC2C1C693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8949" y="3626318"/>
            <a:ext cx="5927944" cy="3235816"/>
          </a:xfrm>
          <a:prstGeom prst="rect">
            <a:avLst/>
          </a:prstGeom>
        </p:spPr>
      </p:pic>
      <p:pic>
        <p:nvPicPr>
          <p:cNvPr id="45" name="Google Shape;452;p9">
            <a:extLst>
              <a:ext uri="{FF2B5EF4-FFF2-40B4-BE49-F238E27FC236}">
                <a16:creationId xmlns:a16="http://schemas.microsoft.com/office/drawing/2014/main" id="{9260E4A7-7B68-4A26-9A6A-A41AEE491F37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19098" t="38958" r="19444" b="40625"/>
          <a:stretch/>
        </p:blipFill>
        <p:spPr>
          <a:xfrm>
            <a:off x="9292921" y="276102"/>
            <a:ext cx="2582668" cy="85511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3F688BB-D350-5F4C-38AB-09CC11C5AE4C}"/>
              </a:ext>
            </a:extLst>
          </p:cNvPr>
          <p:cNvSpPr txBox="1"/>
          <p:nvPr/>
        </p:nvSpPr>
        <p:spPr>
          <a:xfrm>
            <a:off x="627354" y="5213328"/>
            <a:ext cx="61668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ИТОГ: ВУД ПРИЗНАН НЕЗАКОННЫМ</a:t>
            </a:r>
            <a:r>
              <a:rPr lang="ru-RU" b="1" dirty="0">
                <a:effectLst/>
                <a:latin typeface="Century Gothic" panose="020B0502020202020204" pitchFamily="34" charset="0"/>
              </a:rPr>
              <a:t> </a:t>
            </a:r>
            <a:endParaRPr lang="ru-RU" b="1" dirty="0">
              <a:latin typeface="Century Gothic" panose="020B0502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C38F81-777C-969F-B9A4-7CDC9AC2C1D1}"/>
              </a:ext>
            </a:extLst>
          </p:cNvPr>
          <p:cNvSpPr txBox="1"/>
          <p:nvPr/>
        </p:nvSpPr>
        <p:spPr>
          <a:xfrm>
            <a:off x="627354" y="898193"/>
            <a:ext cx="77298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Приговор Новотроицкого городского суда г. Новотроицка от 15.01.2019 г. по делу № 1-1/2019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743CEC3-5B82-7512-914B-40CFC3CAFAEB}"/>
              </a:ext>
            </a:extLst>
          </p:cNvPr>
          <p:cNvSpPr txBox="1"/>
          <p:nvPr/>
        </p:nvSpPr>
        <p:spPr>
          <a:xfrm>
            <a:off x="627355" y="1863177"/>
            <a:ext cx="717694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Century Gothic" panose="020B0502020202020204" pitchFamily="34" charset="0"/>
                <a:cs typeface="Times New Roman" panose="02020603050405020304" pitchFamily="18" charset="0"/>
              </a:rPr>
              <a:t>Бабич С.В., имея умысел на уклонение от уплаты налогов путем включения в налоговые декларации заведомо ложных сведений , с целью создания видимости исполнения условий договоров субподряда работниками ООО «</a:t>
            </a:r>
            <a:r>
              <a:rPr lang="ru-RU" dirty="0" err="1">
                <a:latin typeface="Century Gothic" panose="020B0502020202020204" pitchFamily="34" charset="0"/>
                <a:cs typeface="Times New Roman" panose="02020603050405020304" pitchFamily="18" charset="0"/>
              </a:rPr>
              <a:t>Ремстройпроект</a:t>
            </a:r>
            <a:r>
              <a:rPr lang="ru-RU" dirty="0">
                <a:latin typeface="Century Gothic" panose="020B0502020202020204" pitchFamily="34" charset="0"/>
                <a:cs typeface="Times New Roman" panose="02020603050405020304" pitchFamily="18" charset="0"/>
              </a:rPr>
              <a:t>», ООО СК «Аврора и ООО «</a:t>
            </a:r>
            <a:r>
              <a:rPr lang="ru-RU" dirty="0" err="1">
                <a:latin typeface="Century Gothic" panose="020B0502020202020204" pitchFamily="34" charset="0"/>
                <a:cs typeface="Times New Roman" panose="02020603050405020304" pitchFamily="18" charset="0"/>
              </a:rPr>
              <a:t>Стройинвест</a:t>
            </a:r>
            <a:r>
              <a:rPr lang="ru-RU" dirty="0">
                <a:latin typeface="Century Gothic" panose="020B0502020202020204" pitchFamily="34" charset="0"/>
                <a:cs typeface="Times New Roman" panose="02020603050405020304" pitchFamily="18" charset="0"/>
              </a:rPr>
              <a:t>», дал указание главному бухгалтеру ООО «РСК» Л.И.В. изготовить фиктивные платежные поручения и произвести по ним перечисления денежных средств.</a:t>
            </a:r>
          </a:p>
        </p:txBody>
      </p:sp>
    </p:spTree>
    <p:extLst>
      <p:ext uri="{BB962C8B-B14F-4D97-AF65-F5344CB8AC3E}">
        <p14:creationId xmlns:p14="http://schemas.microsoft.com/office/powerpoint/2010/main" val="32692319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к выровнять лист бумаги: методы, советы, лайфхаки">
            <a:extLst>
              <a:ext uri="{FF2B5EF4-FFF2-40B4-BE49-F238E27FC236}">
                <a16:creationId xmlns:a16="http://schemas.microsoft.com/office/drawing/2014/main" id="{196BAC19-F1B5-B8C8-D06D-7F102BFBD6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513" y="-1"/>
            <a:ext cx="12081242" cy="8054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EDCF4AF-B006-6B3C-A796-47335F6B09F6}"/>
              </a:ext>
            </a:extLst>
          </p:cNvPr>
          <p:cNvSpPr/>
          <p:nvPr/>
        </p:nvSpPr>
        <p:spPr>
          <a:xfrm flipH="1">
            <a:off x="151512" y="-1"/>
            <a:ext cx="7142906" cy="8409710"/>
          </a:xfrm>
          <a:prstGeom prst="rect">
            <a:avLst/>
          </a:prstGeom>
          <a:solidFill>
            <a:schemeClr val="lt1">
              <a:alpha val="78761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0854D85-9FA0-969E-E9B1-ECA40AC2C3C1}"/>
              </a:ext>
            </a:extLst>
          </p:cNvPr>
          <p:cNvSpPr/>
          <p:nvPr/>
        </p:nvSpPr>
        <p:spPr>
          <a:xfrm>
            <a:off x="-151514" y="-524327"/>
            <a:ext cx="303027" cy="8294015"/>
          </a:xfrm>
          <a:prstGeom prst="rect">
            <a:avLst/>
          </a:prstGeom>
          <a:solidFill>
            <a:srgbClr val="7F992D"/>
          </a:solidFill>
          <a:ln>
            <a:solidFill>
              <a:srgbClr val="7F99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2A40632F-6224-EC69-DF35-3D1FDD94AA49}"/>
              </a:ext>
            </a:extLst>
          </p:cNvPr>
          <p:cNvSpPr/>
          <p:nvPr/>
        </p:nvSpPr>
        <p:spPr>
          <a:xfrm>
            <a:off x="531626" y="451637"/>
            <a:ext cx="5483742" cy="1722474"/>
          </a:xfrm>
          <a:prstGeom prst="roundRect">
            <a:avLst/>
          </a:prstGeom>
          <a:noFill/>
          <a:ln w="28575">
            <a:solidFill>
              <a:srgbClr val="7F992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949FC5-E9C7-8C4D-BCB5-1B11A9352E32}"/>
              </a:ext>
            </a:extLst>
          </p:cNvPr>
          <p:cNvSpPr txBox="1"/>
          <p:nvPr/>
        </p:nvSpPr>
        <p:spPr>
          <a:xfrm>
            <a:off x="151513" y="712709"/>
            <a:ext cx="617751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187 УК РФ</a:t>
            </a:r>
          </a:p>
          <a:p>
            <a:pPr algn="ctr"/>
            <a:r>
              <a:rPr lang="ru-RU" sz="24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«</a:t>
            </a:r>
            <a:r>
              <a:rPr lang="ru-RU" sz="2400" dirty="0">
                <a:latin typeface="Century Gothic" panose="020B0502020202020204" pitchFamily="34" charset="0"/>
                <a:ea typeface="Calibri" panose="020F0502020204030204" pitchFamily="34" charset="0"/>
              </a:rPr>
              <a:t>Н</a:t>
            </a:r>
            <a:r>
              <a:rPr lang="ru-RU" sz="24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еправомерный </a:t>
            </a:r>
          </a:p>
          <a:p>
            <a:pPr algn="ctr"/>
            <a:r>
              <a:rPr lang="ru-RU" sz="24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оборот средств платежей</a:t>
            </a:r>
            <a:r>
              <a:rPr lang="ru-RU" sz="2400" dirty="0">
                <a:latin typeface="Century Gothic" panose="020B0502020202020204" pitchFamily="34" charset="0"/>
                <a:ea typeface="Calibri" panose="020F0502020204030204" pitchFamily="34" charset="0"/>
              </a:rPr>
              <a:t>»</a:t>
            </a:r>
            <a:endParaRPr lang="ru-RU" sz="2400" dirty="0">
              <a:latin typeface="Century Gothic" panose="020B0502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9EDBA7-59EB-36CF-0984-BE4DC249D589}"/>
              </a:ext>
            </a:extLst>
          </p:cNvPr>
          <p:cNvSpPr txBox="1"/>
          <p:nvPr/>
        </p:nvSpPr>
        <p:spPr>
          <a:xfrm>
            <a:off x="531626" y="3254300"/>
            <a:ext cx="61775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Century Gothic" panose="020B0502020202020204" pitchFamily="34" charset="0"/>
              </a:rPr>
              <a:t>размер недоимки не имеет значения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31E54A-E8F0-3EA6-08C7-EA419F7EB40B}"/>
              </a:ext>
            </a:extLst>
          </p:cNvPr>
          <p:cNvSpPr txBox="1"/>
          <p:nvPr/>
        </p:nvSpPr>
        <p:spPr>
          <a:xfrm>
            <a:off x="531626" y="2556340"/>
            <a:ext cx="3338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ВАЖНО!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7F3DEED-BD79-E097-4504-9B61FB080A5B}"/>
              </a:ext>
            </a:extLst>
          </p:cNvPr>
          <p:cNvSpPr txBox="1"/>
          <p:nvPr/>
        </p:nvSpPr>
        <p:spPr>
          <a:xfrm>
            <a:off x="531626" y="3816574"/>
            <a:ext cx="617751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Century Gothic" panose="020B0502020202020204" pitchFamily="34" charset="0"/>
              </a:rPr>
              <a:t>срок наказания по первой части до </a:t>
            </a:r>
            <a:r>
              <a:rPr lang="ru-RU" sz="4800" dirty="0">
                <a:solidFill>
                  <a:srgbClr val="C00000"/>
                </a:solidFill>
                <a:latin typeface="Century Gothic" panose="020B0502020202020204" pitchFamily="34" charset="0"/>
              </a:rPr>
              <a:t>6 </a:t>
            </a:r>
            <a:r>
              <a:rPr lang="ru-RU" sz="2400" dirty="0">
                <a:latin typeface="Century Gothic" panose="020B0502020202020204" pitchFamily="34" charset="0"/>
              </a:rPr>
              <a:t>лет лишения свободы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D7BAED1-5E5A-208D-F8BA-9D91AFEECC3C}"/>
              </a:ext>
            </a:extLst>
          </p:cNvPr>
          <p:cNvSpPr txBox="1"/>
          <p:nvPr/>
        </p:nvSpPr>
        <p:spPr>
          <a:xfrm>
            <a:off x="531626" y="5142030"/>
            <a:ext cx="676279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Century Gothic" panose="020B0502020202020204" pitchFamily="34" charset="0"/>
              </a:rPr>
              <a:t>по второй – до </a:t>
            </a:r>
            <a:r>
              <a:rPr lang="ru-RU" sz="4800" dirty="0">
                <a:solidFill>
                  <a:srgbClr val="C00000"/>
                </a:solidFill>
                <a:latin typeface="Century Gothic" panose="020B0502020202020204" pitchFamily="34" charset="0"/>
              </a:rPr>
              <a:t>7 </a:t>
            </a:r>
            <a:r>
              <a:rPr lang="ru-RU" sz="2400" dirty="0">
                <a:latin typeface="Century Gothic" panose="020B0502020202020204" pitchFamily="34" charset="0"/>
              </a:rPr>
              <a:t>лет лишения свободы, </a:t>
            </a:r>
            <a:r>
              <a:rPr lang="ru-RU" sz="2400" b="1" dirty="0">
                <a:latin typeface="Century Gothic" panose="020B0502020202020204" pitchFamily="34" charset="0"/>
              </a:rPr>
              <a:t>то есть на год больше чем по ст. 199 УК РФ</a:t>
            </a:r>
          </a:p>
        </p:txBody>
      </p:sp>
    </p:spTree>
    <p:extLst>
      <p:ext uri="{BB962C8B-B14F-4D97-AF65-F5344CB8AC3E}">
        <p14:creationId xmlns:p14="http://schemas.microsoft.com/office/powerpoint/2010/main" val="537323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3" grpId="0"/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85;p32">
            <a:extLst>
              <a:ext uri="{FF2B5EF4-FFF2-40B4-BE49-F238E27FC236}">
                <a16:creationId xmlns:a16="http://schemas.microsoft.com/office/drawing/2014/main" id="{62F605F8-DD09-D6E3-3374-4788372F2924}"/>
              </a:ext>
            </a:extLst>
          </p:cNvPr>
          <p:cNvSpPr/>
          <p:nvPr/>
        </p:nvSpPr>
        <p:spPr>
          <a:xfrm>
            <a:off x="-56625" y="-652844"/>
            <a:ext cx="265649" cy="8188960"/>
          </a:xfrm>
          <a:prstGeom prst="rect">
            <a:avLst/>
          </a:prstGeom>
          <a:solidFill>
            <a:srgbClr val="8AA53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pic>
        <p:nvPicPr>
          <p:cNvPr id="7170" name="Picture 2" descr="Новые знаки ограничения скорости установили на участке дороги Кашира –  Озеры, где в марте погибли три человека » Информационный портал г. Кашира">
            <a:extLst>
              <a:ext uri="{FF2B5EF4-FFF2-40B4-BE49-F238E27FC236}">
                <a16:creationId xmlns:a16="http://schemas.microsoft.com/office/drawing/2014/main" id="{21678D63-6974-DC7D-AE93-19A1134381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05"/>
          <a:stretch/>
        </p:blipFill>
        <p:spPr bwMode="auto">
          <a:xfrm>
            <a:off x="209024" y="-170121"/>
            <a:ext cx="12167274" cy="7230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118;p17">
            <a:extLst>
              <a:ext uri="{FF2B5EF4-FFF2-40B4-BE49-F238E27FC236}">
                <a16:creationId xmlns:a16="http://schemas.microsoft.com/office/drawing/2014/main" id="{2321C244-D649-3956-1B36-671A2BAD7D74}"/>
              </a:ext>
            </a:extLst>
          </p:cNvPr>
          <p:cNvSpPr/>
          <p:nvPr/>
        </p:nvSpPr>
        <p:spPr>
          <a:xfrm>
            <a:off x="209024" y="-170121"/>
            <a:ext cx="12167274" cy="7230140"/>
          </a:xfrm>
          <a:prstGeom prst="rect">
            <a:avLst/>
          </a:prstGeom>
          <a:solidFill>
            <a:schemeClr val="dk1">
              <a:alpha val="75090"/>
            </a:schemeClr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BA8551-AFD0-B7D6-BA51-A30A98DBDAE3}"/>
              </a:ext>
            </a:extLst>
          </p:cNvPr>
          <p:cNvSpPr txBox="1"/>
          <p:nvPr/>
        </p:nvSpPr>
        <p:spPr>
          <a:xfrm>
            <a:off x="845286" y="710416"/>
            <a:ext cx="682078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По</a:t>
            </a:r>
            <a:r>
              <a:rPr lang="ru-RU" sz="20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казатели эффективности для правоохранителей не снижены, они измеряются количеством возбужденных и направленных дел в суд, а также размер возмещенного ущерба</a:t>
            </a:r>
            <a:r>
              <a:rPr lang="ru-RU" sz="200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 </a:t>
            </a:r>
            <a:endParaRPr lang="ru-RU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B903BA-3187-7763-8021-BF8061E057F6}"/>
              </a:ext>
            </a:extLst>
          </p:cNvPr>
          <p:cNvSpPr txBox="1"/>
          <p:nvPr/>
        </p:nvSpPr>
        <p:spPr>
          <a:xfrm>
            <a:off x="983509" y="2560449"/>
            <a:ext cx="654433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Сокращений среди сотрудников СК и </a:t>
            </a:r>
            <a:r>
              <a:rPr lang="ru-RU" sz="2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УЭБиПК</a:t>
            </a:r>
            <a:r>
              <a:rPr lang="ru-RU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  не наблюдается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516F70-6391-6380-3265-E9224AE8096E}"/>
              </a:ext>
            </a:extLst>
          </p:cNvPr>
          <p:cNvSpPr txBox="1"/>
          <p:nvPr/>
        </p:nvSpPr>
        <p:spPr>
          <a:xfrm>
            <a:off x="623529" y="4118789"/>
            <a:ext cx="7650126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Есть вероятность, что новый порядок ВУД является временным, поскольку на сайте ГД РФ размещены пояснения: </a:t>
            </a:r>
          </a:p>
          <a:p>
            <a:pPr algn="ctr"/>
            <a:r>
              <a:rPr lang="ru-RU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 </a:t>
            </a:r>
          </a:p>
          <a:p>
            <a:pPr algn="ctr"/>
            <a:r>
              <a:rPr lang="ru-RU" sz="2400" dirty="0">
                <a:solidFill>
                  <a:srgbClr val="C00000"/>
                </a:solidFill>
                <a:latin typeface="Century Gothic" panose="020B0502020202020204" pitchFamily="34" charset="0"/>
              </a:rPr>
              <a:t>«…предложенные нормы направлены на снижение нагрузки на предпринимателей в условиях санкций…»</a:t>
            </a:r>
          </a:p>
          <a:p>
            <a:pPr algn="ctr"/>
            <a:r>
              <a:rPr lang="ru-RU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 </a:t>
            </a:r>
          </a:p>
        </p:txBody>
      </p:sp>
      <p:pic>
        <p:nvPicPr>
          <p:cNvPr id="12" name="Google Shape;126;p17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E56DA766-22E9-CA99-D584-12015AE538D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75953" y="472631"/>
            <a:ext cx="2764465" cy="849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0108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7BB3ED9-CB43-8F5C-8866-2E74A3BE1CCC}"/>
              </a:ext>
            </a:extLst>
          </p:cNvPr>
          <p:cNvSpPr/>
          <p:nvPr/>
        </p:nvSpPr>
        <p:spPr>
          <a:xfrm flipH="1">
            <a:off x="-1" y="-1"/>
            <a:ext cx="5431536" cy="6858000"/>
          </a:xfrm>
          <a:prstGeom prst="rect">
            <a:avLst/>
          </a:prstGeom>
          <a:solidFill>
            <a:schemeClr val="lt1">
              <a:alpha val="8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Google Shape;585;p32">
            <a:extLst>
              <a:ext uri="{FF2B5EF4-FFF2-40B4-BE49-F238E27FC236}">
                <a16:creationId xmlns:a16="http://schemas.microsoft.com/office/drawing/2014/main" id="{637D86C1-83AA-51E1-E4E0-60BB8C95652E}"/>
              </a:ext>
            </a:extLst>
          </p:cNvPr>
          <p:cNvSpPr/>
          <p:nvPr/>
        </p:nvSpPr>
        <p:spPr>
          <a:xfrm>
            <a:off x="-56625" y="-652844"/>
            <a:ext cx="265649" cy="8188960"/>
          </a:xfrm>
          <a:prstGeom prst="rect">
            <a:avLst/>
          </a:prstGeom>
          <a:solidFill>
            <a:srgbClr val="8AA53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275826-F1A0-C3A2-74E5-32C48789F3A1}"/>
              </a:ext>
            </a:extLst>
          </p:cNvPr>
          <p:cNvSpPr txBox="1"/>
          <p:nvPr/>
        </p:nvSpPr>
        <p:spPr>
          <a:xfrm>
            <a:off x="1040076" y="887189"/>
            <a:ext cx="538249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2400" b="1" i="0" dirty="0">
                <a:effectLst/>
                <a:latin typeface="Century Gothic" panose="020B0502020202020204" pitchFamily="34" charset="0"/>
              </a:rPr>
              <a:t>Telegram - </a:t>
            </a:r>
            <a:r>
              <a:rPr lang="ru-RU" sz="2400" b="1" i="0" dirty="0">
                <a:effectLst/>
                <a:latin typeface="Century Gothic" panose="020B0502020202020204" pitchFamily="34" charset="0"/>
              </a:rPr>
              <a:t>канал </a:t>
            </a:r>
          </a:p>
          <a:p>
            <a:pPr algn="ctr"/>
            <a:r>
              <a:rPr lang="ru-RU" sz="2400" b="1" i="0" dirty="0">
                <a:effectLst/>
                <a:latin typeface="Century Gothic" panose="020B0502020202020204" pitchFamily="34" charset="0"/>
              </a:rPr>
              <a:t>«О налогах </a:t>
            </a:r>
            <a:r>
              <a:rPr lang="ru-RU" sz="2400" b="1" i="0" dirty="0">
                <a:solidFill>
                  <a:srgbClr val="7F992D"/>
                </a:solidFill>
                <a:effectLst/>
                <a:latin typeface="Century Gothic" panose="020B0502020202020204" pitchFamily="34" charset="0"/>
              </a:rPr>
              <a:t>с фисташками</a:t>
            </a:r>
            <a:r>
              <a:rPr lang="ru-RU" sz="2400" b="1" i="0" dirty="0">
                <a:effectLst/>
                <a:latin typeface="Century Gothic" panose="020B0502020202020204" pitchFamily="34" charset="0"/>
              </a:rPr>
              <a:t>»</a:t>
            </a:r>
            <a:endParaRPr lang="ru-RU" sz="2400" b="1" dirty="0">
              <a:latin typeface="Century Gothic" panose="020B0502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1E428A-7187-2F88-612C-46833A073C72}"/>
              </a:ext>
            </a:extLst>
          </p:cNvPr>
          <p:cNvSpPr txBox="1"/>
          <p:nvPr/>
        </p:nvSpPr>
        <p:spPr>
          <a:xfrm>
            <a:off x="1040076" y="2108762"/>
            <a:ext cx="543163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C00000"/>
                </a:solidFill>
                <a:latin typeface="Century Gothic" panose="020B0502020202020204" pitchFamily="34" charset="0"/>
              </a:rPr>
              <a:t>ВСЕ О НАЛОГОВЫХ ПРЕСТУПЛЕНИЯХ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7A9C8E-EEEC-FDB6-DEA3-EDD5FEE7F5C9}"/>
              </a:ext>
            </a:extLst>
          </p:cNvPr>
          <p:cNvSpPr txBox="1"/>
          <p:nvPr/>
        </p:nvSpPr>
        <p:spPr>
          <a:xfrm>
            <a:off x="409666" y="2857307"/>
            <a:ext cx="669245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Century Gothic" panose="020B0502020202020204" pitchFamily="34" charset="0"/>
              </a:rPr>
              <a:t>Миссия нашего канала </a:t>
            </a:r>
            <a:r>
              <a:rPr lang="ru-RU" dirty="0">
                <a:latin typeface="Century Gothic" panose="020B0502020202020204" pitchFamily="34" charset="0"/>
              </a:rPr>
              <a:t>– давать максимально полезную информацию и пул рекомендаций к ее применению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DBA2DC-6468-12CC-D8C8-95C9C0D6EFA4}"/>
              </a:ext>
            </a:extLst>
          </p:cNvPr>
          <p:cNvSpPr txBox="1"/>
          <p:nvPr/>
        </p:nvSpPr>
        <p:spPr>
          <a:xfrm>
            <a:off x="2368295" y="3849511"/>
            <a:ext cx="6126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latin typeface="Century Gothic" panose="020B0502020202020204" pitchFamily="34" charset="0"/>
              </a:rPr>
              <a:t>Подписывайте на канал!</a:t>
            </a:r>
          </a:p>
        </p:txBody>
      </p:sp>
      <p:pic>
        <p:nvPicPr>
          <p:cNvPr id="5124" name="Picture 4" descr="QR">
            <a:extLst>
              <a:ext uri="{FF2B5EF4-FFF2-40B4-BE49-F238E27FC236}">
                <a16:creationId xmlns:a16="http://schemas.microsoft.com/office/drawing/2014/main" id="{7542F86C-EF96-0C35-16C7-B87CD46888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3657" y="4265860"/>
            <a:ext cx="1704471" cy="2243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Google Shape;126;p17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FF475D34-99EC-1694-1D9D-18B3E36B320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30817" y="253175"/>
            <a:ext cx="2764465" cy="84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2" name="Picture 4" descr="телеграмм-канал | Школа № 7 в Самаре">
            <a:extLst>
              <a:ext uri="{FF2B5EF4-FFF2-40B4-BE49-F238E27FC236}">
                <a16:creationId xmlns:a16="http://schemas.microsoft.com/office/drawing/2014/main" id="{76E1F3DE-C311-2587-4D0B-D4C09A71E7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96" r="26181"/>
          <a:stretch/>
        </p:blipFill>
        <p:spPr bwMode="auto">
          <a:xfrm>
            <a:off x="7419605" y="-1"/>
            <a:ext cx="4808199" cy="6870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51937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77;p2" descr="Изображение выглядит как человек, костюм, галстук, мужчина&#10;&#10;Автоматически созданное описание">
            <a:extLst>
              <a:ext uri="{FF2B5EF4-FFF2-40B4-BE49-F238E27FC236}">
                <a16:creationId xmlns:a16="http://schemas.microsoft.com/office/drawing/2014/main" id="{CF621E31-34AF-C830-74C5-4DFD14F2EA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-501057" y="0"/>
            <a:ext cx="4572000" cy="6858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24E7B27-5158-8416-6B4E-C2DB777DF0EF}"/>
              </a:ext>
            </a:extLst>
          </p:cNvPr>
          <p:cNvSpPr/>
          <p:nvPr/>
        </p:nvSpPr>
        <p:spPr>
          <a:xfrm>
            <a:off x="-140110" y="-220579"/>
            <a:ext cx="304800" cy="7299158"/>
          </a:xfrm>
          <a:prstGeom prst="rect">
            <a:avLst/>
          </a:prstGeom>
          <a:solidFill>
            <a:srgbClr val="7F992D"/>
          </a:solidFill>
          <a:ln>
            <a:solidFill>
              <a:srgbClr val="7F99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Google Shape;901;p40">
            <a:extLst>
              <a:ext uri="{FF2B5EF4-FFF2-40B4-BE49-F238E27FC236}">
                <a16:creationId xmlns:a16="http://schemas.microsoft.com/office/drawing/2014/main" id="{756C43A4-B158-E698-A4BB-CE01028A2008}"/>
              </a:ext>
            </a:extLst>
          </p:cNvPr>
          <p:cNvSpPr/>
          <p:nvPr/>
        </p:nvSpPr>
        <p:spPr>
          <a:xfrm>
            <a:off x="4488460" y="451698"/>
            <a:ext cx="7265197" cy="925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2400" b="1" dirty="0">
                <a:solidFill>
                  <a:schemeClr val="dk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ВЛАДИМИР КИТСИНГ</a:t>
            </a:r>
            <a:endParaRPr sz="1800" dirty="0">
              <a:solidFill>
                <a:schemeClr val="dk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dirty="0">
                <a:solidFill>
                  <a:schemeClr val="dk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Управляющий партнер «</a:t>
            </a:r>
            <a:r>
              <a:rPr lang="ru-RU" sz="1400" dirty="0" err="1">
                <a:solidFill>
                  <a:schemeClr val="dk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Китсинг</a:t>
            </a:r>
            <a:r>
              <a:rPr lang="ru-RU" sz="1400" dirty="0">
                <a:solidFill>
                  <a:schemeClr val="dk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 и партнеры»</a:t>
            </a:r>
            <a:endParaRPr sz="1800" dirty="0">
              <a:solidFill>
                <a:schemeClr val="dk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902;p40">
            <a:extLst>
              <a:ext uri="{FF2B5EF4-FFF2-40B4-BE49-F238E27FC236}">
                <a16:creationId xmlns:a16="http://schemas.microsoft.com/office/drawing/2014/main" id="{AA331C9A-7F8A-0557-69C3-EB0302F60628}"/>
              </a:ext>
            </a:extLst>
          </p:cNvPr>
          <p:cNvSpPr txBox="1"/>
          <p:nvPr/>
        </p:nvSpPr>
        <p:spPr>
          <a:xfrm>
            <a:off x="4543292" y="5240757"/>
            <a:ext cx="439396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Arial"/>
              <a:buNone/>
            </a:pPr>
            <a:r>
              <a:rPr lang="ru-RU" sz="1800" b="1">
                <a:solidFill>
                  <a:srgbClr val="7F7F7F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ПРОФЕССИОНАЛЬНОЕ ПРИЗНАНИЕ</a:t>
            </a:r>
            <a:endParaRPr sz="1800" b="1">
              <a:solidFill>
                <a:srgbClr val="7F7F7F"/>
              </a:solidFill>
              <a:latin typeface="Century Gothic" panose="020B0502020202020204" pitchFamily="34" charset="0"/>
              <a:ea typeface="Arial"/>
              <a:cs typeface="Arial"/>
              <a:sym typeface="Arial"/>
            </a:endParaRPr>
          </a:p>
        </p:txBody>
      </p:sp>
      <p:pic>
        <p:nvPicPr>
          <p:cNvPr id="15" name="Google Shape;903;p40">
            <a:extLst>
              <a:ext uri="{FF2B5EF4-FFF2-40B4-BE49-F238E27FC236}">
                <a16:creationId xmlns:a16="http://schemas.microsoft.com/office/drawing/2014/main" id="{B39DF612-A119-DCCB-D9E9-C87726345AD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80208" y="5827020"/>
            <a:ext cx="739775" cy="446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904;p40">
            <a:extLst>
              <a:ext uri="{FF2B5EF4-FFF2-40B4-BE49-F238E27FC236}">
                <a16:creationId xmlns:a16="http://schemas.microsoft.com/office/drawing/2014/main" id="{EA55D405-AB53-5598-2511-7401CBED15F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45712" y="5738727"/>
            <a:ext cx="624554" cy="622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905;p40" descr="Кульков, Колотилов и партнеры» в очередной раз вошли в рейтинг Chambers &amp;  Partners Global - Kulkov, Kolotilov &amp; Partners">
            <a:extLst>
              <a:ext uri="{FF2B5EF4-FFF2-40B4-BE49-F238E27FC236}">
                <a16:creationId xmlns:a16="http://schemas.microsoft.com/office/drawing/2014/main" id="{ADF2DCD5-24E9-65F6-5C21-A3680D754E8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095995" y="5738727"/>
            <a:ext cx="612103" cy="6121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906;p40" descr="The Best Lawyers® international ranking highly praised the professionalism  of Borenius Russia and highly rated it in 19 branches of law - Borenius">
            <a:extLst>
              <a:ext uri="{FF2B5EF4-FFF2-40B4-BE49-F238E27FC236}">
                <a16:creationId xmlns:a16="http://schemas.microsoft.com/office/drawing/2014/main" id="{209E13B2-4E4F-FB24-39A8-E555D70BBAD5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13530" r="16277" b="9553"/>
          <a:stretch/>
        </p:blipFill>
        <p:spPr>
          <a:xfrm>
            <a:off x="8233827" y="5768378"/>
            <a:ext cx="922021" cy="62065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907;p40">
            <a:extLst>
              <a:ext uri="{FF2B5EF4-FFF2-40B4-BE49-F238E27FC236}">
                <a16:creationId xmlns:a16="http://schemas.microsoft.com/office/drawing/2014/main" id="{1624559B-1ACF-79A0-C166-D27AFF2F29EF}"/>
              </a:ext>
            </a:extLst>
          </p:cNvPr>
          <p:cNvSpPr/>
          <p:nvPr/>
        </p:nvSpPr>
        <p:spPr>
          <a:xfrm>
            <a:off x="4514092" y="1494642"/>
            <a:ext cx="761509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ru-RU" sz="1200" dirty="0" err="1">
                <a:solidFill>
                  <a:schemeClr val="dk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C</a:t>
            </a:r>
            <a:r>
              <a:rPr lang="ru-RU" sz="1200" dirty="0">
                <a:solidFill>
                  <a:schemeClr val="dk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 1997 по 2002 – следователь по уголовным делам экономической направленности</a:t>
            </a:r>
            <a:endParaRPr sz="1800" dirty="0">
              <a:solidFill>
                <a:schemeClr val="dk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908;p40">
            <a:extLst>
              <a:ext uri="{FF2B5EF4-FFF2-40B4-BE49-F238E27FC236}">
                <a16:creationId xmlns:a16="http://schemas.microsoft.com/office/drawing/2014/main" id="{385CE61B-81EB-5B56-E78A-916BE46D6B6C}"/>
              </a:ext>
            </a:extLst>
          </p:cNvPr>
          <p:cNvSpPr/>
          <p:nvPr/>
        </p:nvSpPr>
        <p:spPr>
          <a:xfrm>
            <a:off x="4514092" y="1789567"/>
            <a:ext cx="60960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ru-RU" sz="1200" dirty="0">
                <a:solidFill>
                  <a:schemeClr val="dk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С 2002 года – адвокат в сфере экономических и налоговых преступлений</a:t>
            </a:r>
            <a:endParaRPr sz="1800" dirty="0">
              <a:solidFill>
                <a:schemeClr val="dk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909;p40">
            <a:extLst>
              <a:ext uri="{FF2B5EF4-FFF2-40B4-BE49-F238E27FC236}">
                <a16:creationId xmlns:a16="http://schemas.microsoft.com/office/drawing/2014/main" id="{AD08B049-FC99-5839-71FB-80E17A3D2F05}"/>
              </a:ext>
            </a:extLst>
          </p:cNvPr>
          <p:cNvSpPr/>
          <p:nvPr/>
        </p:nvSpPr>
        <p:spPr>
          <a:xfrm>
            <a:off x="4514092" y="2070554"/>
            <a:ext cx="60960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ru-RU" sz="1200" dirty="0">
                <a:solidFill>
                  <a:schemeClr val="dk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Эксперт ЦОП «Бизнес против коррупции» при Титове Б.Ю.</a:t>
            </a:r>
            <a:endParaRPr sz="1800" dirty="0">
              <a:solidFill>
                <a:schemeClr val="dk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910;p40">
            <a:extLst>
              <a:ext uri="{FF2B5EF4-FFF2-40B4-BE49-F238E27FC236}">
                <a16:creationId xmlns:a16="http://schemas.microsoft.com/office/drawing/2014/main" id="{BC623498-F838-3447-E28D-662ADFB2706E}"/>
              </a:ext>
            </a:extLst>
          </p:cNvPr>
          <p:cNvSpPr/>
          <p:nvPr/>
        </p:nvSpPr>
        <p:spPr>
          <a:xfrm>
            <a:off x="4514092" y="2351541"/>
            <a:ext cx="317125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ru-RU" sz="1200" dirty="0">
                <a:solidFill>
                  <a:schemeClr val="dk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Преподаватель МГЮА им. О.Е. </a:t>
            </a:r>
            <a:r>
              <a:rPr lang="ru-RU" sz="1200" dirty="0" err="1">
                <a:solidFill>
                  <a:schemeClr val="dk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Кутафина</a:t>
            </a:r>
            <a:endParaRPr sz="1200" dirty="0">
              <a:solidFill>
                <a:schemeClr val="dk1"/>
              </a:solidFill>
              <a:latin typeface="Century Gothic" panose="020B050202020202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23" name="Google Shape;912;p40">
            <a:extLst>
              <a:ext uri="{FF2B5EF4-FFF2-40B4-BE49-F238E27FC236}">
                <a16:creationId xmlns:a16="http://schemas.microsoft.com/office/drawing/2014/main" id="{84961452-112B-6707-DA48-9AAE7B1D1CC2}"/>
              </a:ext>
            </a:extLst>
          </p:cNvPr>
          <p:cNvSpPr txBox="1"/>
          <p:nvPr/>
        </p:nvSpPr>
        <p:spPr>
          <a:xfrm>
            <a:off x="4526385" y="2941035"/>
            <a:ext cx="231787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Arial"/>
              <a:buNone/>
            </a:pPr>
            <a:r>
              <a:rPr lang="ru-RU" sz="1800" b="1" dirty="0">
                <a:solidFill>
                  <a:srgbClr val="7F7F7F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СПЕЦИАЛИЗАЦИЯ</a:t>
            </a:r>
            <a:endParaRPr sz="1800" b="1" dirty="0">
              <a:solidFill>
                <a:srgbClr val="7F7F7F"/>
              </a:solidFill>
              <a:latin typeface="Century Gothic" panose="020B050202020202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24" name="Google Shape;913;p40">
            <a:extLst>
              <a:ext uri="{FF2B5EF4-FFF2-40B4-BE49-F238E27FC236}">
                <a16:creationId xmlns:a16="http://schemas.microsoft.com/office/drawing/2014/main" id="{791F50D0-A467-AB4B-AE1B-73B26D63F20D}"/>
              </a:ext>
            </a:extLst>
          </p:cNvPr>
          <p:cNvSpPr txBox="1"/>
          <p:nvPr/>
        </p:nvSpPr>
        <p:spPr>
          <a:xfrm>
            <a:off x="4526385" y="3413866"/>
            <a:ext cx="735481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3BA0BF"/>
              </a:buClr>
              <a:buSzPts val="2160"/>
              <a:buFont typeface="Noto Sans Symbols"/>
              <a:buChar char="✔"/>
            </a:pPr>
            <a:r>
              <a:rPr lang="ru-RU" sz="1800">
                <a:solidFill>
                  <a:schemeClr val="dk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Уголовные дела в сфере налогообложения и госзакупок</a:t>
            </a:r>
            <a:endParaRPr sz="1800">
              <a:solidFill>
                <a:schemeClr val="dk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914;p40">
            <a:extLst>
              <a:ext uri="{FF2B5EF4-FFF2-40B4-BE49-F238E27FC236}">
                <a16:creationId xmlns:a16="http://schemas.microsoft.com/office/drawing/2014/main" id="{4BAD9CF5-70FD-EF83-66E7-0EE5AB428350}"/>
              </a:ext>
            </a:extLst>
          </p:cNvPr>
          <p:cNvSpPr txBox="1"/>
          <p:nvPr/>
        </p:nvSpPr>
        <p:spPr>
          <a:xfrm>
            <a:off x="4526385" y="3779582"/>
            <a:ext cx="44450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3BA0BF"/>
              </a:buClr>
              <a:buSzPts val="2160"/>
              <a:buFont typeface="Noto Sans Symbols"/>
              <a:buChar char="✔"/>
            </a:pPr>
            <a:r>
              <a:rPr lang="ru-RU" sz="1800" dirty="0" err="1">
                <a:solidFill>
                  <a:schemeClr val="dk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Доследственные</a:t>
            </a:r>
            <a:r>
              <a:rPr lang="ru-RU" sz="1800" dirty="0">
                <a:solidFill>
                  <a:schemeClr val="dk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 проверки</a:t>
            </a:r>
            <a:endParaRPr sz="1800" dirty="0">
              <a:solidFill>
                <a:schemeClr val="dk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915;p40">
            <a:extLst>
              <a:ext uri="{FF2B5EF4-FFF2-40B4-BE49-F238E27FC236}">
                <a16:creationId xmlns:a16="http://schemas.microsoft.com/office/drawing/2014/main" id="{DB30DC92-D36D-9F9D-C905-305C0A75ADCA}"/>
              </a:ext>
            </a:extLst>
          </p:cNvPr>
          <p:cNvSpPr txBox="1"/>
          <p:nvPr/>
        </p:nvSpPr>
        <p:spPr>
          <a:xfrm>
            <a:off x="4543292" y="4569226"/>
            <a:ext cx="357058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3BA0BF"/>
              </a:buClr>
              <a:buSzPts val="2160"/>
              <a:buFont typeface="Noto Sans Symbols"/>
              <a:buChar char="✔"/>
            </a:pPr>
            <a:r>
              <a:rPr lang="ru-RU" sz="1800" dirty="0">
                <a:solidFill>
                  <a:schemeClr val="dk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Профилактика рисков </a:t>
            </a:r>
            <a:endParaRPr sz="1800" dirty="0">
              <a:solidFill>
                <a:schemeClr val="dk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916;p40">
            <a:extLst>
              <a:ext uri="{FF2B5EF4-FFF2-40B4-BE49-F238E27FC236}">
                <a16:creationId xmlns:a16="http://schemas.microsoft.com/office/drawing/2014/main" id="{646EFF72-15E9-4FE0-D4E9-2942F6AC1F37}"/>
              </a:ext>
            </a:extLst>
          </p:cNvPr>
          <p:cNvSpPr txBox="1"/>
          <p:nvPr/>
        </p:nvSpPr>
        <p:spPr>
          <a:xfrm>
            <a:off x="4510566" y="4200501"/>
            <a:ext cx="609031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3BA0BF"/>
              </a:buClr>
              <a:buSzPts val="2160"/>
              <a:buFont typeface="Noto Sans Symbols"/>
              <a:buChar char="✔"/>
            </a:pPr>
            <a:r>
              <a:rPr lang="ru-RU" sz="1800" dirty="0">
                <a:solidFill>
                  <a:schemeClr val="dk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Фармацевтические преступления </a:t>
            </a:r>
            <a:endParaRPr sz="1800" dirty="0">
              <a:solidFill>
                <a:schemeClr val="dk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28" name="Google Shape;923;p40">
            <a:extLst>
              <a:ext uri="{FF2B5EF4-FFF2-40B4-BE49-F238E27FC236}">
                <a16:creationId xmlns:a16="http://schemas.microsoft.com/office/drawing/2014/main" id="{BD5AF6BC-089C-4236-995E-F67AB3912886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656252" y="4383069"/>
            <a:ext cx="2153795" cy="21537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152;p4">
            <a:extLst>
              <a:ext uri="{FF2B5EF4-FFF2-40B4-BE49-F238E27FC236}">
                <a16:creationId xmlns:a16="http://schemas.microsoft.com/office/drawing/2014/main" id="{CAAA6FE5-6F39-0786-2B90-FFC8D8BF2080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l="22653" t="42684" r="18681" b="41250"/>
          <a:stretch/>
        </p:blipFill>
        <p:spPr>
          <a:xfrm>
            <a:off x="9524692" y="282466"/>
            <a:ext cx="2425309" cy="64629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5A5D5D5-058E-0D0D-4477-83269CED1D34}"/>
              </a:ext>
            </a:extLst>
          </p:cNvPr>
          <p:cNvSpPr txBox="1"/>
          <p:nvPr/>
        </p:nvSpPr>
        <p:spPr>
          <a:xfrm>
            <a:off x="9649405" y="3964248"/>
            <a:ext cx="2104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7F7F7F"/>
                </a:solidFill>
                <a:latin typeface="Century Gothic" panose="020B0502020202020204" pitchFamily="34" charset="0"/>
                <a:cs typeface="Arial"/>
              </a:rPr>
              <a:t>Контакты</a:t>
            </a:r>
          </a:p>
        </p:txBody>
      </p:sp>
    </p:spTree>
    <p:extLst>
      <p:ext uri="{BB962C8B-B14F-4D97-AF65-F5344CB8AC3E}">
        <p14:creationId xmlns:p14="http://schemas.microsoft.com/office/powerpoint/2010/main" val="649729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8;p4">
            <a:extLst>
              <a:ext uri="{FF2B5EF4-FFF2-40B4-BE49-F238E27FC236}">
                <a16:creationId xmlns:a16="http://schemas.microsoft.com/office/drawing/2014/main" id="{AC2C0531-1198-B4A9-85A9-43D9DB1FFA54}"/>
              </a:ext>
            </a:extLst>
          </p:cNvPr>
          <p:cNvSpPr/>
          <p:nvPr/>
        </p:nvSpPr>
        <p:spPr>
          <a:xfrm>
            <a:off x="4674923" y="95693"/>
            <a:ext cx="3140007" cy="6677247"/>
          </a:xfrm>
          <a:custGeom>
            <a:avLst/>
            <a:gdLst/>
            <a:ahLst/>
            <a:cxnLst/>
            <a:rect l="l" t="t" r="r" b="b"/>
            <a:pathLst>
              <a:path w="3000375" h="6972300" extrusionOk="0">
                <a:moveTo>
                  <a:pt x="2986088" y="0"/>
                </a:moveTo>
                <a:lnTo>
                  <a:pt x="3000375" y="1814513"/>
                </a:lnTo>
                <a:lnTo>
                  <a:pt x="0" y="1828800"/>
                </a:lnTo>
                <a:cubicBezTo>
                  <a:pt x="4763" y="3543300"/>
                  <a:pt x="9525" y="5257800"/>
                  <a:pt x="14288" y="6972300"/>
                </a:cubicBezTo>
              </a:path>
            </a:pathLst>
          </a:custGeom>
          <a:noFill/>
          <a:ln w="25400" cap="flat" cmpd="sng">
            <a:solidFill>
              <a:srgbClr val="89A4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rgbClr val="3BA0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Google Shape;139;p4">
            <a:extLst>
              <a:ext uri="{FF2B5EF4-FFF2-40B4-BE49-F238E27FC236}">
                <a16:creationId xmlns:a16="http://schemas.microsoft.com/office/drawing/2014/main" id="{2F6E11BF-2005-687B-C7FA-A217AFBBD24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20369" t="7536" r="18198" b="8915"/>
          <a:stretch/>
        </p:blipFill>
        <p:spPr>
          <a:xfrm rot="1319409">
            <a:off x="-380754" y="1737744"/>
            <a:ext cx="3880242" cy="5657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40;p4">
            <a:extLst>
              <a:ext uri="{FF2B5EF4-FFF2-40B4-BE49-F238E27FC236}">
                <a16:creationId xmlns:a16="http://schemas.microsoft.com/office/drawing/2014/main" id="{E01A9B39-5A2C-DE65-98D3-571D854B1666}"/>
              </a:ext>
            </a:extLst>
          </p:cNvPr>
          <p:cNvPicPr preferRelativeResize="0"/>
          <p:nvPr/>
        </p:nvPicPr>
        <p:blipFill rotWithShape="1">
          <a:blip r:embed="rId3">
            <a:alphaModFix/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/>
        </p:blipFill>
        <p:spPr>
          <a:xfrm>
            <a:off x="0" y="3370941"/>
            <a:ext cx="5203538" cy="345768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41;p4">
            <a:extLst>
              <a:ext uri="{FF2B5EF4-FFF2-40B4-BE49-F238E27FC236}">
                <a16:creationId xmlns:a16="http://schemas.microsoft.com/office/drawing/2014/main" id="{18E14D23-C674-925A-7363-8BC34CDDAD5C}"/>
              </a:ext>
            </a:extLst>
          </p:cNvPr>
          <p:cNvSpPr/>
          <p:nvPr/>
        </p:nvSpPr>
        <p:spPr>
          <a:xfrm>
            <a:off x="4351134" y="2230904"/>
            <a:ext cx="659676" cy="646331"/>
          </a:xfrm>
          <a:prstGeom prst="ellipse">
            <a:avLst/>
          </a:prstGeom>
          <a:solidFill>
            <a:srgbClr val="89A4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42;p4">
            <a:extLst>
              <a:ext uri="{FF2B5EF4-FFF2-40B4-BE49-F238E27FC236}">
                <a16:creationId xmlns:a16="http://schemas.microsoft.com/office/drawing/2014/main" id="{6CE59455-32B8-29BB-DE26-62DCECBE1760}"/>
              </a:ext>
            </a:extLst>
          </p:cNvPr>
          <p:cNvSpPr/>
          <p:nvPr/>
        </p:nvSpPr>
        <p:spPr>
          <a:xfrm>
            <a:off x="4344264" y="4443635"/>
            <a:ext cx="659676" cy="646331"/>
          </a:xfrm>
          <a:prstGeom prst="ellipse">
            <a:avLst/>
          </a:prstGeom>
          <a:solidFill>
            <a:srgbClr val="89A4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Google Shape;143;p4">
            <a:extLst>
              <a:ext uri="{FF2B5EF4-FFF2-40B4-BE49-F238E27FC236}">
                <a16:creationId xmlns:a16="http://schemas.microsoft.com/office/drawing/2014/main" id="{47A22C6C-53A9-A180-4AA3-D91B6555AFA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83703" y="2279257"/>
            <a:ext cx="646331" cy="64633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44;p4">
            <a:extLst>
              <a:ext uri="{FF2B5EF4-FFF2-40B4-BE49-F238E27FC236}">
                <a16:creationId xmlns:a16="http://schemas.microsoft.com/office/drawing/2014/main" id="{9A6AB17D-17B2-2B33-9328-0D28BE19CC01}"/>
              </a:ext>
            </a:extLst>
          </p:cNvPr>
          <p:cNvSpPr/>
          <p:nvPr/>
        </p:nvSpPr>
        <p:spPr>
          <a:xfrm>
            <a:off x="4352263" y="3370941"/>
            <a:ext cx="659676" cy="646331"/>
          </a:xfrm>
          <a:prstGeom prst="ellipse">
            <a:avLst/>
          </a:prstGeom>
          <a:solidFill>
            <a:srgbClr val="89A4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" name="Google Shape;145;p4">
            <a:extLst>
              <a:ext uri="{FF2B5EF4-FFF2-40B4-BE49-F238E27FC236}">
                <a16:creationId xmlns:a16="http://schemas.microsoft.com/office/drawing/2014/main" id="{4E85A149-3AB0-43B2-D8D3-64545C9DEC6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81519" y="3394593"/>
            <a:ext cx="646331" cy="64633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46;p4">
            <a:extLst>
              <a:ext uri="{FF2B5EF4-FFF2-40B4-BE49-F238E27FC236}">
                <a16:creationId xmlns:a16="http://schemas.microsoft.com/office/drawing/2014/main" id="{5294933D-BC48-C686-D3A6-2C19917F1C0E}"/>
              </a:ext>
            </a:extLst>
          </p:cNvPr>
          <p:cNvSpPr/>
          <p:nvPr/>
        </p:nvSpPr>
        <p:spPr>
          <a:xfrm>
            <a:off x="4351116" y="5469025"/>
            <a:ext cx="659676" cy="646331"/>
          </a:xfrm>
          <a:prstGeom prst="ellipse">
            <a:avLst/>
          </a:prstGeom>
          <a:solidFill>
            <a:srgbClr val="89A4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" name="Google Shape;147;p4">
            <a:extLst>
              <a:ext uri="{FF2B5EF4-FFF2-40B4-BE49-F238E27FC236}">
                <a16:creationId xmlns:a16="http://schemas.microsoft.com/office/drawing/2014/main" id="{9EB722AF-EA71-479C-1119-985EAE69498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81518" y="5500390"/>
            <a:ext cx="646331" cy="6463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2;p4">
            <a:extLst>
              <a:ext uri="{FF2B5EF4-FFF2-40B4-BE49-F238E27FC236}">
                <a16:creationId xmlns:a16="http://schemas.microsoft.com/office/drawing/2014/main" id="{65266482-C170-98FE-8136-CD13BEF76F1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22653" t="42684" r="18681" b="41250"/>
          <a:stretch/>
        </p:blipFill>
        <p:spPr>
          <a:xfrm>
            <a:off x="9633098" y="282466"/>
            <a:ext cx="2316903" cy="646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53;p4">
            <a:extLst>
              <a:ext uri="{FF2B5EF4-FFF2-40B4-BE49-F238E27FC236}">
                <a16:creationId xmlns:a16="http://schemas.microsoft.com/office/drawing/2014/main" id="{C9FA5267-4F17-270D-4593-A895E670389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86585" y="4496491"/>
            <a:ext cx="646331" cy="646331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54;p4">
            <a:extLst>
              <a:ext uri="{FF2B5EF4-FFF2-40B4-BE49-F238E27FC236}">
                <a16:creationId xmlns:a16="http://schemas.microsoft.com/office/drawing/2014/main" id="{D5BC7D01-6124-9BD3-4F48-8BC15A63DB24}"/>
              </a:ext>
            </a:extLst>
          </p:cNvPr>
          <p:cNvSpPr txBox="1"/>
          <p:nvPr/>
        </p:nvSpPr>
        <p:spPr>
          <a:xfrm>
            <a:off x="743979" y="476202"/>
            <a:ext cx="727507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chemeClr val="dk1"/>
                </a:solidFill>
                <a:latin typeface="Century Gothic" panose="020B0502020202020204" pitchFamily="34" charset="0"/>
                <a:cs typeface="Arial"/>
                <a:sym typeface="Calibri"/>
              </a:rPr>
              <a:t>О ЧЕМ БУДЕМ ГОВОРИТЬ?</a:t>
            </a:r>
            <a:endParaRPr sz="3600" b="1" dirty="0">
              <a:solidFill>
                <a:schemeClr val="dk1"/>
              </a:solidFill>
              <a:latin typeface="Century Gothic" panose="020B0502020202020204" pitchFamily="34" charset="0"/>
              <a:cs typeface="Arial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2C8C58D0-95D4-ED2D-793E-B4EAB1A3CD8C}"/>
              </a:ext>
            </a:extLst>
          </p:cNvPr>
          <p:cNvSpPr/>
          <p:nvPr/>
        </p:nvSpPr>
        <p:spPr>
          <a:xfrm>
            <a:off x="-140110" y="-220579"/>
            <a:ext cx="304800" cy="7299158"/>
          </a:xfrm>
          <a:prstGeom prst="rect">
            <a:avLst/>
          </a:prstGeom>
          <a:solidFill>
            <a:srgbClr val="7F992D"/>
          </a:solidFill>
          <a:ln>
            <a:solidFill>
              <a:srgbClr val="7F99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0A527DB-36EA-3C04-B9EA-528972483942}"/>
              </a:ext>
            </a:extLst>
          </p:cNvPr>
          <p:cNvSpPr txBox="1"/>
          <p:nvPr/>
        </p:nvSpPr>
        <p:spPr>
          <a:xfrm>
            <a:off x="5062603" y="2233642"/>
            <a:ext cx="67457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dk1"/>
                </a:solidFill>
                <a:latin typeface="Century Gothic" panose="020B0502020202020204" pitchFamily="34" charset="0"/>
                <a:cs typeface="Arial"/>
              </a:rPr>
              <a:t>Новый (старый) порядок возбуждения уголовных дел по налоговым преступлениям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E9A15F0-0FBF-8539-29BA-D227390A1F1A}"/>
              </a:ext>
            </a:extLst>
          </p:cNvPr>
          <p:cNvSpPr txBox="1"/>
          <p:nvPr/>
        </p:nvSpPr>
        <p:spPr>
          <a:xfrm>
            <a:off x="5089321" y="3370941"/>
            <a:ext cx="67457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dk1"/>
                </a:solidFill>
                <a:latin typeface="Century Gothic" panose="020B0502020202020204" pitchFamily="34" charset="0"/>
                <a:cs typeface="Arial"/>
              </a:rPr>
              <a:t>Что будет с делами, возбужденными по ст.199 УК РФ до 09.03.2022 г.?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4ED07B2-B2B0-534E-7900-0A5CFAE2E5EC}"/>
              </a:ext>
            </a:extLst>
          </p:cNvPr>
          <p:cNvSpPr txBox="1"/>
          <p:nvPr/>
        </p:nvSpPr>
        <p:spPr>
          <a:xfrm>
            <a:off x="5089321" y="4566721"/>
            <a:ext cx="63968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dk1"/>
                </a:solidFill>
                <a:latin typeface="Century Gothic" panose="020B0502020202020204" pitchFamily="34" charset="0"/>
                <a:cs typeface="Arial"/>
              </a:rPr>
              <a:t>Успешные аргументы для обжалования ВУД по ст.199 УК РФ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C22847A-EA90-0927-452E-8B8604D7E6A0}"/>
              </a:ext>
            </a:extLst>
          </p:cNvPr>
          <p:cNvSpPr txBox="1"/>
          <p:nvPr/>
        </p:nvSpPr>
        <p:spPr>
          <a:xfrm>
            <a:off x="5089321" y="5665151"/>
            <a:ext cx="6745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dk1"/>
                </a:solidFill>
                <a:latin typeface="Century Gothic" panose="020B0502020202020204" pitchFamily="34" charset="0"/>
                <a:cs typeface="Arial"/>
              </a:rPr>
              <a:t>Чем займутся оперативные сотрудники?</a:t>
            </a:r>
          </a:p>
        </p:txBody>
      </p:sp>
    </p:spTree>
    <p:extLst>
      <p:ext uri="{BB962C8B-B14F-4D97-AF65-F5344CB8AC3E}">
        <p14:creationId xmlns:p14="http://schemas.microsoft.com/office/powerpoint/2010/main" val="3544283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10" grpId="0" animBg="1"/>
      <p:bldP spid="20" grpId="0"/>
      <p:bldP spid="22" grpId="0"/>
      <p:bldP spid="24" grpId="0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247FF18-CC40-2399-7905-9210E970650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</a:blip>
          <a:srcRect t="27779" b="14645"/>
          <a:stretch/>
        </p:blipFill>
        <p:spPr>
          <a:xfrm>
            <a:off x="0" y="3559"/>
            <a:ext cx="12369410" cy="7121721"/>
          </a:xfrm>
          <a:prstGeom prst="rect">
            <a:avLst/>
          </a:prstGeom>
        </p:spPr>
      </p:pic>
      <p:sp>
        <p:nvSpPr>
          <p:cNvPr id="118" name="Google Shape;118;p17"/>
          <p:cNvSpPr/>
          <p:nvPr/>
        </p:nvSpPr>
        <p:spPr>
          <a:xfrm>
            <a:off x="-409131" y="-497305"/>
            <a:ext cx="13162605" cy="8126083"/>
          </a:xfrm>
          <a:prstGeom prst="rect">
            <a:avLst/>
          </a:prstGeom>
          <a:solidFill>
            <a:schemeClr val="dk1">
              <a:alpha val="48814"/>
            </a:schemeClr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7"/>
          <p:cNvSpPr/>
          <p:nvPr/>
        </p:nvSpPr>
        <p:spPr>
          <a:xfrm>
            <a:off x="3058190" y="2415810"/>
            <a:ext cx="2091325" cy="2026380"/>
          </a:xfrm>
          <a:prstGeom prst="ellipse">
            <a:avLst/>
          </a:prstGeom>
          <a:solidFill>
            <a:srgbClr val="89A431">
              <a:alpha val="65787"/>
            </a:srgbClr>
          </a:solidFill>
          <a:ln>
            <a:noFill/>
          </a:ln>
          <a:effectLst>
            <a:reflection stA="5000" endPos="65000" dist="50800" dir="5400000" sy="-100000" algn="bl" rotWithShape="0"/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7"/>
          <p:cNvSpPr/>
          <p:nvPr/>
        </p:nvSpPr>
        <p:spPr>
          <a:xfrm>
            <a:off x="3535233" y="2864615"/>
            <a:ext cx="1084065" cy="1049235"/>
          </a:xfrm>
          <a:prstGeom prst="ellipse">
            <a:avLst/>
          </a:prstGeom>
          <a:solidFill>
            <a:srgbClr val="89A4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7"/>
          <p:cNvSpPr txBox="1"/>
          <p:nvPr/>
        </p:nvSpPr>
        <p:spPr>
          <a:xfrm>
            <a:off x="499163" y="2869869"/>
            <a:ext cx="6421890" cy="1049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</a:pPr>
            <a:r>
              <a:rPr lang="ru-RU" sz="7200" dirty="0">
                <a:solidFill>
                  <a:schemeClr val="lt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О БЮРО</a:t>
            </a:r>
            <a:endParaRPr dirty="0">
              <a:latin typeface="Century Gothic" panose="020B0502020202020204" pitchFamily="34" charset="0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Arial"/>
              <a:buNone/>
            </a:pPr>
            <a:r>
              <a:rPr lang="ru-RU" sz="66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cxnSp>
        <p:nvCxnSpPr>
          <p:cNvPr id="122" name="Google Shape;122;p17"/>
          <p:cNvCxnSpPr/>
          <p:nvPr/>
        </p:nvCxnSpPr>
        <p:spPr>
          <a:xfrm rot="10800000" flipH="1">
            <a:off x="972107" y="4293457"/>
            <a:ext cx="2220272" cy="2574986"/>
          </a:xfrm>
          <a:prstGeom prst="straightConnector1">
            <a:avLst/>
          </a:prstGeom>
          <a:noFill/>
          <a:ln w="28575" cap="flat" cmpd="sng">
            <a:solidFill>
              <a:srgbClr val="89A431"/>
            </a:solidFill>
            <a:prstDash val="solid"/>
            <a:round/>
            <a:headEnd type="none" w="sm" len="sm"/>
            <a:tailEnd type="oval" w="med" len="med"/>
          </a:ln>
        </p:spPr>
      </p:cxnSp>
      <p:cxnSp>
        <p:nvCxnSpPr>
          <p:cNvPr id="123" name="Google Shape;123;p17"/>
          <p:cNvCxnSpPr/>
          <p:nvPr/>
        </p:nvCxnSpPr>
        <p:spPr>
          <a:xfrm rot="10800000" flipH="1">
            <a:off x="1018318" y="4236630"/>
            <a:ext cx="2532520" cy="288865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dot"/>
            <a:round/>
            <a:headEnd type="none" w="sm" len="sm"/>
            <a:tailEnd type="oval" w="med" len="med"/>
          </a:ln>
        </p:spPr>
      </p:cxnSp>
      <p:cxnSp>
        <p:nvCxnSpPr>
          <p:cNvPr id="124" name="Google Shape;124;p17"/>
          <p:cNvCxnSpPr/>
          <p:nvPr/>
        </p:nvCxnSpPr>
        <p:spPr>
          <a:xfrm rot="10800000" flipH="1">
            <a:off x="4544915" y="1159708"/>
            <a:ext cx="1433393" cy="1576018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dot"/>
            <a:round/>
            <a:headEnd type="none" w="sm" len="sm"/>
            <a:tailEnd type="oval" w="med" len="med"/>
          </a:ln>
        </p:spPr>
      </p:cxnSp>
      <p:cxnSp>
        <p:nvCxnSpPr>
          <p:cNvPr id="125" name="Google Shape;125;p17"/>
          <p:cNvCxnSpPr/>
          <p:nvPr/>
        </p:nvCxnSpPr>
        <p:spPr>
          <a:xfrm rot="10800000" flipH="1">
            <a:off x="4957994" y="1613105"/>
            <a:ext cx="867914" cy="964279"/>
          </a:xfrm>
          <a:prstGeom prst="straightConnector1">
            <a:avLst/>
          </a:prstGeom>
          <a:noFill/>
          <a:ln w="28575" cap="flat" cmpd="sng">
            <a:solidFill>
              <a:srgbClr val="89A431"/>
            </a:solidFill>
            <a:prstDash val="solid"/>
            <a:round/>
            <a:headEnd type="none" w="sm" len="sm"/>
            <a:tailEnd type="oval" w="med" len="med"/>
          </a:ln>
        </p:spPr>
      </p:cxnSp>
      <p:pic>
        <p:nvPicPr>
          <p:cNvPr id="126" name="Google Shape;126;p17" descr="Изображение выглядит как текст&#10;&#10;Автоматически созданное описание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8527" y="497870"/>
            <a:ext cx="3001972" cy="96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7"/>
          <p:cNvSpPr/>
          <p:nvPr/>
        </p:nvSpPr>
        <p:spPr>
          <a:xfrm rot="3304369">
            <a:off x="3557060" y="2749101"/>
            <a:ext cx="1562632" cy="2165684"/>
          </a:xfrm>
          <a:prstGeom prst="arc">
            <a:avLst>
              <a:gd name="adj1" fmla="val 16918244"/>
              <a:gd name="adj2" fmla="val 3590691"/>
            </a:avLst>
          </a:prstGeom>
          <a:noFill/>
          <a:ln w="25400" cap="flat" cmpd="sng">
            <a:solidFill>
              <a:srgbClr val="89A4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17"/>
          <p:cNvSpPr/>
          <p:nvPr/>
        </p:nvSpPr>
        <p:spPr>
          <a:xfrm rot="3304369">
            <a:off x="3709460" y="2901501"/>
            <a:ext cx="1562632" cy="2165684"/>
          </a:xfrm>
          <a:prstGeom prst="arc">
            <a:avLst>
              <a:gd name="adj1" fmla="val 17714019"/>
              <a:gd name="adj2" fmla="val 1308483"/>
            </a:avLst>
          </a:prstGeom>
          <a:noFill/>
          <a:ln w="25400" cap="flat" cmpd="sng">
            <a:solidFill>
              <a:schemeClr val="lt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17"/>
          <p:cNvSpPr/>
          <p:nvPr/>
        </p:nvSpPr>
        <p:spPr>
          <a:xfrm rot="-8573303">
            <a:off x="2951190" y="2151532"/>
            <a:ext cx="1562632" cy="2165684"/>
          </a:xfrm>
          <a:prstGeom prst="arc">
            <a:avLst>
              <a:gd name="adj1" fmla="val 20909838"/>
              <a:gd name="adj2" fmla="val 4042241"/>
            </a:avLst>
          </a:prstGeom>
          <a:noFill/>
          <a:ln w="25400" cap="flat" cmpd="sng">
            <a:solidFill>
              <a:schemeClr val="lt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17"/>
          <p:cNvSpPr/>
          <p:nvPr/>
        </p:nvSpPr>
        <p:spPr>
          <a:xfrm rot="-8573303">
            <a:off x="2824054" y="1957111"/>
            <a:ext cx="1562632" cy="2165684"/>
          </a:xfrm>
          <a:prstGeom prst="arc">
            <a:avLst>
              <a:gd name="adj1" fmla="val 20098327"/>
              <a:gd name="adj2" fmla="val 4042241"/>
            </a:avLst>
          </a:prstGeom>
          <a:noFill/>
          <a:ln w="25400" cap="flat" cmpd="sng">
            <a:solidFill>
              <a:schemeClr val="lt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89A4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7"/>
          <p:cNvSpPr txBox="1"/>
          <p:nvPr/>
        </p:nvSpPr>
        <p:spPr>
          <a:xfrm>
            <a:off x="7962923" y="590957"/>
            <a:ext cx="411261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УГОЛОВНЫЕ ДЕЛА В СФЕРЕ НАЛОГООБЛОЖЕНИЯ И ГОСЗАКУПОК</a:t>
            </a:r>
            <a:endParaRPr>
              <a:latin typeface="Century Gothic" panose="020B0502020202020204" pitchFamily="34" charset="0"/>
            </a:endParaRPr>
          </a:p>
        </p:txBody>
      </p:sp>
      <p:sp>
        <p:nvSpPr>
          <p:cNvPr id="132" name="Google Shape;132;p17"/>
          <p:cNvSpPr txBox="1"/>
          <p:nvPr/>
        </p:nvSpPr>
        <p:spPr>
          <a:xfrm>
            <a:off x="7939214" y="2107276"/>
            <a:ext cx="44450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ДОСЛЕДСТВЕННЫЕ ПРОВЕРКИ</a:t>
            </a:r>
            <a:endParaRPr>
              <a:latin typeface="Century Gothic" panose="020B0502020202020204" pitchFamily="34" charset="0"/>
            </a:endParaRPr>
          </a:p>
        </p:txBody>
      </p:sp>
      <p:sp>
        <p:nvSpPr>
          <p:cNvPr id="133" name="Google Shape;133;p17"/>
          <p:cNvSpPr txBox="1"/>
          <p:nvPr/>
        </p:nvSpPr>
        <p:spPr>
          <a:xfrm>
            <a:off x="7971958" y="4706605"/>
            <a:ext cx="357058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lt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ПРОФИЛАКТИКА РИСКОВ </a:t>
            </a:r>
            <a:endParaRPr dirty="0">
              <a:latin typeface="Century Gothic" panose="020B0502020202020204" pitchFamily="34" charset="0"/>
            </a:endParaRPr>
          </a:p>
        </p:txBody>
      </p:sp>
      <p:sp>
        <p:nvSpPr>
          <p:cNvPr id="134" name="Google Shape;134;p17"/>
          <p:cNvSpPr/>
          <p:nvPr/>
        </p:nvSpPr>
        <p:spPr>
          <a:xfrm>
            <a:off x="6410424" y="1977572"/>
            <a:ext cx="850900" cy="825842"/>
          </a:xfrm>
          <a:prstGeom prst="ellipse">
            <a:avLst/>
          </a:prstGeom>
          <a:solidFill>
            <a:srgbClr val="89A4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5" name="Google Shape;135;p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51713" y="1987706"/>
            <a:ext cx="773186" cy="773186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7"/>
          <p:cNvSpPr/>
          <p:nvPr/>
        </p:nvSpPr>
        <p:spPr>
          <a:xfrm>
            <a:off x="6410424" y="4420776"/>
            <a:ext cx="850900" cy="825842"/>
          </a:xfrm>
          <a:prstGeom prst="ellipse">
            <a:avLst/>
          </a:prstGeom>
          <a:solidFill>
            <a:srgbClr val="89A4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17"/>
          <p:cNvSpPr/>
          <p:nvPr/>
        </p:nvSpPr>
        <p:spPr>
          <a:xfrm>
            <a:off x="6388025" y="590957"/>
            <a:ext cx="850900" cy="825842"/>
          </a:xfrm>
          <a:prstGeom prst="ellipse">
            <a:avLst/>
          </a:prstGeom>
          <a:solidFill>
            <a:srgbClr val="89A4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8" name="Google Shape;138;p1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55149" y="730069"/>
            <a:ext cx="529687" cy="5410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536811" y="4579967"/>
            <a:ext cx="576611" cy="548404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7"/>
          <p:cNvSpPr txBox="1"/>
          <p:nvPr/>
        </p:nvSpPr>
        <p:spPr>
          <a:xfrm>
            <a:off x="8029239" y="5997409"/>
            <a:ext cx="404629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lt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ОБУЧЕНИЕ</a:t>
            </a:r>
            <a:endParaRPr dirty="0">
              <a:latin typeface="Century Gothic" panose="020B0502020202020204" pitchFamily="34" charset="0"/>
            </a:endParaRPr>
          </a:p>
        </p:txBody>
      </p:sp>
      <p:sp>
        <p:nvSpPr>
          <p:cNvPr id="141" name="Google Shape;141;p17"/>
          <p:cNvSpPr/>
          <p:nvPr/>
        </p:nvSpPr>
        <p:spPr>
          <a:xfrm>
            <a:off x="6495603" y="5725762"/>
            <a:ext cx="850900" cy="825842"/>
          </a:xfrm>
          <a:prstGeom prst="ellipse">
            <a:avLst/>
          </a:prstGeom>
          <a:solidFill>
            <a:srgbClr val="89A4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2" name="Google Shape;142;p1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555149" y="5747482"/>
            <a:ext cx="731808" cy="775518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17"/>
          <p:cNvSpPr/>
          <p:nvPr/>
        </p:nvSpPr>
        <p:spPr>
          <a:xfrm>
            <a:off x="6394542" y="3252429"/>
            <a:ext cx="850900" cy="825842"/>
          </a:xfrm>
          <a:prstGeom prst="ellipse">
            <a:avLst/>
          </a:prstGeom>
          <a:solidFill>
            <a:srgbClr val="89A4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4" name="Google Shape;144;p17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573820" y="3412384"/>
            <a:ext cx="479310" cy="459636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7"/>
          <p:cNvSpPr txBox="1"/>
          <p:nvPr/>
        </p:nvSpPr>
        <p:spPr>
          <a:xfrm>
            <a:off x="7991610" y="3336300"/>
            <a:ext cx="357058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ФАРМАЦЕВТИЧЕСКИЕ ПРЕСТУПЛЕНИЯ </a:t>
            </a:r>
            <a:endParaRPr>
              <a:latin typeface="Century Gothic" panose="020B0502020202020204" pitchFamily="34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7DC9BA0D-956E-8CE6-A834-465A9C30F772}"/>
              </a:ext>
            </a:extLst>
          </p:cNvPr>
          <p:cNvSpPr/>
          <p:nvPr/>
        </p:nvSpPr>
        <p:spPr>
          <a:xfrm>
            <a:off x="-140110" y="-220579"/>
            <a:ext cx="270013" cy="7664116"/>
          </a:xfrm>
          <a:prstGeom prst="rect">
            <a:avLst/>
          </a:prstGeom>
          <a:solidFill>
            <a:srgbClr val="7F992D"/>
          </a:solidFill>
          <a:ln>
            <a:solidFill>
              <a:srgbClr val="7F99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Вступил в силу приговор фигурантам дела о взрыве газа в Волгограде">
            <a:extLst>
              <a:ext uri="{FF2B5EF4-FFF2-40B4-BE49-F238E27FC236}">
                <a16:creationId xmlns:a16="http://schemas.microsoft.com/office/drawing/2014/main" id="{816158F7-E393-8396-0CFC-DADB778BBF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516" b="9408"/>
          <a:stretch/>
        </p:blipFill>
        <p:spPr bwMode="auto">
          <a:xfrm>
            <a:off x="0" y="-272717"/>
            <a:ext cx="12192000" cy="7130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Google Shape;118;p17">
            <a:extLst>
              <a:ext uri="{FF2B5EF4-FFF2-40B4-BE49-F238E27FC236}">
                <a16:creationId xmlns:a16="http://schemas.microsoft.com/office/drawing/2014/main" id="{364CCF9B-EC96-4570-FC0A-74E8553202F0}"/>
              </a:ext>
            </a:extLst>
          </p:cNvPr>
          <p:cNvSpPr/>
          <p:nvPr/>
        </p:nvSpPr>
        <p:spPr>
          <a:xfrm>
            <a:off x="-407594" y="-634042"/>
            <a:ext cx="13162605" cy="8126083"/>
          </a:xfrm>
          <a:prstGeom prst="rect">
            <a:avLst/>
          </a:prstGeom>
          <a:solidFill>
            <a:schemeClr val="dk1">
              <a:alpha val="72654"/>
            </a:schemeClr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407;p33">
            <a:extLst>
              <a:ext uri="{FF2B5EF4-FFF2-40B4-BE49-F238E27FC236}">
                <a16:creationId xmlns:a16="http://schemas.microsoft.com/office/drawing/2014/main" id="{A38C3D4C-E507-2968-3B1A-219994505C30}"/>
              </a:ext>
            </a:extLst>
          </p:cNvPr>
          <p:cNvSpPr/>
          <p:nvPr/>
        </p:nvSpPr>
        <p:spPr>
          <a:xfrm>
            <a:off x="-2920782" y="2438400"/>
            <a:ext cx="7875554" cy="7130717"/>
          </a:xfrm>
          <a:prstGeom prst="ellipse">
            <a:avLst/>
          </a:prstGeom>
          <a:solidFill>
            <a:schemeClr val="bg1">
              <a:alpha val="5098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365584-0D9A-70FA-9337-920A1C945044}"/>
              </a:ext>
            </a:extLst>
          </p:cNvPr>
          <p:cNvSpPr txBox="1"/>
          <p:nvPr/>
        </p:nvSpPr>
        <p:spPr>
          <a:xfrm>
            <a:off x="2659339" y="688078"/>
            <a:ext cx="953266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НОВЫЙ (СТАРЫЙ) ПОРЯДОК ВОЗБУЖДЕНИЯ УГОЛОВНЫХ ДЕЛ ПО НАЛОГОВЫМ ПРЕСТУПЛЕНИЯМ </a:t>
            </a:r>
          </a:p>
        </p:txBody>
      </p:sp>
      <p:sp>
        <p:nvSpPr>
          <p:cNvPr id="4" name="Google Shape;407;p33">
            <a:extLst>
              <a:ext uri="{FF2B5EF4-FFF2-40B4-BE49-F238E27FC236}">
                <a16:creationId xmlns:a16="http://schemas.microsoft.com/office/drawing/2014/main" id="{8A1F5626-E2D0-5EDA-BBCE-32F4C1E14EB3}"/>
              </a:ext>
            </a:extLst>
          </p:cNvPr>
          <p:cNvSpPr/>
          <p:nvPr/>
        </p:nvSpPr>
        <p:spPr>
          <a:xfrm>
            <a:off x="-2207980" y="2924660"/>
            <a:ext cx="6574779" cy="6225711"/>
          </a:xfrm>
          <a:prstGeom prst="ellipse">
            <a:avLst/>
          </a:prstGeom>
          <a:solidFill>
            <a:srgbClr val="89A431">
              <a:alpha val="5098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89;p7">
            <a:extLst>
              <a:ext uri="{FF2B5EF4-FFF2-40B4-BE49-F238E27FC236}">
                <a16:creationId xmlns:a16="http://schemas.microsoft.com/office/drawing/2014/main" id="{CD99C484-36CE-2E0B-645F-2BA121B86AB2}"/>
              </a:ext>
            </a:extLst>
          </p:cNvPr>
          <p:cNvSpPr/>
          <p:nvPr/>
        </p:nvSpPr>
        <p:spPr>
          <a:xfrm>
            <a:off x="-1490709" y="3610771"/>
            <a:ext cx="5140235" cy="4853486"/>
          </a:xfrm>
          <a:prstGeom prst="ellipse">
            <a:avLst/>
          </a:prstGeom>
          <a:solidFill>
            <a:srgbClr val="89A431"/>
          </a:solidFill>
          <a:ln w="25400" cap="flat" cmpd="sng">
            <a:solidFill>
              <a:srgbClr val="89A4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" name="Google Shape;711;p32">
            <a:extLst>
              <a:ext uri="{FF2B5EF4-FFF2-40B4-BE49-F238E27FC236}">
                <a16:creationId xmlns:a16="http://schemas.microsoft.com/office/drawing/2014/main" id="{C789A4A1-2135-711B-4410-77E6C18F33F4}"/>
              </a:ext>
            </a:extLst>
          </p:cNvPr>
          <p:cNvPicPr preferRelativeResize="0"/>
          <p:nvPr/>
        </p:nvPicPr>
        <p:blipFill rotWithShape="1">
          <a:blip r:embed="rId4">
            <a:alphaModFix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 rot="20533768">
            <a:off x="-1041508" y="1607466"/>
            <a:ext cx="4410197" cy="6074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712;p32">
            <a:extLst>
              <a:ext uri="{FF2B5EF4-FFF2-40B4-BE49-F238E27FC236}">
                <a16:creationId xmlns:a16="http://schemas.microsoft.com/office/drawing/2014/main" id="{3DC8FE78-1C66-6E11-DE4E-C6BA4395179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02820" y="3488967"/>
            <a:ext cx="4985362" cy="34790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26;p17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3B993031-3D07-ADB4-C8DE-3EF1C5A8A48D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058940" y="5571462"/>
            <a:ext cx="2787906" cy="768582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9441DA56-8117-B2F8-009F-DDA9CAC418BF}"/>
              </a:ext>
            </a:extLst>
          </p:cNvPr>
          <p:cNvSpPr/>
          <p:nvPr/>
        </p:nvSpPr>
        <p:spPr>
          <a:xfrm>
            <a:off x="-30590" y="-634042"/>
            <a:ext cx="266833" cy="7932508"/>
          </a:xfrm>
          <a:prstGeom prst="rect">
            <a:avLst/>
          </a:prstGeom>
          <a:solidFill>
            <a:srgbClr val="7F992D"/>
          </a:solidFill>
          <a:ln>
            <a:solidFill>
              <a:srgbClr val="7F99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8153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317F34C-A024-4E79-EEDF-7363C73A9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2182" y="466039"/>
            <a:ext cx="12062097" cy="6791721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7DFA487-B4E4-6091-3AB6-A32BA7D6B622}"/>
              </a:ext>
            </a:extLst>
          </p:cNvPr>
          <p:cNvSpPr/>
          <p:nvPr/>
        </p:nvSpPr>
        <p:spPr>
          <a:xfrm>
            <a:off x="17721" y="1"/>
            <a:ext cx="12174279" cy="7257759"/>
          </a:xfrm>
          <a:prstGeom prst="rect">
            <a:avLst/>
          </a:prstGeom>
          <a:solidFill>
            <a:schemeClr val="lt1">
              <a:alpha val="77124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FE7B61E-7973-52CC-C3A0-3AF2DB4A6829}"/>
              </a:ext>
            </a:extLst>
          </p:cNvPr>
          <p:cNvSpPr/>
          <p:nvPr/>
        </p:nvSpPr>
        <p:spPr>
          <a:xfrm>
            <a:off x="-140110" y="-220579"/>
            <a:ext cx="270013" cy="7664116"/>
          </a:xfrm>
          <a:prstGeom prst="rect">
            <a:avLst/>
          </a:prstGeom>
          <a:solidFill>
            <a:srgbClr val="7F992D"/>
          </a:solidFill>
          <a:ln>
            <a:solidFill>
              <a:srgbClr val="7F99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FBB2206-C840-8DF8-B6C0-C6E099453458}"/>
              </a:ext>
            </a:extLst>
          </p:cNvPr>
          <p:cNvSpPr/>
          <p:nvPr/>
        </p:nvSpPr>
        <p:spPr>
          <a:xfrm flipH="1">
            <a:off x="129903" y="-17401"/>
            <a:ext cx="5966097" cy="7257759"/>
          </a:xfrm>
          <a:prstGeom prst="rect">
            <a:avLst/>
          </a:prstGeom>
          <a:solidFill>
            <a:schemeClr val="lt1">
              <a:alpha val="7173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802E1B-852C-DAB2-8CFF-7C40FF11894C}"/>
              </a:ext>
            </a:extLst>
          </p:cNvPr>
          <p:cNvSpPr txBox="1"/>
          <p:nvPr/>
        </p:nvSpPr>
        <p:spPr>
          <a:xfrm>
            <a:off x="438045" y="1127546"/>
            <a:ext cx="536753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353535"/>
                </a:solidFill>
                <a:effectLst/>
                <a:latin typeface="Century Gothic" panose="020B0502020202020204" pitchFamily="34" charset="0"/>
              </a:rPr>
              <a:t>9 марта 2022 г. закон о внесении изменений в </a:t>
            </a:r>
            <a:r>
              <a:rPr lang="ru-RU" sz="2400" b="1" dirty="0" err="1">
                <a:solidFill>
                  <a:srgbClr val="353535"/>
                </a:solidFill>
                <a:effectLst/>
                <a:latin typeface="Century Gothic" panose="020B0502020202020204" pitchFamily="34" charset="0"/>
              </a:rPr>
              <a:t>ст.ст</a:t>
            </a:r>
            <a:r>
              <a:rPr lang="ru-RU" sz="2400" b="1" dirty="0">
                <a:solidFill>
                  <a:srgbClr val="353535"/>
                </a:solidFill>
                <a:effectLst/>
                <a:latin typeface="Century Gothic" panose="020B0502020202020204" pitchFamily="34" charset="0"/>
              </a:rPr>
              <a:t>. 140 и 144 УПК РФ </a:t>
            </a:r>
            <a:r>
              <a:rPr lang="ru-RU" sz="2400" b="1" dirty="0">
                <a:solidFill>
                  <a:srgbClr val="7F992D"/>
                </a:solidFill>
                <a:effectLst/>
                <a:latin typeface="Century Gothic" panose="020B0502020202020204" pitchFamily="34" charset="0"/>
              </a:rPr>
              <a:t>вступил в силу</a:t>
            </a:r>
            <a:endParaRPr lang="ru-RU" sz="2400" b="1" dirty="0">
              <a:solidFill>
                <a:srgbClr val="7F992D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E32CB18-58A8-86AD-10BA-48780BB7ABF5}"/>
              </a:ext>
            </a:extLst>
          </p:cNvPr>
          <p:cNvSpPr txBox="1"/>
          <p:nvPr/>
        </p:nvSpPr>
        <p:spPr>
          <a:xfrm>
            <a:off x="494136" y="3261734"/>
            <a:ext cx="536753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Теперь уголовные дела по налоговым преступлениям возбуждаются только по материалам, </a:t>
            </a:r>
            <a:r>
              <a:rPr lang="ru-RU" sz="1800" b="1" dirty="0">
                <a:solidFill>
                  <a:srgbClr val="7F992D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направленным налоговыми органами</a:t>
            </a:r>
            <a:r>
              <a:rPr lang="ru-RU" b="1" dirty="0">
                <a:solidFill>
                  <a:srgbClr val="7F992D"/>
                </a:solidFill>
                <a:effectLst/>
                <a:latin typeface="Century Gothic" panose="020B0502020202020204" pitchFamily="34" charset="0"/>
              </a:rPr>
              <a:t> </a:t>
            </a:r>
            <a:endParaRPr lang="ru-RU" b="1" dirty="0">
              <a:solidFill>
                <a:srgbClr val="7F992D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Google Shape;152;p4">
            <a:extLst>
              <a:ext uri="{FF2B5EF4-FFF2-40B4-BE49-F238E27FC236}">
                <a16:creationId xmlns:a16="http://schemas.microsoft.com/office/drawing/2014/main" id="{3866F0AC-84A5-D134-E050-6BB7A453AC5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2653" t="42684" r="18681" b="41250"/>
          <a:stretch/>
        </p:blipFill>
        <p:spPr>
          <a:xfrm>
            <a:off x="9375604" y="280262"/>
            <a:ext cx="2686493" cy="7431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0257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67ED040-D53D-A05F-F6B1-6E654D60CFB0}"/>
              </a:ext>
            </a:extLst>
          </p:cNvPr>
          <p:cNvSpPr/>
          <p:nvPr/>
        </p:nvSpPr>
        <p:spPr>
          <a:xfrm>
            <a:off x="-140110" y="-220579"/>
            <a:ext cx="270013" cy="7664116"/>
          </a:xfrm>
          <a:prstGeom prst="rect">
            <a:avLst/>
          </a:prstGeom>
          <a:solidFill>
            <a:srgbClr val="7F992D"/>
          </a:solidFill>
          <a:ln>
            <a:solidFill>
              <a:srgbClr val="7F99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Google Shape;152;p4">
            <a:extLst>
              <a:ext uri="{FF2B5EF4-FFF2-40B4-BE49-F238E27FC236}">
                <a16:creationId xmlns:a16="http://schemas.microsoft.com/office/drawing/2014/main" id="{D098CE68-2D4C-7730-F433-4E2DA03EF9E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22653" t="42684" r="18681" b="41250"/>
          <a:stretch/>
        </p:blipFill>
        <p:spPr>
          <a:xfrm>
            <a:off x="9390406" y="490802"/>
            <a:ext cx="2686493" cy="743108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26239149-FC79-8EEC-2876-F478DC6F8E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0264" y="1509824"/>
            <a:ext cx="3561736" cy="5348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75D3353-A75F-092D-588D-9992EF05B0CE}"/>
              </a:ext>
            </a:extLst>
          </p:cNvPr>
          <p:cNvSpPr txBox="1"/>
          <p:nvPr/>
        </p:nvSpPr>
        <p:spPr>
          <a:xfrm>
            <a:off x="2301948" y="2090426"/>
            <a:ext cx="66058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</a:t>
            </a:r>
            <a:r>
              <a:rPr lang="ru-RU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головное дело не может быть возбуждено, пока в компании не проведена налоговая проверка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D7FEF1-78EC-FC1B-D137-4AFD6485867F}"/>
              </a:ext>
            </a:extLst>
          </p:cNvPr>
          <p:cNvSpPr txBox="1"/>
          <p:nvPr/>
        </p:nvSpPr>
        <p:spPr>
          <a:xfrm>
            <a:off x="2424719" y="3571161"/>
            <a:ext cx="660582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Century Gothic" panose="020B0502020202020204" pitchFamily="34" charset="0"/>
                <a:cs typeface="Arial" panose="020B0604020202020204" pitchFamily="34" charset="0"/>
              </a:rPr>
              <a:t>Уменьшен период, за который могут быть предъявлены претензии уголовно-правового характера, три года, вместо 10-ти</a:t>
            </a:r>
            <a:endParaRPr lang="ru-RU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4CEDCEC-0F2E-D2DA-20B8-B044ACA89A83}"/>
              </a:ext>
            </a:extLst>
          </p:cNvPr>
          <p:cNvSpPr txBox="1"/>
          <p:nvPr/>
        </p:nvSpPr>
        <p:spPr>
          <a:xfrm>
            <a:off x="2457689" y="5374208"/>
            <a:ext cx="61775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Century Gothic" panose="020B0502020202020204" pitchFamily="34" charset="0"/>
                <a:cs typeface="Arial" panose="020B0604020202020204" pitchFamily="34" charset="0"/>
              </a:rPr>
              <a:t>Расчет недоимки проводится только сотрудниками налоговых органов, а не правоохранителями</a:t>
            </a:r>
          </a:p>
        </p:txBody>
      </p:sp>
      <p:sp>
        <p:nvSpPr>
          <p:cNvPr id="14" name="Google Shape;154;p4">
            <a:extLst>
              <a:ext uri="{FF2B5EF4-FFF2-40B4-BE49-F238E27FC236}">
                <a16:creationId xmlns:a16="http://schemas.microsoft.com/office/drawing/2014/main" id="{5ACB0560-4F8D-13C5-FC76-498A54A53441}"/>
              </a:ext>
            </a:extLst>
          </p:cNvPr>
          <p:cNvSpPr txBox="1"/>
          <p:nvPr/>
        </p:nvSpPr>
        <p:spPr>
          <a:xfrm>
            <a:off x="510062" y="490802"/>
            <a:ext cx="727507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chemeClr val="dk1"/>
                </a:solidFill>
                <a:latin typeface="Century Gothic" panose="020B0502020202020204" pitchFamily="34" charset="0"/>
                <a:cs typeface="Arial"/>
                <a:sym typeface="Calibri"/>
              </a:rPr>
              <a:t>ПЛЮСЫ НОВОГО ПОРЯДКА</a:t>
            </a:r>
            <a:endParaRPr sz="3600" b="1" dirty="0">
              <a:solidFill>
                <a:schemeClr val="dk1"/>
              </a:solidFill>
              <a:latin typeface="Century Gothic" panose="020B0502020202020204" pitchFamily="34" charset="0"/>
              <a:cs typeface="Arial"/>
            </a:endParaRPr>
          </a:p>
        </p:txBody>
      </p:sp>
      <p:grpSp>
        <p:nvGrpSpPr>
          <p:cNvPr id="17" name="Google Shape;520;p35">
            <a:extLst>
              <a:ext uri="{FF2B5EF4-FFF2-40B4-BE49-F238E27FC236}">
                <a16:creationId xmlns:a16="http://schemas.microsoft.com/office/drawing/2014/main" id="{2F23EED2-D51F-60E2-7E2C-0227F33F4943}"/>
              </a:ext>
            </a:extLst>
          </p:cNvPr>
          <p:cNvGrpSpPr/>
          <p:nvPr/>
        </p:nvGrpSpPr>
        <p:grpSpPr>
          <a:xfrm>
            <a:off x="786213" y="1736162"/>
            <a:ext cx="1381731" cy="1339646"/>
            <a:chOff x="5801032" y="910266"/>
            <a:chExt cx="1381731" cy="1339646"/>
          </a:xfrm>
        </p:grpSpPr>
        <p:sp>
          <p:nvSpPr>
            <p:cNvPr id="18" name="Google Shape;521;p35">
              <a:extLst>
                <a:ext uri="{FF2B5EF4-FFF2-40B4-BE49-F238E27FC236}">
                  <a16:creationId xmlns:a16="http://schemas.microsoft.com/office/drawing/2014/main" id="{A5AA7619-1C29-CA8A-FE37-8D57CCF1D8FF}"/>
                </a:ext>
              </a:extLst>
            </p:cNvPr>
            <p:cNvSpPr/>
            <p:nvPr/>
          </p:nvSpPr>
          <p:spPr>
            <a:xfrm>
              <a:off x="5801032" y="910266"/>
              <a:ext cx="1381731" cy="1339646"/>
            </a:xfrm>
            <a:prstGeom prst="ellipse">
              <a:avLst/>
            </a:prstGeom>
            <a:solidFill>
              <a:srgbClr val="94B231">
                <a:alpha val="43137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endParaRPr sz="4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522;p35">
              <a:extLst>
                <a:ext uri="{FF2B5EF4-FFF2-40B4-BE49-F238E27FC236}">
                  <a16:creationId xmlns:a16="http://schemas.microsoft.com/office/drawing/2014/main" id="{C39588AF-29BA-E34D-8996-4011D37D8D0C}"/>
                </a:ext>
              </a:extLst>
            </p:cNvPr>
            <p:cNvSpPr/>
            <p:nvPr/>
          </p:nvSpPr>
          <p:spPr>
            <a:xfrm>
              <a:off x="5999203" y="1101055"/>
              <a:ext cx="985388" cy="958067"/>
            </a:xfrm>
            <a:prstGeom prst="ellipse">
              <a:avLst/>
            </a:prstGeom>
            <a:solidFill>
              <a:srgbClr val="94B231">
                <a:alpha val="90196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endParaRPr sz="4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0" name="Google Shape;548;p35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573C48C0-0B57-8F4C-DC5D-EED1C683442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70172" y="1912120"/>
            <a:ext cx="985138" cy="98513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" name="Google Shape;524;p35">
            <a:extLst>
              <a:ext uri="{FF2B5EF4-FFF2-40B4-BE49-F238E27FC236}">
                <a16:creationId xmlns:a16="http://schemas.microsoft.com/office/drawing/2014/main" id="{CFDC986C-4FB6-33D0-CF5B-C7BC8611A5C9}"/>
              </a:ext>
            </a:extLst>
          </p:cNvPr>
          <p:cNvGrpSpPr/>
          <p:nvPr/>
        </p:nvGrpSpPr>
        <p:grpSpPr>
          <a:xfrm>
            <a:off x="844817" y="3363004"/>
            <a:ext cx="1381731" cy="1339646"/>
            <a:chOff x="5801032" y="910266"/>
            <a:chExt cx="1381731" cy="1339646"/>
          </a:xfrm>
        </p:grpSpPr>
        <p:sp>
          <p:nvSpPr>
            <p:cNvPr id="22" name="Google Shape;525;p35">
              <a:extLst>
                <a:ext uri="{FF2B5EF4-FFF2-40B4-BE49-F238E27FC236}">
                  <a16:creationId xmlns:a16="http://schemas.microsoft.com/office/drawing/2014/main" id="{F5AF420E-2BEF-EA5B-2812-864E6A9059C2}"/>
                </a:ext>
              </a:extLst>
            </p:cNvPr>
            <p:cNvSpPr/>
            <p:nvPr/>
          </p:nvSpPr>
          <p:spPr>
            <a:xfrm>
              <a:off x="5801032" y="910266"/>
              <a:ext cx="1381731" cy="1339646"/>
            </a:xfrm>
            <a:prstGeom prst="ellipse">
              <a:avLst/>
            </a:prstGeom>
            <a:solidFill>
              <a:srgbClr val="94B231">
                <a:alpha val="43137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endParaRPr sz="4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526;p35">
              <a:extLst>
                <a:ext uri="{FF2B5EF4-FFF2-40B4-BE49-F238E27FC236}">
                  <a16:creationId xmlns:a16="http://schemas.microsoft.com/office/drawing/2014/main" id="{8F9EDAE1-B461-4E6E-AFDE-F25BC3CE3D21}"/>
                </a:ext>
              </a:extLst>
            </p:cNvPr>
            <p:cNvSpPr/>
            <p:nvPr/>
          </p:nvSpPr>
          <p:spPr>
            <a:xfrm>
              <a:off x="5999203" y="1101055"/>
              <a:ext cx="985388" cy="958067"/>
            </a:xfrm>
            <a:prstGeom prst="ellipse">
              <a:avLst/>
            </a:prstGeom>
            <a:solidFill>
              <a:srgbClr val="94B231">
                <a:alpha val="90196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endParaRPr sz="4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" name="Google Shape;528;p35">
            <a:extLst>
              <a:ext uri="{FF2B5EF4-FFF2-40B4-BE49-F238E27FC236}">
                <a16:creationId xmlns:a16="http://schemas.microsoft.com/office/drawing/2014/main" id="{53483D3D-C4FD-D862-D47D-233011288ABA}"/>
              </a:ext>
            </a:extLst>
          </p:cNvPr>
          <p:cNvGrpSpPr/>
          <p:nvPr/>
        </p:nvGrpSpPr>
        <p:grpSpPr>
          <a:xfrm>
            <a:off x="868566" y="5027552"/>
            <a:ext cx="1381731" cy="1339646"/>
            <a:chOff x="5801032" y="910266"/>
            <a:chExt cx="1381731" cy="1339646"/>
          </a:xfrm>
        </p:grpSpPr>
        <p:sp>
          <p:nvSpPr>
            <p:cNvPr id="25" name="Google Shape;529;p35">
              <a:extLst>
                <a:ext uri="{FF2B5EF4-FFF2-40B4-BE49-F238E27FC236}">
                  <a16:creationId xmlns:a16="http://schemas.microsoft.com/office/drawing/2014/main" id="{1F27AA46-7511-CE3E-CBC5-096410383D76}"/>
                </a:ext>
              </a:extLst>
            </p:cNvPr>
            <p:cNvSpPr/>
            <p:nvPr/>
          </p:nvSpPr>
          <p:spPr>
            <a:xfrm>
              <a:off x="5801032" y="910266"/>
              <a:ext cx="1381731" cy="1339646"/>
            </a:xfrm>
            <a:prstGeom prst="ellipse">
              <a:avLst/>
            </a:prstGeom>
            <a:solidFill>
              <a:srgbClr val="94B231">
                <a:alpha val="43137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endParaRPr sz="4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530;p35">
              <a:extLst>
                <a:ext uri="{FF2B5EF4-FFF2-40B4-BE49-F238E27FC236}">
                  <a16:creationId xmlns:a16="http://schemas.microsoft.com/office/drawing/2014/main" id="{8C1A426C-7445-A266-C6A3-D969CF4AE4A7}"/>
                </a:ext>
              </a:extLst>
            </p:cNvPr>
            <p:cNvSpPr/>
            <p:nvPr/>
          </p:nvSpPr>
          <p:spPr>
            <a:xfrm>
              <a:off x="5999203" y="1101055"/>
              <a:ext cx="985388" cy="958067"/>
            </a:xfrm>
            <a:prstGeom prst="ellipse">
              <a:avLst/>
            </a:prstGeom>
            <a:solidFill>
              <a:srgbClr val="94B231">
                <a:alpha val="90196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endParaRPr sz="4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6" name="Рисунок 5" descr="Калькулятор">
            <a:extLst>
              <a:ext uri="{FF2B5EF4-FFF2-40B4-BE49-F238E27FC236}">
                <a16:creationId xmlns:a16="http://schemas.microsoft.com/office/drawing/2014/main" id="{947E4446-41A4-28F7-9BBF-231BCF5EC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14766" y="5374208"/>
            <a:ext cx="682688" cy="682688"/>
          </a:xfrm>
          <a:prstGeom prst="rect">
            <a:avLst/>
          </a:prstGeom>
        </p:spPr>
      </p:pic>
      <p:pic>
        <p:nvPicPr>
          <p:cNvPr id="8" name="Рисунок 7" descr="Ежедневник">
            <a:extLst>
              <a:ext uri="{FF2B5EF4-FFF2-40B4-BE49-F238E27FC236}">
                <a16:creationId xmlns:a16="http://schemas.microsoft.com/office/drawing/2014/main" id="{625729FB-DB9B-DC7B-1FE2-74E05CD9C6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76160" y="3680466"/>
            <a:ext cx="721294" cy="721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029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9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54;p4">
            <a:extLst>
              <a:ext uri="{FF2B5EF4-FFF2-40B4-BE49-F238E27FC236}">
                <a16:creationId xmlns:a16="http://schemas.microsoft.com/office/drawing/2014/main" id="{DD6F6379-A2DD-EFBA-31FD-621625C68B57}"/>
              </a:ext>
            </a:extLst>
          </p:cNvPr>
          <p:cNvSpPr txBox="1"/>
          <p:nvPr/>
        </p:nvSpPr>
        <p:spPr>
          <a:xfrm>
            <a:off x="3692174" y="2767300"/>
            <a:ext cx="4445986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 b="1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ВАЖНО!</a:t>
            </a:r>
            <a:endParaRPr sz="8000" b="1" dirty="0">
              <a:solidFill>
                <a:schemeClr val="bg1"/>
              </a:solidFill>
              <a:latin typeface="Century Gothic" panose="020B0502020202020204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521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FDB7C79-66B4-BF66-F338-F4AC0E32B3EB}"/>
              </a:ext>
            </a:extLst>
          </p:cNvPr>
          <p:cNvSpPr txBox="1"/>
          <p:nvPr/>
        </p:nvSpPr>
        <p:spPr>
          <a:xfrm>
            <a:off x="1046073" y="1168228"/>
            <a:ext cx="10625328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Century Gothic" panose="020B0502020202020204" pitchFamily="34" charset="0"/>
              </a:rPr>
              <a:t>Только </a:t>
            </a:r>
            <a:r>
              <a:rPr lang="ru-RU" sz="2000" b="1" dirty="0">
                <a:solidFill>
                  <a:srgbClr val="7F992D"/>
                </a:solidFill>
                <a:latin typeface="Century Gothic" panose="020B0502020202020204" pitchFamily="34" charset="0"/>
              </a:rPr>
              <a:t>налоговые органы </a:t>
            </a:r>
            <a:r>
              <a:rPr lang="ru-RU" dirty="0">
                <a:latin typeface="Century Gothic" panose="020B0502020202020204" pitchFamily="34" charset="0"/>
              </a:rPr>
              <a:t>могут </a:t>
            </a:r>
            <a:r>
              <a:rPr lang="ru-RU" sz="2000" b="1" dirty="0">
                <a:solidFill>
                  <a:srgbClr val="7F992D"/>
                </a:solidFill>
                <a:latin typeface="Century Gothic" panose="020B0502020202020204" pitchFamily="34" charset="0"/>
              </a:rPr>
              <a:t>выявлять налоговые правонарушения</a:t>
            </a:r>
          </a:p>
          <a:p>
            <a:endParaRPr lang="ru-RU" dirty="0">
              <a:latin typeface="Century Gothic" panose="020B0502020202020204" pitchFamily="34" charset="0"/>
            </a:endParaRPr>
          </a:p>
          <a:p>
            <a:r>
              <a:rPr lang="ru-RU" dirty="0">
                <a:latin typeface="Century Gothic" panose="020B0502020202020204" pitchFamily="34" charset="0"/>
              </a:rPr>
              <a:t>Только </a:t>
            </a:r>
            <a:r>
              <a:rPr lang="ru-RU" sz="2000" b="1" dirty="0">
                <a:solidFill>
                  <a:srgbClr val="7F992D"/>
                </a:solidFill>
                <a:latin typeface="Century Gothic" panose="020B0502020202020204" pitchFamily="34" charset="0"/>
              </a:rPr>
              <a:t>налоговые органы устанавливают фактические обстоятельства объективной стороны правонарушения </a:t>
            </a:r>
            <a:r>
              <a:rPr lang="ru-RU" dirty="0">
                <a:latin typeface="Century Gothic" panose="020B0502020202020204" pitchFamily="34" charset="0"/>
              </a:rPr>
              <a:t>(место, время, действия и ущерб)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4466FDE-ECE1-09FE-56EC-ABA57383B7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3923" y="4130307"/>
            <a:ext cx="1292662" cy="1292662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1B1F547-0AF0-A693-105A-8444067DCB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5374" y="4181701"/>
            <a:ext cx="1292662" cy="129266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DC82C9C-A994-B703-83E8-163D61C0D71D}"/>
              </a:ext>
            </a:extLst>
          </p:cNvPr>
          <p:cNvSpPr txBox="1"/>
          <p:nvPr/>
        </p:nvSpPr>
        <p:spPr>
          <a:xfrm>
            <a:off x="1253923" y="5437787"/>
            <a:ext cx="21259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Century Gothic" panose="020B0502020202020204" pitchFamily="34" charset="0"/>
              </a:rPr>
              <a:t>налоговый орган </a:t>
            </a:r>
            <a:endParaRPr lang="ru-RU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77FF5F9-DCAC-2D1F-A7F5-22C172837B39}"/>
              </a:ext>
            </a:extLst>
          </p:cNvPr>
          <p:cNvSpPr txBox="1"/>
          <p:nvPr/>
        </p:nvSpPr>
        <p:spPr>
          <a:xfrm>
            <a:off x="4016490" y="5500952"/>
            <a:ext cx="32315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Century Gothic" panose="020B0502020202020204" pitchFamily="34" charset="0"/>
              </a:rPr>
              <a:t>следователь</a:t>
            </a:r>
            <a:endParaRPr lang="ru-RU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3F877EB-B23A-F869-B9DE-F512305D1A78}"/>
              </a:ext>
            </a:extLst>
          </p:cNvPr>
          <p:cNvSpPr txBox="1"/>
          <p:nvPr/>
        </p:nvSpPr>
        <p:spPr>
          <a:xfrm>
            <a:off x="1016355" y="2787767"/>
            <a:ext cx="1068476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Century Gothic" panose="020B0502020202020204" pitchFamily="34" charset="0"/>
              </a:rPr>
              <a:t>Следователь не может заменить собой налоговый орган и определить самостоятельно размер недоимки больше той, что установлена налоговым органом.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DEB5B32-FF6F-BC8E-717E-9F3FE41E6885}"/>
              </a:ext>
            </a:extLst>
          </p:cNvPr>
          <p:cNvSpPr txBox="1"/>
          <p:nvPr/>
        </p:nvSpPr>
        <p:spPr>
          <a:xfrm>
            <a:off x="2860351" y="3876262"/>
            <a:ext cx="13290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500" dirty="0"/>
              <a:t>=</a:t>
            </a:r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7D8FA044-CF8D-0ABB-441E-AE3008753575}"/>
              </a:ext>
            </a:extLst>
          </p:cNvPr>
          <p:cNvCxnSpPr>
            <a:cxnSpLocks/>
          </p:cNvCxnSpPr>
          <p:nvPr/>
        </p:nvCxnSpPr>
        <p:spPr>
          <a:xfrm>
            <a:off x="3054096" y="4462272"/>
            <a:ext cx="470796" cy="73152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A6F24F9F-5499-0CF0-8236-D28BF9808FB0}"/>
              </a:ext>
            </a:extLst>
          </p:cNvPr>
          <p:cNvSpPr/>
          <p:nvPr/>
        </p:nvSpPr>
        <p:spPr>
          <a:xfrm>
            <a:off x="-140110" y="-220579"/>
            <a:ext cx="270013" cy="7664116"/>
          </a:xfrm>
          <a:prstGeom prst="rect">
            <a:avLst/>
          </a:prstGeom>
          <a:solidFill>
            <a:srgbClr val="7F992D"/>
          </a:solidFill>
          <a:ln>
            <a:solidFill>
              <a:srgbClr val="7F99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8" name="Google Shape;152;p4">
            <a:extLst>
              <a:ext uri="{FF2B5EF4-FFF2-40B4-BE49-F238E27FC236}">
                <a16:creationId xmlns:a16="http://schemas.microsoft.com/office/drawing/2014/main" id="{4ADD15FD-EAD9-3618-F2BD-BB4773E3814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2653" t="42684" r="18681" b="41250"/>
          <a:stretch/>
        </p:blipFill>
        <p:spPr>
          <a:xfrm>
            <a:off x="9372118" y="261682"/>
            <a:ext cx="2686493" cy="7431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2607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30" grpId="0"/>
      <p:bldP spid="31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610</TotalTime>
  <Words>1016</Words>
  <Application>Microsoft Macintosh PowerPoint</Application>
  <PresentationFormat>Широкоэкранный</PresentationFormat>
  <Paragraphs>107</Paragraphs>
  <Slides>25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2" baseType="lpstr">
      <vt:lpstr>Arial</vt:lpstr>
      <vt:lpstr>Calibri</vt:lpstr>
      <vt:lpstr>Calibri Light</vt:lpstr>
      <vt:lpstr>Century Gothic</vt:lpstr>
      <vt:lpstr>Noto Sans Symbols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5</cp:revision>
  <dcterms:created xsi:type="dcterms:W3CDTF">2022-05-27T11:23:05Z</dcterms:created>
  <dcterms:modified xsi:type="dcterms:W3CDTF">2022-05-31T15:52:16Z</dcterms:modified>
</cp:coreProperties>
</file>