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75" r:id="rId3"/>
    <p:sldId id="272" r:id="rId4"/>
    <p:sldId id="274" r:id="rId5"/>
    <p:sldId id="265" r:id="rId6"/>
    <p:sldId id="276" r:id="rId7"/>
    <p:sldId id="277" r:id="rId8"/>
    <p:sldId id="286" r:id="rId9"/>
    <p:sldId id="278" r:id="rId10"/>
    <p:sldId id="280" r:id="rId11"/>
    <p:sldId id="281" r:id="rId12"/>
    <p:sldId id="282" r:id="rId13"/>
    <p:sldId id="283" r:id="rId14"/>
    <p:sldId id="284" r:id="rId15"/>
    <p:sldId id="261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23" autoAdjust="0"/>
  </p:normalViewPr>
  <p:slideViewPr>
    <p:cSldViewPr>
      <p:cViewPr>
        <p:scale>
          <a:sx n="110" d="100"/>
          <a:sy n="110" d="100"/>
        </p:scale>
        <p:origin x="10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BC09B-920F-4C31-93EB-5460C67C5137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7911E-2B72-47E0-B552-F404B2B477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7911E-2B72-47E0-B552-F404B2B477C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8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C2C26-7ED5-4A35-96CB-BEF30CA7D534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9E47B-ADE3-4747-9A3E-CD127BE9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699792" y="6309320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Москва, 01 июня 2022 г.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8475" y="260648"/>
            <a:ext cx="9162475" cy="255454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Оценочная экспертиза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в налоговых спорах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и уголовных делах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на примере двух реальных кейсов</a:t>
            </a:r>
          </a:p>
        </p:txBody>
      </p:sp>
      <p:sp>
        <p:nvSpPr>
          <p:cNvPr id="7" name="Текст 5"/>
          <p:cNvSpPr txBox="1">
            <a:spLocks/>
          </p:cNvSpPr>
          <p:nvPr/>
        </p:nvSpPr>
        <p:spPr>
          <a:xfrm>
            <a:off x="2699792" y="4293096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Президент Ассоциации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«СРОО «Экспертный совет»</a:t>
            </a: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2699792" y="5085184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Председатель Правления Союза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</a:rPr>
              <a:t>судебных экспертов «Экспертный совет»</a:t>
            </a: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581128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6"/>
          <a:stretch>
            <a:fillRect/>
          </a:stretch>
        </p:blipFill>
        <p:spPr>
          <a:xfrm>
            <a:off x="7020272" y="5157192"/>
            <a:ext cx="1841978" cy="576064"/>
          </a:xfrm>
          <a:prstGeom prst="rect">
            <a:avLst/>
          </a:prstGeom>
        </p:spPr>
      </p:pic>
      <p:pic>
        <p:nvPicPr>
          <p:cNvPr id="14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17032"/>
            <a:ext cx="1757230" cy="2016224"/>
          </a:xfrm>
          <a:prstGeom prst="rect">
            <a:avLst/>
          </a:prstGeom>
          <a:noFill/>
        </p:spPr>
      </p:pic>
      <p:sp>
        <p:nvSpPr>
          <p:cNvPr id="15" name="Текст 5"/>
          <p:cNvSpPr txBox="1">
            <a:spLocks/>
          </p:cNvSpPr>
          <p:nvPr/>
        </p:nvSpPr>
        <p:spPr>
          <a:xfrm>
            <a:off x="2699792" y="3645024"/>
            <a:ext cx="5688632" cy="3600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002060"/>
                </a:solidFill>
              </a:rPr>
              <a:t>Каминский Алексей Владимирович</a:t>
            </a:r>
          </a:p>
        </p:txBody>
      </p:sp>
    </p:spTree>
    <p:extLst>
      <p:ext uri="{BB962C8B-B14F-4D97-AF65-F5344CB8AC3E}">
        <p14:creationId xmlns:p14="http://schemas.microsoft.com/office/powerpoint/2010/main" val="959411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– уголовное дело </a:t>
            </a:r>
          </a:p>
          <a:p>
            <a:pPr indent="1349375">
              <a:tabLst>
                <a:tab pos="1349375" algn="l"/>
              </a:tabLst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«импортные продукты питания»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268760"/>
            <a:ext cx="9144000" cy="93610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100 тысяч сделок 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3717032"/>
            <a:ext cx="9144000" cy="129614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исследования – 3 года, более 5 лет назад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2564904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объектов исследования –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63688" y="2852936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порядка 5 000 наименований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5301208"/>
            <a:ext cx="9144000" cy="12961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Ценовая информация отсутствует как в период исследования, так и на текущую дату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2" cstate="print"/>
          <a:srcRect l="20098" t="23492" r="64438" b="32063"/>
          <a:stretch>
            <a:fillRect/>
          </a:stretch>
        </p:blipFill>
        <p:spPr bwMode="auto">
          <a:xfrm>
            <a:off x="7524328" y="0"/>
            <a:ext cx="1619672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7524328" y="0"/>
            <a:ext cx="720080" cy="105273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4" grpId="0"/>
      <p:bldP spid="13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– уголовное дело </a:t>
            </a:r>
          </a:p>
          <a:p>
            <a:pPr indent="1349375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«импортные продукты питания»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124744"/>
            <a:ext cx="9144000" cy="93610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согласованное с Клиентом -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рыночные цены приводятся поквартально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2924944"/>
            <a:ext cx="9144000" cy="93610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Находим архивные розничные цены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2204864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исследования: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4077072"/>
            <a:ext cx="9144000" cy="122413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Архивные розничные цены очищаем от торговых наценок розничных сетей и оптовых покупателей, корректируем на ценовую динамику и опт 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5661248"/>
            <a:ext cx="9144000" cy="1080120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Позиции, по которым не будет архивных розничных цен определяем ч/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индексы пересчета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932040" y="3573016"/>
            <a:ext cx="18002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/>
          <p:nvPr/>
        </p:nvPicPr>
        <p:blipFill>
          <a:blip r:embed="rId2" cstate="print"/>
          <a:srcRect l="20098" t="23492" r="64438" b="32063"/>
          <a:stretch>
            <a:fillRect/>
          </a:stretch>
        </p:blipFill>
        <p:spPr bwMode="auto">
          <a:xfrm>
            <a:off x="7596336" y="0"/>
            <a:ext cx="1547664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7524328" y="0"/>
            <a:ext cx="720080" cy="105273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4" grpId="0"/>
      <p:bldP spid="17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– уголовное дело </a:t>
            </a:r>
          </a:p>
          <a:p>
            <a:pPr indent="1349375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«импортные продукты питания»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124744"/>
            <a:ext cx="9144000" cy="93610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Первоначальный вариант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2132856"/>
            <a:ext cx="91440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архивные розничные рыночные цены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позициям, по которым были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крупные закупки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5517232"/>
            <a:ext cx="9144000" cy="1080120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Позиции, по которым не будет архивных розничных цен определяем ч/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индексы пересчета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3717032"/>
            <a:ext cx="51845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Сумма закупки больше 3 млн. руб. – 135 поз.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221088"/>
            <a:ext cx="540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Сумма закупки от 1 до 3 млн. руб.   – 185 поз.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4725144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Сумма закупки от 0,5 до 1 млн. руб. – 210 поз. 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84168" y="4077072"/>
            <a:ext cx="3059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(10% от количества)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975648" y="4725144"/>
            <a:ext cx="3168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88% от общей суммы</a:t>
            </a:r>
            <a:endParaRPr lang="ru-RU" sz="2400" dirty="0"/>
          </a:p>
        </p:txBody>
      </p:sp>
      <p:sp>
        <p:nvSpPr>
          <p:cNvPr id="21" name="Правая фигурная скобка 20"/>
          <p:cNvSpPr/>
          <p:nvPr/>
        </p:nvSpPr>
        <p:spPr>
          <a:xfrm>
            <a:off x="5508104" y="3789040"/>
            <a:ext cx="288032" cy="136815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407696" y="3717032"/>
            <a:ext cx="2124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530 позиций</a:t>
            </a:r>
            <a:endParaRPr lang="ru-RU" sz="2400" dirty="0"/>
          </a:p>
        </p:txBody>
      </p:sp>
      <p:pic>
        <p:nvPicPr>
          <p:cNvPr id="23" name="Рисунок 22"/>
          <p:cNvPicPr/>
          <p:nvPr/>
        </p:nvPicPr>
        <p:blipFill>
          <a:blip r:embed="rId2" cstate="print"/>
          <a:srcRect l="20098" t="23492" r="64438" b="32063"/>
          <a:stretch>
            <a:fillRect/>
          </a:stretch>
        </p:blipFill>
        <p:spPr bwMode="auto">
          <a:xfrm>
            <a:off x="7524328" y="0"/>
            <a:ext cx="1619672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7524328" y="0"/>
            <a:ext cx="720080" cy="105273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2" grpId="0"/>
      <p:bldP spid="13" grpId="0"/>
      <p:bldP spid="16" grpId="0"/>
      <p:bldP spid="19" grpId="0"/>
      <p:bldP spid="20" grpId="0"/>
      <p:bldP spid="21" grpId="0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– уголовное дело </a:t>
            </a:r>
          </a:p>
          <a:p>
            <a:pPr indent="1349375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«импортные продукты питания»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340768"/>
            <a:ext cx="9144000" cy="576064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вариант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1988840"/>
            <a:ext cx="91440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имеющиеся архивные розничные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рыночные цены по группам продуктов, желательно,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наиболее приоритетным позициям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04248" y="5013176"/>
            <a:ext cx="11701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660 поз.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20271" y="5733256"/>
            <a:ext cx="1014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45%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411760" y="2636912"/>
            <a:ext cx="19442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59832" y="3068960"/>
            <a:ext cx="367240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635896" y="4509120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Планировали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516216" y="4509120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Получилось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9511" y="4869160"/>
            <a:ext cx="2964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позиций с архивными ценами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79511" y="5805264"/>
            <a:ext cx="2964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Доля от общей суммы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923928" y="5013176"/>
            <a:ext cx="11701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530 поз. 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139951" y="5733256"/>
            <a:ext cx="10141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88%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251520" y="4869160"/>
            <a:ext cx="8424936" cy="720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275856" y="4509120"/>
            <a:ext cx="0" cy="20162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084168" y="4509120"/>
            <a:ext cx="0" cy="20162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23528" y="5589240"/>
            <a:ext cx="8424936" cy="720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Заголовок 1"/>
          <p:cNvSpPr txBox="1">
            <a:spLocks/>
          </p:cNvSpPr>
          <p:nvPr/>
        </p:nvSpPr>
        <p:spPr>
          <a:xfrm>
            <a:off x="0" y="3789040"/>
            <a:ext cx="9144000" cy="432048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 сбора архивной информации по розничным ценам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Рисунок 42"/>
          <p:cNvPicPr/>
          <p:nvPr/>
        </p:nvPicPr>
        <p:blipFill>
          <a:blip r:embed="rId2" cstate="print"/>
          <a:srcRect l="20098" t="23492" r="64438" b="32063"/>
          <a:stretch>
            <a:fillRect/>
          </a:stretch>
        </p:blipFill>
        <p:spPr bwMode="auto">
          <a:xfrm>
            <a:off x="7524328" y="0"/>
            <a:ext cx="1619672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Прямоугольник 43"/>
          <p:cNvSpPr/>
          <p:nvPr/>
        </p:nvSpPr>
        <p:spPr>
          <a:xfrm>
            <a:off x="7524328" y="0"/>
            <a:ext cx="720080" cy="1052736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13" grpId="0"/>
      <p:bldP spid="27" grpId="0"/>
      <p:bldP spid="28" grpId="0"/>
      <p:bldP spid="29" grpId="0"/>
      <p:bldP spid="30" grpId="0"/>
      <p:bldP spid="31" grpId="0"/>
      <p:bldP spid="32" grpId="0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141277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модели в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определению диапазона рыночных цен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каждой позиции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1640" y="2060848"/>
            <a:ext cx="1980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402 столбца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75656" y="3356992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270 столбцов с уникальными формулами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6093296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15 расчетных массивов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789040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 формулы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4221088"/>
            <a:ext cx="91440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=ЕСЛИ($</a:t>
            </a:r>
            <a:r>
              <a:rPr lang="en-US" sz="1400" dirty="0"/>
              <a:t>FN4861&lt;&gt;"";$CL4861/(1+$ER4861)/</a:t>
            </a:r>
            <a:r>
              <a:rPr lang="ru-RU" sz="1400" dirty="0"/>
              <a:t>ВЫБОР($</a:t>
            </a:r>
            <a:r>
              <a:rPr lang="en-US" sz="1400" dirty="0"/>
              <a:t>FN4861;</a:t>
            </a:r>
            <a:r>
              <a:rPr lang="ru-RU" sz="1400" dirty="0" err="1"/>
              <a:t>Данные!$</a:t>
            </a:r>
            <a:r>
              <a:rPr lang="en-US" sz="1400" dirty="0"/>
              <a:t>I$126;</a:t>
            </a:r>
            <a:r>
              <a:rPr lang="ru-RU" sz="1400" dirty="0" err="1"/>
              <a:t>Данные!$</a:t>
            </a:r>
            <a:r>
              <a:rPr lang="en-US" sz="1400" dirty="0"/>
              <a:t>M$126;</a:t>
            </a:r>
            <a:r>
              <a:rPr lang="ru-RU" sz="1400" dirty="0" err="1"/>
              <a:t>Данные!$</a:t>
            </a:r>
            <a:r>
              <a:rPr lang="en-US" sz="1400" dirty="0"/>
              <a:t>Q$126;</a:t>
            </a:r>
            <a:r>
              <a:rPr lang="ru-RU" sz="1400" dirty="0" err="1"/>
              <a:t>Данные!$</a:t>
            </a:r>
            <a:r>
              <a:rPr lang="en-US" sz="1400" dirty="0"/>
              <a:t>U$126;</a:t>
            </a:r>
            <a:r>
              <a:rPr lang="ru-RU" sz="1400" dirty="0" err="1"/>
              <a:t>Данные!$</a:t>
            </a:r>
            <a:r>
              <a:rPr lang="en-US" sz="1400" dirty="0"/>
              <a:t>Y$126;</a:t>
            </a:r>
            <a:r>
              <a:rPr lang="ru-RU" sz="1400" dirty="0" err="1"/>
              <a:t>Данные!$</a:t>
            </a:r>
            <a:r>
              <a:rPr lang="en-US" sz="1400" dirty="0"/>
              <a:t>AC$126;</a:t>
            </a:r>
            <a:r>
              <a:rPr lang="ru-RU" sz="1400" dirty="0" err="1"/>
              <a:t>Данные!$</a:t>
            </a:r>
            <a:r>
              <a:rPr lang="en-US" sz="1400" dirty="0"/>
              <a:t>AG$126;</a:t>
            </a:r>
            <a:r>
              <a:rPr lang="ru-RU" sz="1400" dirty="0" err="1"/>
              <a:t>Данные!$</a:t>
            </a:r>
            <a:r>
              <a:rPr lang="en-US" sz="1400" dirty="0"/>
              <a:t>AK$126;</a:t>
            </a:r>
            <a:r>
              <a:rPr lang="ru-RU" sz="1400" dirty="0" err="1"/>
              <a:t>Данные!$</a:t>
            </a:r>
            <a:r>
              <a:rPr lang="en-US" sz="1400" dirty="0"/>
              <a:t>AO$126;</a:t>
            </a:r>
            <a:r>
              <a:rPr lang="ru-RU" sz="1400" dirty="0" err="1"/>
              <a:t>Данные!$</a:t>
            </a:r>
            <a:r>
              <a:rPr lang="en-US" sz="1400" dirty="0"/>
              <a:t>AS$126;</a:t>
            </a:r>
            <a:r>
              <a:rPr lang="ru-RU" sz="1400" dirty="0" err="1"/>
              <a:t>Данные!$</a:t>
            </a:r>
            <a:r>
              <a:rPr lang="en-US" sz="1400" dirty="0"/>
              <a:t>AW$126;</a:t>
            </a:r>
            <a:r>
              <a:rPr lang="ru-RU" sz="1400" dirty="0" err="1"/>
              <a:t>Данные!$</a:t>
            </a:r>
            <a:r>
              <a:rPr lang="en-US" sz="1400" dirty="0"/>
              <a:t>BA$126;</a:t>
            </a:r>
            <a:r>
              <a:rPr lang="ru-RU" sz="1400" dirty="0" err="1"/>
              <a:t>Данные!$</a:t>
            </a:r>
            <a:r>
              <a:rPr lang="en-US" sz="1400" dirty="0"/>
              <a:t>BE$126;</a:t>
            </a:r>
            <a:r>
              <a:rPr lang="ru-RU" sz="1400" dirty="0" err="1"/>
              <a:t>Данные!$</a:t>
            </a:r>
            <a:r>
              <a:rPr lang="en-US" sz="1400" dirty="0"/>
              <a:t>BI$126;</a:t>
            </a:r>
            <a:r>
              <a:rPr lang="ru-RU" sz="1400" dirty="0" err="1"/>
              <a:t>Данные!$</a:t>
            </a:r>
            <a:r>
              <a:rPr lang="en-US" sz="1400" dirty="0"/>
              <a:t>BM$126;</a:t>
            </a:r>
            <a:r>
              <a:rPr lang="ru-RU" sz="1400" dirty="0" err="1"/>
              <a:t>Данные!$</a:t>
            </a:r>
            <a:r>
              <a:rPr lang="en-US" sz="1400" dirty="0"/>
              <a:t>BQ$126;</a:t>
            </a:r>
            <a:r>
              <a:rPr lang="ru-RU" sz="1400" dirty="0" err="1"/>
              <a:t>Данные!$</a:t>
            </a:r>
            <a:r>
              <a:rPr lang="en-US" sz="1400" dirty="0"/>
              <a:t>BU$126;</a:t>
            </a:r>
            <a:r>
              <a:rPr lang="ru-RU" sz="1400" dirty="0" err="1"/>
              <a:t>Данные!$</a:t>
            </a:r>
            <a:r>
              <a:rPr lang="en-US" sz="1400" dirty="0"/>
              <a:t>BY$126;</a:t>
            </a:r>
            <a:r>
              <a:rPr lang="ru-RU" sz="1400" dirty="0" err="1"/>
              <a:t>Данные!$</a:t>
            </a:r>
            <a:r>
              <a:rPr lang="en-US" sz="1400" dirty="0"/>
              <a:t>CC$126;</a:t>
            </a:r>
            <a:r>
              <a:rPr lang="ru-RU" sz="1400" dirty="0" err="1"/>
              <a:t>Данные!$</a:t>
            </a:r>
            <a:r>
              <a:rPr lang="en-US" sz="1400" dirty="0"/>
              <a:t>CG$126;</a:t>
            </a:r>
            <a:r>
              <a:rPr lang="ru-RU" sz="1400" dirty="0" err="1"/>
              <a:t>Данные!$</a:t>
            </a:r>
            <a:r>
              <a:rPr lang="en-US" sz="1400" dirty="0"/>
              <a:t>CK$126;</a:t>
            </a:r>
            <a:r>
              <a:rPr lang="ru-RU" sz="1400" dirty="0" err="1"/>
              <a:t>Данные!$</a:t>
            </a:r>
            <a:r>
              <a:rPr lang="en-US" sz="1400" dirty="0"/>
              <a:t>CO$126;</a:t>
            </a:r>
            <a:r>
              <a:rPr lang="ru-RU" sz="1400" dirty="0" err="1"/>
              <a:t>Данные!$</a:t>
            </a:r>
            <a:r>
              <a:rPr lang="en-US" sz="1400" dirty="0"/>
              <a:t>CS$126;</a:t>
            </a:r>
            <a:r>
              <a:rPr lang="ru-RU" sz="1400" dirty="0" err="1"/>
              <a:t>Данные!$</a:t>
            </a:r>
            <a:r>
              <a:rPr lang="en-US" sz="1400" dirty="0"/>
              <a:t>CW$126;</a:t>
            </a:r>
            <a:r>
              <a:rPr lang="ru-RU" sz="1400" dirty="0" err="1"/>
              <a:t>Данные!$</a:t>
            </a:r>
            <a:r>
              <a:rPr lang="en-US" sz="1400" dirty="0"/>
              <a:t>DA$126;</a:t>
            </a:r>
            <a:r>
              <a:rPr lang="ru-RU" sz="1400" dirty="0" err="1"/>
              <a:t>Данные!$</a:t>
            </a:r>
            <a:r>
              <a:rPr lang="en-US" sz="1400" dirty="0"/>
              <a:t>DE$126;</a:t>
            </a:r>
            <a:r>
              <a:rPr lang="ru-RU" sz="1400" dirty="0" err="1"/>
              <a:t>Данные!$</a:t>
            </a:r>
            <a:r>
              <a:rPr lang="en-US" sz="1400" dirty="0"/>
              <a:t>DI$126;</a:t>
            </a:r>
            <a:r>
              <a:rPr lang="ru-RU" sz="1400" dirty="0" err="1"/>
              <a:t>Данные!$</a:t>
            </a:r>
            <a:r>
              <a:rPr lang="en-US" sz="1400" dirty="0"/>
              <a:t>DM$126;</a:t>
            </a:r>
            <a:r>
              <a:rPr lang="ru-RU" sz="1400" dirty="0" err="1"/>
              <a:t>Данные!$</a:t>
            </a:r>
            <a:r>
              <a:rPr lang="en-US" sz="1400" dirty="0"/>
              <a:t>DQ$126;</a:t>
            </a:r>
            <a:r>
              <a:rPr lang="ru-RU" sz="1400" dirty="0" err="1"/>
              <a:t>Данные!$</a:t>
            </a:r>
            <a:r>
              <a:rPr lang="en-US" sz="1400" dirty="0"/>
              <a:t>DU$126;</a:t>
            </a:r>
            <a:r>
              <a:rPr lang="ru-RU" sz="1400" dirty="0" err="1"/>
              <a:t>Данные!$</a:t>
            </a:r>
            <a:r>
              <a:rPr lang="en-US" sz="1400" dirty="0"/>
              <a:t>DY$126;</a:t>
            </a:r>
            <a:r>
              <a:rPr lang="ru-RU" sz="1400" dirty="0" err="1"/>
              <a:t>Данные!$</a:t>
            </a:r>
            <a:r>
              <a:rPr lang="en-US" sz="1400" dirty="0"/>
              <a:t>EC$126)*</a:t>
            </a:r>
            <a:r>
              <a:rPr lang="ru-RU" sz="1400" dirty="0"/>
              <a:t>ВЫБОР(</a:t>
            </a:r>
            <a:r>
              <a:rPr lang="en-US" sz="1400" dirty="0"/>
              <a:t>HC$1;$ET4861;$EU4861;$EV4861;$EW4861;$EX4861;$EY4861;$EZ4861;$FA4861;$FB4861;$FC4861;$FD4861;$FE4861);"")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07904" y="2708920"/>
            <a:ext cx="1619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707904" y="1412776"/>
            <a:ext cx="4752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исходная информация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707904" y="1844824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ценовая информация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07904" y="2276872"/>
            <a:ext cx="3240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расчетные значения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8" name="Левая фигурная скобка 27"/>
          <p:cNvSpPr/>
          <p:nvPr/>
        </p:nvSpPr>
        <p:spPr>
          <a:xfrm>
            <a:off x="3419872" y="1484784"/>
            <a:ext cx="216024" cy="172819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6" grpId="0"/>
      <p:bldP spid="17" grpId="0"/>
      <p:bldP spid="23" grpId="0"/>
      <p:bldP spid="24" grpId="0"/>
      <p:bldP spid="25" grpId="0"/>
      <p:bldP spid="26" grpId="0"/>
      <p:bldP spid="27" grpId="0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-24"/>
            <a:ext cx="612068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  <a:t>Методическое обеспечение экспертизы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5805264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tx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А.В. Каминский, М.О. Ильин, В.И. Лебединский и др. Экспертиза отчетов об оценке: Учебник — М., 2021. — 418 с</a:t>
            </a:r>
            <a:endParaRPr lang="ru-RU" sz="2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E6D081DD-FB5E-4246-8BE9-5C2B0E45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493AC281-9AC1-4616-B2BF-031978D9D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68760"/>
            <a:ext cx="5508104" cy="413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6"/>
          <a:stretch>
            <a:fillRect/>
          </a:stretch>
        </p:blipFill>
        <p:spPr>
          <a:xfrm>
            <a:off x="179512" y="1124744"/>
            <a:ext cx="2302473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5"/>
          <p:cNvSpPr txBox="1">
            <a:spLocks/>
          </p:cNvSpPr>
          <p:nvPr/>
        </p:nvSpPr>
        <p:spPr>
          <a:xfrm>
            <a:off x="2843808" y="2708920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/>
                </a:solidFill>
              </a:rPr>
              <a:t>Президент Ассоциации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/>
                </a:solidFill>
              </a:rPr>
              <a:t>«СРОО «Экспертный совет»</a:t>
            </a:r>
          </a:p>
        </p:txBody>
      </p:sp>
      <p:sp>
        <p:nvSpPr>
          <p:cNvPr id="9" name="Текст 5"/>
          <p:cNvSpPr txBox="1">
            <a:spLocks/>
          </p:cNvSpPr>
          <p:nvPr/>
        </p:nvSpPr>
        <p:spPr>
          <a:xfrm>
            <a:off x="2843808" y="3717032"/>
            <a:ext cx="4824536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/>
                </a:solidFill>
              </a:rPr>
              <a:t>Председатель Правления 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/>
                </a:solidFill>
              </a:rPr>
              <a:t>Союза судебных экспертов 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/>
                </a:solidFill>
              </a:rPr>
              <a:t>«Экспертный совет»</a:t>
            </a:r>
          </a:p>
        </p:txBody>
      </p:sp>
      <p:pic>
        <p:nvPicPr>
          <p:cNvPr id="11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92896"/>
            <a:ext cx="1604002" cy="41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A5B71BF-772D-4F3A-8EAE-2DDD000F3F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06"/>
          <a:stretch>
            <a:fillRect/>
          </a:stretch>
        </p:blipFill>
        <p:spPr>
          <a:xfrm>
            <a:off x="6588224" y="3717032"/>
            <a:ext cx="1841978" cy="576064"/>
          </a:xfrm>
          <a:prstGeom prst="rect">
            <a:avLst/>
          </a:prstGeom>
        </p:spPr>
      </p:pic>
      <p:pic>
        <p:nvPicPr>
          <p:cNvPr id="14" name="Picture 2" descr="D:\Алексей\фото\Каминский АВ для сборника ТПП РФ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154082"/>
            <a:ext cx="2088232" cy="2396012"/>
          </a:xfrm>
          <a:prstGeom prst="rect">
            <a:avLst/>
          </a:prstGeom>
          <a:noFill/>
        </p:spPr>
      </p:pic>
      <p:sp>
        <p:nvSpPr>
          <p:cNvPr id="15" name="Текст 5"/>
          <p:cNvSpPr txBox="1">
            <a:spLocks/>
          </p:cNvSpPr>
          <p:nvPr/>
        </p:nvSpPr>
        <p:spPr>
          <a:xfrm>
            <a:off x="2771800" y="1988840"/>
            <a:ext cx="6156176" cy="3600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tx2"/>
                </a:solidFill>
              </a:rPr>
              <a:t>Каминский Алексей Владимирович</a:t>
            </a:r>
          </a:p>
        </p:txBody>
      </p:sp>
      <p:sp>
        <p:nvSpPr>
          <p:cNvPr id="10" name="Текст 5"/>
          <p:cNvSpPr txBox="1">
            <a:spLocks/>
          </p:cNvSpPr>
          <p:nvPr/>
        </p:nvSpPr>
        <p:spPr>
          <a:xfrm>
            <a:off x="2267744" y="476672"/>
            <a:ext cx="5688632" cy="3600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4000" b="1" dirty="0">
                <a:solidFill>
                  <a:srgbClr val="002060"/>
                </a:solidFill>
              </a:rPr>
              <a:t>Спасибо за внимание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948264" y="2996952"/>
            <a:ext cx="1296144" cy="36933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Srosovet.ru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48264" y="4437112"/>
            <a:ext cx="1368152" cy="36933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Sudsovet.ru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1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Два кейса. Объекты исследования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6" name="AutoShape 2" descr="http://www.doskaurala.ru/orimg/80625-karbamid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doskaurala.ru/orimg/80625-karbamid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www.doskaurala.ru/orimg/80625-karbamid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ttps://static.ngs.ru/news/2020/99/preview/149248b55c2b2d5144aaff290a9be0c608cd55b6_30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/>
          <p:nvPr/>
        </p:nvPicPr>
        <p:blipFill>
          <a:blip r:embed="rId3" cstate="print"/>
          <a:srcRect l="5200" t="12064" r="67884" b="32063"/>
          <a:stretch>
            <a:fillRect/>
          </a:stretch>
        </p:blipFill>
        <p:spPr bwMode="auto">
          <a:xfrm>
            <a:off x="1331640" y="3645024"/>
            <a:ext cx="2873622" cy="207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s://www.fertilizerdaily.ru/wp-content/uploads/2021/01/m_-.jpg"/>
          <p:cNvPicPr>
            <a:picLocks noChangeAspect="1" noChangeArrowheads="1"/>
          </p:cNvPicPr>
          <p:nvPr/>
        </p:nvPicPr>
        <p:blipFill>
          <a:blip r:embed="rId4" cstate="print"/>
          <a:srcRect l="29858" t="6897" b="13793"/>
          <a:stretch>
            <a:fillRect/>
          </a:stretch>
        </p:blipFill>
        <p:spPr bwMode="auto">
          <a:xfrm>
            <a:off x="179512" y="1484784"/>
            <a:ext cx="2809512" cy="2115952"/>
          </a:xfrm>
          <a:prstGeom prst="rect">
            <a:avLst/>
          </a:prstGeom>
          <a:noFill/>
        </p:spPr>
      </p:pic>
      <p:sp>
        <p:nvSpPr>
          <p:cNvPr id="16" name="Текст 4"/>
          <p:cNvSpPr txBox="1">
            <a:spLocks/>
          </p:cNvSpPr>
          <p:nvPr/>
        </p:nvSpPr>
        <p:spPr>
          <a:xfrm>
            <a:off x="827584" y="692696"/>
            <a:ext cx="2880320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ПАО «</a:t>
            </a:r>
            <a:r>
              <a:rPr lang="ru-RU" sz="2400" b="1" dirty="0" err="1">
                <a:solidFill>
                  <a:srgbClr val="002060"/>
                </a:solidFill>
              </a:rPr>
              <a:t>Тольяттиазот</a:t>
            </a:r>
            <a:r>
              <a:rPr lang="ru-RU" sz="2400" b="1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17" name="Текст 4"/>
          <p:cNvSpPr txBox="1">
            <a:spLocks/>
          </p:cNvSpPr>
          <p:nvPr/>
        </p:nvSpPr>
        <p:spPr>
          <a:xfrm>
            <a:off x="899592" y="1052736"/>
            <a:ext cx="2952328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аммиак и карбамид</a:t>
            </a: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5220072" y="692696"/>
            <a:ext cx="3600400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rgbClr val="002060"/>
                </a:solidFill>
              </a:rPr>
              <a:t>Компания – оптовик   продуктов питания</a:t>
            </a:r>
          </a:p>
        </p:txBody>
      </p:sp>
      <p:pic>
        <p:nvPicPr>
          <p:cNvPr id="20" name="Рисунок 19"/>
          <p:cNvPicPr/>
          <p:nvPr/>
        </p:nvPicPr>
        <p:blipFill>
          <a:blip r:embed="rId5" cstate="print"/>
          <a:srcRect l="15820" t="42595" r="75377" b="44265"/>
          <a:stretch>
            <a:fillRect/>
          </a:stretch>
        </p:blipFill>
        <p:spPr bwMode="auto">
          <a:xfrm>
            <a:off x="4932040" y="1772816"/>
            <a:ext cx="1950089" cy="84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Текст 4"/>
          <p:cNvSpPr txBox="1">
            <a:spLocks/>
          </p:cNvSpPr>
          <p:nvPr/>
        </p:nvSpPr>
        <p:spPr>
          <a:xfrm>
            <a:off x="4967536" y="1268760"/>
            <a:ext cx="4176464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порядка 5 000 наименований</a:t>
            </a:r>
          </a:p>
        </p:txBody>
      </p:sp>
      <p:pic>
        <p:nvPicPr>
          <p:cNvPr id="23" name="Рисунок 22"/>
          <p:cNvPicPr/>
          <p:nvPr/>
        </p:nvPicPr>
        <p:blipFill>
          <a:blip r:embed="rId6" cstate="print"/>
          <a:srcRect l="15329" t="22373" r="74315" b="66667"/>
          <a:stretch>
            <a:fillRect/>
          </a:stretch>
        </p:blipFill>
        <p:spPr bwMode="auto">
          <a:xfrm>
            <a:off x="4788024" y="2924944"/>
            <a:ext cx="1755080" cy="607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/>
          <p:nvPr/>
        </p:nvPicPr>
        <p:blipFill>
          <a:blip r:embed="rId7" cstate="print"/>
          <a:srcRect l="23342" t="31429" r="65558" b="55268"/>
          <a:stretch>
            <a:fillRect/>
          </a:stretch>
        </p:blipFill>
        <p:spPr bwMode="auto">
          <a:xfrm>
            <a:off x="6660232" y="2924944"/>
            <a:ext cx="2232247" cy="64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/>
          <p:cNvPicPr/>
          <p:nvPr/>
        </p:nvPicPr>
        <p:blipFill>
          <a:blip r:embed="rId8" cstate="print"/>
          <a:srcRect l="15518" t="18730" r="64783" b="67333"/>
          <a:stretch>
            <a:fillRect/>
          </a:stretch>
        </p:blipFill>
        <p:spPr bwMode="auto">
          <a:xfrm>
            <a:off x="4860032" y="3789040"/>
            <a:ext cx="4062226" cy="73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/>
          <p:nvPr/>
        </p:nvPicPr>
        <p:blipFill>
          <a:blip r:embed="rId9" cstate="print"/>
          <a:srcRect l="25370" t="35465" r="65203" b="49347"/>
          <a:stretch>
            <a:fillRect/>
          </a:stretch>
        </p:blipFill>
        <p:spPr bwMode="auto">
          <a:xfrm>
            <a:off x="7096865" y="4797152"/>
            <a:ext cx="2047135" cy="8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/>
          <p:nvPr/>
        </p:nvPicPr>
        <p:blipFill>
          <a:blip r:embed="rId10" cstate="print"/>
          <a:srcRect l="15788" t="21987" r="75181" b="64127"/>
          <a:stretch>
            <a:fillRect/>
          </a:stretch>
        </p:blipFill>
        <p:spPr bwMode="auto">
          <a:xfrm>
            <a:off x="7092280" y="1772816"/>
            <a:ext cx="1560071" cy="678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/>
          <p:cNvPicPr/>
          <p:nvPr/>
        </p:nvPicPr>
        <p:blipFill>
          <a:blip r:embed="rId11" cstate="print"/>
          <a:srcRect l="15869" t="34894" r="75057" b="53275"/>
          <a:stretch>
            <a:fillRect/>
          </a:stretch>
        </p:blipFill>
        <p:spPr bwMode="auto">
          <a:xfrm>
            <a:off x="5004048" y="4869160"/>
            <a:ext cx="2004585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Текст 4"/>
          <p:cNvSpPr txBox="1">
            <a:spLocks/>
          </p:cNvSpPr>
          <p:nvPr/>
        </p:nvSpPr>
        <p:spPr>
          <a:xfrm>
            <a:off x="3563888" y="5805264"/>
            <a:ext cx="2304256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Претензия ФНС</a:t>
            </a:r>
          </a:p>
        </p:txBody>
      </p:sp>
      <p:sp>
        <p:nvSpPr>
          <p:cNvPr id="31" name="Текст 4"/>
          <p:cNvSpPr txBox="1">
            <a:spLocks/>
          </p:cNvSpPr>
          <p:nvPr/>
        </p:nvSpPr>
        <p:spPr>
          <a:xfrm>
            <a:off x="467544" y="6237312"/>
            <a:ext cx="4464496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Цены реализации занижены</a:t>
            </a:r>
          </a:p>
        </p:txBody>
      </p:sp>
      <p:sp>
        <p:nvSpPr>
          <p:cNvPr id="32" name="Текст 4"/>
          <p:cNvSpPr txBox="1">
            <a:spLocks/>
          </p:cNvSpPr>
          <p:nvPr/>
        </p:nvSpPr>
        <p:spPr>
          <a:xfrm>
            <a:off x="5220072" y="6237312"/>
            <a:ext cx="3600400" cy="426914"/>
          </a:xfrm>
          <a:prstGeom prst="rect">
            <a:avLst/>
          </a:prstGeom>
        </p:spPr>
        <p:txBody>
          <a:bodyPr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Цены покупки завышены</a:t>
            </a: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30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Характерные особенности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1196752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на даты в прошлом; 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– несколько лет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988840"/>
            <a:ext cx="9144000" cy="648072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на экспорт/импортная продукция</a:t>
            </a: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3429000"/>
            <a:ext cx="9144000" cy="648072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ценовой информации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2636912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объектов исследования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4005064"/>
            <a:ext cx="91440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Начинаются с налоговых споров – </a:t>
            </a: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заканчивается уголовными делами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0" y="5157192"/>
            <a:ext cx="9144000" cy="1700808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количество стоимостных документов – Отчеты об оценке, Заключения экспертов, Заключения специалистов, Рецензии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8" grpId="0" animBg="1"/>
      <p:bldP spid="14" grpId="0"/>
      <p:bldP spid="15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Формулировка вопроса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стоимостном исследовании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556792"/>
            <a:ext cx="9144000" cy="1800200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Какова величина рыночной цены товара реализованного/купленного компанией «Х» в период _____ на сопоставимых условиях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2708920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3933056"/>
            <a:ext cx="9144000" cy="1800200"/>
          </a:xfrm>
          <a:prstGeom prst="rect">
            <a:avLst/>
          </a:prstGeom>
          <a:solidFill>
            <a:srgbClr val="EDF2F9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Соответствуют ли цены товара реализованного/купленного компанией «Х» в период _____ рыночному диапазону цен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775"/>
            <a:ext cx="9140007" cy="6848225"/>
          </a:xfrm>
          <a:prstGeom prst="rect">
            <a:avLst/>
          </a:prstGeom>
          <a:blipFill dpi="0" rotWithShape="1">
            <a:blip r:embed="rId3" cstate="print">
              <a:alphaModFix amt="10000"/>
            </a:blip>
            <a:srcRect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9774"/>
            <a:ext cx="9144000" cy="1186977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chemeClr val="bg1"/>
                </a:solidFill>
              </a:rPr>
              <a:t>Рыночная стоимость – это диапазон, </a:t>
            </a:r>
          </a:p>
          <a:p>
            <a:pPr lvl="0" algn="ctr">
              <a:defRPr/>
            </a:pPr>
            <a:r>
              <a:rPr lang="ru-RU" sz="3200" b="1" dirty="0">
                <a:solidFill>
                  <a:schemeClr val="bg1"/>
                </a:solidFill>
              </a:rPr>
              <a:t>а не единственно правильная величина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95536" y="3680968"/>
            <a:ext cx="8111314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65" y="5167891"/>
            <a:ext cx="1332000" cy="135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483768" y="180534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стоимость, определенная Специалистом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59832" y="558924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tx2"/>
                </a:solidFill>
              </a:rPr>
              <a:t>стоимость, определенная судебным Экспертом</a:t>
            </a:r>
          </a:p>
        </p:txBody>
      </p:sp>
      <p:sp>
        <p:nvSpPr>
          <p:cNvPr id="40" name="Овал 39"/>
          <p:cNvSpPr/>
          <p:nvPr/>
        </p:nvSpPr>
        <p:spPr>
          <a:xfrm>
            <a:off x="3102521" y="3585637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838825" y="3585636"/>
            <a:ext cx="216000" cy="21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2364852" y="2852936"/>
            <a:ext cx="774814" cy="75846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084168" y="3861048"/>
            <a:ext cx="730471" cy="101510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8017721" y="3801637"/>
            <a:ext cx="928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</a:rPr>
              <a:t>ден.ед</a:t>
            </a:r>
            <a:r>
              <a:rPr lang="ru-RU" b="1" dirty="0">
                <a:solidFill>
                  <a:srgbClr val="0070C0"/>
                </a:solidFill>
              </a:rPr>
              <a:t>.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2981613" y="3861048"/>
            <a:ext cx="2958539" cy="98982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C00000"/>
                </a:solidFill>
              </a:rPr>
              <a:t>рыночный диапазон цен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5868144" y="4347106"/>
            <a:ext cx="1008112" cy="0"/>
          </a:xfrm>
          <a:prstGeom prst="straightConnector1">
            <a:avLst/>
          </a:prstGeom>
          <a:ln w="3175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1979713" y="4347106"/>
            <a:ext cx="1080119" cy="0"/>
          </a:xfrm>
          <a:prstGeom prst="straightConnector1">
            <a:avLst/>
          </a:prstGeom>
          <a:ln w="31750">
            <a:solidFill>
              <a:srgbClr val="C0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1979712" y="3717032"/>
            <a:ext cx="0" cy="846098"/>
          </a:xfrm>
          <a:prstGeom prst="straightConnector1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876256" y="3717032"/>
            <a:ext cx="0" cy="846098"/>
          </a:xfrm>
          <a:prstGeom prst="straightConnector1">
            <a:avLst/>
          </a:prstGeom>
          <a:ln w="317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http://t0.gstatic.com/images?q=tbn:ANd9GcSpojS-v8qM7YDsGp9t-M8ihMZwmNUcMvk1A2sSShGihwpTwil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1332000" cy="135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2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1143000"/>
          </a:xfrm>
          <a:solidFill>
            <a:schemeClr val="tx2"/>
          </a:solidFill>
        </p:spPr>
        <p:txBody>
          <a:bodyPr>
            <a:normAutofit/>
          </a:bodyPr>
          <a:lstStyle/>
          <a:p>
            <a:pPr eaLnBrk="1" hangingPunct="1"/>
            <a:r>
              <a:rPr lang="ru-RU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Фрагмент Заключения </a:t>
            </a:r>
            <a:br>
              <a:rPr lang="ru-RU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по уголовному Делу ПАО «</a:t>
            </a:r>
            <a:r>
              <a:rPr lang="ru-RU" sz="32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Тольяттиазот</a:t>
            </a:r>
            <a:r>
              <a:rPr lang="ru-RU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»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10793" t="9849" r="58351" b="33093"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6516216" y="5373216"/>
            <a:ext cx="1440160" cy="79208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32240" y="5589240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331,61</a:t>
            </a:r>
          </a:p>
        </p:txBody>
      </p:sp>
      <p:sp>
        <p:nvSpPr>
          <p:cNvPr id="15" name="Стрелка вниз 14"/>
          <p:cNvSpPr/>
          <p:nvPr/>
        </p:nvSpPr>
        <p:spPr>
          <a:xfrm rot="10800000" flipH="1">
            <a:off x="7164288" y="5157192"/>
            <a:ext cx="242313" cy="3828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020272" y="4869160"/>
            <a:ext cx="504056" cy="28803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860032" y="3429000"/>
            <a:ext cx="720080" cy="5760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483768" y="5085184"/>
            <a:ext cx="2160240" cy="12961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59832" y="5229200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310,00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059832" y="5589240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310,00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059832" y="5949280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310,00</a:t>
            </a:r>
          </a:p>
        </p:txBody>
      </p:sp>
      <p:sp>
        <p:nvSpPr>
          <p:cNvPr id="22" name="Стрелка вниз 21"/>
          <p:cNvSpPr/>
          <p:nvPr/>
        </p:nvSpPr>
        <p:spPr>
          <a:xfrm rot="13350926">
            <a:off x="4377802" y="3733420"/>
            <a:ext cx="172372" cy="1623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07504" y="3501008"/>
            <a:ext cx="0" cy="1656184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892480" y="3429000"/>
            <a:ext cx="0" cy="1656184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107504" y="3429000"/>
            <a:ext cx="8784976" cy="7200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7504" y="5085184"/>
            <a:ext cx="6840760" cy="7200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596336" y="5085184"/>
            <a:ext cx="1296144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09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836736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Разброс цен на аммиак в течение месяца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14483" t="6984" r="63175" b="31111"/>
          <a:stretch>
            <a:fillRect/>
          </a:stretch>
        </p:blipFill>
        <p:spPr bwMode="auto">
          <a:xfrm>
            <a:off x="34989" y="836712"/>
            <a:ext cx="7021287" cy="60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 flipH="1">
            <a:off x="467544" y="4005064"/>
            <a:ext cx="6336704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6" y="6237312"/>
            <a:ext cx="6408712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67544" y="4005064"/>
            <a:ext cx="0" cy="223224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04248" y="4005064"/>
            <a:ext cx="0" cy="223224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2483768" y="4365104"/>
            <a:ext cx="576064" cy="2160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699792" y="5373216"/>
            <a:ext cx="432048" cy="28803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092280" y="4077072"/>
            <a:ext cx="144016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308304" y="4293096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180,00</a:t>
            </a:r>
          </a:p>
        </p:txBody>
      </p:sp>
      <p:sp>
        <p:nvSpPr>
          <p:cNvPr id="28" name="Стрелка вниз 27"/>
          <p:cNvSpPr/>
          <p:nvPr/>
        </p:nvSpPr>
        <p:spPr>
          <a:xfrm rot="5400000" flipH="1">
            <a:off x="5067450" y="2573510"/>
            <a:ext cx="134406" cy="38616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164288" y="5085184"/>
            <a:ext cx="144016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380312" y="5301208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248</a:t>
            </a:r>
          </a:p>
        </p:txBody>
      </p:sp>
      <p:sp>
        <p:nvSpPr>
          <p:cNvPr id="31" name="Стрелка вниз 30"/>
          <p:cNvSpPr/>
          <p:nvPr/>
        </p:nvSpPr>
        <p:spPr>
          <a:xfrm rot="5400000" flipH="1">
            <a:off x="5098649" y="3550423"/>
            <a:ext cx="144016" cy="39336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1222" y="6251236"/>
            <a:ext cx="9122778" cy="5847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(разброс цен </a:t>
            </a:r>
            <a:r>
              <a:rPr kumimoji="0" lang="ru-RU" sz="28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27,4% в течение месяца</a:t>
            </a:r>
            <a:r>
              <a:rPr kumimoji="0" lang="ru-RU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r>
              <a:rPr kumimoji="0" lang="ru-RU" sz="32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1-180/248=0,274</a:t>
            </a:r>
            <a:r>
              <a:rPr kumimoji="0" lang="ru-RU" sz="32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99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/>
          <p:nvPr/>
        </p:nvPicPr>
        <p:blipFill>
          <a:blip r:embed="rId2" cstate="print"/>
          <a:srcRect l="8073" t="7619" r="59270" b="37778"/>
          <a:stretch>
            <a:fillRect/>
          </a:stretch>
        </p:blipFill>
        <p:spPr bwMode="auto">
          <a:xfrm>
            <a:off x="0" y="823798"/>
            <a:ext cx="9324524" cy="60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836736"/>
          </a:xfrm>
          <a:solidFill>
            <a:schemeClr val="tx2"/>
          </a:solidFill>
        </p:spPr>
        <p:txBody>
          <a:bodyPr>
            <a:normAutofit/>
          </a:bodyPr>
          <a:lstStyle/>
          <a:p>
            <a:pPr eaLnBrk="1" hangingPunct="1"/>
            <a:r>
              <a:rPr lang="ru-RU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ru-RU" sz="3600" b="1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Сверхточность</a:t>
            </a:r>
            <a:r>
              <a:rPr lang="ru-RU" sz="3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» результата исследования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310044" y="3519010"/>
            <a:ext cx="576064" cy="2160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 flipH="1" flipV="1">
            <a:off x="510220" y="3068960"/>
            <a:ext cx="8554838" cy="7200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cxnSpLocks/>
          </p:cNvCxnSpPr>
          <p:nvPr/>
        </p:nvCxnSpPr>
        <p:spPr>
          <a:xfrm>
            <a:off x="510220" y="3060073"/>
            <a:ext cx="0" cy="648072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5255576" y="3113870"/>
            <a:ext cx="576047" cy="2395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943200" y="6273225"/>
            <a:ext cx="7200800" cy="58477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Цена ТОАЗ была 499 долл./тонна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427984" y="4202591"/>
            <a:ext cx="144016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44008" y="4418615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499,60</a:t>
            </a:r>
          </a:p>
        </p:txBody>
      </p:sp>
      <p:sp>
        <p:nvSpPr>
          <p:cNvPr id="28" name="Стрелка вниз 27"/>
          <p:cNvSpPr/>
          <p:nvPr/>
        </p:nvSpPr>
        <p:spPr>
          <a:xfrm rot="15076861" flipH="1">
            <a:off x="6489435" y="3103188"/>
            <a:ext cx="104711" cy="1887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293520" y="4167877"/>
            <a:ext cx="1440160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509544" y="4383901"/>
            <a:ext cx="100811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480,00</a:t>
            </a:r>
          </a:p>
        </p:txBody>
      </p:sp>
      <p:sp>
        <p:nvSpPr>
          <p:cNvPr id="31" name="Стрелка вниз 30"/>
          <p:cNvSpPr/>
          <p:nvPr/>
        </p:nvSpPr>
        <p:spPr>
          <a:xfrm rot="14542268" flipH="1">
            <a:off x="4320436" y="2811714"/>
            <a:ext cx="204351" cy="2045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6FD262C-87C2-413C-ABBE-CA9F28CCFBA0}"/>
              </a:ext>
            </a:extLst>
          </p:cNvPr>
          <p:cNvCxnSpPr>
            <a:cxnSpLocks/>
          </p:cNvCxnSpPr>
          <p:nvPr/>
        </p:nvCxnSpPr>
        <p:spPr>
          <a:xfrm flipH="1" flipV="1">
            <a:off x="510220" y="3672141"/>
            <a:ext cx="8554838" cy="7200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89B1D86-7E5D-4F54-BAFE-024616983BC0}"/>
              </a:ext>
            </a:extLst>
          </p:cNvPr>
          <p:cNvCxnSpPr>
            <a:cxnSpLocks/>
          </p:cNvCxnSpPr>
          <p:nvPr/>
        </p:nvCxnSpPr>
        <p:spPr>
          <a:xfrm>
            <a:off x="9036496" y="3140968"/>
            <a:ext cx="0" cy="603181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20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39937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"/>
            <a:ext cx="9144000" cy="908744"/>
          </a:xfrm>
          <a:solidFill>
            <a:schemeClr val="tx2"/>
          </a:solidFill>
        </p:spPr>
        <p:txBody>
          <a:bodyPr>
            <a:normAutofit/>
          </a:bodyPr>
          <a:lstStyle/>
          <a:p>
            <a:pPr eaLnBrk="1" hangingPunct="1"/>
            <a:r>
              <a:rPr lang="ru-RU" sz="4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Рынок (</a:t>
            </a:r>
            <a:r>
              <a:rPr lang="en-US" sz="4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???)</a:t>
            </a:r>
            <a:r>
              <a:rPr lang="ru-RU" sz="4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одного продавца</a:t>
            </a:r>
          </a:p>
        </p:txBody>
      </p:sp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8418" t="5714" r="57203" b="27302"/>
          <a:stretch>
            <a:fillRect/>
          </a:stretch>
        </p:blipFill>
        <p:spPr bwMode="auto">
          <a:xfrm>
            <a:off x="0" y="836712"/>
            <a:ext cx="9252519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5534561"/>
            <a:ext cx="9252520" cy="1323439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9 месяцев (с апреля по декабрь 2011 г.) эксперты используют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цены сделок только с одним продавцом</a:t>
            </a:r>
            <a:r>
              <a:rPr lang="en-US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(NF Trading)</a:t>
            </a:r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4 месяца из них – только по одной сделке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3528" y="1700808"/>
            <a:ext cx="0" cy="367240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87624" y="1700808"/>
            <a:ext cx="0" cy="3672408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3528" y="1700808"/>
            <a:ext cx="864096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3528" y="5373216"/>
            <a:ext cx="864096" cy="0"/>
          </a:xfrm>
          <a:prstGeom prst="line">
            <a:avLst/>
          </a:prstGeom>
          <a:ln w="254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23528" y="2420888"/>
            <a:ext cx="792088" cy="2160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23528" y="1772816"/>
            <a:ext cx="792088" cy="2160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23528" y="2780928"/>
            <a:ext cx="792088" cy="2160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95536" y="4653136"/>
            <a:ext cx="792088" cy="2160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6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 animBg="1"/>
      <p:bldP spid="20" grpId="0" animBg="1"/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884</Words>
  <Application>Microsoft Office PowerPoint</Application>
  <PresentationFormat>Экран (4:3)</PresentationFormat>
  <Paragraphs>150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Фрагмент Заключения  по уголовному Делу ПАО «Тольяттиазот»</vt:lpstr>
      <vt:lpstr>Разброс цен на аммиак в течение месяца</vt:lpstr>
      <vt:lpstr>«Сверхточность» результата исследования</vt:lpstr>
      <vt:lpstr>Рынок (???) одного продавца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Методическое обеспечение экспертизы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Каминский</cp:lastModifiedBy>
  <cp:revision>83</cp:revision>
  <dcterms:created xsi:type="dcterms:W3CDTF">2022-05-27T20:39:11Z</dcterms:created>
  <dcterms:modified xsi:type="dcterms:W3CDTF">2022-05-31T19:32:39Z</dcterms:modified>
</cp:coreProperties>
</file>