
<file path=[Content_Types].xml><?xml version="1.0" encoding="utf-8"?>
<Types xmlns="http://schemas.openxmlformats.org/package/2006/content-types">
  <Default Extension="gif" ContentType="image/gif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4" r:id="rId2"/>
  </p:sldMasterIdLst>
  <p:notesMasterIdLst>
    <p:notesMasterId r:id="rId28"/>
  </p:notesMasterIdLst>
  <p:sldIdLst>
    <p:sldId id="725" r:id="rId3"/>
    <p:sldId id="272" r:id="rId4"/>
    <p:sldId id="727" r:id="rId5"/>
    <p:sldId id="726" r:id="rId6"/>
    <p:sldId id="728" r:id="rId7"/>
    <p:sldId id="729" r:id="rId8"/>
    <p:sldId id="730" r:id="rId9"/>
    <p:sldId id="721" r:id="rId10"/>
    <p:sldId id="270" r:id="rId11"/>
    <p:sldId id="722" r:id="rId12"/>
    <p:sldId id="261" r:id="rId13"/>
    <p:sldId id="724" r:id="rId14"/>
    <p:sldId id="262" r:id="rId15"/>
    <p:sldId id="707" r:id="rId16"/>
    <p:sldId id="719" r:id="rId17"/>
    <p:sldId id="709" r:id="rId18"/>
    <p:sldId id="563" r:id="rId19"/>
    <p:sldId id="564" r:id="rId20"/>
    <p:sldId id="703" r:id="rId21"/>
    <p:sldId id="548" r:id="rId22"/>
    <p:sldId id="549" r:id="rId23"/>
    <p:sldId id="561" r:id="rId24"/>
    <p:sldId id="551" r:id="rId25"/>
    <p:sldId id="731" r:id="rId26"/>
    <p:sldId id="263" r:id="rId27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66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414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865B4-F64D-4E24-A355-F9641B7E0046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90E7E6-4B3A-4FFF-A105-6749CD5B2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035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2F373E"/>
                </a:solidFill>
                <a:effectLst/>
                <a:latin typeface="Times New Roman" panose="02020603050405020304" pitchFamily="18" charset="0"/>
              </a:rPr>
              <a:t>Банкроты – побочный продукт процветающих банков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30193B-564F-4854-8A52-728F3FB19C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8932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0193B-564F-4854-8A52-728F3FB19C85}" type="slidenum">
              <a:rPr lang="en-US" noProof="0" smtClean="0"/>
              <a:t>17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85267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0193B-564F-4854-8A52-728F3FB19C85}" type="slidenum">
              <a:rPr lang="en-US" noProof="0" smtClean="0"/>
              <a:t>18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637609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0193B-564F-4854-8A52-728F3FB19C85}" type="slidenum">
              <a:rPr lang="en-US" noProof="0" smtClean="0"/>
              <a:t>19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74971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0193B-564F-4854-8A52-728F3FB19C85}" type="slidenum">
              <a:rPr lang="en-US" noProof="0" smtClean="0"/>
              <a:t>20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24921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0193B-564F-4854-8A52-728F3FB19C85}" type="slidenum">
              <a:rPr lang="en-US" noProof="0" smtClean="0"/>
              <a:t>21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95746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735090" y="2015860"/>
            <a:ext cx="5605200" cy="5900468"/>
          </a:xfrm>
          <a:solidFill>
            <a:schemeClr val="bg1"/>
          </a:solidFill>
        </p:spPr>
        <p:txBody>
          <a:bodyPr lIns="180000" tIns="180000" rIns="18000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92C2A1D-F7BD-46B6-BC01-15D365ACD50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340290" y="2017205"/>
            <a:ext cx="5606289" cy="5900468"/>
          </a:xfr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 marL="0" indent="0" algn="ctr">
              <a:buNone/>
              <a:defRPr sz="1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F4F1543-153D-4F77-A4A9-C9BBA1C20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3696650" cy="648000"/>
          </a:xfrm>
        </p:spPr>
        <p:txBody>
          <a:bodyPr/>
          <a:lstStyle>
            <a:lvl1pPr>
              <a:defRPr>
                <a:latin typeface="HelveticaNeueCyr" panose="02000603050000020004" pitchFamily="50" charset="-52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FAA210E-391A-499A-89D5-F222045FD1A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0" y="1512000"/>
            <a:ext cx="10343850" cy="540000"/>
          </a:xfrm>
        </p:spPr>
        <p:txBody>
          <a:bodyPr/>
          <a:lstStyle>
            <a:lvl1pPr marL="0" indent="0">
              <a:buNone/>
              <a:defRPr i="1">
                <a:latin typeface="HelveticaNeueCyr" panose="02000603050000020004" pitchFamily="50" charset="-52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123636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HelveticaNeueCyr" panose="02000603050000020004" pitchFamily="50" charset="-52"/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0" y="1512000"/>
            <a:ext cx="13797000" cy="540000"/>
          </a:xfrm>
        </p:spPr>
        <p:txBody>
          <a:bodyPr/>
          <a:lstStyle>
            <a:lvl1pPr marL="0" indent="0">
              <a:buNone/>
              <a:defRPr i="1">
                <a:latin typeface="HelveticaNeueCyr" panose="02000503040000020004" pitchFamily="50" charset="-52"/>
                <a:ea typeface="Helvetica Bold" panose="00000500000000000000" pitchFamily="50" charset="0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 dirty="0"/>
              <a:t>Subtitle</a:t>
            </a:r>
          </a:p>
        </p:txBody>
      </p:sp>
      <p:sp>
        <p:nvSpPr>
          <p:cNvPr id="3" name="Comparison Left Placeholder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8000" y="2148444"/>
            <a:ext cx="6750000" cy="790614"/>
          </a:xfrm>
          <a:solidFill>
            <a:schemeClr val="tx1"/>
          </a:solidFill>
        </p:spPr>
        <p:txBody>
          <a:bodyPr lIns="180000" tIns="36000" anchor="ctr"/>
          <a:lstStyle>
            <a:lvl1pPr marL="0" indent="0">
              <a:buNone/>
              <a:defRPr sz="3600" b="1" spc="-225">
                <a:solidFill>
                  <a:schemeClr val="bg1"/>
                </a:solidFill>
                <a:latin typeface="HelveticaNeueCyr" panose="02000603050000020004" pitchFamily="50" charset="-52"/>
                <a:ea typeface="HelveticaNeueCyr" panose="02000603050000020004" pitchFamily="50" charset="-52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8000" y="3035502"/>
            <a:ext cx="6750000" cy="625249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2" name="Comparison Left Placeholder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94700" y="2149658"/>
            <a:ext cx="6750000" cy="787925"/>
          </a:xfrm>
          <a:solidFill>
            <a:schemeClr val="tx1"/>
          </a:solidFill>
        </p:spPr>
        <p:txBody>
          <a:bodyPr lIns="180000" tIns="36000" anchor="ctr"/>
          <a:lstStyle>
            <a:lvl1pPr marL="0" indent="0">
              <a:buNone/>
              <a:defRPr sz="3600" b="1" spc="-225">
                <a:solidFill>
                  <a:schemeClr val="bg1"/>
                </a:solidFill>
                <a:latin typeface="HelveticaNeueCyr" panose="02000603050000020004" pitchFamily="50" charset="-52"/>
                <a:ea typeface="HelveticaNeueCyr" panose="02000603050000020004" pitchFamily="50" charset="-52"/>
              </a:defRPr>
            </a:lvl1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94700" y="3030539"/>
            <a:ext cx="6750000" cy="6256337"/>
          </a:xfrm>
        </p:spPr>
        <p:txBody>
          <a:bodyPr/>
          <a:lstStyle/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644827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448801" y="648000"/>
            <a:ext cx="8208170" cy="8638875"/>
          </a:xfr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 marL="0" indent="0" algn="ctr">
              <a:buNone/>
              <a:defRPr sz="1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812971" y="7644948"/>
            <a:ext cx="3043029" cy="1641927"/>
          </a:xfrm>
        </p:spPr>
        <p:txBody>
          <a:bodyPr anchor="b"/>
          <a:lstStyle>
            <a:lvl1pPr marL="0" indent="0" algn="r">
              <a:buNone/>
              <a:defRPr i="1">
                <a:solidFill>
                  <a:schemeClr val="tx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Enter your caption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5951D2-91DB-40E7-95D5-4B372602DE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6EFF903-F1F3-440A-B12C-9FD51606B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NeueCyr" panose="02000603050000020004" pitchFamily="50" charset="-52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532705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61540" y="3169190"/>
            <a:ext cx="10197375" cy="2511705"/>
          </a:xfrm>
        </p:spPr>
        <p:txBody>
          <a:bodyPr anchor="ctr"/>
          <a:lstStyle>
            <a:lvl1pPr algn="ctr">
              <a:lnSpc>
                <a:spcPct val="100000"/>
              </a:lnSpc>
              <a:defRPr sz="9000" b="1" cap="all" spc="-450" baseline="0">
                <a:solidFill>
                  <a:schemeClr val="tx1"/>
                </a:solidFill>
                <a:latin typeface="HelveticaNeueCyr" panose="02000603050000020004" pitchFamily="50" charset="-52"/>
              </a:defRPr>
            </a:lvl1pPr>
          </a:lstStyle>
          <a:p>
            <a:r>
              <a:rPr lang="en-US" noProof="0" dirty="0"/>
              <a:t>Thank you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10191464"/>
            <a:ext cx="14970714" cy="955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1"/>
            <a:ext cx="14970714" cy="955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5067661" y="5115428"/>
            <a:ext cx="10239236" cy="1039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CA3EFDD3-A9D2-4EB6-BB2A-F6999D9F7E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1542" y="6053591"/>
            <a:ext cx="4994775" cy="574331"/>
          </a:xfrm>
        </p:spPr>
        <p:txBody>
          <a:bodyPr/>
          <a:lstStyle>
            <a:lvl1pPr marL="0" indent="0" algn="r">
              <a:buNone/>
              <a:defRPr sz="3600"/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61ED1F7-B623-43D9-9BDA-8808C5CFAFF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93402" y="6225177"/>
            <a:ext cx="4365513" cy="357024"/>
          </a:xfrm>
        </p:spPr>
        <p:txBody>
          <a:bodyPr/>
          <a:lstStyle>
            <a:lvl1pPr marL="0" indent="0" algn="l">
              <a:buNone/>
              <a:defRPr sz="2100" i="1"/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Phone Number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E27366FC-4115-4122-9CE2-5FA9D424AD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93402" y="6811037"/>
            <a:ext cx="4365513" cy="357024"/>
          </a:xfrm>
        </p:spPr>
        <p:txBody>
          <a:bodyPr/>
          <a:lstStyle>
            <a:lvl1pPr marL="0" indent="0" algn="l">
              <a:buNone/>
              <a:defRPr sz="2100" i="1"/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Email or Social Media Handle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DEB36829-2F8B-4E22-AB6D-4111D18AF8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93402" y="7396895"/>
            <a:ext cx="4365513" cy="357024"/>
          </a:xfrm>
        </p:spPr>
        <p:txBody>
          <a:bodyPr/>
          <a:lstStyle>
            <a:lvl1pPr marL="0" indent="0" algn="l">
              <a:buNone/>
              <a:defRPr sz="2100" i="1"/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Company Website</a:t>
            </a:r>
          </a:p>
        </p:txBody>
      </p:sp>
    </p:spTree>
    <p:extLst>
      <p:ext uri="{BB962C8B-B14F-4D97-AF65-F5344CB8AC3E}">
        <p14:creationId xmlns:p14="http://schemas.microsoft.com/office/powerpoint/2010/main" val="499764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2" y="1512000"/>
            <a:ext cx="13797174" cy="540000"/>
          </a:xfrm>
        </p:spPr>
        <p:txBody>
          <a:bodyPr/>
          <a:lstStyle>
            <a:lvl1pPr marL="0" indent="0">
              <a:buNone/>
              <a:defRPr i="1">
                <a:latin typeface="+mn-lt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42953D-28FC-41B5-A1BB-BB3BA7CA40B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088132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0" y="1512000"/>
            <a:ext cx="13797000" cy="540000"/>
          </a:xfrm>
        </p:spPr>
        <p:txBody>
          <a:bodyPr/>
          <a:lstStyle>
            <a:lvl1pPr marL="0" indent="0">
              <a:buNone/>
              <a:defRPr i="1">
                <a:latin typeface="+mn-lt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000" y="2268000"/>
            <a:ext cx="4374000" cy="701887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59350" y="2267215"/>
            <a:ext cx="4374000" cy="7018874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70700" y="2267213"/>
            <a:ext cx="4374000" cy="701887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22931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0" y="1512000"/>
            <a:ext cx="13797000" cy="540000"/>
          </a:xfrm>
        </p:spPr>
        <p:txBody>
          <a:bodyPr/>
          <a:lstStyle>
            <a:lvl1pPr marL="0" indent="0">
              <a:buNone/>
              <a:defRPr i="1">
                <a:latin typeface="+mn-lt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000" y="2268000"/>
            <a:ext cx="2646000" cy="701887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35675" y="2268000"/>
            <a:ext cx="2646000" cy="701887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23350" y="2268000"/>
            <a:ext cx="2646000" cy="701887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11025" y="2261302"/>
            <a:ext cx="2646000" cy="701887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798700" y="2261303"/>
            <a:ext cx="2646000" cy="7025573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8293F-A5B5-4FCC-BF27-A25B1BAFF24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888964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2" y="1512000"/>
            <a:ext cx="13797174" cy="540000"/>
          </a:xfrm>
        </p:spPr>
        <p:txBody>
          <a:bodyPr/>
          <a:lstStyle>
            <a:lvl1pPr marL="0" indent="0">
              <a:buNone/>
              <a:defRPr i="1">
                <a:latin typeface="+mn-lt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801980-CBAE-4A50-886D-54D7BB2E19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01335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DF756E-F310-4229-ACDD-055D299A95FB}"/>
              </a:ext>
            </a:extLst>
          </p:cNvPr>
          <p:cNvSpPr/>
          <p:nvPr userDrawn="1"/>
        </p:nvSpPr>
        <p:spPr>
          <a:xfrm>
            <a:off x="9445658" y="636310"/>
            <a:ext cx="8257881" cy="85972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5951D2-91DB-40E7-95D5-4B372602DE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7666241-4AF6-458A-A571-6C6C291D72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99163" y="5458799"/>
            <a:ext cx="7580904" cy="1788057"/>
          </a:xfrm>
          <a:solidFill>
            <a:schemeClr val="bg1"/>
          </a:solidFill>
        </p:spPr>
        <p:txBody>
          <a:bodyPr lIns="252000" tIns="0" anchor="ctr"/>
          <a:lstStyle>
            <a:lvl1pPr marL="0" indent="0" algn="l">
              <a:lnSpc>
                <a:spcPct val="100000"/>
              </a:lnSpc>
              <a:buNone/>
              <a:defRPr sz="27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F4F2BBF-F210-4954-9C73-A0030AACDD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99163" y="1489955"/>
            <a:ext cx="7580904" cy="3770202"/>
          </a:xfrm>
        </p:spPr>
        <p:txBody>
          <a:bodyPr/>
          <a:lstStyle>
            <a:lvl1pPr>
              <a:defRPr sz="8100" cap="none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159955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D1EE834-4B70-4715-8346-1C0298347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000" y="1569563"/>
            <a:ext cx="13797000" cy="7695882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4712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4A4A4A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900" b="0" i="0">
                <a:solidFill>
                  <a:srgbClr val="4A4A4A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AE43F4C-1A64-4197-A44B-E6EB874E243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8001" y="1569564"/>
            <a:ext cx="6653747" cy="7695882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D7B3F5B8-DC28-4878-AC9F-D434D7542D8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791254" y="1569564"/>
            <a:ext cx="6653747" cy="7695882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33980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B97B01E-88B2-448F-BD96-A1AAFA39AC1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8000" y="1602630"/>
            <a:ext cx="6652260" cy="1235868"/>
          </a:xfrm>
          <a:solidFill>
            <a:schemeClr val="tx1"/>
          </a:solidFill>
        </p:spPr>
        <p:txBody>
          <a:bodyPr anchor="ctr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0BADDE2-4EE6-41B4-804C-EBF680128B40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792740" y="1602630"/>
            <a:ext cx="6652260" cy="1235868"/>
          </a:xfrm>
          <a:solidFill>
            <a:schemeClr val="tx1"/>
          </a:solidFill>
        </p:spPr>
        <p:txBody>
          <a:bodyPr anchor="ctr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B0A14E0-899D-4594-BC9E-AE89BF0D3AB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8002" y="3145129"/>
            <a:ext cx="6652260" cy="6139367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2C699014-D902-4E9A-80CD-8D2BCFE67097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792740" y="3145129"/>
            <a:ext cx="6652260" cy="6139367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49528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648000" y="9534526"/>
            <a:ext cx="6172200" cy="547688"/>
          </a:xfrm>
        </p:spPr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C67C685-BABE-4B77-8C5E-B39B093D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2" y="685800"/>
            <a:ext cx="4739418" cy="2400300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B6B7795-36CC-459B-AE8B-7FB2F40AF37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48002" y="3086100"/>
            <a:ext cx="4739418" cy="618987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9F53EF1-D412-467C-B7CE-30536F140AE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56083" y="685802"/>
            <a:ext cx="9035591" cy="8590176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7376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648000" y="9534526"/>
            <a:ext cx="6172200" cy="547688"/>
          </a:xfrm>
        </p:spPr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C67C685-BABE-4B77-8C5E-B39B093D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2" y="685800"/>
            <a:ext cx="4739418" cy="2400300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B6B7795-36CC-459B-AE8B-7FB2F40AF37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48002" y="3086100"/>
            <a:ext cx="4739418" cy="618987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10319378-269C-406E-9B84-FCF22DA02E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82032" y="685802"/>
            <a:ext cx="8924802" cy="8590176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099240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466891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10D190-B83D-438A-91BC-470C41B22A2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773915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4E0F-A7C2-452F-B9A5-C1C3612F8DC6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A848-45A1-4072-8BBF-FD0DFB1FB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19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4A4A4A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4A4A4A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9" y="0"/>
                </a:lnTo>
                <a:lnTo>
                  <a:pt x="1828799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970714" y="0"/>
            <a:ext cx="3317286" cy="10287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0485" y="6519444"/>
            <a:ext cx="10197375" cy="2511705"/>
          </a:xfrm>
        </p:spPr>
        <p:txBody>
          <a:bodyPr anchor="b"/>
          <a:lstStyle>
            <a:lvl1pPr algn="r">
              <a:lnSpc>
                <a:spcPts val="7500"/>
              </a:lnSpc>
              <a:defRPr sz="9000" b="1" cap="all" spc="-450" baseline="0">
                <a:solidFill>
                  <a:schemeClr val="tx1"/>
                </a:solidFill>
                <a:latin typeface="HelveticaNeueCyr" panose="02000603050000020004" pitchFamily="50" charset="-52"/>
                <a:ea typeface="HelveticaNeueCyr" panose="02000603050000020004" pitchFamily="50" charset="-52"/>
              </a:defRPr>
            </a:lvl1pPr>
          </a:lstStyle>
          <a:p>
            <a:r>
              <a:rPr lang="en-US" noProof="0" dirty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67856" y="6975809"/>
            <a:ext cx="5102217" cy="1788057"/>
          </a:xfrm>
          <a:solidFill>
            <a:schemeClr val="tx1"/>
          </a:solidFill>
        </p:spPr>
        <p:txBody>
          <a:bodyPr lIns="252000" tIns="0" anchor="ctr"/>
          <a:lstStyle>
            <a:lvl1pPr marL="0" indent="0" algn="l">
              <a:lnSpc>
                <a:spcPct val="100000"/>
              </a:lnSpc>
              <a:buNone/>
              <a:defRPr sz="2700" i="1">
                <a:solidFill>
                  <a:schemeClr val="bg1"/>
                </a:solidFill>
                <a:latin typeface="HelveticaNeueCyr" panose="02000503040000020004" pitchFamily="50" charset="-52"/>
                <a:cs typeface="Times New Roman" panose="02020603050405020304" pitchFamily="18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10191464"/>
            <a:ext cx="14970714" cy="955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1"/>
            <a:ext cx="14970714" cy="955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5067661" y="5115428"/>
            <a:ext cx="10239236" cy="1039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</p:spTree>
    <p:extLst>
      <p:ext uri="{BB962C8B-B14F-4D97-AF65-F5344CB8AC3E}">
        <p14:creationId xmlns:p14="http://schemas.microsoft.com/office/powerpoint/2010/main" val="3302170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54ED587-2D2F-4D3F-B55B-C64465AB4EC5}"/>
              </a:ext>
            </a:extLst>
          </p:cNvPr>
          <p:cNvSpPr/>
          <p:nvPr userDrawn="1"/>
        </p:nvSpPr>
        <p:spPr>
          <a:xfrm>
            <a:off x="103912" y="100445"/>
            <a:ext cx="14866802" cy="100910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0485" y="6519444"/>
            <a:ext cx="10197375" cy="2511705"/>
          </a:xfrm>
        </p:spPr>
        <p:txBody>
          <a:bodyPr anchor="b"/>
          <a:lstStyle>
            <a:lvl1pPr algn="r">
              <a:lnSpc>
                <a:spcPts val="7500"/>
              </a:lnSpc>
              <a:defRPr sz="9000" b="1" cap="all" spc="-450" baseline="0">
                <a:solidFill>
                  <a:schemeClr val="bg1"/>
                </a:solidFill>
                <a:latin typeface="HelveticaNeueCyr" panose="02000603050000020004" pitchFamily="50" charset="-52"/>
                <a:ea typeface="HelveticaNeueCyr" panose="02000603050000020004" pitchFamily="50" charset="-52"/>
              </a:defRPr>
            </a:lvl1pPr>
          </a:lstStyle>
          <a:p>
            <a:r>
              <a:rPr lang="en-US" noProof="0" dirty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9627" y="6975809"/>
            <a:ext cx="3684315" cy="1788057"/>
          </a:xfrm>
          <a:solidFill>
            <a:schemeClr val="bg1"/>
          </a:solidFill>
        </p:spPr>
        <p:txBody>
          <a:bodyPr lIns="252000" tIns="0" anchor="ctr"/>
          <a:lstStyle>
            <a:lvl1pPr marL="0" indent="0" algn="l">
              <a:lnSpc>
                <a:spcPct val="100000"/>
              </a:lnSpc>
              <a:buNone/>
              <a:defRPr sz="27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10191464"/>
            <a:ext cx="14970714" cy="9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1"/>
            <a:ext cx="14970714" cy="9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5067661" y="5115428"/>
            <a:ext cx="10239236" cy="103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86875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Larg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069FFAE5-B16E-4571-88F7-52FA5354B1A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3910" y="95537"/>
            <a:ext cx="14866802" cy="10091019"/>
          </a:xfr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 marL="0" indent="0" algn="ctr">
              <a:buNone/>
              <a:defRPr sz="1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0485" y="6519444"/>
            <a:ext cx="10197375" cy="2511705"/>
          </a:xfrm>
        </p:spPr>
        <p:txBody>
          <a:bodyPr anchor="b"/>
          <a:lstStyle>
            <a:lvl1pPr algn="r">
              <a:lnSpc>
                <a:spcPts val="7500"/>
              </a:lnSpc>
              <a:defRPr sz="9000" b="1" cap="all" spc="-450" baseline="0">
                <a:solidFill>
                  <a:schemeClr val="bg1"/>
                </a:solidFill>
                <a:latin typeface="HelveticaNeueCyr" panose="02000603050000020004" pitchFamily="50" charset="-52"/>
                <a:ea typeface="HelveticaNeueCyr" panose="02000603050000020004" pitchFamily="50" charset="-52"/>
              </a:defRPr>
            </a:lvl1pPr>
          </a:lstStyle>
          <a:p>
            <a:r>
              <a:rPr lang="en-US" noProof="0" dirty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9627" y="6975809"/>
            <a:ext cx="3684315" cy="1788057"/>
          </a:xfrm>
          <a:solidFill>
            <a:schemeClr val="bg1"/>
          </a:solidFill>
        </p:spPr>
        <p:txBody>
          <a:bodyPr lIns="252000" tIns="0" anchor="ctr"/>
          <a:lstStyle>
            <a:lvl1pPr marL="0" indent="0" algn="l">
              <a:lnSpc>
                <a:spcPct val="100000"/>
              </a:lnSpc>
              <a:buNone/>
              <a:defRPr sz="27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10191464"/>
            <a:ext cx="14970714" cy="9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1"/>
            <a:ext cx="14970714" cy="9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5067661" y="5115428"/>
            <a:ext cx="10239236" cy="103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10161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1599E2D7-24B3-4D66-9AFB-83C1AEC4DBBB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14970714" y="0"/>
            <a:ext cx="3317286" cy="9288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67630" y="2711925"/>
            <a:ext cx="7777370" cy="648000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  <a:latin typeface="HelveticaNeueCyr" panose="02000603050000020004" pitchFamily="50" charset="-52"/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67501" y="3606450"/>
            <a:ext cx="7777370" cy="540000"/>
          </a:xfrm>
        </p:spPr>
        <p:txBody>
          <a:bodyPr/>
          <a:lstStyle>
            <a:lvl1pPr marL="0" indent="0" algn="r">
              <a:buNone/>
              <a:defRPr i="1">
                <a:latin typeface="HelveticaNeueCyr" panose="02000503040000020004" pitchFamily="50" charset="-52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667500" y="4362450"/>
            <a:ext cx="7777200" cy="4925550"/>
          </a:xfrm>
          <a:solidFill>
            <a:schemeClr val="bg1"/>
          </a:solidFill>
        </p:spPr>
        <p:txBody>
          <a:bodyPr lIns="180000" tIns="252000" rIns="252000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39424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21" Type="http://schemas.openxmlformats.org/officeDocument/2006/relationships/slideLayout" Target="../slideLayouts/slideLayout26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9749" y="669423"/>
            <a:ext cx="16708500" cy="1873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1" i="0">
                <a:solidFill>
                  <a:srgbClr val="4A4A4A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91533" y="2269290"/>
            <a:ext cx="16704933" cy="69983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0" i="0">
                <a:solidFill>
                  <a:srgbClr val="4A4A4A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2C8D0EF-1DB6-4ADC-8F31-5AE53BF5EAF4}"/>
              </a:ext>
            </a:extLst>
          </p:cNvPr>
          <p:cNvSpPr/>
          <p:nvPr userDrawn="1"/>
        </p:nvSpPr>
        <p:spPr>
          <a:xfrm>
            <a:off x="103912" y="100445"/>
            <a:ext cx="14866802" cy="100910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F208ED-79A0-4B2C-A5EE-9D27466BCA3F}"/>
              </a:ext>
            </a:extLst>
          </p:cNvPr>
          <p:cNvSpPr/>
          <p:nvPr userDrawn="1"/>
        </p:nvSpPr>
        <p:spPr>
          <a:xfrm>
            <a:off x="17111663" y="9534526"/>
            <a:ext cx="1176338" cy="5476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3797174" cy="648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noProof="0" dirty="0"/>
              <a:t>Click to edit page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000" y="2268000"/>
            <a:ext cx="13797174" cy="7018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8000" y="9534526"/>
            <a:ext cx="6172200" cy="54768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800" i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171253" y="9602625"/>
            <a:ext cx="417627" cy="41148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800" i="1">
                <a:solidFill>
                  <a:schemeClr val="bg1"/>
                </a:solidFill>
                <a:latin typeface="HelveticaNeueCyr" panose="02000503040000020004" pitchFamily="50" charset="-52"/>
              </a:defRPr>
            </a:lvl1pPr>
          </a:lstStyle>
          <a:p>
            <a:fld id="{19B51A1E-902D-48AF-9020-955120F399B6}" type="slidenum">
              <a:rPr lang="en-US" smtClean="0"/>
              <a:pPr/>
              <a:t>‹#›</a:t>
            </a:fld>
            <a:endParaRPr lang="en-US">
              <a:latin typeface="HelveticaNeueCyr" panose="02000503040000020004" pitchFamily="50" charset="-52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322F68-670D-45A0-A54F-7E70BCEAED3F}"/>
              </a:ext>
            </a:extLst>
          </p:cNvPr>
          <p:cNvSpPr/>
          <p:nvPr userDrawn="1"/>
        </p:nvSpPr>
        <p:spPr>
          <a:xfrm>
            <a:off x="0" y="10191464"/>
            <a:ext cx="14970714" cy="955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9B5F15-353A-4344-8D61-F4E25AA9FB6C}"/>
              </a:ext>
            </a:extLst>
          </p:cNvPr>
          <p:cNvSpPr/>
          <p:nvPr userDrawn="1"/>
        </p:nvSpPr>
        <p:spPr>
          <a:xfrm>
            <a:off x="0" y="1"/>
            <a:ext cx="14970714" cy="955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A0C0AA-FCE8-4A7F-928A-54C96BBA9053}"/>
              </a:ext>
            </a:extLst>
          </p:cNvPr>
          <p:cNvSpPr/>
          <p:nvPr userDrawn="1"/>
        </p:nvSpPr>
        <p:spPr>
          <a:xfrm rot="5400000">
            <a:off x="-5067661" y="5115428"/>
            <a:ext cx="10239236" cy="1039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</p:spTree>
    <p:extLst>
      <p:ext uri="{BB962C8B-B14F-4D97-AF65-F5344CB8AC3E}">
        <p14:creationId xmlns:p14="http://schemas.microsoft.com/office/powerpoint/2010/main" val="305060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  <p:sldLayoutId id="2147483722" r:id="rId18"/>
    <p:sldLayoutId id="2147483723" r:id="rId19"/>
    <p:sldLayoutId id="2147483724" r:id="rId20"/>
    <p:sldLayoutId id="2147483725" r:id="rId21"/>
  </p:sldLayoutIdLst>
  <p:hf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4800" b="1" kern="1200" cap="all" spc="-225" baseline="0">
          <a:solidFill>
            <a:schemeClr val="tx1"/>
          </a:solidFill>
          <a:latin typeface="HelveticaNeueCyr" panose="02000603050000020004" pitchFamily="50" charset="-52"/>
          <a:ea typeface="HelveticaNeueCyr" panose="02000603050000020004" pitchFamily="50" charset="-52"/>
          <a:cs typeface="+mj-cs"/>
        </a:defRPr>
      </a:lvl1pPr>
    </p:titleStyle>
    <p:bodyStyle>
      <a:lvl1pPr marL="400050" indent="-40005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HelveticaNeueCyr" panose="02000503040000020004" pitchFamily="50" charset="-52"/>
          <a:ea typeface="+mn-ea"/>
          <a:cs typeface="+mn-cs"/>
        </a:defRPr>
      </a:lvl1pPr>
      <a:lvl2pPr marL="814388" indent="-414338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NeueCyr" panose="02000503040000020004" pitchFamily="50" charset="-52"/>
          <a:ea typeface="+mn-ea"/>
          <a:cs typeface="+mn-cs"/>
        </a:defRPr>
      </a:lvl2pPr>
      <a:lvl3pPr marL="1214438" indent="-40005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HelveticaNeueCyr" panose="02000503040000020004" pitchFamily="50" charset="-52"/>
          <a:ea typeface="+mn-ea"/>
          <a:cs typeface="+mn-cs"/>
        </a:defRPr>
      </a:lvl3pPr>
      <a:lvl4pPr marL="1614488" indent="-40005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HelveticaNeueCyr" panose="02000503040000020004" pitchFamily="50" charset="-52"/>
          <a:ea typeface="+mn-ea"/>
          <a:cs typeface="+mn-cs"/>
        </a:defRPr>
      </a:lvl4pPr>
      <a:lvl5pPr marL="2014538" indent="-40005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HelveticaNeueCyr" panose="02000503040000020004" pitchFamily="50" charset="-52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 descr="Tall office building looking up">
            <a:extLst>
              <a:ext uri="{FF2B5EF4-FFF2-40B4-BE49-F238E27FC236}">
                <a16:creationId xmlns:a16="http://schemas.microsoft.com/office/drawing/2014/main" id="{BB79D608-6980-4A3E-B3EC-ACF04D759F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918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39317" r="39317"/>
          <a:stretch>
            <a:fillRect/>
          </a:stretch>
        </p:blipFill>
        <p:spPr>
          <a:xfrm>
            <a:off x="13883640" y="0"/>
            <a:ext cx="4404360" cy="10287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315831"/>
            <a:ext cx="10287000" cy="7319449"/>
          </a:xfrm>
        </p:spPr>
        <p:txBody>
          <a:bodyPr/>
          <a:lstStyle/>
          <a:p>
            <a:br>
              <a:rPr lang="ru-RU" sz="4500" spc="0" dirty="0">
                <a:latin typeface="Century Gothic" panose="020B0502020202020204" pitchFamily="34" charset="0"/>
              </a:rPr>
            </a:br>
            <a:r>
              <a:rPr lang="ru-RU" sz="3800" spc="0" dirty="0">
                <a:latin typeface="Century Gothic" panose="020B0502020202020204" pitchFamily="34" charset="0"/>
              </a:rPr>
              <a:t>Налоговая реконструкция и</a:t>
            </a:r>
            <a:r>
              <a:rPr lang="en-US" sz="3800" spc="0" dirty="0">
                <a:latin typeface="Century Gothic" panose="020B0502020202020204" pitchFamily="34" charset="0"/>
              </a:rPr>
              <a:t> </a:t>
            </a:r>
            <a:r>
              <a:rPr lang="ru-RU" sz="3800" spc="0" dirty="0">
                <a:latin typeface="Century Gothic" panose="020B0502020202020204" pitchFamily="34" charset="0"/>
              </a:rPr>
              <a:t>экспертиза при разрешении налоговых споров </a:t>
            </a:r>
            <a:br>
              <a:rPr lang="en-US" sz="3800" spc="0" dirty="0">
                <a:latin typeface="Century Gothic" panose="020B0502020202020204" pitchFamily="34" charset="0"/>
              </a:rPr>
            </a:br>
            <a:r>
              <a:rPr lang="ru-RU" sz="3800" spc="0" dirty="0">
                <a:latin typeface="Century Gothic" panose="020B0502020202020204" pitchFamily="34" charset="0"/>
              </a:rPr>
              <a:t>и по уголовным делам </a:t>
            </a:r>
            <a:br>
              <a:rPr lang="ru-RU" sz="3800" spc="0" dirty="0">
                <a:latin typeface="Century Gothic" panose="020B0502020202020204" pitchFamily="34" charset="0"/>
              </a:rPr>
            </a:br>
            <a:r>
              <a:rPr lang="ru-RU" sz="3800" spc="0" dirty="0">
                <a:latin typeface="Century Gothic" panose="020B0502020202020204" pitchFamily="34" charset="0"/>
              </a:rPr>
              <a:t>об уклонении от уплаты налогов</a:t>
            </a:r>
            <a:br>
              <a:rPr lang="ru-RU" sz="4500" spc="0" dirty="0">
                <a:latin typeface="Century Gothic" panose="020B0502020202020204" pitchFamily="34" charset="0"/>
              </a:rPr>
            </a:br>
            <a:endParaRPr lang="en-US" sz="4500" spc="0" dirty="0">
              <a:latin typeface="Century Gothic" panose="020B0502020202020204" pitchFamily="34" charset="0"/>
              <a:ea typeface="Helvetica Bold" panose="00000500000000000000" pitchFamily="50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53620" y="4717735"/>
            <a:ext cx="5102217" cy="3917546"/>
          </a:xfrm>
          <a:solidFill>
            <a:srgbClr val="24664D"/>
          </a:solidFill>
          <a:ln w="34925">
            <a:solidFill>
              <a:schemeClr val="bg2"/>
            </a:solidFill>
          </a:ln>
        </p:spPr>
        <p:txBody>
          <a:bodyPr/>
          <a:lstStyle/>
          <a:p>
            <a:r>
              <a:rPr lang="ru-RU" sz="2400" i="0" dirty="0">
                <a:latin typeface="Century Gothic" panose="020B0502020202020204" pitchFamily="34" charset="0"/>
              </a:rPr>
              <a:t>Сергей Ефимов</a:t>
            </a:r>
          </a:p>
          <a:p>
            <a:r>
              <a:rPr lang="ru-RU" sz="2400" i="0" dirty="0">
                <a:latin typeface="Century Gothic" panose="020B0502020202020204" pitchFamily="34" charset="0"/>
              </a:rPr>
              <a:t>к.э.н., директор АНО «Финансовые расследования и судебные экспертизы»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F11E4C3-143A-40F3-9CB4-0500D50CEA4D}"/>
              </a:ext>
            </a:extLst>
          </p:cNvPr>
          <p:cNvSpPr txBox="1">
            <a:spLocks/>
          </p:cNvSpPr>
          <p:nvPr/>
        </p:nvSpPr>
        <p:spPr>
          <a:xfrm>
            <a:off x="2343152" y="9002597"/>
            <a:ext cx="12472860" cy="885482"/>
          </a:xfrm>
          <a:prstGeom prst="rect">
            <a:avLst/>
          </a:prstGeom>
          <a:solidFill>
            <a:srgbClr val="24664D"/>
          </a:solidFill>
        </p:spPr>
        <p:txBody>
          <a:bodyPr vert="horz" lIns="378000" tIns="0" rIns="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i="1" kern="1200">
                <a:solidFill>
                  <a:schemeClr val="bg1"/>
                </a:solidFill>
                <a:latin typeface="HelveticaNeueCyr" panose="02000503040000020004" pitchFamily="50" charset="-52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HelveticaNeueCyr" panose="02000503040000020004" pitchFamily="50" charset="-52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HelveticaNeueCyr" panose="02000503040000020004" pitchFamily="50" charset="-52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HelveticaNeueCyr" panose="02000503040000020004" pitchFamily="50" charset="-52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HelveticaNeueCyr" panose="02000503040000020004" pitchFamily="50" charset="-52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69"/>
            <a:endParaRPr lang="en-US" sz="2700" i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445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36856" y="9258341"/>
            <a:ext cx="1905000" cy="28575"/>
          </a:xfrm>
          <a:custGeom>
            <a:avLst/>
            <a:gdLst/>
            <a:ahLst/>
            <a:cxnLst/>
            <a:rect l="l" t="t" r="r" b="b"/>
            <a:pathLst>
              <a:path w="1905000" h="28575">
                <a:moveTo>
                  <a:pt x="0" y="28574"/>
                </a:moveTo>
                <a:lnTo>
                  <a:pt x="0" y="0"/>
                </a:lnTo>
                <a:lnTo>
                  <a:pt x="1904999" y="0"/>
                </a:lnTo>
                <a:lnTo>
                  <a:pt x="1904999" y="28574"/>
                </a:lnTo>
                <a:lnTo>
                  <a:pt x="0" y="28574"/>
                </a:lnTo>
                <a:close/>
              </a:path>
            </a:pathLst>
          </a:custGeom>
          <a:solidFill>
            <a:srgbClr val="332D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028700"/>
            <a:ext cx="1247140" cy="1276350"/>
          </a:xfrm>
          <a:custGeom>
            <a:avLst/>
            <a:gdLst/>
            <a:ahLst/>
            <a:cxnLst/>
            <a:rect l="l" t="t" r="r" b="b"/>
            <a:pathLst>
              <a:path w="1247140" h="1276350">
                <a:moveTo>
                  <a:pt x="0" y="0"/>
                </a:moveTo>
                <a:lnTo>
                  <a:pt x="1247046" y="0"/>
                </a:lnTo>
                <a:lnTo>
                  <a:pt x="1247046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045035" y="3622484"/>
            <a:ext cx="78105" cy="2392045"/>
          </a:xfrm>
          <a:custGeom>
            <a:avLst/>
            <a:gdLst/>
            <a:ahLst/>
            <a:cxnLst/>
            <a:rect l="l" t="t" r="r" b="b"/>
            <a:pathLst>
              <a:path w="78104" h="2392045">
                <a:moveTo>
                  <a:pt x="77654" y="136147"/>
                </a:moveTo>
                <a:lnTo>
                  <a:pt x="77399" y="183755"/>
                </a:lnTo>
                <a:lnTo>
                  <a:pt x="76277" y="278144"/>
                </a:lnTo>
                <a:lnTo>
                  <a:pt x="76022" y="324946"/>
                </a:lnTo>
                <a:lnTo>
                  <a:pt x="76022" y="2355770"/>
                </a:lnTo>
                <a:lnTo>
                  <a:pt x="64399" y="2382732"/>
                </a:lnTo>
                <a:lnTo>
                  <a:pt x="38827" y="2391701"/>
                </a:lnTo>
                <a:lnTo>
                  <a:pt x="13254" y="2382704"/>
                </a:lnTo>
                <a:lnTo>
                  <a:pt x="1631" y="2355770"/>
                </a:lnTo>
                <a:lnTo>
                  <a:pt x="1680" y="2353042"/>
                </a:lnTo>
                <a:lnTo>
                  <a:pt x="356" y="2303493"/>
                </a:lnTo>
                <a:lnTo>
                  <a:pt x="0" y="2255693"/>
                </a:lnTo>
                <a:lnTo>
                  <a:pt x="254" y="2208214"/>
                </a:lnTo>
                <a:lnTo>
                  <a:pt x="1376" y="2114055"/>
                </a:lnTo>
                <a:lnTo>
                  <a:pt x="1631" y="2067293"/>
                </a:lnTo>
                <a:lnTo>
                  <a:pt x="1631" y="35931"/>
                </a:lnTo>
                <a:lnTo>
                  <a:pt x="13254" y="8968"/>
                </a:lnTo>
                <a:lnTo>
                  <a:pt x="38827" y="0"/>
                </a:lnTo>
                <a:lnTo>
                  <a:pt x="64399" y="8996"/>
                </a:lnTo>
                <a:lnTo>
                  <a:pt x="76022" y="35931"/>
                </a:lnTo>
                <a:lnTo>
                  <a:pt x="75973" y="38658"/>
                </a:lnTo>
                <a:lnTo>
                  <a:pt x="77297" y="88248"/>
                </a:lnTo>
                <a:lnTo>
                  <a:pt x="77654" y="136147"/>
                </a:lnTo>
                <a:close/>
              </a:path>
            </a:pathLst>
          </a:custGeom>
          <a:solidFill>
            <a:srgbClr val="332D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516255" marR="5080">
              <a:lnSpc>
                <a:spcPts val="6150"/>
              </a:lnSpc>
              <a:spcBef>
                <a:spcPts val="770"/>
              </a:spcBef>
            </a:pPr>
            <a:r>
              <a:rPr spc="220" dirty="0"/>
              <a:t>СПОСОБЫ</a:t>
            </a:r>
            <a:r>
              <a:rPr spc="-80" dirty="0"/>
              <a:t> </a:t>
            </a:r>
            <a:r>
              <a:rPr spc="95" dirty="0"/>
              <a:t>УКЛОНЕНИЯ</a:t>
            </a:r>
            <a:r>
              <a:rPr spc="-80" dirty="0"/>
              <a:t> </a:t>
            </a:r>
            <a:r>
              <a:rPr spc="-15" dirty="0"/>
              <a:t>И</a:t>
            </a:r>
            <a:r>
              <a:rPr spc="-75" dirty="0"/>
              <a:t> </a:t>
            </a:r>
            <a:r>
              <a:rPr spc="195" dirty="0"/>
              <a:t>ЭКСПЕРТНЫЕ </a:t>
            </a:r>
            <a:r>
              <a:rPr spc="-1675" dirty="0"/>
              <a:t> </a:t>
            </a:r>
            <a:r>
              <a:rPr spc="285" dirty="0"/>
              <a:t>ЗАДАЧИ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82871" y="4054475"/>
            <a:ext cx="3752215" cy="75311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>
              <a:lnSpc>
                <a:spcPts val="2850"/>
              </a:lnSpc>
              <a:spcBef>
                <a:spcPts val="219"/>
              </a:spcBef>
            </a:pPr>
            <a:r>
              <a:rPr sz="2400" spc="42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2400" spc="345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spc="470" dirty="0">
                <a:solidFill>
                  <a:srgbClr val="251D20"/>
                </a:solidFill>
                <a:latin typeface="Trebuchet MS"/>
                <a:cs typeface="Trebuchet MS"/>
              </a:rPr>
              <a:t>П</a:t>
            </a:r>
            <a:r>
              <a:rPr sz="2400" spc="45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2400" spc="345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spc="430" dirty="0">
                <a:solidFill>
                  <a:srgbClr val="251D20"/>
                </a:solidFill>
                <a:latin typeface="Trebuchet MS"/>
                <a:cs typeface="Trebuchet MS"/>
              </a:rPr>
              <a:t>Д</a:t>
            </a:r>
            <a:r>
              <a:rPr sz="2400" spc="31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400" spc="430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400" spc="229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2400" spc="42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2400" spc="415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400" spc="370" dirty="0">
                <a:solidFill>
                  <a:srgbClr val="251D20"/>
                </a:solidFill>
                <a:latin typeface="Trebuchet MS"/>
                <a:cs typeface="Trebuchet MS"/>
              </a:rPr>
              <a:t>Л</a:t>
            </a:r>
            <a:r>
              <a:rPr sz="2400" spc="345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spc="42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2400" spc="38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400" spc="40" dirty="0">
                <a:solidFill>
                  <a:srgbClr val="251D20"/>
                </a:solidFill>
                <a:latin typeface="Trebuchet MS"/>
                <a:cs typeface="Trebuchet MS"/>
              </a:rPr>
              <a:t>Е  </a:t>
            </a:r>
            <a:r>
              <a:rPr sz="2400" spc="375" dirty="0">
                <a:solidFill>
                  <a:srgbClr val="251D20"/>
                </a:solidFill>
                <a:latin typeface="Trebuchet MS"/>
                <a:cs typeface="Trebuchet MS"/>
              </a:rPr>
              <a:t>ДЕКЛАРАЦИИ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82871" y="6419824"/>
            <a:ext cx="3644265" cy="147701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1129030">
              <a:lnSpc>
                <a:spcPts val="2850"/>
              </a:lnSpc>
              <a:spcBef>
                <a:spcPts val="219"/>
              </a:spcBef>
              <a:tabLst>
                <a:tab pos="2317115" algn="l"/>
              </a:tabLst>
            </a:pPr>
            <a:r>
              <a:rPr sz="2400" spc="415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400" spc="355" dirty="0">
                <a:solidFill>
                  <a:srgbClr val="251D20"/>
                </a:solidFill>
                <a:latin typeface="Trebuchet MS"/>
                <a:cs typeface="Trebuchet MS"/>
              </a:rPr>
              <a:t>К</a:t>
            </a:r>
            <a:r>
              <a:rPr sz="2400" spc="370" dirty="0">
                <a:solidFill>
                  <a:srgbClr val="251D20"/>
                </a:solidFill>
                <a:latin typeface="Trebuchet MS"/>
                <a:cs typeface="Trebuchet MS"/>
              </a:rPr>
              <a:t>Л</a:t>
            </a:r>
            <a:r>
              <a:rPr sz="2400" spc="305" dirty="0">
                <a:solidFill>
                  <a:srgbClr val="251D20"/>
                </a:solidFill>
                <a:latin typeface="Trebuchet MS"/>
                <a:cs typeface="Trebuchet MS"/>
              </a:rPr>
              <a:t>Ю</a:t>
            </a:r>
            <a:r>
              <a:rPr sz="2400" spc="490" dirty="0">
                <a:solidFill>
                  <a:srgbClr val="251D20"/>
                </a:solidFill>
                <a:latin typeface="Trebuchet MS"/>
                <a:cs typeface="Trebuchet MS"/>
              </a:rPr>
              <a:t>Ч</a:t>
            </a:r>
            <a:r>
              <a:rPr sz="2400" spc="345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spc="42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2400" spc="38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400" spc="60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2400" spc="90" dirty="0">
                <a:solidFill>
                  <a:srgbClr val="251D20"/>
                </a:solidFill>
                <a:latin typeface="Trebuchet MS"/>
                <a:cs typeface="Trebuchet MS"/>
              </a:rPr>
              <a:t>В  </a:t>
            </a:r>
            <a:r>
              <a:rPr sz="2400" spc="370" dirty="0">
                <a:solidFill>
                  <a:srgbClr val="251D20"/>
                </a:solidFill>
                <a:latin typeface="Trebuchet MS"/>
                <a:cs typeface="Trebuchet MS"/>
              </a:rPr>
              <a:t>ДЕКЛАРАЦИЮ</a:t>
            </a:r>
            <a:endParaRPr sz="2400">
              <a:latin typeface="Trebuchet MS"/>
              <a:cs typeface="Trebuchet MS"/>
            </a:endParaRPr>
          </a:p>
          <a:p>
            <a:pPr marL="12700" marR="5080">
              <a:lnSpc>
                <a:spcPts val="2850"/>
              </a:lnSpc>
              <a:tabLst>
                <a:tab pos="2073910" algn="l"/>
              </a:tabLst>
            </a:pPr>
            <a:r>
              <a:rPr sz="2400" spc="445" dirty="0">
                <a:solidFill>
                  <a:srgbClr val="251D20"/>
                </a:solidFill>
                <a:latin typeface="Trebuchet MS"/>
                <a:cs typeface="Trebuchet MS"/>
              </a:rPr>
              <a:t>З</a:t>
            </a:r>
            <a:r>
              <a:rPr sz="2400" spc="42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2400" spc="415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400" spc="345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spc="430" dirty="0">
                <a:solidFill>
                  <a:srgbClr val="251D20"/>
                </a:solidFill>
                <a:latin typeface="Trebuchet MS"/>
                <a:cs typeface="Trebuchet MS"/>
              </a:rPr>
              <a:t>Д</a:t>
            </a:r>
            <a:r>
              <a:rPr sz="2400" spc="31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400" spc="595" dirty="0">
                <a:solidFill>
                  <a:srgbClr val="251D20"/>
                </a:solidFill>
                <a:latin typeface="Trebuchet MS"/>
                <a:cs typeface="Trebuchet MS"/>
              </a:rPr>
              <a:t>М</a:t>
            </a:r>
            <a:r>
              <a:rPr sz="2400" spc="30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40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2400" spc="370" dirty="0">
                <a:solidFill>
                  <a:srgbClr val="251D20"/>
                </a:solidFill>
                <a:latin typeface="Trebuchet MS"/>
                <a:cs typeface="Trebuchet MS"/>
              </a:rPr>
              <a:t>Л</a:t>
            </a:r>
            <a:r>
              <a:rPr sz="2400" spc="31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400" spc="320" dirty="0">
                <a:solidFill>
                  <a:srgbClr val="251D20"/>
                </a:solidFill>
                <a:latin typeface="Trebuchet MS"/>
                <a:cs typeface="Trebuchet MS"/>
              </a:rPr>
              <a:t>Ж</a:t>
            </a:r>
            <a:r>
              <a:rPr sz="2400" spc="42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2400" spc="480" dirty="0">
                <a:solidFill>
                  <a:srgbClr val="251D20"/>
                </a:solidFill>
                <a:latin typeface="Trebuchet MS"/>
                <a:cs typeface="Trebuchet MS"/>
              </a:rPr>
              <a:t>Ы</a:t>
            </a:r>
            <a:r>
              <a:rPr sz="2400" spc="100" dirty="0">
                <a:solidFill>
                  <a:srgbClr val="251D20"/>
                </a:solidFill>
                <a:latin typeface="Trebuchet MS"/>
                <a:cs typeface="Trebuchet MS"/>
              </a:rPr>
              <a:t>Х  </a:t>
            </a:r>
            <a:r>
              <a:rPr sz="2400" spc="360" dirty="0">
                <a:solidFill>
                  <a:srgbClr val="251D20"/>
                </a:solidFill>
                <a:latin typeface="Trebuchet MS"/>
                <a:cs typeface="Trebuchet MS"/>
              </a:rPr>
              <a:t>СВЕДЕНИЙ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410007" y="2695144"/>
            <a:ext cx="7467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54320" algn="l"/>
              </a:tabLst>
            </a:pPr>
            <a:r>
              <a:rPr sz="2400" spc="335" dirty="0">
                <a:solidFill>
                  <a:srgbClr val="251D20"/>
                </a:solidFill>
                <a:latin typeface="Trebuchet MS"/>
                <a:cs typeface="Trebuchet MS"/>
              </a:rPr>
              <a:t>ЗАЩИТА	</a:t>
            </a:r>
            <a:r>
              <a:rPr sz="2400" spc="350" dirty="0">
                <a:solidFill>
                  <a:srgbClr val="251D20"/>
                </a:solidFill>
                <a:latin typeface="Trebuchet MS"/>
                <a:cs typeface="Trebuchet MS"/>
              </a:rPr>
              <a:t>ОБВИНЕНИЕ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045035" y="6309784"/>
            <a:ext cx="78105" cy="2392045"/>
          </a:xfrm>
          <a:custGeom>
            <a:avLst/>
            <a:gdLst/>
            <a:ahLst/>
            <a:cxnLst/>
            <a:rect l="l" t="t" r="r" b="b"/>
            <a:pathLst>
              <a:path w="78104" h="2392045">
                <a:moveTo>
                  <a:pt x="77654" y="136147"/>
                </a:moveTo>
                <a:lnTo>
                  <a:pt x="77399" y="183755"/>
                </a:lnTo>
                <a:lnTo>
                  <a:pt x="76277" y="278144"/>
                </a:lnTo>
                <a:lnTo>
                  <a:pt x="76022" y="324946"/>
                </a:lnTo>
                <a:lnTo>
                  <a:pt x="76022" y="2355770"/>
                </a:lnTo>
                <a:lnTo>
                  <a:pt x="64399" y="2382732"/>
                </a:lnTo>
                <a:lnTo>
                  <a:pt x="38827" y="2391701"/>
                </a:lnTo>
                <a:lnTo>
                  <a:pt x="13254" y="2382704"/>
                </a:lnTo>
                <a:lnTo>
                  <a:pt x="1631" y="2355770"/>
                </a:lnTo>
                <a:lnTo>
                  <a:pt x="1680" y="2353042"/>
                </a:lnTo>
                <a:lnTo>
                  <a:pt x="356" y="2303493"/>
                </a:lnTo>
                <a:lnTo>
                  <a:pt x="0" y="2255693"/>
                </a:lnTo>
                <a:lnTo>
                  <a:pt x="254" y="2208214"/>
                </a:lnTo>
                <a:lnTo>
                  <a:pt x="1376" y="2114055"/>
                </a:lnTo>
                <a:lnTo>
                  <a:pt x="1631" y="2067293"/>
                </a:lnTo>
                <a:lnTo>
                  <a:pt x="1631" y="35931"/>
                </a:lnTo>
                <a:lnTo>
                  <a:pt x="13254" y="8968"/>
                </a:lnTo>
                <a:lnTo>
                  <a:pt x="38827" y="0"/>
                </a:lnTo>
                <a:lnTo>
                  <a:pt x="64399" y="8996"/>
                </a:lnTo>
                <a:lnTo>
                  <a:pt x="76022" y="35931"/>
                </a:lnTo>
                <a:lnTo>
                  <a:pt x="75973" y="38658"/>
                </a:lnTo>
                <a:lnTo>
                  <a:pt x="77297" y="88248"/>
                </a:lnTo>
                <a:lnTo>
                  <a:pt x="77654" y="136147"/>
                </a:lnTo>
                <a:close/>
              </a:path>
            </a:pathLst>
          </a:custGeom>
          <a:solidFill>
            <a:srgbClr val="332D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880666" y="4002278"/>
            <a:ext cx="329819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обоснование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отсутствия </a:t>
            </a:r>
            <a:r>
              <a:rPr sz="2100" spc="-6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50" dirty="0">
                <a:solidFill>
                  <a:srgbClr val="251D20"/>
                </a:solidFill>
                <a:latin typeface="Trebuchet MS"/>
                <a:cs typeface="Trebuchet MS"/>
              </a:rPr>
              <a:t>ФХД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налоговой</a:t>
            </a:r>
            <a:r>
              <a:rPr sz="210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35" dirty="0">
                <a:solidFill>
                  <a:srgbClr val="251D20"/>
                </a:solidFill>
                <a:latin typeface="Trebuchet MS"/>
                <a:cs typeface="Trebuchet MS"/>
              </a:rPr>
              <a:t>базы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229832" y="3836352"/>
            <a:ext cx="3364865" cy="1139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расчет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налоговой</a:t>
            </a:r>
            <a:r>
              <a:rPr sz="210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35" dirty="0">
                <a:solidFill>
                  <a:srgbClr val="251D20"/>
                </a:solidFill>
                <a:latin typeface="Trebuchet MS"/>
                <a:cs typeface="Trebuchet MS"/>
              </a:rPr>
              <a:t>базы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-6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налогов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по </a:t>
            </a:r>
            <a:r>
              <a:rPr sz="2100" spc="120" dirty="0">
                <a:solidFill>
                  <a:srgbClr val="251D20"/>
                </a:solidFill>
                <a:latin typeface="Trebuchet MS"/>
                <a:cs typeface="Trebuchet MS"/>
              </a:rPr>
              <a:t>доступным </a:t>
            </a:r>
            <a:r>
              <a:rPr sz="2100" spc="1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документам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880666" y="6367627"/>
            <a:ext cx="3298190" cy="14803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обоснование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отсутствия </a:t>
            </a:r>
            <a:r>
              <a:rPr sz="2100" spc="-6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 err="1">
                <a:solidFill>
                  <a:srgbClr val="251D20"/>
                </a:solidFill>
                <a:latin typeface="Trebuchet MS"/>
                <a:cs typeface="Trebuchet MS"/>
              </a:rPr>
              <a:t>каких-либо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 err="1">
                <a:solidFill>
                  <a:srgbClr val="251D20"/>
                </a:solidFill>
                <a:latin typeface="Trebuchet MS"/>
                <a:cs typeface="Trebuchet MS"/>
              </a:rPr>
              <a:t>искажений</a:t>
            </a:r>
            <a:r>
              <a:rPr lang="ru-RU" sz="2100" spc="80" dirty="0">
                <a:solidFill>
                  <a:srgbClr val="251D20"/>
                </a:solidFill>
                <a:latin typeface="Trebuchet MS"/>
                <a:cs typeface="Trebuchet MS"/>
              </a:rPr>
              <a:t>, </a:t>
            </a:r>
            <a:r>
              <a:rPr lang="ru-RU" sz="2100" b="1" spc="80" dirty="0">
                <a:solidFill>
                  <a:srgbClr val="251D20"/>
                </a:solidFill>
                <a:latin typeface="Trebuchet MS"/>
                <a:cs typeface="Trebuchet MS"/>
              </a:rPr>
              <a:t>сокращение размера неуплаты</a:t>
            </a:r>
            <a:endParaRPr sz="2100" b="1" dirty="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229832" y="6367627"/>
            <a:ext cx="4248150" cy="1882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признание</a:t>
            </a:r>
            <a:r>
              <a:rPr sz="2100" spc="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порядка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исчисления </a:t>
            </a:r>
            <a:r>
              <a:rPr sz="2100" spc="-6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налогов,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реализованного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налогоплательщиком, </a:t>
            </a:r>
            <a:r>
              <a:rPr sz="2100" spc="30" dirty="0">
                <a:solidFill>
                  <a:srgbClr val="251D20"/>
                </a:solidFill>
                <a:latin typeface="Trebuchet MS"/>
                <a:cs typeface="Trebuchet MS"/>
              </a:rPr>
              <a:t>не </a:t>
            </a:r>
            <a:r>
              <a:rPr sz="2100" spc="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20" dirty="0">
                <a:solidFill>
                  <a:srgbClr val="251D20"/>
                </a:solidFill>
                <a:latin typeface="Trebuchet MS"/>
                <a:cs typeface="Trebuchet MS"/>
              </a:rPr>
              <a:t>соответствующим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положениям </a:t>
            </a:r>
            <a:r>
              <a:rPr sz="2100" spc="-6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налогового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законодательства</a:t>
            </a:r>
            <a:endParaRPr sz="21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11894"/>
            <a:ext cx="1247140" cy="1276350"/>
          </a:xfrm>
          <a:custGeom>
            <a:avLst/>
            <a:gdLst/>
            <a:ahLst/>
            <a:cxnLst/>
            <a:rect l="l" t="t" r="r" b="b"/>
            <a:pathLst>
              <a:path w="1247140" h="1276350">
                <a:moveTo>
                  <a:pt x="0" y="0"/>
                </a:moveTo>
                <a:lnTo>
                  <a:pt x="1247046" y="0"/>
                </a:lnTo>
                <a:lnTo>
                  <a:pt x="1247046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46476" y="5025502"/>
            <a:ext cx="352425" cy="323850"/>
          </a:xfrm>
          <a:custGeom>
            <a:avLst/>
            <a:gdLst/>
            <a:ahLst/>
            <a:cxnLst/>
            <a:rect l="l" t="t" r="r" b="b"/>
            <a:pathLst>
              <a:path w="352425" h="323850">
                <a:moveTo>
                  <a:pt x="352424" y="323849"/>
                </a:moveTo>
                <a:lnTo>
                  <a:pt x="0" y="323849"/>
                </a:lnTo>
                <a:lnTo>
                  <a:pt x="0" y="0"/>
                </a:lnTo>
                <a:lnTo>
                  <a:pt x="352424" y="0"/>
                </a:lnTo>
                <a:lnTo>
                  <a:pt x="352424" y="32384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46476" y="4401413"/>
            <a:ext cx="352425" cy="323850"/>
          </a:xfrm>
          <a:custGeom>
            <a:avLst/>
            <a:gdLst/>
            <a:ahLst/>
            <a:cxnLst/>
            <a:rect l="l" t="t" r="r" b="b"/>
            <a:pathLst>
              <a:path w="352425" h="323850">
                <a:moveTo>
                  <a:pt x="352424" y="323849"/>
                </a:moveTo>
                <a:lnTo>
                  <a:pt x="0" y="323849"/>
                </a:lnTo>
                <a:lnTo>
                  <a:pt x="0" y="0"/>
                </a:lnTo>
                <a:lnTo>
                  <a:pt x="352424" y="0"/>
                </a:lnTo>
                <a:lnTo>
                  <a:pt x="352424" y="32384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561368" y="8041675"/>
            <a:ext cx="61791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5" dirty="0">
                <a:solidFill>
                  <a:srgbClr val="251D20"/>
                </a:solidFill>
                <a:latin typeface="Trebuchet MS"/>
                <a:cs typeface="Trebuchet MS"/>
              </a:rPr>
              <a:t>искажение</a:t>
            </a:r>
            <a:r>
              <a:rPr sz="18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70" dirty="0">
                <a:solidFill>
                  <a:srgbClr val="251D20"/>
                </a:solidFill>
                <a:latin typeface="Trebuchet MS"/>
                <a:cs typeface="Trebuchet MS"/>
              </a:rPr>
              <a:t>декларации</a:t>
            </a:r>
            <a:r>
              <a:rPr sz="18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80" dirty="0">
                <a:solidFill>
                  <a:srgbClr val="251D20"/>
                </a:solidFill>
                <a:latin typeface="Trebuchet MS"/>
                <a:cs typeface="Trebuchet MS"/>
              </a:rPr>
              <a:t>по</a:t>
            </a:r>
            <a:r>
              <a:rPr sz="18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85" dirty="0">
                <a:solidFill>
                  <a:srgbClr val="251D20"/>
                </a:solidFill>
                <a:latin typeface="Trebuchet MS"/>
                <a:cs typeface="Trebuchet MS"/>
              </a:rPr>
              <a:t>результатам</a:t>
            </a:r>
            <a:r>
              <a:rPr sz="18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65" dirty="0">
                <a:solidFill>
                  <a:srgbClr val="251D20"/>
                </a:solidFill>
                <a:latin typeface="Trebuchet MS"/>
                <a:cs typeface="Trebuchet MS"/>
              </a:rPr>
              <a:t>1</a:t>
            </a:r>
            <a:r>
              <a:rPr sz="1800" spc="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5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18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65" dirty="0">
                <a:solidFill>
                  <a:srgbClr val="251D20"/>
                </a:solidFill>
                <a:latin typeface="Trebuchet MS"/>
                <a:cs typeface="Trebuchet MS"/>
              </a:rPr>
              <a:t>2</a:t>
            </a:r>
            <a:r>
              <a:rPr sz="18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45" dirty="0">
                <a:solidFill>
                  <a:srgbClr val="251D20"/>
                </a:solidFill>
                <a:latin typeface="Trebuchet MS"/>
                <a:cs typeface="Trebuchet MS"/>
              </a:rPr>
              <a:t>способа;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61368" y="8689375"/>
            <a:ext cx="4610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0" dirty="0">
                <a:solidFill>
                  <a:srgbClr val="251D20"/>
                </a:solidFill>
                <a:latin typeface="Trebuchet MS"/>
                <a:cs typeface="Trebuchet MS"/>
              </a:rPr>
              <a:t>неотражение</a:t>
            </a:r>
            <a:r>
              <a:rPr sz="1800" spc="5" dirty="0">
                <a:solidFill>
                  <a:srgbClr val="251D20"/>
                </a:solidFill>
                <a:latin typeface="Trebuchet MS"/>
                <a:cs typeface="Trebuchet MS"/>
              </a:rPr>
              <a:t> того, </a:t>
            </a:r>
            <a:r>
              <a:rPr sz="1800" spc="75" dirty="0">
                <a:solidFill>
                  <a:srgbClr val="251D20"/>
                </a:solidFill>
                <a:latin typeface="Trebuchet MS"/>
                <a:cs typeface="Trebuchet MS"/>
              </a:rPr>
              <a:t>что</a:t>
            </a:r>
            <a:r>
              <a:rPr sz="1800" spc="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70" dirty="0">
                <a:solidFill>
                  <a:srgbClr val="251D20"/>
                </a:solidFill>
                <a:latin typeface="Trebuchet MS"/>
                <a:cs typeface="Trebuchet MS"/>
              </a:rPr>
              <a:t>есть</a:t>
            </a:r>
            <a:r>
              <a:rPr sz="1800" spc="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95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18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35" dirty="0">
                <a:solidFill>
                  <a:srgbClr val="251D20"/>
                </a:solidFill>
                <a:latin typeface="Trebuchet MS"/>
                <a:cs typeface="Trebuchet MS"/>
              </a:rPr>
              <a:t>регистрах.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96238" y="4401413"/>
            <a:ext cx="352425" cy="323850"/>
          </a:xfrm>
          <a:custGeom>
            <a:avLst/>
            <a:gdLst/>
            <a:ahLst/>
            <a:cxnLst/>
            <a:rect l="l" t="t" r="r" b="b"/>
            <a:pathLst>
              <a:path w="352425" h="323850">
                <a:moveTo>
                  <a:pt x="352424" y="323849"/>
                </a:moveTo>
                <a:lnTo>
                  <a:pt x="0" y="323849"/>
                </a:lnTo>
                <a:lnTo>
                  <a:pt x="0" y="0"/>
                </a:lnTo>
                <a:lnTo>
                  <a:pt x="352424" y="0"/>
                </a:lnTo>
                <a:lnTo>
                  <a:pt x="352424" y="32384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96238" y="5025502"/>
            <a:ext cx="352425" cy="323850"/>
          </a:xfrm>
          <a:custGeom>
            <a:avLst/>
            <a:gdLst/>
            <a:ahLst/>
            <a:cxnLst/>
            <a:rect l="l" t="t" r="r" b="b"/>
            <a:pathLst>
              <a:path w="352425" h="323850">
                <a:moveTo>
                  <a:pt x="352424" y="323849"/>
                </a:moveTo>
                <a:lnTo>
                  <a:pt x="0" y="323849"/>
                </a:lnTo>
                <a:lnTo>
                  <a:pt x="0" y="0"/>
                </a:lnTo>
                <a:lnTo>
                  <a:pt x="352424" y="0"/>
                </a:lnTo>
                <a:lnTo>
                  <a:pt x="352424" y="32384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96238" y="5610236"/>
            <a:ext cx="352425" cy="323850"/>
          </a:xfrm>
          <a:custGeom>
            <a:avLst/>
            <a:gdLst/>
            <a:ahLst/>
            <a:cxnLst/>
            <a:rect l="l" t="t" r="r" b="b"/>
            <a:pathLst>
              <a:path w="352425" h="323850">
                <a:moveTo>
                  <a:pt x="352424" y="323849"/>
                </a:moveTo>
                <a:lnTo>
                  <a:pt x="0" y="323849"/>
                </a:lnTo>
                <a:lnTo>
                  <a:pt x="0" y="0"/>
                </a:lnTo>
                <a:lnTo>
                  <a:pt x="352424" y="0"/>
                </a:lnTo>
                <a:lnTo>
                  <a:pt x="352424" y="32384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66481" y="8070002"/>
            <a:ext cx="352425" cy="323850"/>
          </a:xfrm>
          <a:custGeom>
            <a:avLst/>
            <a:gdLst/>
            <a:ahLst/>
            <a:cxnLst/>
            <a:rect l="l" t="t" r="r" b="b"/>
            <a:pathLst>
              <a:path w="352425" h="323850">
                <a:moveTo>
                  <a:pt x="352424" y="323849"/>
                </a:moveTo>
                <a:lnTo>
                  <a:pt x="0" y="323849"/>
                </a:lnTo>
                <a:lnTo>
                  <a:pt x="0" y="0"/>
                </a:lnTo>
                <a:lnTo>
                  <a:pt x="352424" y="0"/>
                </a:lnTo>
                <a:lnTo>
                  <a:pt x="352424" y="32384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66481" y="8735109"/>
            <a:ext cx="352425" cy="323850"/>
          </a:xfrm>
          <a:custGeom>
            <a:avLst/>
            <a:gdLst/>
            <a:ahLst/>
            <a:cxnLst/>
            <a:rect l="l" t="t" r="r" b="b"/>
            <a:pathLst>
              <a:path w="352425" h="323850">
                <a:moveTo>
                  <a:pt x="352424" y="323849"/>
                </a:moveTo>
                <a:lnTo>
                  <a:pt x="0" y="323849"/>
                </a:lnTo>
                <a:lnTo>
                  <a:pt x="0" y="0"/>
                </a:lnTo>
                <a:lnTo>
                  <a:pt x="352424" y="0"/>
                </a:lnTo>
                <a:lnTo>
                  <a:pt x="352424" y="32384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40857" y="3311467"/>
            <a:ext cx="248920" cy="849630"/>
          </a:xfrm>
          <a:custGeom>
            <a:avLst/>
            <a:gdLst/>
            <a:ahLst/>
            <a:cxnLst/>
            <a:rect l="l" t="t" r="r" b="b"/>
            <a:pathLst>
              <a:path w="248919" h="849629">
                <a:moveTo>
                  <a:pt x="0" y="697356"/>
                </a:moveTo>
                <a:lnTo>
                  <a:pt x="26796" y="666920"/>
                </a:lnTo>
                <a:lnTo>
                  <a:pt x="81883" y="668307"/>
                </a:lnTo>
                <a:lnTo>
                  <a:pt x="97680" y="40881"/>
                </a:lnTo>
                <a:lnTo>
                  <a:pt x="101729" y="24596"/>
                </a:lnTo>
                <a:lnTo>
                  <a:pt x="111329" y="11495"/>
                </a:lnTo>
                <a:lnTo>
                  <a:pt x="125122" y="2867"/>
                </a:lnTo>
                <a:lnTo>
                  <a:pt x="141753" y="0"/>
                </a:lnTo>
                <a:lnTo>
                  <a:pt x="158218" y="3700"/>
                </a:lnTo>
                <a:lnTo>
                  <a:pt x="171560" y="13011"/>
                </a:lnTo>
                <a:lnTo>
                  <a:pt x="180487" y="26579"/>
                </a:lnTo>
                <a:lnTo>
                  <a:pt x="183712" y="43047"/>
                </a:lnTo>
                <a:lnTo>
                  <a:pt x="167915" y="670473"/>
                </a:lnTo>
                <a:lnTo>
                  <a:pt x="223003" y="671860"/>
                </a:lnTo>
                <a:lnTo>
                  <a:pt x="233405" y="673963"/>
                </a:lnTo>
                <a:lnTo>
                  <a:pt x="241509" y="679275"/>
                </a:lnTo>
                <a:lnTo>
                  <a:pt x="246710" y="687160"/>
                </a:lnTo>
                <a:lnTo>
                  <a:pt x="248401" y="696980"/>
                </a:lnTo>
                <a:lnTo>
                  <a:pt x="248234" y="703606"/>
                </a:lnTo>
                <a:lnTo>
                  <a:pt x="145867" y="836692"/>
                </a:lnTo>
                <a:lnTo>
                  <a:pt x="120365" y="849480"/>
                </a:lnTo>
                <a:lnTo>
                  <a:pt x="113348" y="848400"/>
                </a:lnTo>
                <a:lnTo>
                  <a:pt x="6488" y="709930"/>
                </a:lnTo>
                <a:lnTo>
                  <a:pt x="2217" y="703872"/>
                </a:lnTo>
                <a:lnTo>
                  <a:pt x="0" y="697356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308110" y="3311467"/>
            <a:ext cx="248920" cy="849630"/>
          </a:xfrm>
          <a:custGeom>
            <a:avLst/>
            <a:gdLst/>
            <a:ahLst/>
            <a:cxnLst/>
            <a:rect l="l" t="t" r="r" b="b"/>
            <a:pathLst>
              <a:path w="248920" h="849629">
                <a:moveTo>
                  <a:pt x="0" y="697356"/>
                </a:moveTo>
                <a:lnTo>
                  <a:pt x="26796" y="666920"/>
                </a:lnTo>
                <a:lnTo>
                  <a:pt x="81883" y="668307"/>
                </a:lnTo>
                <a:lnTo>
                  <a:pt x="97680" y="40881"/>
                </a:lnTo>
                <a:lnTo>
                  <a:pt x="101729" y="24596"/>
                </a:lnTo>
                <a:lnTo>
                  <a:pt x="111329" y="11495"/>
                </a:lnTo>
                <a:lnTo>
                  <a:pt x="125122" y="2867"/>
                </a:lnTo>
                <a:lnTo>
                  <a:pt x="141753" y="0"/>
                </a:lnTo>
                <a:lnTo>
                  <a:pt x="158218" y="3700"/>
                </a:lnTo>
                <a:lnTo>
                  <a:pt x="171560" y="13011"/>
                </a:lnTo>
                <a:lnTo>
                  <a:pt x="180487" y="26579"/>
                </a:lnTo>
                <a:lnTo>
                  <a:pt x="183712" y="43047"/>
                </a:lnTo>
                <a:lnTo>
                  <a:pt x="167915" y="670473"/>
                </a:lnTo>
                <a:lnTo>
                  <a:pt x="223003" y="671860"/>
                </a:lnTo>
                <a:lnTo>
                  <a:pt x="233405" y="673963"/>
                </a:lnTo>
                <a:lnTo>
                  <a:pt x="241509" y="679275"/>
                </a:lnTo>
                <a:lnTo>
                  <a:pt x="246710" y="687160"/>
                </a:lnTo>
                <a:lnTo>
                  <a:pt x="248401" y="696980"/>
                </a:lnTo>
                <a:lnTo>
                  <a:pt x="248234" y="703606"/>
                </a:lnTo>
                <a:lnTo>
                  <a:pt x="145867" y="836692"/>
                </a:lnTo>
                <a:lnTo>
                  <a:pt x="120365" y="849480"/>
                </a:lnTo>
                <a:lnTo>
                  <a:pt x="113348" y="848400"/>
                </a:lnTo>
                <a:lnTo>
                  <a:pt x="6488" y="709930"/>
                </a:lnTo>
                <a:lnTo>
                  <a:pt x="2217" y="703872"/>
                </a:lnTo>
                <a:lnTo>
                  <a:pt x="0" y="697356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983427" y="3311467"/>
            <a:ext cx="248920" cy="849630"/>
          </a:xfrm>
          <a:custGeom>
            <a:avLst/>
            <a:gdLst/>
            <a:ahLst/>
            <a:cxnLst/>
            <a:rect l="l" t="t" r="r" b="b"/>
            <a:pathLst>
              <a:path w="248919" h="849629">
                <a:moveTo>
                  <a:pt x="0" y="697356"/>
                </a:moveTo>
                <a:lnTo>
                  <a:pt x="26796" y="666920"/>
                </a:lnTo>
                <a:lnTo>
                  <a:pt x="81883" y="668307"/>
                </a:lnTo>
                <a:lnTo>
                  <a:pt x="97680" y="40881"/>
                </a:lnTo>
                <a:lnTo>
                  <a:pt x="101729" y="24596"/>
                </a:lnTo>
                <a:lnTo>
                  <a:pt x="111329" y="11495"/>
                </a:lnTo>
                <a:lnTo>
                  <a:pt x="125122" y="2867"/>
                </a:lnTo>
                <a:lnTo>
                  <a:pt x="141753" y="0"/>
                </a:lnTo>
                <a:lnTo>
                  <a:pt x="158218" y="3700"/>
                </a:lnTo>
                <a:lnTo>
                  <a:pt x="171560" y="13011"/>
                </a:lnTo>
                <a:lnTo>
                  <a:pt x="180487" y="26579"/>
                </a:lnTo>
                <a:lnTo>
                  <a:pt x="183712" y="43047"/>
                </a:lnTo>
                <a:lnTo>
                  <a:pt x="167915" y="670473"/>
                </a:lnTo>
                <a:lnTo>
                  <a:pt x="223003" y="671860"/>
                </a:lnTo>
                <a:lnTo>
                  <a:pt x="233405" y="673963"/>
                </a:lnTo>
                <a:lnTo>
                  <a:pt x="241509" y="679275"/>
                </a:lnTo>
                <a:lnTo>
                  <a:pt x="246710" y="687160"/>
                </a:lnTo>
                <a:lnTo>
                  <a:pt x="248401" y="696980"/>
                </a:lnTo>
                <a:lnTo>
                  <a:pt x="248234" y="703606"/>
                </a:lnTo>
                <a:lnTo>
                  <a:pt x="145867" y="836692"/>
                </a:lnTo>
                <a:lnTo>
                  <a:pt x="120365" y="849480"/>
                </a:lnTo>
                <a:lnTo>
                  <a:pt x="113348" y="848400"/>
                </a:lnTo>
                <a:lnTo>
                  <a:pt x="6488" y="709930"/>
                </a:lnTo>
                <a:lnTo>
                  <a:pt x="2217" y="703872"/>
                </a:lnTo>
                <a:lnTo>
                  <a:pt x="0" y="697356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6283860" y="3311467"/>
            <a:ext cx="248920" cy="849630"/>
          </a:xfrm>
          <a:custGeom>
            <a:avLst/>
            <a:gdLst/>
            <a:ahLst/>
            <a:cxnLst/>
            <a:rect l="l" t="t" r="r" b="b"/>
            <a:pathLst>
              <a:path w="248919" h="849629">
                <a:moveTo>
                  <a:pt x="0" y="697356"/>
                </a:moveTo>
                <a:lnTo>
                  <a:pt x="26796" y="666920"/>
                </a:lnTo>
                <a:lnTo>
                  <a:pt x="81883" y="668307"/>
                </a:lnTo>
                <a:lnTo>
                  <a:pt x="97680" y="40881"/>
                </a:lnTo>
                <a:lnTo>
                  <a:pt x="101729" y="24596"/>
                </a:lnTo>
                <a:lnTo>
                  <a:pt x="111329" y="11495"/>
                </a:lnTo>
                <a:lnTo>
                  <a:pt x="125122" y="2867"/>
                </a:lnTo>
                <a:lnTo>
                  <a:pt x="141753" y="0"/>
                </a:lnTo>
                <a:lnTo>
                  <a:pt x="158218" y="3700"/>
                </a:lnTo>
                <a:lnTo>
                  <a:pt x="171560" y="13011"/>
                </a:lnTo>
                <a:lnTo>
                  <a:pt x="180487" y="26579"/>
                </a:lnTo>
                <a:lnTo>
                  <a:pt x="183712" y="43047"/>
                </a:lnTo>
                <a:lnTo>
                  <a:pt x="167915" y="670473"/>
                </a:lnTo>
                <a:lnTo>
                  <a:pt x="223003" y="671860"/>
                </a:lnTo>
                <a:lnTo>
                  <a:pt x="233405" y="673963"/>
                </a:lnTo>
                <a:lnTo>
                  <a:pt x="241509" y="679275"/>
                </a:lnTo>
                <a:lnTo>
                  <a:pt x="246710" y="687160"/>
                </a:lnTo>
                <a:lnTo>
                  <a:pt x="248401" y="696980"/>
                </a:lnTo>
                <a:lnTo>
                  <a:pt x="248234" y="703606"/>
                </a:lnTo>
                <a:lnTo>
                  <a:pt x="145867" y="836692"/>
                </a:lnTo>
                <a:lnTo>
                  <a:pt x="120365" y="849480"/>
                </a:lnTo>
                <a:lnTo>
                  <a:pt x="113348" y="848400"/>
                </a:lnTo>
                <a:lnTo>
                  <a:pt x="6488" y="709930"/>
                </a:lnTo>
                <a:lnTo>
                  <a:pt x="2217" y="703872"/>
                </a:lnTo>
                <a:lnTo>
                  <a:pt x="0" y="697356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863098" y="7004672"/>
            <a:ext cx="264160" cy="901700"/>
          </a:xfrm>
          <a:custGeom>
            <a:avLst/>
            <a:gdLst/>
            <a:ahLst/>
            <a:cxnLst/>
            <a:rect l="l" t="t" r="r" b="b"/>
            <a:pathLst>
              <a:path w="264159" h="901700">
                <a:moveTo>
                  <a:pt x="0" y="740123"/>
                </a:moveTo>
                <a:lnTo>
                  <a:pt x="28439" y="707820"/>
                </a:lnTo>
                <a:lnTo>
                  <a:pt x="86905" y="709292"/>
                </a:lnTo>
                <a:lnTo>
                  <a:pt x="103671" y="43388"/>
                </a:lnTo>
                <a:lnTo>
                  <a:pt x="107968" y="26104"/>
                </a:lnTo>
                <a:lnTo>
                  <a:pt x="118156" y="12200"/>
                </a:lnTo>
                <a:lnTo>
                  <a:pt x="132795" y="3042"/>
                </a:lnTo>
                <a:lnTo>
                  <a:pt x="150446" y="0"/>
                </a:lnTo>
                <a:lnTo>
                  <a:pt x="167921" y="3927"/>
                </a:lnTo>
                <a:lnTo>
                  <a:pt x="182081" y="13809"/>
                </a:lnTo>
                <a:lnTo>
                  <a:pt x="191556" y="28209"/>
                </a:lnTo>
                <a:lnTo>
                  <a:pt x="194979" y="45687"/>
                </a:lnTo>
                <a:lnTo>
                  <a:pt x="178213" y="711591"/>
                </a:lnTo>
                <a:lnTo>
                  <a:pt x="236679" y="713063"/>
                </a:lnTo>
                <a:lnTo>
                  <a:pt x="247719" y="715295"/>
                </a:lnTo>
                <a:lnTo>
                  <a:pt x="256320" y="720932"/>
                </a:lnTo>
                <a:lnTo>
                  <a:pt x="261840" y="729301"/>
                </a:lnTo>
                <a:lnTo>
                  <a:pt x="263634" y="739723"/>
                </a:lnTo>
                <a:lnTo>
                  <a:pt x="263457" y="746756"/>
                </a:lnTo>
                <a:lnTo>
                  <a:pt x="154812" y="888003"/>
                </a:lnTo>
                <a:lnTo>
                  <a:pt x="127747" y="901576"/>
                </a:lnTo>
                <a:lnTo>
                  <a:pt x="120299" y="900430"/>
                </a:lnTo>
                <a:lnTo>
                  <a:pt x="6886" y="753467"/>
                </a:lnTo>
                <a:lnTo>
                  <a:pt x="2353" y="747038"/>
                </a:lnTo>
                <a:lnTo>
                  <a:pt x="0" y="740123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260851" y="6216895"/>
            <a:ext cx="622300" cy="622300"/>
          </a:xfrm>
          <a:custGeom>
            <a:avLst/>
            <a:gdLst/>
            <a:ahLst/>
            <a:cxnLst/>
            <a:rect l="l" t="t" r="r" b="b"/>
            <a:pathLst>
              <a:path w="622300" h="622300">
                <a:moveTo>
                  <a:pt x="420314" y="595898"/>
                </a:moveTo>
                <a:lnTo>
                  <a:pt x="415627" y="591211"/>
                </a:lnTo>
                <a:lnTo>
                  <a:pt x="410085" y="582929"/>
                </a:lnTo>
                <a:lnTo>
                  <a:pt x="408421" y="573632"/>
                </a:lnTo>
                <a:lnTo>
                  <a:pt x="410633" y="564198"/>
                </a:lnTo>
                <a:lnTo>
                  <a:pt x="416723" y="555506"/>
                </a:lnTo>
                <a:lnTo>
                  <a:pt x="455688" y="516541"/>
                </a:lnTo>
                <a:lnTo>
                  <a:pt x="11890" y="72743"/>
                </a:lnTo>
                <a:lnTo>
                  <a:pt x="2879" y="58587"/>
                </a:lnTo>
                <a:lnTo>
                  <a:pt x="0" y="42603"/>
                </a:lnTo>
                <a:lnTo>
                  <a:pt x="3251" y="26661"/>
                </a:lnTo>
                <a:lnTo>
                  <a:pt x="12634" y="12634"/>
                </a:lnTo>
                <a:lnTo>
                  <a:pt x="26661" y="3251"/>
                </a:lnTo>
                <a:lnTo>
                  <a:pt x="42603" y="0"/>
                </a:lnTo>
                <a:lnTo>
                  <a:pt x="58587" y="2879"/>
                </a:lnTo>
                <a:lnTo>
                  <a:pt x="72743" y="11890"/>
                </a:lnTo>
                <a:lnTo>
                  <a:pt x="516541" y="455688"/>
                </a:lnTo>
                <a:lnTo>
                  <a:pt x="555506" y="416723"/>
                </a:lnTo>
                <a:lnTo>
                  <a:pt x="564198" y="410633"/>
                </a:lnTo>
                <a:lnTo>
                  <a:pt x="573632" y="408421"/>
                </a:lnTo>
                <a:lnTo>
                  <a:pt x="582929" y="410085"/>
                </a:lnTo>
                <a:lnTo>
                  <a:pt x="621803" y="586205"/>
                </a:lnTo>
                <a:lnTo>
                  <a:pt x="622076" y="593968"/>
                </a:lnTo>
                <a:lnTo>
                  <a:pt x="620760" y="601247"/>
                </a:lnTo>
                <a:lnTo>
                  <a:pt x="593985" y="622059"/>
                </a:lnTo>
                <a:lnTo>
                  <a:pt x="586205" y="621803"/>
                </a:lnTo>
                <a:lnTo>
                  <a:pt x="433897" y="599860"/>
                </a:lnTo>
                <a:lnTo>
                  <a:pt x="426564" y="598781"/>
                </a:lnTo>
                <a:lnTo>
                  <a:pt x="420314" y="595898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320259" y="6255105"/>
            <a:ext cx="581025" cy="661035"/>
          </a:xfrm>
          <a:custGeom>
            <a:avLst/>
            <a:gdLst/>
            <a:ahLst/>
            <a:cxnLst/>
            <a:rect l="l" t="t" r="r" b="b"/>
            <a:pathLst>
              <a:path w="581025" h="661034">
                <a:moveTo>
                  <a:pt x="13743" y="459528"/>
                </a:moveTo>
                <a:lnTo>
                  <a:pt x="18075" y="454512"/>
                </a:lnTo>
                <a:lnTo>
                  <a:pt x="25931" y="448382"/>
                </a:lnTo>
                <a:lnTo>
                  <a:pt x="35083" y="446044"/>
                </a:lnTo>
                <a:lnTo>
                  <a:pt x="44653" y="447563"/>
                </a:lnTo>
                <a:lnTo>
                  <a:pt x="53765" y="453002"/>
                </a:lnTo>
                <a:lnTo>
                  <a:pt x="95467" y="489023"/>
                </a:lnTo>
                <a:lnTo>
                  <a:pt x="505734" y="14055"/>
                </a:lnTo>
                <a:lnTo>
                  <a:pt x="519195" y="4036"/>
                </a:lnTo>
                <a:lnTo>
                  <a:pt x="534927" y="0"/>
                </a:lnTo>
                <a:lnTo>
                  <a:pt x="551063" y="2081"/>
                </a:lnTo>
                <a:lnTo>
                  <a:pt x="565737" y="10415"/>
                </a:lnTo>
                <a:lnTo>
                  <a:pt x="576117" y="23722"/>
                </a:lnTo>
                <a:lnTo>
                  <a:pt x="580522" y="39384"/>
                </a:lnTo>
                <a:lnTo>
                  <a:pt x="578816" y="55535"/>
                </a:lnTo>
                <a:lnTo>
                  <a:pt x="570861" y="70310"/>
                </a:lnTo>
                <a:lnTo>
                  <a:pt x="160594" y="545278"/>
                </a:lnTo>
                <a:lnTo>
                  <a:pt x="202296" y="581300"/>
                </a:lnTo>
                <a:lnTo>
                  <a:pt x="209003" y="589524"/>
                </a:lnTo>
                <a:lnTo>
                  <a:pt x="211897" y="598772"/>
                </a:lnTo>
                <a:lnTo>
                  <a:pt x="210915" y="608166"/>
                </a:lnTo>
                <a:lnTo>
                  <a:pt x="38098" y="659774"/>
                </a:lnTo>
                <a:lnTo>
                  <a:pt x="30375" y="660613"/>
                </a:lnTo>
                <a:lnTo>
                  <a:pt x="23019" y="659831"/>
                </a:lnTo>
                <a:lnTo>
                  <a:pt x="0" y="626866"/>
                </a:lnTo>
                <a:lnTo>
                  <a:pt x="10781" y="473364"/>
                </a:lnTo>
                <a:lnTo>
                  <a:pt x="11323" y="465972"/>
                </a:lnTo>
                <a:lnTo>
                  <a:pt x="13743" y="459528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034949" y="8326147"/>
            <a:ext cx="1401445" cy="409575"/>
          </a:xfrm>
          <a:custGeom>
            <a:avLst/>
            <a:gdLst/>
            <a:ahLst/>
            <a:cxnLst/>
            <a:rect l="l" t="t" r="r" b="b"/>
            <a:pathLst>
              <a:path w="1401444" h="409575">
                <a:moveTo>
                  <a:pt x="1144682" y="409522"/>
                </a:moveTo>
                <a:lnTo>
                  <a:pt x="1128561" y="406327"/>
                </a:lnTo>
                <a:lnTo>
                  <a:pt x="1115778" y="397426"/>
                </a:lnTo>
                <a:lnTo>
                  <a:pt x="1107356" y="383844"/>
                </a:lnTo>
                <a:lnTo>
                  <a:pt x="1104321" y="366606"/>
                </a:lnTo>
                <a:lnTo>
                  <a:pt x="1104321" y="275726"/>
                </a:lnTo>
                <a:lnTo>
                  <a:pt x="69230" y="275726"/>
                </a:lnTo>
                <a:lnTo>
                  <a:pt x="42213" y="269726"/>
                </a:lnTo>
                <a:lnTo>
                  <a:pt x="20215" y="254443"/>
                </a:lnTo>
                <a:lnTo>
                  <a:pt x="5417" y="232061"/>
                </a:lnTo>
                <a:lnTo>
                  <a:pt x="0" y="204761"/>
                </a:lnTo>
                <a:lnTo>
                  <a:pt x="5417" y="177461"/>
                </a:lnTo>
                <a:lnTo>
                  <a:pt x="20215" y="155078"/>
                </a:lnTo>
                <a:lnTo>
                  <a:pt x="42213" y="139795"/>
                </a:lnTo>
                <a:lnTo>
                  <a:pt x="69230" y="133796"/>
                </a:lnTo>
                <a:lnTo>
                  <a:pt x="1104321" y="133796"/>
                </a:lnTo>
                <a:lnTo>
                  <a:pt x="1104321" y="42915"/>
                </a:lnTo>
                <a:lnTo>
                  <a:pt x="1107356" y="25678"/>
                </a:lnTo>
                <a:lnTo>
                  <a:pt x="1115778" y="12096"/>
                </a:lnTo>
                <a:lnTo>
                  <a:pt x="1128561" y="3195"/>
                </a:lnTo>
                <a:lnTo>
                  <a:pt x="1144682" y="0"/>
                </a:lnTo>
                <a:lnTo>
                  <a:pt x="1152819" y="683"/>
                </a:lnTo>
                <a:lnTo>
                  <a:pt x="1379280" y="163247"/>
                </a:lnTo>
                <a:lnTo>
                  <a:pt x="1401423" y="204761"/>
                </a:lnTo>
                <a:lnTo>
                  <a:pt x="1399934" y="216375"/>
                </a:lnTo>
                <a:lnTo>
                  <a:pt x="1176074" y="398302"/>
                </a:lnTo>
                <a:lnTo>
                  <a:pt x="1152819" y="408794"/>
                </a:lnTo>
                <a:lnTo>
                  <a:pt x="1144682" y="409522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16096" y="7682279"/>
            <a:ext cx="206375" cy="206375"/>
          </a:xfrm>
          <a:prstGeom prst="rect">
            <a:avLst/>
          </a:prstGeom>
        </p:spPr>
      </p:pic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516255" marR="5080">
              <a:lnSpc>
                <a:spcPts val="6150"/>
              </a:lnSpc>
              <a:spcBef>
                <a:spcPts val="770"/>
              </a:spcBef>
            </a:pPr>
            <a:r>
              <a:rPr spc="160" dirty="0"/>
              <a:t>КАК</a:t>
            </a:r>
            <a:r>
              <a:rPr spc="-90" dirty="0"/>
              <a:t> </a:t>
            </a:r>
            <a:r>
              <a:rPr spc="65" dirty="0"/>
              <a:t>ВЛИЯЮТ</a:t>
            </a:r>
            <a:r>
              <a:rPr spc="-85" dirty="0"/>
              <a:t> </a:t>
            </a:r>
            <a:r>
              <a:rPr spc="165" dirty="0"/>
              <a:t>ИСКАЖЕНИЯ</a:t>
            </a:r>
            <a:r>
              <a:rPr spc="-85" dirty="0"/>
              <a:t> </a:t>
            </a:r>
            <a:r>
              <a:rPr spc="215" dirty="0"/>
              <a:t>НА</a:t>
            </a:r>
            <a:r>
              <a:rPr spc="-85" dirty="0"/>
              <a:t> </a:t>
            </a:r>
            <a:r>
              <a:rPr spc="160" dirty="0"/>
              <a:t>НАЛОГОВУЮ </a:t>
            </a:r>
            <a:r>
              <a:rPr spc="-1675" dirty="0"/>
              <a:t> </a:t>
            </a:r>
            <a:r>
              <a:rPr spc="240" dirty="0"/>
              <a:t>ДЕКЛАРАЦИЮ?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8567584" y="4333730"/>
            <a:ext cx="66090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5" dirty="0">
                <a:solidFill>
                  <a:srgbClr val="251D20"/>
                </a:solidFill>
                <a:latin typeface="Trebuchet MS"/>
                <a:cs typeface="Trebuchet MS"/>
              </a:rPr>
              <a:t>отнесение</a:t>
            </a:r>
            <a:r>
              <a:rPr sz="1800" spc="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95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1800" spc="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90" dirty="0">
                <a:solidFill>
                  <a:srgbClr val="251D20"/>
                </a:solidFill>
                <a:latin typeface="Trebuchet MS"/>
                <a:cs typeface="Trebuchet MS"/>
              </a:rPr>
              <a:t>расходы</a:t>
            </a:r>
            <a:r>
              <a:rPr sz="1800" spc="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40" dirty="0">
                <a:solidFill>
                  <a:srgbClr val="251D20"/>
                </a:solidFill>
                <a:latin typeface="Trebuchet MS"/>
                <a:cs typeface="Trebuchet MS"/>
              </a:rPr>
              <a:t>затрат,</a:t>
            </a:r>
            <a:r>
              <a:rPr sz="1800" spc="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25" dirty="0">
                <a:solidFill>
                  <a:srgbClr val="251D20"/>
                </a:solidFill>
                <a:latin typeface="Trebuchet MS"/>
                <a:cs typeface="Trebuchet MS"/>
              </a:rPr>
              <a:t>не</a:t>
            </a:r>
            <a:r>
              <a:rPr sz="1800" spc="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75" dirty="0">
                <a:solidFill>
                  <a:srgbClr val="251D20"/>
                </a:solidFill>
                <a:latin typeface="Trebuchet MS"/>
                <a:cs typeface="Trebuchet MS"/>
              </a:rPr>
              <a:t>предусмотренных</a:t>
            </a:r>
            <a:r>
              <a:rPr sz="1800" spc="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105" dirty="0">
                <a:solidFill>
                  <a:srgbClr val="251D20"/>
                </a:solidFill>
                <a:latin typeface="Trebuchet MS"/>
                <a:cs typeface="Trebuchet MS"/>
              </a:rPr>
              <a:t>НК</a:t>
            </a:r>
            <a:r>
              <a:rPr sz="1800" spc="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251D20"/>
                </a:solidFill>
                <a:latin typeface="Trebuchet MS"/>
                <a:cs typeface="Trebuchet MS"/>
              </a:rPr>
              <a:t>РФ;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567584" y="4981430"/>
            <a:ext cx="30676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80" dirty="0">
                <a:solidFill>
                  <a:srgbClr val="251D20"/>
                </a:solidFill>
                <a:latin typeface="Trebuchet MS"/>
                <a:cs typeface="Trebuchet MS"/>
              </a:rPr>
              <a:t>манипуляции</a:t>
            </a:r>
            <a:r>
              <a:rPr sz="18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75" dirty="0">
                <a:solidFill>
                  <a:srgbClr val="251D20"/>
                </a:solidFill>
                <a:latin typeface="Trebuchet MS"/>
                <a:cs typeface="Trebuchet MS"/>
              </a:rPr>
              <a:t>со</a:t>
            </a:r>
            <a:r>
              <a:rPr sz="18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50" dirty="0">
                <a:solidFill>
                  <a:srgbClr val="251D20"/>
                </a:solidFill>
                <a:latin typeface="Trebuchet MS"/>
                <a:cs typeface="Trebuchet MS"/>
              </a:rPr>
              <a:t>льготами;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567584" y="5629130"/>
            <a:ext cx="73412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0" dirty="0">
                <a:solidFill>
                  <a:srgbClr val="251D20"/>
                </a:solidFill>
                <a:latin typeface="Trebuchet MS"/>
                <a:cs typeface="Trebuchet MS"/>
              </a:rPr>
              <a:t>неотражение</a:t>
            </a:r>
            <a:r>
              <a:rPr sz="18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95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18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55" dirty="0">
                <a:solidFill>
                  <a:srgbClr val="251D20"/>
                </a:solidFill>
                <a:latin typeface="Trebuchet MS"/>
                <a:cs typeface="Trebuchet MS"/>
              </a:rPr>
              <a:t>регистрах</a:t>
            </a:r>
            <a:r>
              <a:rPr sz="18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65" dirty="0">
                <a:solidFill>
                  <a:srgbClr val="251D20"/>
                </a:solidFill>
                <a:latin typeface="Trebuchet MS"/>
                <a:cs typeface="Trebuchet MS"/>
              </a:rPr>
              <a:t>всей</a:t>
            </a:r>
            <a:r>
              <a:rPr sz="1800" spc="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30" dirty="0">
                <a:solidFill>
                  <a:srgbClr val="251D20"/>
                </a:solidFill>
                <a:latin typeface="Trebuchet MS"/>
                <a:cs typeface="Trebuchet MS"/>
              </a:rPr>
              <a:t>ФХД,</a:t>
            </a:r>
            <a:r>
              <a:rPr sz="18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55" dirty="0">
                <a:solidFill>
                  <a:srgbClr val="251D20"/>
                </a:solidFill>
                <a:latin typeface="Trebuchet MS"/>
                <a:cs typeface="Trebuchet MS"/>
              </a:rPr>
              <a:t>иное</a:t>
            </a:r>
            <a:r>
              <a:rPr sz="18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65" dirty="0">
                <a:solidFill>
                  <a:srgbClr val="251D20"/>
                </a:solidFill>
                <a:latin typeface="Trebuchet MS"/>
                <a:cs typeface="Trebuchet MS"/>
              </a:rPr>
              <a:t>искажение</a:t>
            </a:r>
            <a:r>
              <a:rPr sz="1800" spc="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45" dirty="0">
                <a:solidFill>
                  <a:srgbClr val="251D20"/>
                </a:solidFill>
                <a:latin typeface="Trebuchet MS"/>
                <a:cs typeface="Trebuchet MS"/>
              </a:rPr>
              <a:t>регистров.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697580" y="6498042"/>
            <a:ext cx="46374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56790" algn="l"/>
              </a:tabLst>
            </a:pPr>
            <a:r>
              <a:rPr sz="2400" spc="350" dirty="0">
                <a:solidFill>
                  <a:srgbClr val="251D20"/>
                </a:solidFill>
                <a:latin typeface="Trebuchet MS"/>
                <a:cs typeface="Trebuchet MS"/>
              </a:rPr>
              <a:t>НАЛОГОВАЯ	</a:t>
            </a:r>
            <a:r>
              <a:rPr sz="2400" spc="375" dirty="0">
                <a:solidFill>
                  <a:srgbClr val="251D20"/>
                </a:solidFill>
                <a:latin typeface="Trebuchet MS"/>
                <a:cs typeface="Trebuchet MS"/>
              </a:rPr>
              <a:t>ДЕКЛАРАЦИЯ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147820" y="4333730"/>
            <a:ext cx="398652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90" dirty="0">
                <a:solidFill>
                  <a:srgbClr val="251D20"/>
                </a:solidFill>
                <a:latin typeface="Trebuchet MS"/>
                <a:cs typeface="Trebuchet MS"/>
              </a:rPr>
              <a:t>использование</a:t>
            </a:r>
            <a:r>
              <a:rPr sz="18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55" dirty="0">
                <a:solidFill>
                  <a:srgbClr val="251D20"/>
                </a:solidFill>
                <a:latin typeface="Trebuchet MS"/>
                <a:cs typeface="Trebuchet MS"/>
              </a:rPr>
              <a:t>технических</a:t>
            </a:r>
            <a:r>
              <a:rPr sz="18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251D20"/>
                </a:solidFill>
                <a:latin typeface="Trebuchet MS"/>
                <a:cs typeface="Trebuchet MS"/>
              </a:rPr>
              <a:t>фирм;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147820" y="4981430"/>
            <a:ext cx="25120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85" dirty="0">
                <a:solidFill>
                  <a:srgbClr val="251D20"/>
                </a:solidFill>
                <a:latin typeface="Trebuchet MS"/>
                <a:cs typeface="Trebuchet MS"/>
              </a:rPr>
              <a:t>подмена</a:t>
            </a:r>
            <a:r>
              <a:rPr sz="18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50" dirty="0">
                <a:solidFill>
                  <a:srgbClr val="251D20"/>
                </a:solidFill>
                <a:latin typeface="Trebuchet MS"/>
                <a:cs typeface="Trebuchet MS"/>
              </a:rPr>
              <a:t>сути</a:t>
            </a:r>
            <a:r>
              <a:rPr sz="1800" spc="-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35" dirty="0">
                <a:solidFill>
                  <a:srgbClr val="251D20"/>
                </a:solidFill>
                <a:latin typeface="Trebuchet MS"/>
                <a:cs typeface="Trebuchet MS"/>
              </a:rPr>
              <a:t>сделки.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4016353" y="8537398"/>
            <a:ext cx="276987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сверка</a:t>
            </a:r>
            <a:r>
              <a:rPr sz="2100" spc="-4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ПУД-регистр;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4016353" y="9280348"/>
            <a:ext cx="3780154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сверка</a:t>
            </a:r>
            <a:r>
              <a:rPr sz="2100" spc="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регистр-декларация.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147820" y="2914570"/>
            <a:ext cx="15967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67660" algn="l"/>
                <a:tab pos="6101715" algn="l"/>
                <a:tab pos="8412480" algn="l"/>
                <a:tab pos="11535410" algn="l"/>
                <a:tab pos="12757150" algn="l"/>
                <a:tab pos="15089505" algn="l"/>
              </a:tabLst>
            </a:pPr>
            <a:r>
              <a:rPr sz="3600" spc="644" baseline="2314" dirty="0">
                <a:solidFill>
                  <a:srgbClr val="251D20"/>
                </a:solidFill>
                <a:latin typeface="Trebuchet MS"/>
                <a:cs typeface="Trebuchet MS"/>
              </a:rPr>
              <a:t>Д</a:t>
            </a:r>
            <a:r>
              <a:rPr sz="3600" spc="472" baseline="2314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600" spc="555" baseline="2314" dirty="0">
                <a:solidFill>
                  <a:srgbClr val="251D20"/>
                </a:solidFill>
                <a:latin typeface="Trebuchet MS"/>
                <a:cs typeface="Trebuchet MS"/>
              </a:rPr>
              <a:t>Г</a:t>
            </a:r>
            <a:r>
              <a:rPr sz="3600" spc="472" baseline="2314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600" spc="622" baseline="2314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3600" spc="472" baseline="2314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600" spc="254" baseline="2314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3600" baseline="2314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3600" spc="705" baseline="1157" dirty="0">
                <a:solidFill>
                  <a:srgbClr val="251D20"/>
                </a:solidFill>
                <a:latin typeface="Trebuchet MS"/>
                <a:cs typeface="Trebuchet MS"/>
              </a:rPr>
              <a:t>П</a:t>
            </a:r>
            <a:r>
              <a:rPr sz="3600" spc="607" baseline="1157" dirty="0">
                <a:solidFill>
                  <a:srgbClr val="251D20"/>
                </a:solidFill>
                <a:latin typeface="Trebuchet MS"/>
                <a:cs typeface="Trebuchet MS"/>
              </a:rPr>
              <a:t>У</a:t>
            </a:r>
            <a:r>
              <a:rPr sz="3600" spc="217" baseline="1157" dirty="0">
                <a:solidFill>
                  <a:srgbClr val="251D20"/>
                </a:solidFill>
                <a:latin typeface="Trebuchet MS"/>
                <a:cs typeface="Trebuchet MS"/>
              </a:rPr>
              <a:t>Д</a:t>
            </a:r>
            <a:r>
              <a:rPr sz="3600" baseline="1157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2400" spc="45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2400" spc="345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spc="370" dirty="0">
                <a:solidFill>
                  <a:srgbClr val="251D20"/>
                </a:solidFill>
                <a:latin typeface="Trebuchet MS"/>
                <a:cs typeface="Trebuchet MS"/>
              </a:rPr>
              <a:t>Г</a:t>
            </a:r>
            <a:r>
              <a:rPr sz="2400" spc="38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400" spc="430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400" spc="229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2400" spc="45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2400" spc="195" dirty="0">
                <a:solidFill>
                  <a:srgbClr val="251D20"/>
                </a:solidFill>
                <a:latin typeface="Trebuchet MS"/>
                <a:cs typeface="Trebuchet MS"/>
              </a:rPr>
              <a:t>Ы</a:t>
            </a:r>
            <a:r>
              <a:rPr sz="240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3600" spc="644" baseline="1157" dirty="0">
                <a:solidFill>
                  <a:srgbClr val="251D20"/>
                </a:solidFill>
                <a:latin typeface="Trebuchet MS"/>
                <a:cs typeface="Trebuchet MS"/>
              </a:rPr>
              <a:t>Б</a:t>
            </a:r>
            <a:r>
              <a:rPr sz="3600" spc="607" baseline="1157" dirty="0">
                <a:solidFill>
                  <a:srgbClr val="251D20"/>
                </a:solidFill>
                <a:latin typeface="Trebuchet MS"/>
                <a:cs typeface="Trebuchet MS"/>
              </a:rPr>
              <a:t>У</a:t>
            </a:r>
            <a:r>
              <a:rPr sz="3600" spc="652" baseline="1157" dirty="0">
                <a:solidFill>
                  <a:srgbClr val="251D20"/>
                </a:solidFill>
                <a:latin typeface="Trebuchet MS"/>
                <a:cs typeface="Trebuchet MS"/>
              </a:rPr>
              <a:t>Х</a:t>
            </a:r>
            <a:r>
              <a:rPr sz="3600" spc="555" baseline="1157" dirty="0">
                <a:solidFill>
                  <a:srgbClr val="251D20"/>
                </a:solidFill>
                <a:latin typeface="Trebuchet MS"/>
                <a:cs typeface="Trebuchet MS"/>
              </a:rPr>
              <a:t>Г</a:t>
            </a:r>
            <a:r>
              <a:rPr sz="3600" spc="630" baseline="1157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3600" spc="555" baseline="1157" dirty="0">
                <a:solidFill>
                  <a:srgbClr val="251D20"/>
                </a:solidFill>
                <a:latin typeface="Trebuchet MS"/>
                <a:cs typeface="Trebuchet MS"/>
              </a:rPr>
              <a:t>Л</a:t>
            </a:r>
            <a:r>
              <a:rPr sz="3600" spc="345" baseline="1157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3600" spc="517" baseline="1157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3600" spc="682" baseline="1157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3600" spc="644" baseline="1157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3600" spc="532" baseline="1157" dirty="0">
                <a:solidFill>
                  <a:srgbClr val="251D20"/>
                </a:solidFill>
                <a:latin typeface="Trebuchet MS"/>
                <a:cs typeface="Trebuchet MS"/>
              </a:rPr>
              <a:t>К</a:t>
            </a:r>
            <a:r>
              <a:rPr sz="3600" spc="569" baseline="1157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3600" spc="142" baseline="1157" dirty="0">
                <a:solidFill>
                  <a:srgbClr val="251D20"/>
                </a:solidFill>
                <a:latin typeface="Trebuchet MS"/>
                <a:cs typeface="Trebuchet MS"/>
              </a:rPr>
              <a:t>Й</a:t>
            </a:r>
            <a:r>
              <a:rPr sz="3600" baseline="1157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3600" spc="607" baseline="1157" dirty="0">
                <a:solidFill>
                  <a:srgbClr val="251D20"/>
                </a:solidFill>
                <a:latin typeface="Trebuchet MS"/>
                <a:cs typeface="Trebuchet MS"/>
              </a:rPr>
              <a:t>У</a:t>
            </a:r>
            <a:r>
              <a:rPr sz="3600" spc="735" baseline="1157" dirty="0">
                <a:solidFill>
                  <a:srgbClr val="251D20"/>
                </a:solidFill>
                <a:latin typeface="Trebuchet MS"/>
                <a:cs typeface="Trebuchet MS"/>
              </a:rPr>
              <a:t>Ч</a:t>
            </a:r>
            <a:r>
              <a:rPr sz="3600" spc="517" baseline="1157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3600" spc="-82" baseline="1157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3600" baseline="1157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3600" spc="637" baseline="1157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3600" spc="630" baseline="1157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3600" spc="555" baseline="1157" dirty="0">
                <a:solidFill>
                  <a:srgbClr val="251D20"/>
                </a:solidFill>
                <a:latin typeface="Trebuchet MS"/>
                <a:cs typeface="Trebuchet MS"/>
              </a:rPr>
              <a:t>Л</a:t>
            </a:r>
            <a:r>
              <a:rPr sz="3600" spc="472" baseline="1157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600" spc="555" baseline="1157" dirty="0">
                <a:solidFill>
                  <a:srgbClr val="251D20"/>
                </a:solidFill>
                <a:latin typeface="Trebuchet MS"/>
                <a:cs typeface="Trebuchet MS"/>
              </a:rPr>
              <a:t>Г</a:t>
            </a:r>
            <a:r>
              <a:rPr sz="3600" spc="472" baseline="1157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600" spc="622" baseline="1157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3600" spc="719" baseline="1157" dirty="0">
                <a:solidFill>
                  <a:srgbClr val="251D20"/>
                </a:solidFill>
                <a:latin typeface="Trebuchet MS"/>
                <a:cs typeface="Trebuchet MS"/>
              </a:rPr>
              <a:t>Ы</a:t>
            </a:r>
            <a:r>
              <a:rPr sz="3600" spc="142" baseline="1157" dirty="0">
                <a:solidFill>
                  <a:srgbClr val="251D20"/>
                </a:solidFill>
                <a:latin typeface="Trebuchet MS"/>
                <a:cs typeface="Trebuchet MS"/>
              </a:rPr>
              <a:t>Й</a:t>
            </a:r>
            <a:r>
              <a:rPr sz="3600" baseline="1157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3600" spc="607" baseline="1157" dirty="0">
                <a:solidFill>
                  <a:srgbClr val="251D20"/>
                </a:solidFill>
                <a:latin typeface="Trebuchet MS"/>
                <a:cs typeface="Trebuchet MS"/>
              </a:rPr>
              <a:t>У</a:t>
            </a:r>
            <a:r>
              <a:rPr sz="3600" spc="735" baseline="1157" dirty="0">
                <a:solidFill>
                  <a:srgbClr val="251D20"/>
                </a:solidFill>
                <a:latin typeface="Trebuchet MS"/>
                <a:cs typeface="Trebuchet MS"/>
              </a:rPr>
              <a:t>Ч</a:t>
            </a:r>
            <a:r>
              <a:rPr sz="3600" spc="517" baseline="1157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3600" spc="-82" baseline="1157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endParaRPr sz="3600" baseline="1157">
              <a:latin typeface="Trebuchet MS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4016353" y="6470419"/>
            <a:ext cx="3300729" cy="1670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8675" marR="65405" indent="-664210">
              <a:lnSpc>
                <a:spcPct val="116100"/>
              </a:lnSpc>
              <a:spcBef>
                <a:spcPts val="100"/>
              </a:spcBef>
            </a:pPr>
            <a:r>
              <a:rPr sz="2100" b="1" spc="80" dirty="0">
                <a:latin typeface="Trebuchet MS"/>
                <a:cs typeface="Trebuchet MS"/>
              </a:rPr>
              <a:t>СПОСОБЫ</a:t>
            </a:r>
            <a:r>
              <a:rPr sz="2100" b="1" spc="-100" dirty="0">
                <a:latin typeface="Trebuchet MS"/>
                <a:cs typeface="Trebuchet MS"/>
              </a:rPr>
              <a:t> </a:t>
            </a:r>
            <a:r>
              <a:rPr sz="2100" b="1" spc="45" dirty="0">
                <a:latin typeface="Trebuchet MS"/>
                <a:cs typeface="Trebuchet MS"/>
              </a:rPr>
              <a:t>ВЫЯВЛЕНИЯ </a:t>
            </a:r>
            <a:r>
              <a:rPr sz="2100" b="1" spc="-620" dirty="0">
                <a:latin typeface="Trebuchet MS"/>
                <a:cs typeface="Trebuchet MS"/>
              </a:rPr>
              <a:t> </a:t>
            </a:r>
            <a:r>
              <a:rPr sz="2100" b="1" spc="65" dirty="0">
                <a:latin typeface="Trebuchet MS"/>
                <a:cs typeface="Trebuchet MS"/>
              </a:rPr>
              <a:t>ИСКАЖЕНИЙ</a:t>
            </a:r>
            <a:endParaRPr sz="2100">
              <a:latin typeface="Trebuchet MS"/>
              <a:cs typeface="Trebuchet MS"/>
            </a:endParaRPr>
          </a:p>
          <a:p>
            <a:pPr marL="12700" marR="5080">
              <a:lnSpc>
                <a:spcPct val="116100"/>
              </a:lnSpc>
              <a:spcBef>
                <a:spcPts val="1240"/>
              </a:spcBef>
            </a:pP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фактический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контроль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-6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встречная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проверка;</a:t>
            </a:r>
            <a:endParaRPr sz="2100">
              <a:latin typeface="Trebuchet MS"/>
              <a:cs typeface="Trebuchet MS"/>
            </a:endParaRPr>
          </a:p>
        </p:txBody>
      </p:sp>
      <p:pic>
        <p:nvPicPr>
          <p:cNvPr id="32" name="object 3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16096" y="8668158"/>
            <a:ext cx="206375" cy="206375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16096" y="9398327"/>
            <a:ext cx="206375" cy="2063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12549" y="4187552"/>
            <a:ext cx="38100" cy="762000"/>
          </a:xfrm>
          <a:custGeom>
            <a:avLst/>
            <a:gdLst/>
            <a:ahLst/>
            <a:cxnLst/>
            <a:rect l="l" t="t" r="r" b="b"/>
            <a:pathLst>
              <a:path w="38100" h="762000">
                <a:moveTo>
                  <a:pt x="38099" y="761999"/>
                </a:moveTo>
                <a:lnTo>
                  <a:pt x="0" y="761999"/>
                </a:lnTo>
                <a:lnTo>
                  <a:pt x="0" y="0"/>
                </a:lnTo>
                <a:lnTo>
                  <a:pt x="38099" y="0"/>
                </a:lnTo>
                <a:lnTo>
                  <a:pt x="38099" y="76199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712549" y="2740934"/>
            <a:ext cx="38100" cy="762000"/>
          </a:xfrm>
          <a:custGeom>
            <a:avLst/>
            <a:gdLst/>
            <a:ahLst/>
            <a:cxnLst/>
            <a:rect l="l" t="t" r="r" b="b"/>
            <a:pathLst>
              <a:path w="38100" h="762000">
                <a:moveTo>
                  <a:pt x="38099" y="761999"/>
                </a:moveTo>
                <a:lnTo>
                  <a:pt x="0" y="761999"/>
                </a:lnTo>
                <a:lnTo>
                  <a:pt x="0" y="0"/>
                </a:lnTo>
                <a:lnTo>
                  <a:pt x="38099" y="0"/>
                </a:lnTo>
                <a:lnTo>
                  <a:pt x="38099" y="76199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8700" y="3"/>
            <a:ext cx="228600" cy="3121660"/>
          </a:xfrm>
          <a:custGeom>
            <a:avLst/>
            <a:gdLst/>
            <a:ahLst/>
            <a:cxnLst/>
            <a:rect l="l" t="t" r="r" b="b"/>
            <a:pathLst>
              <a:path w="228600" h="3121660">
                <a:moveTo>
                  <a:pt x="228599" y="3121270"/>
                </a:moveTo>
                <a:lnTo>
                  <a:pt x="0" y="3121270"/>
                </a:lnTo>
                <a:lnTo>
                  <a:pt x="0" y="0"/>
                </a:lnTo>
                <a:lnTo>
                  <a:pt x="228599" y="0"/>
                </a:lnTo>
                <a:lnTo>
                  <a:pt x="228599" y="312127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70901" y="4586480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6" y="158486"/>
                </a:lnTo>
                <a:lnTo>
                  <a:pt x="861428" y="291741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157045" y="4538047"/>
            <a:ext cx="112839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165" dirty="0">
                <a:solidFill>
                  <a:srgbClr val="251D20"/>
                </a:solidFill>
                <a:latin typeface="Trebuchet MS"/>
                <a:cs typeface="Trebuchet MS"/>
              </a:rPr>
              <a:t>Д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г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100" spc="155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100" spc="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18955" y="6887681"/>
            <a:ext cx="3811904" cy="764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Совокупность</a:t>
            </a:r>
            <a:r>
              <a:rPr sz="2100" spc="-4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экономически </a:t>
            </a:r>
            <a:r>
              <a:rPr sz="2100" spc="-6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однородных</a:t>
            </a:r>
            <a:r>
              <a:rPr sz="2100" spc="-4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операций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90616" y="8420882"/>
            <a:ext cx="2819400" cy="76454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Результаты</a:t>
            </a:r>
            <a:r>
              <a:rPr sz="2100" spc="-6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35" dirty="0">
                <a:solidFill>
                  <a:srgbClr val="251D20"/>
                </a:solidFill>
                <a:latin typeface="Trebuchet MS"/>
                <a:cs typeface="Trebuchet MS"/>
              </a:rPr>
              <a:t>ФХД</a:t>
            </a:r>
            <a:endParaRPr sz="21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-5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моменте/за</a:t>
            </a:r>
            <a:r>
              <a:rPr sz="2100" spc="-5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период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57045" y="5546971"/>
            <a:ext cx="267970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Первичный</a:t>
            </a:r>
            <a:r>
              <a:rPr sz="2100" spc="-6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учетный </a:t>
            </a:r>
            <a:r>
              <a:rPr sz="2100" spc="-6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документ</a:t>
            </a:r>
            <a:r>
              <a:rPr sz="2100" spc="-4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(ПУД)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70901" y="5823284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6" y="158486"/>
                </a:lnTo>
                <a:lnTo>
                  <a:pt x="861428" y="291741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370901" y="7009155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6" y="158486"/>
                </a:lnTo>
                <a:lnTo>
                  <a:pt x="861428" y="291741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370901" y="8349483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6" y="158486"/>
                </a:lnTo>
                <a:lnTo>
                  <a:pt x="861428" y="291741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370901" y="9034792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6" y="158486"/>
                </a:lnTo>
                <a:lnTo>
                  <a:pt x="861428" y="291741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275521" y="4585963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180045" y="0"/>
                </a:moveTo>
                <a:lnTo>
                  <a:pt x="188052" y="0"/>
                </a:lnTo>
                <a:lnTo>
                  <a:pt x="199860" y="2340"/>
                </a:lnTo>
                <a:lnTo>
                  <a:pt x="209223" y="8860"/>
                </a:lnTo>
                <a:lnTo>
                  <a:pt x="215392" y="18808"/>
                </a:lnTo>
                <a:lnTo>
                  <a:pt x="217615" y="31434"/>
                </a:lnTo>
                <a:lnTo>
                  <a:pt x="217615" y="98000"/>
                </a:lnTo>
                <a:lnTo>
                  <a:pt x="975779" y="98000"/>
                </a:lnTo>
                <a:lnTo>
                  <a:pt x="995567" y="102395"/>
                </a:lnTo>
                <a:lnTo>
                  <a:pt x="1011680" y="113588"/>
                </a:lnTo>
                <a:lnTo>
                  <a:pt x="1022519" y="129983"/>
                </a:lnTo>
                <a:lnTo>
                  <a:pt x="1026487" y="149979"/>
                </a:lnTo>
                <a:lnTo>
                  <a:pt x="1022519" y="169975"/>
                </a:lnTo>
                <a:lnTo>
                  <a:pt x="1011680" y="186370"/>
                </a:lnTo>
                <a:lnTo>
                  <a:pt x="995567" y="197564"/>
                </a:lnTo>
                <a:lnTo>
                  <a:pt x="975779" y="201958"/>
                </a:lnTo>
                <a:lnTo>
                  <a:pt x="217615" y="201958"/>
                </a:lnTo>
                <a:lnTo>
                  <a:pt x="217615" y="268525"/>
                </a:lnTo>
                <a:lnTo>
                  <a:pt x="215392" y="281150"/>
                </a:lnTo>
                <a:lnTo>
                  <a:pt x="209223" y="291099"/>
                </a:lnTo>
                <a:lnTo>
                  <a:pt x="199860" y="297618"/>
                </a:lnTo>
                <a:lnTo>
                  <a:pt x="188052" y="299959"/>
                </a:lnTo>
                <a:lnTo>
                  <a:pt x="180045" y="299959"/>
                </a:lnTo>
                <a:lnTo>
                  <a:pt x="16218" y="180386"/>
                </a:lnTo>
                <a:lnTo>
                  <a:pt x="0" y="149979"/>
                </a:lnTo>
                <a:lnTo>
                  <a:pt x="1090" y="141472"/>
                </a:lnTo>
                <a:lnTo>
                  <a:pt x="165059" y="8218"/>
                </a:lnTo>
                <a:lnTo>
                  <a:pt x="172244" y="2876"/>
                </a:lnTo>
                <a:lnTo>
                  <a:pt x="180045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099835" y="5168938"/>
            <a:ext cx="624205" cy="386080"/>
          </a:xfrm>
          <a:custGeom>
            <a:avLst/>
            <a:gdLst/>
            <a:ahLst/>
            <a:cxnLst/>
            <a:rect l="l" t="t" r="r" b="b"/>
            <a:pathLst>
              <a:path w="624205" h="386079">
                <a:moveTo>
                  <a:pt x="73566" y="0"/>
                </a:moveTo>
                <a:lnTo>
                  <a:pt x="311943" y="238377"/>
                </a:lnTo>
                <a:lnTo>
                  <a:pt x="550320" y="0"/>
                </a:lnTo>
                <a:lnTo>
                  <a:pt x="623887" y="73566"/>
                </a:lnTo>
                <a:lnTo>
                  <a:pt x="311943" y="385510"/>
                </a:lnTo>
                <a:lnTo>
                  <a:pt x="0" y="73566"/>
                </a:lnTo>
                <a:lnTo>
                  <a:pt x="73566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682871" y="828374"/>
            <a:ext cx="1374838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5" dirty="0"/>
              <a:t>МЕТОДИКА</a:t>
            </a:r>
            <a:r>
              <a:rPr spc="-105" dirty="0"/>
              <a:t> </a:t>
            </a:r>
            <a:r>
              <a:rPr spc="130" dirty="0"/>
              <a:t>НАЛОГОВОЙ</a:t>
            </a:r>
            <a:r>
              <a:rPr spc="-100" dirty="0"/>
              <a:t> </a:t>
            </a:r>
            <a:r>
              <a:rPr spc="225" dirty="0"/>
              <a:t>ЭКСПЕРТИЗЫ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418955" y="4603235"/>
            <a:ext cx="97091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170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д</a:t>
            </a:r>
            <a:r>
              <a:rPr sz="2100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л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к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418955" y="2921003"/>
            <a:ext cx="3945254" cy="1115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65"/>
              </a:lnSpc>
              <a:spcBef>
                <a:spcPts val="100"/>
              </a:spcBef>
            </a:pPr>
            <a:r>
              <a:rPr sz="2400" spc="325" dirty="0">
                <a:solidFill>
                  <a:srgbClr val="251D20"/>
                </a:solidFill>
                <a:latin typeface="Trebuchet MS"/>
                <a:cs typeface="Trebuchet MS"/>
              </a:rPr>
              <a:t>ФИНАНСОВО-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ts val="2850"/>
              </a:lnSpc>
            </a:pPr>
            <a:r>
              <a:rPr sz="2400" spc="365" dirty="0">
                <a:solidFill>
                  <a:srgbClr val="251D20"/>
                </a:solidFill>
                <a:latin typeface="Trebuchet MS"/>
                <a:cs typeface="Trebuchet MS"/>
              </a:rPr>
              <a:t>ХОЗЯЙСТВЕННАЯ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ts val="2865"/>
              </a:lnSpc>
              <a:tabLst>
                <a:tab pos="2920365" algn="l"/>
              </a:tabLst>
            </a:pPr>
            <a:r>
              <a:rPr sz="2400" spc="430" dirty="0">
                <a:solidFill>
                  <a:srgbClr val="251D20"/>
                </a:solidFill>
                <a:latin typeface="Trebuchet MS"/>
                <a:cs typeface="Trebuchet MS"/>
              </a:rPr>
              <a:t>Д</a:t>
            </a:r>
            <a:r>
              <a:rPr sz="2400" spc="345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spc="375" dirty="0">
                <a:solidFill>
                  <a:srgbClr val="251D20"/>
                </a:solidFill>
                <a:latin typeface="Trebuchet MS"/>
                <a:cs typeface="Trebuchet MS"/>
              </a:rPr>
              <a:t>Я</a:t>
            </a:r>
            <a:r>
              <a:rPr sz="2400" spc="229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2400" spc="345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spc="370" dirty="0">
                <a:solidFill>
                  <a:srgbClr val="251D20"/>
                </a:solidFill>
                <a:latin typeface="Trebuchet MS"/>
                <a:cs typeface="Trebuchet MS"/>
              </a:rPr>
              <a:t>Л</a:t>
            </a:r>
            <a:r>
              <a:rPr sz="2400" spc="405" dirty="0">
                <a:solidFill>
                  <a:srgbClr val="251D20"/>
                </a:solidFill>
                <a:latin typeface="Trebuchet MS"/>
                <a:cs typeface="Trebuchet MS"/>
              </a:rPr>
              <a:t>Ь</a:t>
            </a:r>
            <a:r>
              <a:rPr sz="2400" spc="42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2400" spc="31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400" spc="430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400" spc="229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2400" spc="120" dirty="0">
                <a:solidFill>
                  <a:srgbClr val="251D20"/>
                </a:solidFill>
                <a:latin typeface="Trebuchet MS"/>
                <a:cs typeface="Trebuchet MS"/>
              </a:rPr>
              <a:t>Ь</a:t>
            </a:r>
            <a:r>
              <a:rPr sz="240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2400" spc="-65" dirty="0">
                <a:solidFill>
                  <a:srgbClr val="251D20"/>
                </a:solidFill>
                <a:latin typeface="Trebuchet MS"/>
                <a:cs typeface="Trebuchet MS"/>
              </a:rPr>
              <a:t>(</a:t>
            </a:r>
            <a:r>
              <a:rPr sz="2400" spc="-434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365" dirty="0">
                <a:solidFill>
                  <a:srgbClr val="251D20"/>
                </a:solidFill>
                <a:latin typeface="Trebuchet MS"/>
                <a:cs typeface="Trebuchet MS"/>
              </a:rPr>
              <a:t>Ф</a:t>
            </a:r>
            <a:r>
              <a:rPr sz="2400" spc="434" dirty="0">
                <a:solidFill>
                  <a:srgbClr val="251D20"/>
                </a:solidFill>
                <a:latin typeface="Trebuchet MS"/>
                <a:cs typeface="Trebuchet MS"/>
              </a:rPr>
              <a:t>Х</a:t>
            </a:r>
            <a:r>
              <a:rPr sz="2400" spc="430" dirty="0">
                <a:solidFill>
                  <a:srgbClr val="251D20"/>
                </a:solidFill>
                <a:latin typeface="Trebuchet MS"/>
                <a:cs typeface="Trebuchet MS"/>
              </a:rPr>
              <a:t>Д</a:t>
            </a:r>
            <a:r>
              <a:rPr sz="2400" spc="-50" dirty="0">
                <a:solidFill>
                  <a:srgbClr val="251D20"/>
                </a:solidFill>
                <a:latin typeface="Trebuchet MS"/>
                <a:cs typeface="Trebuchet MS"/>
              </a:rPr>
              <a:t>)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157045" y="2921003"/>
            <a:ext cx="3035935" cy="75311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>
              <a:lnSpc>
                <a:spcPts val="2850"/>
              </a:lnSpc>
              <a:spcBef>
                <a:spcPts val="219"/>
              </a:spcBef>
              <a:tabLst>
                <a:tab pos="350520" algn="l"/>
                <a:tab pos="2293620" algn="l"/>
              </a:tabLst>
            </a:pPr>
            <a:r>
              <a:rPr sz="2400" spc="31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400" spc="229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2400" spc="45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2400" spc="42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2400" spc="320" dirty="0">
                <a:solidFill>
                  <a:srgbClr val="251D20"/>
                </a:solidFill>
                <a:latin typeface="Trebuchet MS"/>
                <a:cs typeface="Trebuchet MS"/>
              </a:rPr>
              <a:t>Ж</a:t>
            </a:r>
            <a:r>
              <a:rPr sz="2400" spc="345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spc="42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2400" spc="38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400" spc="60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2400" spc="365" dirty="0">
                <a:solidFill>
                  <a:srgbClr val="251D20"/>
                </a:solidFill>
                <a:latin typeface="Trebuchet MS"/>
                <a:cs typeface="Trebuchet MS"/>
              </a:rPr>
              <a:t>Ф</a:t>
            </a:r>
            <a:r>
              <a:rPr sz="2400" spc="434" dirty="0">
                <a:solidFill>
                  <a:srgbClr val="251D20"/>
                </a:solidFill>
                <a:latin typeface="Trebuchet MS"/>
                <a:cs typeface="Trebuchet MS"/>
              </a:rPr>
              <a:t>Х</a:t>
            </a:r>
            <a:r>
              <a:rPr sz="2400" spc="90" dirty="0">
                <a:solidFill>
                  <a:srgbClr val="251D20"/>
                </a:solidFill>
                <a:latin typeface="Trebuchet MS"/>
                <a:cs typeface="Trebuchet MS"/>
              </a:rPr>
              <a:t>Д  </a:t>
            </a:r>
            <a:r>
              <a:rPr sz="2400" spc="130" dirty="0">
                <a:solidFill>
                  <a:srgbClr val="251D20"/>
                </a:solidFill>
                <a:latin typeface="Trebuchet MS"/>
                <a:cs typeface="Trebuchet MS"/>
              </a:rPr>
              <a:t>В	</a:t>
            </a:r>
            <a:r>
              <a:rPr sz="2400" spc="365" dirty="0">
                <a:solidFill>
                  <a:srgbClr val="251D20"/>
                </a:solidFill>
                <a:latin typeface="Trebuchet MS"/>
                <a:cs typeface="Trebuchet MS"/>
              </a:rPr>
              <a:t>ДОКУМЕНТАХ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436133" y="4206169"/>
            <a:ext cx="4050029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Определение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экономического </a:t>
            </a:r>
            <a:r>
              <a:rPr sz="2100" spc="-6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содержания</a:t>
            </a:r>
            <a:r>
              <a:rPr sz="2100" spc="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операций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436133" y="2921003"/>
            <a:ext cx="38506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18030" algn="l"/>
              </a:tabLst>
            </a:pPr>
            <a:r>
              <a:rPr sz="2400" spc="430" dirty="0">
                <a:solidFill>
                  <a:srgbClr val="251D20"/>
                </a:solidFill>
                <a:latin typeface="Trebuchet MS"/>
                <a:cs typeface="Trebuchet MS"/>
              </a:rPr>
              <a:t>Д</a:t>
            </a:r>
            <a:r>
              <a:rPr sz="2400" spc="345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spc="380" dirty="0">
                <a:solidFill>
                  <a:srgbClr val="251D20"/>
                </a:solidFill>
                <a:latin typeface="Trebuchet MS"/>
                <a:cs typeface="Trebuchet MS"/>
              </a:rPr>
              <a:t>Й</a:t>
            </a:r>
            <a:r>
              <a:rPr sz="2400" spc="430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400" spc="229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2400" spc="415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400" spc="38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400" spc="90" dirty="0">
                <a:solidFill>
                  <a:srgbClr val="251D20"/>
                </a:solidFill>
                <a:latin typeface="Trebuchet MS"/>
                <a:cs typeface="Trebuchet MS"/>
              </a:rPr>
              <a:t>Я</a:t>
            </a:r>
            <a:r>
              <a:rPr sz="240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2400" spc="490" dirty="0">
                <a:solidFill>
                  <a:srgbClr val="251D20"/>
                </a:solidFill>
                <a:latin typeface="Trebuchet MS"/>
                <a:cs typeface="Trebuchet MS"/>
              </a:rPr>
              <a:t>Э</a:t>
            </a:r>
            <a:r>
              <a:rPr sz="2400" spc="355" dirty="0">
                <a:solidFill>
                  <a:srgbClr val="251D20"/>
                </a:solidFill>
                <a:latin typeface="Trebuchet MS"/>
                <a:cs typeface="Trebuchet MS"/>
              </a:rPr>
              <a:t>К</a:t>
            </a:r>
            <a:r>
              <a:rPr sz="2400" spc="430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400" spc="470" dirty="0">
                <a:solidFill>
                  <a:srgbClr val="251D20"/>
                </a:solidFill>
                <a:latin typeface="Trebuchet MS"/>
                <a:cs typeface="Trebuchet MS"/>
              </a:rPr>
              <a:t>П</a:t>
            </a:r>
            <a:r>
              <a:rPr sz="2400" spc="345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spc="45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2400" spc="229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2400" spc="135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418955" y="5890967"/>
            <a:ext cx="130175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п</a:t>
            </a:r>
            <a:r>
              <a:rPr sz="2100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2100" spc="125" dirty="0">
                <a:solidFill>
                  <a:srgbClr val="251D20"/>
                </a:solidFill>
                <a:latin typeface="Trebuchet MS"/>
                <a:cs typeface="Trebuchet MS"/>
              </a:rPr>
              <a:t>ц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157045" y="6936209"/>
            <a:ext cx="183388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Регистр</a:t>
            </a:r>
            <a:r>
              <a:rPr sz="2100" spc="-9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учета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157045" y="8319641"/>
            <a:ext cx="151828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Отчетность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157045" y="9069390"/>
            <a:ext cx="310515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Налоговые</a:t>
            </a:r>
            <a:r>
              <a:rPr sz="2100" spc="-9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декларации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2436133" y="5544306"/>
            <a:ext cx="448056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Моделирование</a:t>
            </a:r>
            <a:r>
              <a:rPr sz="2100" spc="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обязанностей</a:t>
            </a:r>
            <a:r>
              <a:rPr sz="2100" spc="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по </a:t>
            </a:r>
            <a:r>
              <a:rPr sz="2100" spc="-6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уплате</a:t>
            </a:r>
            <a:r>
              <a:rPr sz="2100" spc="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налогов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436133" y="6882104"/>
            <a:ext cx="3370579" cy="1139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Изучение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фактического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исполнения</a:t>
            </a:r>
            <a:r>
              <a:rPr sz="2100" spc="-4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обязанности </a:t>
            </a:r>
            <a:r>
              <a:rPr sz="2100" spc="-6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(исчисление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уплата)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2436133" y="8908250"/>
            <a:ext cx="3565525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Выявление</a:t>
            </a:r>
            <a:r>
              <a:rPr sz="2100" spc="-6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(невыявление) </a:t>
            </a:r>
            <a:r>
              <a:rPr sz="2100" spc="-6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расхождений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4099835" y="6527888"/>
            <a:ext cx="624205" cy="386080"/>
          </a:xfrm>
          <a:custGeom>
            <a:avLst/>
            <a:gdLst/>
            <a:ahLst/>
            <a:cxnLst/>
            <a:rect l="l" t="t" r="r" b="b"/>
            <a:pathLst>
              <a:path w="624205" h="386079">
                <a:moveTo>
                  <a:pt x="73566" y="0"/>
                </a:moveTo>
                <a:lnTo>
                  <a:pt x="311943" y="238377"/>
                </a:lnTo>
                <a:lnTo>
                  <a:pt x="550320" y="0"/>
                </a:lnTo>
                <a:lnTo>
                  <a:pt x="623887" y="73566"/>
                </a:lnTo>
                <a:lnTo>
                  <a:pt x="311943" y="385510"/>
                </a:lnTo>
                <a:lnTo>
                  <a:pt x="0" y="73566"/>
                </a:lnTo>
                <a:lnTo>
                  <a:pt x="73566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4099835" y="8332779"/>
            <a:ext cx="624205" cy="386080"/>
          </a:xfrm>
          <a:custGeom>
            <a:avLst/>
            <a:gdLst/>
            <a:ahLst/>
            <a:cxnLst/>
            <a:rect l="l" t="t" r="r" b="b"/>
            <a:pathLst>
              <a:path w="624205" h="386079">
                <a:moveTo>
                  <a:pt x="73566" y="0"/>
                </a:moveTo>
                <a:lnTo>
                  <a:pt x="311943" y="238377"/>
                </a:lnTo>
                <a:lnTo>
                  <a:pt x="550320" y="0"/>
                </a:lnTo>
                <a:lnTo>
                  <a:pt x="623887" y="73566"/>
                </a:lnTo>
                <a:lnTo>
                  <a:pt x="311943" y="385510"/>
                </a:lnTo>
                <a:lnTo>
                  <a:pt x="0" y="73566"/>
                </a:lnTo>
                <a:lnTo>
                  <a:pt x="73566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0311970" y="6974827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180045" y="0"/>
                </a:moveTo>
                <a:lnTo>
                  <a:pt x="188052" y="0"/>
                </a:lnTo>
                <a:lnTo>
                  <a:pt x="199860" y="2340"/>
                </a:lnTo>
                <a:lnTo>
                  <a:pt x="209223" y="8860"/>
                </a:lnTo>
                <a:lnTo>
                  <a:pt x="215392" y="18808"/>
                </a:lnTo>
                <a:lnTo>
                  <a:pt x="217615" y="31434"/>
                </a:lnTo>
                <a:lnTo>
                  <a:pt x="217615" y="98000"/>
                </a:lnTo>
                <a:lnTo>
                  <a:pt x="975779" y="98000"/>
                </a:lnTo>
                <a:lnTo>
                  <a:pt x="995567" y="102395"/>
                </a:lnTo>
                <a:lnTo>
                  <a:pt x="1011680" y="113588"/>
                </a:lnTo>
                <a:lnTo>
                  <a:pt x="1022519" y="129983"/>
                </a:lnTo>
                <a:lnTo>
                  <a:pt x="1026487" y="149979"/>
                </a:lnTo>
                <a:lnTo>
                  <a:pt x="1022519" y="169975"/>
                </a:lnTo>
                <a:lnTo>
                  <a:pt x="1011680" y="186370"/>
                </a:lnTo>
                <a:lnTo>
                  <a:pt x="995567" y="197564"/>
                </a:lnTo>
                <a:lnTo>
                  <a:pt x="975779" y="201958"/>
                </a:lnTo>
                <a:lnTo>
                  <a:pt x="217615" y="201958"/>
                </a:lnTo>
                <a:lnTo>
                  <a:pt x="217615" y="268525"/>
                </a:lnTo>
                <a:lnTo>
                  <a:pt x="215392" y="281150"/>
                </a:lnTo>
                <a:lnTo>
                  <a:pt x="209223" y="291099"/>
                </a:lnTo>
                <a:lnTo>
                  <a:pt x="199860" y="297618"/>
                </a:lnTo>
                <a:lnTo>
                  <a:pt x="188052" y="299959"/>
                </a:lnTo>
                <a:lnTo>
                  <a:pt x="180045" y="299959"/>
                </a:lnTo>
                <a:lnTo>
                  <a:pt x="16218" y="180386"/>
                </a:lnTo>
                <a:lnTo>
                  <a:pt x="0" y="149979"/>
                </a:lnTo>
                <a:lnTo>
                  <a:pt x="1090" y="141472"/>
                </a:lnTo>
                <a:lnTo>
                  <a:pt x="165059" y="8218"/>
                </a:lnTo>
                <a:lnTo>
                  <a:pt x="172244" y="2876"/>
                </a:lnTo>
                <a:lnTo>
                  <a:pt x="180045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0382758" y="7372742"/>
            <a:ext cx="822960" cy="1195070"/>
          </a:xfrm>
          <a:custGeom>
            <a:avLst/>
            <a:gdLst/>
            <a:ahLst/>
            <a:cxnLst/>
            <a:rect l="l" t="t" r="r" b="b"/>
            <a:pathLst>
              <a:path w="822959" h="1195070">
                <a:moveTo>
                  <a:pt x="794321" y="537197"/>
                </a:moveTo>
                <a:lnTo>
                  <a:pt x="791514" y="517740"/>
                </a:lnTo>
                <a:lnTo>
                  <a:pt x="781177" y="500176"/>
                </a:lnTo>
                <a:lnTo>
                  <a:pt x="764921" y="487883"/>
                </a:lnTo>
                <a:lnTo>
                  <a:pt x="745921" y="482841"/>
                </a:lnTo>
                <a:lnTo>
                  <a:pt x="726440" y="485203"/>
                </a:lnTo>
                <a:lnTo>
                  <a:pt x="708736" y="495071"/>
                </a:lnTo>
                <a:lnTo>
                  <a:pt x="142506" y="999248"/>
                </a:lnTo>
                <a:lnTo>
                  <a:pt x="98234" y="949540"/>
                </a:lnTo>
                <a:lnTo>
                  <a:pt x="88188" y="941578"/>
                </a:lnTo>
                <a:lnTo>
                  <a:pt x="76962" y="938250"/>
                </a:lnTo>
                <a:lnTo>
                  <a:pt x="65633" y="939609"/>
                </a:lnTo>
                <a:lnTo>
                  <a:pt x="6438" y="1149286"/>
                </a:lnTo>
                <a:lnTo>
                  <a:pt x="5588" y="1158659"/>
                </a:lnTo>
                <a:lnTo>
                  <a:pt x="6692" y="1167561"/>
                </a:lnTo>
                <a:lnTo>
                  <a:pt x="37503" y="1194498"/>
                </a:lnTo>
                <a:lnTo>
                  <a:pt x="46875" y="1194701"/>
                </a:lnTo>
                <a:lnTo>
                  <a:pt x="232232" y="1179042"/>
                </a:lnTo>
                <a:lnTo>
                  <a:pt x="264642" y="1149045"/>
                </a:lnTo>
                <a:lnTo>
                  <a:pt x="262636" y="1137513"/>
                </a:lnTo>
                <a:lnTo>
                  <a:pt x="255905" y="1126604"/>
                </a:lnTo>
                <a:lnTo>
                  <a:pt x="211632" y="1076896"/>
                </a:lnTo>
                <a:lnTo>
                  <a:pt x="777875" y="572719"/>
                </a:lnTo>
                <a:lnTo>
                  <a:pt x="789724" y="556272"/>
                </a:lnTo>
                <a:lnTo>
                  <a:pt x="794321" y="537197"/>
                </a:lnTo>
                <a:close/>
              </a:path>
              <a:path w="822959" h="1195070">
                <a:moveTo>
                  <a:pt x="822921" y="57023"/>
                </a:moveTo>
                <a:lnTo>
                  <a:pt x="821232" y="37439"/>
                </a:lnTo>
                <a:lnTo>
                  <a:pt x="811923" y="19316"/>
                </a:lnTo>
                <a:lnTo>
                  <a:pt x="796391" y="6108"/>
                </a:lnTo>
                <a:lnTo>
                  <a:pt x="777709" y="0"/>
                </a:lnTo>
                <a:lnTo>
                  <a:pt x="758126" y="1231"/>
                </a:lnTo>
                <a:lnTo>
                  <a:pt x="739889" y="10083"/>
                </a:lnTo>
                <a:lnTo>
                  <a:pt x="145796" y="481101"/>
                </a:lnTo>
                <a:lnTo>
                  <a:pt x="104432" y="428942"/>
                </a:lnTo>
                <a:lnTo>
                  <a:pt x="94856" y="420433"/>
                </a:lnTo>
                <a:lnTo>
                  <a:pt x="83832" y="416471"/>
                </a:lnTo>
                <a:lnTo>
                  <a:pt x="72453" y="417169"/>
                </a:lnTo>
                <a:lnTo>
                  <a:pt x="1384" y="623125"/>
                </a:lnTo>
                <a:lnTo>
                  <a:pt x="0" y="632434"/>
                </a:lnTo>
                <a:lnTo>
                  <a:pt x="596" y="641388"/>
                </a:lnTo>
                <a:lnTo>
                  <a:pt x="29806" y="670026"/>
                </a:lnTo>
                <a:lnTo>
                  <a:pt x="39166" y="670775"/>
                </a:lnTo>
                <a:lnTo>
                  <a:pt x="225107" y="665734"/>
                </a:lnTo>
                <a:lnTo>
                  <a:pt x="259181" y="637628"/>
                </a:lnTo>
                <a:lnTo>
                  <a:pt x="257835" y="625995"/>
                </a:lnTo>
                <a:lnTo>
                  <a:pt x="251739" y="614730"/>
                </a:lnTo>
                <a:lnTo>
                  <a:pt x="210375" y="562559"/>
                </a:lnTo>
                <a:lnTo>
                  <a:pt x="804481" y="91541"/>
                </a:lnTo>
                <a:lnTo>
                  <a:pt x="817257" y="75806"/>
                </a:lnTo>
                <a:lnTo>
                  <a:pt x="822921" y="57023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0352913" y="5040667"/>
            <a:ext cx="896619" cy="1097915"/>
          </a:xfrm>
          <a:custGeom>
            <a:avLst/>
            <a:gdLst/>
            <a:ahLst/>
            <a:cxnLst/>
            <a:rect l="l" t="t" r="r" b="b"/>
            <a:pathLst>
              <a:path w="896620" h="1097914">
                <a:moveTo>
                  <a:pt x="858037" y="59817"/>
                </a:moveTo>
                <a:lnTo>
                  <a:pt x="849464" y="21475"/>
                </a:lnTo>
                <a:lnTo>
                  <a:pt x="816559" y="12"/>
                </a:lnTo>
                <a:lnTo>
                  <a:pt x="796937" y="0"/>
                </a:lnTo>
                <a:lnTo>
                  <a:pt x="778179" y="7658"/>
                </a:lnTo>
                <a:lnTo>
                  <a:pt x="155181" y="439737"/>
                </a:lnTo>
                <a:lnTo>
                  <a:pt x="117246" y="385038"/>
                </a:lnTo>
                <a:lnTo>
                  <a:pt x="108229" y="375932"/>
                </a:lnTo>
                <a:lnTo>
                  <a:pt x="97485" y="371271"/>
                </a:lnTo>
                <a:lnTo>
                  <a:pt x="86080" y="371246"/>
                </a:lnTo>
                <a:lnTo>
                  <a:pt x="75044" y="376059"/>
                </a:lnTo>
                <a:lnTo>
                  <a:pt x="1981" y="572236"/>
                </a:lnTo>
                <a:lnTo>
                  <a:pt x="0" y="581431"/>
                </a:lnTo>
                <a:lnTo>
                  <a:pt x="25" y="590410"/>
                </a:lnTo>
                <a:lnTo>
                  <a:pt x="27355" y="620864"/>
                </a:lnTo>
                <a:lnTo>
                  <a:pt x="222529" y="629056"/>
                </a:lnTo>
                <a:lnTo>
                  <a:pt x="231470" y="629348"/>
                </a:lnTo>
                <a:lnTo>
                  <a:pt x="239407" y="627100"/>
                </a:lnTo>
                <a:lnTo>
                  <a:pt x="245986" y="622541"/>
                </a:lnTo>
                <a:lnTo>
                  <a:pt x="254355" y="613892"/>
                </a:lnTo>
                <a:lnTo>
                  <a:pt x="258330" y="603199"/>
                </a:lnTo>
                <a:lnTo>
                  <a:pt x="257733" y="591502"/>
                </a:lnTo>
                <a:lnTo>
                  <a:pt x="252361" y="579856"/>
                </a:lnTo>
                <a:lnTo>
                  <a:pt x="214426" y="525157"/>
                </a:lnTo>
                <a:lnTo>
                  <a:pt x="837425" y="93091"/>
                </a:lnTo>
                <a:lnTo>
                  <a:pt x="851179" y="78193"/>
                </a:lnTo>
                <a:lnTo>
                  <a:pt x="858037" y="59817"/>
                </a:lnTo>
                <a:close/>
              </a:path>
              <a:path w="896620" h="1097914">
                <a:moveTo>
                  <a:pt x="896315" y="528231"/>
                </a:moveTo>
                <a:lnTo>
                  <a:pt x="887742" y="489889"/>
                </a:lnTo>
                <a:lnTo>
                  <a:pt x="854837" y="468414"/>
                </a:lnTo>
                <a:lnTo>
                  <a:pt x="835215" y="468401"/>
                </a:lnTo>
                <a:lnTo>
                  <a:pt x="816457" y="476072"/>
                </a:lnTo>
                <a:lnTo>
                  <a:pt x="193459" y="908151"/>
                </a:lnTo>
                <a:lnTo>
                  <a:pt x="155524" y="853452"/>
                </a:lnTo>
                <a:lnTo>
                  <a:pt x="146494" y="844334"/>
                </a:lnTo>
                <a:lnTo>
                  <a:pt x="135763" y="839685"/>
                </a:lnTo>
                <a:lnTo>
                  <a:pt x="124345" y="839660"/>
                </a:lnTo>
                <a:lnTo>
                  <a:pt x="113309" y="844461"/>
                </a:lnTo>
                <a:lnTo>
                  <a:pt x="40259" y="1040650"/>
                </a:lnTo>
                <a:lnTo>
                  <a:pt x="38277" y="1049845"/>
                </a:lnTo>
                <a:lnTo>
                  <a:pt x="38303" y="1058811"/>
                </a:lnTo>
                <a:lnTo>
                  <a:pt x="65633" y="1089279"/>
                </a:lnTo>
                <a:lnTo>
                  <a:pt x="260794" y="1097470"/>
                </a:lnTo>
                <a:lnTo>
                  <a:pt x="269748" y="1097762"/>
                </a:lnTo>
                <a:lnTo>
                  <a:pt x="277685" y="1095514"/>
                </a:lnTo>
                <a:lnTo>
                  <a:pt x="284264" y="1090942"/>
                </a:lnTo>
                <a:lnTo>
                  <a:pt x="292633" y="1082294"/>
                </a:lnTo>
                <a:lnTo>
                  <a:pt x="296608" y="1071600"/>
                </a:lnTo>
                <a:lnTo>
                  <a:pt x="296011" y="1059916"/>
                </a:lnTo>
                <a:lnTo>
                  <a:pt x="290639" y="1048270"/>
                </a:lnTo>
                <a:lnTo>
                  <a:pt x="252704" y="993571"/>
                </a:lnTo>
                <a:lnTo>
                  <a:pt x="875703" y="561492"/>
                </a:lnTo>
                <a:lnTo>
                  <a:pt x="889457" y="546608"/>
                </a:lnTo>
                <a:lnTo>
                  <a:pt x="896315" y="528231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12549" y="4187547"/>
            <a:ext cx="38100" cy="762000"/>
          </a:xfrm>
          <a:custGeom>
            <a:avLst/>
            <a:gdLst/>
            <a:ahLst/>
            <a:cxnLst/>
            <a:rect l="l" t="t" r="r" b="b"/>
            <a:pathLst>
              <a:path w="38100" h="762000">
                <a:moveTo>
                  <a:pt x="38099" y="761999"/>
                </a:moveTo>
                <a:lnTo>
                  <a:pt x="0" y="761999"/>
                </a:lnTo>
                <a:lnTo>
                  <a:pt x="0" y="0"/>
                </a:lnTo>
                <a:lnTo>
                  <a:pt x="38099" y="0"/>
                </a:lnTo>
                <a:lnTo>
                  <a:pt x="38099" y="76199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712549" y="2740931"/>
            <a:ext cx="38100" cy="762000"/>
          </a:xfrm>
          <a:custGeom>
            <a:avLst/>
            <a:gdLst/>
            <a:ahLst/>
            <a:cxnLst/>
            <a:rect l="l" t="t" r="r" b="b"/>
            <a:pathLst>
              <a:path w="38100" h="762000">
                <a:moveTo>
                  <a:pt x="38099" y="761999"/>
                </a:moveTo>
                <a:lnTo>
                  <a:pt x="0" y="761999"/>
                </a:lnTo>
                <a:lnTo>
                  <a:pt x="0" y="0"/>
                </a:lnTo>
                <a:lnTo>
                  <a:pt x="38099" y="0"/>
                </a:lnTo>
                <a:lnTo>
                  <a:pt x="38099" y="76199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8700" y="0"/>
            <a:ext cx="228600" cy="3121660"/>
          </a:xfrm>
          <a:custGeom>
            <a:avLst/>
            <a:gdLst/>
            <a:ahLst/>
            <a:cxnLst/>
            <a:rect l="l" t="t" r="r" b="b"/>
            <a:pathLst>
              <a:path w="228600" h="3121660">
                <a:moveTo>
                  <a:pt x="0" y="3121270"/>
                </a:moveTo>
                <a:lnTo>
                  <a:pt x="0" y="0"/>
                </a:lnTo>
                <a:lnTo>
                  <a:pt x="228599" y="0"/>
                </a:lnTo>
                <a:lnTo>
                  <a:pt x="228599" y="3121270"/>
                </a:lnTo>
                <a:lnTo>
                  <a:pt x="0" y="312127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081542" y="6895610"/>
            <a:ext cx="4895850" cy="958215"/>
          </a:xfrm>
          <a:prstGeom prst="rect">
            <a:avLst/>
          </a:prstGeom>
          <a:solidFill>
            <a:srgbClr val="F7F7F7"/>
          </a:solidFill>
          <a:ln w="25079">
            <a:solidFill>
              <a:srgbClr val="24664D"/>
            </a:solidFill>
          </a:ln>
        </p:spPr>
        <p:txBody>
          <a:bodyPr vert="horz" wrap="square" lIns="0" tIns="64769" rIns="0" bIns="0" rtlCol="0">
            <a:spAutoFit/>
          </a:bodyPr>
          <a:lstStyle/>
          <a:p>
            <a:pPr marL="220345" marR="541020">
              <a:lnSpc>
                <a:spcPct val="116100"/>
              </a:lnSpc>
              <a:spcBef>
                <a:spcPts val="509"/>
              </a:spcBef>
            </a:pP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подлежащий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уплате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налог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учетом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обстоятельств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дела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(С)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923739" y="5739941"/>
            <a:ext cx="624205" cy="386080"/>
          </a:xfrm>
          <a:custGeom>
            <a:avLst/>
            <a:gdLst/>
            <a:ahLst/>
            <a:cxnLst/>
            <a:rect l="l" t="t" r="r" b="b"/>
            <a:pathLst>
              <a:path w="624204" h="386079">
                <a:moveTo>
                  <a:pt x="73566" y="0"/>
                </a:moveTo>
                <a:lnTo>
                  <a:pt x="311943" y="238377"/>
                </a:lnTo>
                <a:lnTo>
                  <a:pt x="550320" y="0"/>
                </a:lnTo>
                <a:lnTo>
                  <a:pt x="623887" y="73566"/>
                </a:lnTo>
                <a:lnTo>
                  <a:pt x="311943" y="385510"/>
                </a:lnTo>
                <a:lnTo>
                  <a:pt x="0" y="73566"/>
                </a:lnTo>
                <a:lnTo>
                  <a:pt x="73566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645456" y="5739941"/>
            <a:ext cx="624205" cy="386080"/>
          </a:xfrm>
          <a:custGeom>
            <a:avLst/>
            <a:gdLst/>
            <a:ahLst/>
            <a:cxnLst/>
            <a:rect l="l" t="t" r="r" b="b"/>
            <a:pathLst>
              <a:path w="624204" h="386079">
                <a:moveTo>
                  <a:pt x="73566" y="0"/>
                </a:moveTo>
                <a:lnTo>
                  <a:pt x="311943" y="238377"/>
                </a:lnTo>
                <a:lnTo>
                  <a:pt x="550320" y="0"/>
                </a:lnTo>
                <a:lnTo>
                  <a:pt x="623887" y="73566"/>
                </a:lnTo>
                <a:lnTo>
                  <a:pt x="311943" y="385510"/>
                </a:lnTo>
                <a:lnTo>
                  <a:pt x="0" y="73566"/>
                </a:lnTo>
                <a:lnTo>
                  <a:pt x="73566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219301" y="5124036"/>
            <a:ext cx="624205" cy="386080"/>
          </a:xfrm>
          <a:custGeom>
            <a:avLst/>
            <a:gdLst/>
            <a:ahLst/>
            <a:cxnLst/>
            <a:rect l="l" t="t" r="r" b="b"/>
            <a:pathLst>
              <a:path w="624205" h="386079">
                <a:moveTo>
                  <a:pt x="73566" y="0"/>
                </a:moveTo>
                <a:lnTo>
                  <a:pt x="311943" y="238377"/>
                </a:lnTo>
                <a:lnTo>
                  <a:pt x="550320" y="0"/>
                </a:lnTo>
                <a:lnTo>
                  <a:pt x="623887" y="73566"/>
                </a:lnTo>
                <a:lnTo>
                  <a:pt x="311943" y="385510"/>
                </a:lnTo>
                <a:lnTo>
                  <a:pt x="0" y="73566"/>
                </a:lnTo>
                <a:lnTo>
                  <a:pt x="73566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3040720" y="5555658"/>
            <a:ext cx="297751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3225" marR="5080" indent="-391160">
              <a:lnSpc>
                <a:spcPct val="117600"/>
              </a:lnSpc>
              <a:spcBef>
                <a:spcPts val="100"/>
              </a:spcBef>
            </a:pPr>
            <a:r>
              <a:rPr sz="1700" spc="100" dirty="0">
                <a:solidFill>
                  <a:srgbClr val="251D20"/>
                </a:solidFill>
                <a:latin typeface="Trebuchet MS"/>
                <a:cs typeface="Trebuchet MS"/>
              </a:rPr>
              <a:t>правовая</a:t>
            </a:r>
            <a:r>
              <a:rPr sz="17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700" spc="85" dirty="0">
                <a:solidFill>
                  <a:srgbClr val="251D20"/>
                </a:solidFill>
                <a:latin typeface="Trebuchet MS"/>
                <a:cs typeface="Trebuchet MS"/>
              </a:rPr>
              <a:t>модель</a:t>
            </a:r>
            <a:r>
              <a:rPr sz="17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700" spc="70" dirty="0">
                <a:solidFill>
                  <a:srgbClr val="251D20"/>
                </a:solidFill>
                <a:latin typeface="Trebuchet MS"/>
                <a:cs typeface="Trebuchet MS"/>
              </a:rPr>
              <a:t>действий </a:t>
            </a:r>
            <a:r>
              <a:rPr sz="1700" spc="-50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700" spc="80" dirty="0">
                <a:solidFill>
                  <a:srgbClr val="251D20"/>
                </a:solidFill>
                <a:latin typeface="Trebuchet MS"/>
                <a:cs typeface="Trebuchet MS"/>
              </a:rPr>
              <a:t>налогоплательщика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4232546" y="6365626"/>
            <a:ext cx="624205" cy="386080"/>
          </a:xfrm>
          <a:custGeom>
            <a:avLst/>
            <a:gdLst/>
            <a:ahLst/>
            <a:cxnLst/>
            <a:rect l="l" t="t" r="r" b="b"/>
            <a:pathLst>
              <a:path w="624205" h="386079">
                <a:moveTo>
                  <a:pt x="73566" y="0"/>
                </a:moveTo>
                <a:lnTo>
                  <a:pt x="311943" y="238377"/>
                </a:lnTo>
                <a:lnTo>
                  <a:pt x="550320" y="0"/>
                </a:lnTo>
                <a:lnTo>
                  <a:pt x="623887" y="73566"/>
                </a:lnTo>
                <a:lnTo>
                  <a:pt x="311943" y="385510"/>
                </a:lnTo>
                <a:lnTo>
                  <a:pt x="0" y="73566"/>
                </a:lnTo>
                <a:lnTo>
                  <a:pt x="73566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836098" y="1907206"/>
            <a:ext cx="14947900" cy="842644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434"/>
              </a:spcBef>
            </a:pPr>
            <a:r>
              <a:rPr sz="2800" b="1" spc="365" dirty="0">
                <a:solidFill>
                  <a:srgbClr val="251D20"/>
                </a:solidFill>
                <a:latin typeface="Trebuchet MS"/>
                <a:cs typeface="Trebuchet MS"/>
              </a:rPr>
              <a:t>РАЗМЕРА</a:t>
            </a:r>
            <a:r>
              <a:rPr sz="2800" b="1" spc="40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310" dirty="0">
                <a:solidFill>
                  <a:srgbClr val="251D20"/>
                </a:solidFill>
                <a:latin typeface="Trebuchet MS"/>
                <a:cs typeface="Trebuchet MS"/>
              </a:rPr>
              <a:t>НЕУПЛАЧЕННЫХ</a:t>
            </a:r>
            <a:r>
              <a:rPr sz="2800" b="1" spc="409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270" dirty="0">
                <a:solidFill>
                  <a:srgbClr val="251D20"/>
                </a:solidFill>
                <a:latin typeface="Trebuchet MS"/>
                <a:cs typeface="Trebuchet MS"/>
              </a:rPr>
              <a:t>НАЛОГОВ</a:t>
            </a:r>
            <a:r>
              <a:rPr sz="2800" b="1" spc="409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-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800" b="1" spc="409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210" dirty="0">
                <a:solidFill>
                  <a:srgbClr val="251D20"/>
                </a:solidFill>
                <a:latin typeface="Trebuchet MS"/>
                <a:cs typeface="Trebuchet MS"/>
              </a:rPr>
              <a:t>ДОЛИ</a:t>
            </a:r>
            <a:r>
              <a:rPr sz="2800" b="1" spc="409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310" dirty="0">
                <a:solidFill>
                  <a:srgbClr val="251D20"/>
                </a:solidFill>
                <a:latin typeface="Trebuchet MS"/>
                <a:cs typeface="Trebuchet MS"/>
              </a:rPr>
              <a:t>НЕУПЛАЧЕННЫХ</a:t>
            </a:r>
            <a:r>
              <a:rPr sz="2800" b="1" spc="409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270" dirty="0">
                <a:solidFill>
                  <a:srgbClr val="251D20"/>
                </a:solidFill>
                <a:latin typeface="Trebuchet MS"/>
                <a:cs typeface="Trebuchet MS"/>
              </a:rPr>
              <a:t>НАЛОГОВ</a:t>
            </a:r>
            <a:r>
              <a:rPr sz="2800" b="1" spc="40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110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2800" b="1" spc="-8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245" dirty="0">
                <a:solidFill>
                  <a:srgbClr val="251D20"/>
                </a:solidFill>
                <a:latin typeface="Trebuchet MS"/>
                <a:cs typeface="Trebuchet MS"/>
              </a:rPr>
              <a:t>ОБЩЕЙ</a:t>
            </a:r>
            <a:r>
              <a:rPr sz="2800" b="1" spc="40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350" dirty="0">
                <a:solidFill>
                  <a:srgbClr val="251D20"/>
                </a:solidFill>
                <a:latin typeface="Trebuchet MS"/>
                <a:cs typeface="Trebuchet MS"/>
              </a:rPr>
              <a:t>СУММЕ</a:t>
            </a:r>
            <a:r>
              <a:rPr sz="2800" b="1" spc="409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225" dirty="0">
                <a:solidFill>
                  <a:srgbClr val="251D20"/>
                </a:solidFill>
                <a:latin typeface="Trebuchet MS"/>
                <a:cs typeface="Trebuchet MS"/>
              </a:rPr>
              <a:t>НАЛОГОВ,</a:t>
            </a:r>
            <a:r>
              <a:rPr sz="2800" b="1" spc="409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310" dirty="0">
                <a:solidFill>
                  <a:srgbClr val="251D20"/>
                </a:solidFill>
                <a:latin typeface="Trebuchet MS"/>
                <a:cs typeface="Trebuchet MS"/>
              </a:rPr>
              <a:t>ПОДЛЕЖАЩИХ</a:t>
            </a:r>
            <a:r>
              <a:rPr sz="2800" b="1" spc="409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250" dirty="0">
                <a:solidFill>
                  <a:srgbClr val="251D20"/>
                </a:solidFill>
                <a:latin typeface="Trebuchet MS"/>
                <a:cs typeface="Trebuchet MS"/>
              </a:rPr>
              <a:t>УПЛАТЕ</a:t>
            </a:r>
            <a:r>
              <a:rPr sz="2800" b="1" spc="409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110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800" b="1" spc="40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260" dirty="0">
                <a:solidFill>
                  <a:srgbClr val="251D20"/>
                </a:solidFill>
                <a:latin typeface="Trebuchet MS"/>
                <a:cs typeface="Trebuchet MS"/>
              </a:rPr>
              <a:t>БЮДЖЕТ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836098" y="462948"/>
            <a:ext cx="3234690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spc="480" dirty="0"/>
              <a:t>Р</a:t>
            </a:r>
            <a:r>
              <a:rPr sz="6400" spc="350" dirty="0"/>
              <a:t>А</a:t>
            </a:r>
            <a:r>
              <a:rPr sz="6400" spc="395" dirty="0"/>
              <a:t>С</a:t>
            </a:r>
            <a:r>
              <a:rPr sz="6400" spc="525" dirty="0"/>
              <a:t>Ч</a:t>
            </a:r>
            <a:r>
              <a:rPr sz="6400" spc="35" dirty="0"/>
              <a:t>Е</a:t>
            </a:r>
            <a:r>
              <a:rPr sz="6400" spc="-200" dirty="0"/>
              <a:t>Т</a:t>
            </a:r>
            <a:endParaRPr sz="6400"/>
          </a:p>
        </p:txBody>
      </p:sp>
      <p:sp>
        <p:nvSpPr>
          <p:cNvPr id="13" name="object 13"/>
          <p:cNvSpPr txBox="1"/>
          <p:nvPr/>
        </p:nvSpPr>
        <p:spPr>
          <a:xfrm>
            <a:off x="785981" y="6895610"/>
            <a:ext cx="4895850" cy="958215"/>
          </a:xfrm>
          <a:prstGeom prst="rect">
            <a:avLst/>
          </a:prstGeom>
          <a:solidFill>
            <a:srgbClr val="F7F7F7"/>
          </a:solidFill>
          <a:ln w="25079">
            <a:solidFill>
              <a:srgbClr val="24664D"/>
            </a:solidFill>
          </a:ln>
        </p:spPr>
        <p:txBody>
          <a:bodyPr vert="horz" wrap="square" lIns="0" tIns="62230" rIns="0" bIns="0" rtlCol="0">
            <a:spAutoFit/>
          </a:bodyPr>
          <a:lstStyle/>
          <a:p>
            <a:pPr marL="471170" marR="156210">
              <a:lnSpc>
                <a:spcPct val="116100"/>
              </a:lnSpc>
              <a:spcBef>
                <a:spcPts val="490"/>
              </a:spcBef>
            </a:pP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размер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исчисленного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налогоплательщиком</a:t>
            </a:r>
            <a:r>
              <a:rPr sz="2100" spc="-4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налога</a:t>
            </a:r>
            <a:r>
              <a:rPr sz="2100" spc="-4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35" dirty="0">
                <a:solidFill>
                  <a:srgbClr val="251D20"/>
                </a:solidFill>
                <a:latin typeface="Trebuchet MS"/>
                <a:cs typeface="Trebuchet MS"/>
              </a:rPr>
              <a:t>(А)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85981" y="4014755"/>
            <a:ext cx="4895850" cy="958215"/>
          </a:xfrm>
          <a:prstGeom prst="rect">
            <a:avLst/>
          </a:prstGeom>
          <a:solidFill>
            <a:srgbClr val="F7F7F7"/>
          </a:solidFill>
          <a:ln w="25079">
            <a:solidFill>
              <a:srgbClr val="24664D"/>
            </a:solidFill>
          </a:ln>
        </p:spPr>
        <p:txBody>
          <a:bodyPr vert="horz" wrap="square" lIns="0" tIns="112395" rIns="0" bIns="0" rtlCol="0">
            <a:spAutoFit/>
          </a:bodyPr>
          <a:lstStyle/>
          <a:p>
            <a:pPr marL="356870" marR="398145">
              <a:lnSpc>
                <a:spcPts val="2850"/>
              </a:lnSpc>
              <a:spcBef>
                <a:spcPts val="885"/>
              </a:spcBef>
              <a:tabLst>
                <a:tab pos="722630" algn="l"/>
                <a:tab pos="2644775" algn="l"/>
              </a:tabLst>
            </a:pPr>
            <a:r>
              <a:rPr sz="2400" spc="42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2400" spc="42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2400" spc="370" dirty="0">
                <a:solidFill>
                  <a:srgbClr val="251D20"/>
                </a:solidFill>
                <a:latin typeface="Trebuchet MS"/>
                <a:cs typeface="Trebuchet MS"/>
              </a:rPr>
              <a:t>Л</a:t>
            </a:r>
            <a:r>
              <a:rPr sz="2400" spc="31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400" spc="370" dirty="0">
                <a:solidFill>
                  <a:srgbClr val="251D20"/>
                </a:solidFill>
                <a:latin typeface="Trebuchet MS"/>
                <a:cs typeface="Trebuchet MS"/>
              </a:rPr>
              <a:t>Г</a:t>
            </a:r>
            <a:r>
              <a:rPr sz="2400" spc="31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400" spc="415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400" spc="480" dirty="0">
                <a:solidFill>
                  <a:srgbClr val="251D20"/>
                </a:solidFill>
                <a:latin typeface="Trebuchet MS"/>
                <a:cs typeface="Trebuchet MS"/>
              </a:rPr>
              <a:t>Ы</a:t>
            </a:r>
            <a:r>
              <a:rPr sz="2400" spc="60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2400" spc="45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2400" spc="345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spc="370" dirty="0">
                <a:solidFill>
                  <a:srgbClr val="251D20"/>
                </a:solidFill>
                <a:latin typeface="Trebuchet MS"/>
                <a:cs typeface="Trebuchet MS"/>
              </a:rPr>
              <a:t>Г</a:t>
            </a:r>
            <a:r>
              <a:rPr sz="2400" spc="38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400" spc="430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400" spc="229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2400" spc="45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2400" spc="114" dirty="0">
                <a:solidFill>
                  <a:srgbClr val="251D20"/>
                </a:solidFill>
                <a:latin typeface="Trebuchet MS"/>
                <a:cs typeface="Trebuchet MS"/>
              </a:rPr>
              <a:t>Ы  </a:t>
            </a:r>
            <a:r>
              <a:rPr sz="2400" spc="95" dirty="0">
                <a:solidFill>
                  <a:srgbClr val="251D20"/>
                </a:solidFill>
                <a:latin typeface="Trebuchet MS"/>
                <a:cs typeface="Trebuchet MS"/>
              </a:rPr>
              <a:t>И	</a:t>
            </a:r>
            <a:r>
              <a:rPr sz="2400" spc="375" dirty="0">
                <a:solidFill>
                  <a:srgbClr val="251D20"/>
                </a:solidFill>
                <a:latin typeface="Trebuchet MS"/>
                <a:cs typeface="Trebuchet MS"/>
              </a:rPr>
              <a:t>ДЕКЛАРАЦИИ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65164" y="6895610"/>
            <a:ext cx="4895850" cy="958215"/>
          </a:xfrm>
          <a:prstGeom prst="rect">
            <a:avLst/>
          </a:prstGeom>
          <a:solidFill>
            <a:srgbClr val="F7F7F7"/>
          </a:solidFill>
          <a:ln w="25079">
            <a:solidFill>
              <a:srgbClr val="24664D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Times New Roman"/>
              <a:cs typeface="Times New Roman"/>
            </a:endParaRPr>
          </a:p>
          <a:p>
            <a:pPr marL="1167130">
              <a:lnSpc>
                <a:spcPct val="100000"/>
              </a:lnSpc>
            </a:pP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уплата</a:t>
            </a:r>
            <a:r>
              <a:rPr sz="2100" spc="-5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налога</a:t>
            </a:r>
            <a:r>
              <a:rPr sz="2100" spc="-5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30" dirty="0">
                <a:solidFill>
                  <a:srgbClr val="251D20"/>
                </a:solidFill>
                <a:latin typeface="Trebuchet MS"/>
                <a:cs typeface="Trebuchet MS"/>
              </a:rPr>
              <a:t>(В)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465164" y="4014755"/>
            <a:ext cx="4895850" cy="958215"/>
          </a:xfrm>
          <a:prstGeom prst="rect">
            <a:avLst/>
          </a:prstGeom>
          <a:solidFill>
            <a:srgbClr val="F7F7F7"/>
          </a:solidFill>
          <a:ln w="25079">
            <a:solidFill>
              <a:srgbClr val="24664D"/>
            </a:solidFill>
          </a:ln>
        </p:spPr>
        <p:txBody>
          <a:bodyPr vert="horz" wrap="square" lIns="0" tIns="278130" rIns="0" bIns="0" rtlCol="0">
            <a:spAutoFit/>
          </a:bodyPr>
          <a:lstStyle/>
          <a:p>
            <a:pPr marR="162560" algn="ctr">
              <a:lnSpc>
                <a:spcPct val="100000"/>
              </a:lnSpc>
              <a:spcBef>
                <a:spcPts val="2190"/>
              </a:spcBef>
              <a:tabLst>
                <a:tab pos="1849120" algn="l"/>
                <a:tab pos="2442210" algn="l"/>
              </a:tabLst>
            </a:pPr>
            <a:r>
              <a:rPr sz="2400" spc="380" dirty="0">
                <a:solidFill>
                  <a:srgbClr val="251D20"/>
                </a:solidFill>
                <a:latin typeface="Trebuchet MS"/>
                <a:cs typeface="Trebuchet MS"/>
              </a:rPr>
              <a:t>ВЫПИСКА	</a:t>
            </a:r>
            <a:r>
              <a:rPr sz="2400" spc="229" dirty="0">
                <a:solidFill>
                  <a:srgbClr val="251D20"/>
                </a:solidFill>
                <a:latin typeface="Trebuchet MS"/>
                <a:cs typeface="Trebuchet MS"/>
              </a:rPr>
              <a:t>СО	</a:t>
            </a:r>
            <a:r>
              <a:rPr sz="2400" spc="325" dirty="0">
                <a:solidFill>
                  <a:srgbClr val="251D20"/>
                </a:solidFill>
                <a:latin typeface="Trebuchet MS"/>
                <a:cs typeface="Trebuchet MS"/>
              </a:rPr>
              <a:t>СЧЕТА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081542" y="3979370"/>
            <a:ext cx="4895850" cy="958215"/>
          </a:xfrm>
          <a:prstGeom prst="rect">
            <a:avLst/>
          </a:prstGeom>
          <a:solidFill>
            <a:srgbClr val="F7F7F7"/>
          </a:solidFill>
          <a:ln w="25079">
            <a:solidFill>
              <a:srgbClr val="24664D"/>
            </a:solidFill>
          </a:ln>
        </p:spPr>
        <p:txBody>
          <a:bodyPr vert="horz" wrap="square" lIns="0" tIns="278130" rIns="0" bIns="0" rtlCol="0">
            <a:spAutoFit/>
          </a:bodyPr>
          <a:lstStyle/>
          <a:p>
            <a:pPr marL="995680">
              <a:lnSpc>
                <a:spcPct val="100000"/>
              </a:lnSpc>
              <a:spcBef>
                <a:spcPts val="2190"/>
              </a:spcBef>
              <a:tabLst>
                <a:tab pos="1951989" algn="l"/>
              </a:tabLst>
            </a:pPr>
            <a:r>
              <a:rPr sz="2400" spc="225" dirty="0">
                <a:solidFill>
                  <a:srgbClr val="251D20"/>
                </a:solidFill>
                <a:latin typeface="Trebuchet MS"/>
                <a:cs typeface="Trebuchet MS"/>
              </a:rPr>
              <a:t>ПУД,	</a:t>
            </a:r>
            <a:r>
              <a:rPr sz="2400" spc="340" dirty="0">
                <a:solidFill>
                  <a:srgbClr val="251D20"/>
                </a:solidFill>
                <a:latin typeface="Trebuchet MS"/>
                <a:cs typeface="Trebuchet MS"/>
              </a:rPr>
              <a:t>РЕГИСТР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87017" y="8626683"/>
            <a:ext cx="10759440" cy="894080"/>
          </a:xfrm>
          <a:prstGeom prst="rect">
            <a:avLst/>
          </a:prstGeom>
          <a:solidFill>
            <a:srgbClr val="F7F7F7"/>
          </a:solidFill>
          <a:ln w="55114">
            <a:solidFill>
              <a:srgbClr val="24664D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100" b="1" spc="135" dirty="0">
                <a:solidFill>
                  <a:srgbClr val="251D20"/>
                </a:solidFill>
                <a:latin typeface="Trebuchet MS"/>
                <a:cs typeface="Trebuchet MS"/>
              </a:rPr>
              <a:t>РАЗМЕР</a:t>
            </a:r>
            <a:r>
              <a:rPr sz="2100" b="1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b="1" spc="65" dirty="0">
                <a:solidFill>
                  <a:srgbClr val="251D20"/>
                </a:solidFill>
                <a:latin typeface="Trebuchet MS"/>
                <a:cs typeface="Trebuchet MS"/>
              </a:rPr>
              <a:t>НЕУПЛАЧЕННОГО</a:t>
            </a:r>
            <a:r>
              <a:rPr sz="2100" b="1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b="1" spc="65" dirty="0">
                <a:solidFill>
                  <a:srgbClr val="251D20"/>
                </a:solidFill>
                <a:latin typeface="Trebuchet MS"/>
                <a:cs typeface="Trebuchet MS"/>
              </a:rPr>
              <a:t>НАЛОГА</a:t>
            </a:r>
            <a:r>
              <a:rPr sz="2100" b="1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b="1" spc="-30" dirty="0">
                <a:solidFill>
                  <a:srgbClr val="251D20"/>
                </a:solidFill>
                <a:latin typeface="Trebuchet MS"/>
                <a:cs typeface="Trebuchet MS"/>
              </a:rPr>
              <a:t>=</a:t>
            </a:r>
            <a:r>
              <a:rPr sz="2100" b="1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b="1" spc="85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100" b="1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b="1" spc="40" dirty="0">
                <a:solidFill>
                  <a:srgbClr val="251D20"/>
                </a:solidFill>
                <a:latin typeface="Trebuchet MS"/>
                <a:cs typeface="Trebuchet MS"/>
              </a:rPr>
              <a:t>-</a:t>
            </a:r>
            <a:r>
              <a:rPr sz="2100" b="1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b="1" spc="7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2100" b="1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b="1" spc="10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100" b="1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b="1" spc="20" dirty="0">
                <a:solidFill>
                  <a:srgbClr val="251D20"/>
                </a:solidFill>
                <a:latin typeface="Trebuchet MS"/>
                <a:cs typeface="Trebuchet MS"/>
              </a:rPr>
              <a:t>учетом</a:t>
            </a:r>
            <a:r>
              <a:rPr sz="2100" b="1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b="1" spc="85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endParaRPr sz="21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8919210"/>
            <a:ext cx="1257300" cy="1276350"/>
          </a:xfrm>
          <a:custGeom>
            <a:avLst/>
            <a:gdLst/>
            <a:ahLst/>
            <a:cxnLst/>
            <a:rect l="l" t="t" r="r" b="b"/>
            <a:pathLst>
              <a:path w="1257300" h="1276350">
                <a:moveTo>
                  <a:pt x="0" y="0"/>
                </a:moveTo>
                <a:lnTo>
                  <a:pt x="1257299" y="0"/>
                </a:lnTo>
                <a:lnTo>
                  <a:pt x="12572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25811" y="2286939"/>
            <a:ext cx="14148435" cy="2585068"/>
          </a:xfrm>
          <a:prstGeom prst="rect">
            <a:avLst/>
          </a:prstGeom>
        </p:spPr>
        <p:txBody>
          <a:bodyPr vert="horz" wrap="square" lIns="0" tIns="6986" rIns="0" bIns="0" rtlCol="0">
            <a:spAutoFit/>
          </a:bodyPr>
          <a:lstStyle/>
          <a:p>
            <a:pPr marL="527051" marR="5081" indent="-514350" defTabSz="914445">
              <a:lnSpc>
                <a:spcPct val="102000"/>
              </a:lnSpc>
              <a:spcBef>
                <a:spcPts val="56"/>
              </a:spcBef>
              <a:buFontTx/>
              <a:buAutoNum type="arabicParenR"/>
              <a:defRPr/>
            </a:pPr>
            <a:r>
              <a:rPr lang="ru-RU" sz="2700" dirty="0">
                <a:solidFill>
                  <a:prstClr val="black"/>
                </a:solidFill>
                <a:latin typeface="Century Gothic" panose="020B0502020202020204" pitchFamily="34" charset="0"/>
                <a:cs typeface="Trebuchet MS"/>
              </a:rPr>
              <a:t>Не платят налогов /мало платят</a:t>
            </a:r>
          </a:p>
          <a:p>
            <a:pPr marL="12701" marR="5081" defTabSz="914445">
              <a:lnSpc>
                <a:spcPct val="102000"/>
              </a:lnSpc>
              <a:spcBef>
                <a:spcPts val="56"/>
              </a:spcBef>
              <a:defRPr/>
            </a:pPr>
            <a:r>
              <a:rPr lang="ru-RU" sz="2700" dirty="0">
                <a:solidFill>
                  <a:prstClr val="black"/>
                </a:solidFill>
                <a:latin typeface="Century Gothic" panose="020B0502020202020204" pitchFamily="34" charset="0"/>
                <a:cs typeface="Trebuchet MS"/>
              </a:rPr>
              <a:t>(проверка по налоговой нагрузке, по разрывам в АСК НДС)</a:t>
            </a:r>
          </a:p>
          <a:p>
            <a:pPr marL="12701" marR="5081" defTabSz="914445">
              <a:lnSpc>
                <a:spcPct val="102000"/>
              </a:lnSpc>
              <a:spcBef>
                <a:spcPts val="56"/>
              </a:spcBef>
              <a:defRPr/>
            </a:pPr>
            <a:r>
              <a:rPr lang="ru-RU" sz="2700" dirty="0">
                <a:solidFill>
                  <a:prstClr val="black"/>
                </a:solidFill>
                <a:latin typeface="Century Gothic" panose="020B0502020202020204" pitchFamily="34" charset="0"/>
                <a:cs typeface="Trebuchet MS"/>
              </a:rPr>
              <a:t>2) Связаны с налогоплательщиком </a:t>
            </a:r>
          </a:p>
          <a:p>
            <a:pPr marL="12701" marR="5081" defTabSz="914445">
              <a:lnSpc>
                <a:spcPct val="102000"/>
              </a:lnSpc>
              <a:spcBef>
                <a:spcPts val="56"/>
              </a:spcBef>
              <a:defRPr/>
            </a:pPr>
            <a:r>
              <a:rPr lang="ru-RU" sz="2700" dirty="0">
                <a:solidFill>
                  <a:prstClr val="black"/>
                </a:solidFill>
                <a:latin typeface="Century Gothic" panose="020B0502020202020204" pitchFamily="34" charset="0"/>
                <a:cs typeface="Trebuchet MS"/>
              </a:rPr>
              <a:t>( единый </a:t>
            </a:r>
            <a:r>
              <a:rPr lang="en-US" sz="2700" dirty="0">
                <a:solidFill>
                  <a:prstClr val="black"/>
                </a:solidFill>
                <a:latin typeface="Century Gothic" panose="020B0502020202020204" pitchFamily="34" charset="0"/>
                <a:cs typeface="Trebuchet MS"/>
              </a:rPr>
              <a:t>IP</a:t>
            </a:r>
            <a:r>
              <a:rPr lang="ru-RU" sz="2700" dirty="0">
                <a:solidFill>
                  <a:prstClr val="black"/>
                </a:solidFill>
                <a:latin typeface="Century Gothic" panose="020B0502020202020204" pitchFamily="34" charset="0"/>
                <a:cs typeface="Trebuchet MS"/>
              </a:rPr>
              <a:t>-адрес , управление банком, печати в сейфе, показания лиц)</a:t>
            </a:r>
          </a:p>
          <a:p>
            <a:pPr marL="12701" marR="5081" defTabSz="914445">
              <a:lnSpc>
                <a:spcPct val="102000"/>
              </a:lnSpc>
              <a:spcBef>
                <a:spcPts val="56"/>
              </a:spcBef>
              <a:defRPr/>
            </a:pPr>
            <a:r>
              <a:rPr lang="ru-RU" sz="2700" dirty="0">
                <a:solidFill>
                  <a:prstClr val="black"/>
                </a:solidFill>
                <a:latin typeface="Century Gothic" panose="020B0502020202020204" pitchFamily="34" charset="0"/>
                <a:cs typeface="Trebuchet MS"/>
              </a:rPr>
              <a:t>3) Обналичивают или </a:t>
            </a:r>
            <a:r>
              <a:rPr lang="ru-RU" sz="2700" dirty="0" err="1">
                <a:solidFill>
                  <a:prstClr val="black"/>
                </a:solidFill>
                <a:latin typeface="Century Gothic" panose="020B0502020202020204" pitchFamily="34" charset="0"/>
                <a:cs typeface="Trebuchet MS"/>
              </a:rPr>
              <a:t>транзитят</a:t>
            </a:r>
            <a:r>
              <a:rPr lang="ru-RU" sz="2700" dirty="0">
                <a:solidFill>
                  <a:prstClr val="black"/>
                </a:solidFill>
                <a:latin typeface="Century Gothic" panose="020B0502020202020204" pitchFamily="34" charset="0"/>
                <a:cs typeface="Trebuchet MS"/>
              </a:rPr>
              <a:t> – изучение движения денег</a:t>
            </a:r>
          </a:p>
          <a:p>
            <a:pPr marL="12701" marR="5081" defTabSz="914445">
              <a:lnSpc>
                <a:spcPct val="102000"/>
              </a:lnSpc>
              <a:spcBef>
                <a:spcPts val="56"/>
              </a:spcBef>
              <a:defRPr/>
            </a:pPr>
            <a:r>
              <a:rPr lang="ru-RU" sz="2700" dirty="0">
                <a:solidFill>
                  <a:prstClr val="black"/>
                </a:solidFill>
                <a:latin typeface="Century Gothic" panose="020B0502020202020204" pitchFamily="34" charset="0"/>
                <a:cs typeface="Trebuchet MS"/>
              </a:rPr>
              <a:t>4) Не выполняют работы, не оказывают услуги, не поставляют товары</a:t>
            </a:r>
            <a:endParaRPr sz="2700" dirty="0">
              <a:solidFill>
                <a:prstClr val="black"/>
              </a:solidFill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3852" y="3695700"/>
            <a:ext cx="897682" cy="4304361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1" marR="5081" indent="1206561" algn="r" defTabSz="914445">
              <a:lnSpc>
                <a:spcPts val="3450"/>
              </a:lnSpc>
              <a:spcBef>
                <a:spcPts val="304"/>
              </a:spcBef>
              <a:defRPr/>
            </a:pP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НАЛОГОВА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  </a:t>
            </a: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РЕКОНСТРУКЦИ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</a:t>
            </a:r>
            <a:endParaRPr sz="3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25812" y="5384292"/>
            <a:ext cx="15702281" cy="1296509"/>
          </a:xfrm>
          <a:prstGeom prst="rect">
            <a:avLst/>
          </a:prstGeom>
          <a:solidFill>
            <a:srgbClr val="F7F7F7"/>
          </a:solidFill>
          <a:ln w="52563">
            <a:solidFill>
              <a:srgbClr val="251D20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 defTabSz="914445">
              <a:spcBef>
                <a:spcPts val="30"/>
              </a:spcBef>
              <a:defRPr/>
            </a:pPr>
            <a:endParaRPr sz="3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32422" defTabSz="914445">
              <a:tabLst>
                <a:tab pos="5322201" algn="l"/>
                <a:tab pos="14249478" algn="l"/>
              </a:tabLst>
              <a:defRPr/>
            </a:pPr>
            <a:r>
              <a:rPr sz="2400" spc="135" dirty="0">
                <a:solidFill>
                  <a:srgbClr val="251D20"/>
                </a:solidFill>
                <a:latin typeface="Trebuchet MS"/>
                <a:cs typeface="Trebuchet MS"/>
              </a:rPr>
              <a:t>ПЛОХОЙ</a:t>
            </a:r>
            <a:r>
              <a:rPr sz="24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110" dirty="0">
                <a:solidFill>
                  <a:srgbClr val="251D20"/>
                </a:solidFill>
                <a:latin typeface="Trebuchet MS"/>
                <a:cs typeface="Trebuchet MS"/>
              </a:rPr>
              <a:t>КОНТРАГЕНТ</a:t>
            </a:r>
            <a:r>
              <a:rPr lang="ru-RU" sz="2400" spc="110" dirty="0">
                <a:solidFill>
                  <a:srgbClr val="251D20"/>
                </a:solidFill>
                <a:latin typeface="Trebuchet MS"/>
                <a:cs typeface="Trebuchet MS"/>
              </a:rPr>
              <a:t> =</a:t>
            </a:r>
            <a:r>
              <a:rPr sz="2400" spc="11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lang="ru-RU" sz="4800" spc="95" dirty="0">
                <a:solidFill>
                  <a:srgbClr val="251D20"/>
                </a:solidFill>
                <a:latin typeface="Trebuchet MS"/>
                <a:cs typeface="Trebuchet MS"/>
              </a:rPr>
              <a:t>исключение вычетов и расходов</a:t>
            </a:r>
            <a:endParaRPr sz="4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625811" y="1059392"/>
            <a:ext cx="9529869" cy="1120821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>
              <a:spcBef>
                <a:spcPts val="100"/>
              </a:spcBef>
              <a:tabLst>
                <a:tab pos="2817636" algn="l"/>
              </a:tabLst>
            </a:pPr>
            <a:r>
              <a:rPr lang="ru-RU" sz="3600" b="0" spc="439" dirty="0">
                <a:latin typeface="Trebuchet MS"/>
                <a:cs typeface="Trebuchet MS"/>
              </a:rPr>
              <a:t>Спорные контрагенты </a:t>
            </a:r>
            <a:r>
              <a:rPr sz="3600" b="0" spc="459" dirty="0">
                <a:latin typeface="Trebuchet MS"/>
                <a:cs typeface="Trebuchet MS"/>
              </a:rPr>
              <a:t>—</a:t>
            </a:r>
            <a:r>
              <a:rPr lang="ru-RU" sz="3600" b="0" spc="459" dirty="0">
                <a:latin typeface="Trebuchet MS"/>
                <a:cs typeface="Trebuchet MS"/>
              </a:rPr>
              <a:t> подход налогового органа</a:t>
            </a:r>
            <a:endParaRPr sz="3600" dirty="0">
              <a:latin typeface="Trebuchet MS"/>
              <a:cs typeface="Trebuchet MS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0247E5DC-F178-4542-8371-41D829B48156}"/>
              </a:ext>
            </a:extLst>
          </p:cNvPr>
          <p:cNvSpPr/>
          <p:nvPr/>
        </p:nvSpPr>
        <p:spPr>
          <a:xfrm>
            <a:off x="1074420" y="0"/>
            <a:ext cx="259080" cy="229362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9056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8919210"/>
            <a:ext cx="1257300" cy="1276350"/>
          </a:xfrm>
          <a:custGeom>
            <a:avLst/>
            <a:gdLst/>
            <a:ahLst/>
            <a:cxnLst/>
            <a:rect l="l" t="t" r="r" b="b"/>
            <a:pathLst>
              <a:path w="1257300" h="1276350">
                <a:moveTo>
                  <a:pt x="0" y="0"/>
                </a:moveTo>
                <a:lnTo>
                  <a:pt x="1257299" y="0"/>
                </a:lnTo>
                <a:lnTo>
                  <a:pt x="12572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747617" y="4961526"/>
            <a:ext cx="650876" cy="733425"/>
          </a:xfrm>
          <a:custGeom>
            <a:avLst/>
            <a:gdLst/>
            <a:ahLst/>
            <a:cxnLst/>
            <a:rect l="l" t="t" r="r" b="b"/>
            <a:pathLst>
              <a:path w="650875" h="733425">
                <a:moveTo>
                  <a:pt x="551858" y="733176"/>
                </a:moveTo>
                <a:lnTo>
                  <a:pt x="523714" y="716785"/>
                </a:lnTo>
                <a:lnTo>
                  <a:pt x="407772" y="549252"/>
                </a:lnTo>
                <a:lnTo>
                  <a:pt x="36152" y="549252"/>
                </a:lnTo>
                <a:lnTo>
                  <a:pt x="22084" y="546377"/>
                </a:lnTo>
                <a:lnTo>
                  <a:pt x="10592" y="538539"/>
                </a:lnTo>
                <a:lnTo>
                  <a:pt x="2842" y="526916"/>
                </a:lnTo>
                <a:lnTo>
                  <a:pt x="0" y="512689"/>
                </a:lnTo>
                <a:lnTo>
                  <a:pt x="2842" y="498461"/>
                </a:lnTo>
                <a:lnTo>
                  <a:pt x="10592" y="486839"/>
                </a:lnTo>
                <a:lnTo>
                  <a:pt x="22084" y="479001"/>
                </a:lnTo>
                <a:lnTo>
                  <a:pt x="36152" y="476126"/>
                </a:lnTo>
                <a:lnTo>
                  <a:pt x="357145" y="476126"/>
                </a:lnTo>
                <a:lnTo>
                  <a:pt x="205333" y="256748"/>
                </a:lnTo>
                <a:lnTo>
                  <a:pt x="36152" y="256748"/>
                </a:lnTo>
                <a:lnTo>
                  <a:pt x="22084" y="253873"/>
                </a:lnTo>
                <a:lnTo>
                  <a:pt x="10592" y="246035"/>
                </a:lnTo>
                <a:lnTo>
                  <a:pt x="2842" y="234412"/>
                </a:lnTo>
                <a:lnTo>
                  <a:pt x="0" y="220185"/>
                </a:lnTo>
                <a:lnTo>
                  <a:pt x="2842" y="205957"/>
                </a:lnTo>
                <a:lnTo>
                  <a:pt x="10592" y="194335"/>
                </a:lnTo>
                <a:lnTo>
                  <a:pt x="22084" y="186497"/>
                </a:lnTo>
                <a:lnTo>
                  <a:pt x="36152" y="183622"/>
                </a:lnTo>
                <a:lnTo>
                  <a:pt x="154706" y="183622"/>
                </a:lnTo>
                <a:lnTo>
                  <a:pt x="67856" y="58151"/>
                </a:lnTo>
                <a:lnTo>
                  <a:pt x="63923" y="52653"/>
                </a:lnTo>
                <a:lnTo>
                  <a:pt x="61678" y="46523"/>
                </a:lnTo>
                <a:lnTo>
                  <a:pt x="60562" y="32998"/>
                </a:lnTo>
                <a:lnTo>
                  <a:pt x="61771" y="26577"/>
                </a:lnTo>
                <a:lnTo>
                  <a:pt x="89534" y="335"/>
                </a:lnTo>
                <a:lnTo>
                  <a:pt x="102395" y="0"/>
                </a:lnTo>
                <a:lnTo>
                  <a:pt x="108211" y="1337"/>
                </a:lnTo>
                <a:lnTo>
                  <a:pt x="119167" y="7017"/>
                </a:lnTo>
                <a:lnTo>
                  <a:pt x="123637" y="11011"/>
                </a:lnTo>
                <a:lnTo>
                  <a:pt x="127097" y="16160"/>
                </a:lnTo>
                <a:lnTo>
                  <a:pt x="582955" y="674866"/>
                </a:lnTo>
                <a:lnTo>
                  <a:pt x="585801" y="678835"/>
                </a:lnTo>
                <a:lnTo>
                  <a:pt x="587777" y="683206"/>
                </a:lnTo>
                <a:lnTo>
                  <a:pt x="589990" y="692751"/>
                </a:lnTo>
                <a:lnTo>
                  <a:pt x="590142" y="697555"/>
                </a:lnTo>
                <a:lnTo>
                  <a:pt x="588535" y="707224"/>
                </a:lnTo>
                <a:lnTo>
                  <a:pt x="556610" y="733103"/>
                </a:lnTo>
                <a:lnTo>
                  <a:pt x="551858" y="733176"/>
                </a:lnTo>
                <a:close/>
              </a:path>
              <a:path w="650875" h="733425">
                <a:moveTo>
                  <a:pt x="614589" y="256748"/>
                </a:moveTo>
                <a:lnTo>
                  <a:pt x="381788" y="256748"/>
                </a:lnTo>
                <a:lnTo>
                  <a:pt x="331160" y="183622"/>
                </a:lnTo>
                <a:lnTo>
                  <a:pt x="614589" y="183622"/>
                </a:lnTo>
                <a:lnTo>
                  <a:pt x="628657" y="186497"/>
                </a:lnTo>
                <a:lnTo>
                  <a:pt x="640148" y="194335"/>
                </a:lnTo>
                <a:lnTo>
                  <a:pt x="647899" y="205957"/>
                </a:lnTo>
                <a:lnTo>
                  <a:pt x="650741" y="220185"/>
                </a:lnTo>
                <a:lnTo>
                  <a:pt x="647899" y="234412"/>
                </a:lnTo>
                <a:lnTo>
                  <a:pt x="640148" y="246035"/>
                </a:lnTo>
                <a:lnTo>
                  <a:pt x="628657" y="253873"/>
                </a:lnTo>
                <a:lnTo>
                  <a:pt x="614589" y="256748"/>
                </a:lnTo>
                <a:close/>
              </a:path>
              <a:path w="650875" h="733425">
                <a:moveTo>
                  <a:pt x="614589" y="549252"/>
                </a:moveTo>
                <a:lnTo>
                  <a:pt x="584226" y="549252"/>
                </a:lnTo>
                <a:lnTo>
                  <a:pt x="533599" y="476126"/>
                </a:lnTo>
                <a:lnTo>
                  <a:pt x="614589" y="476126"/>
                </a:lnTo>
                <a:lnTo>
                  <a:pt x="628657" y="479001"/>
                </a:lnTo>
                <a:lnTo>
                  <a:pt x="640148" y="486839"/>
                </a:lnTo>
                <a:lnTo>
                  <a:pt x="647899" y="498461"/>
                </a:lnTo>
                <a:lnTo>
                  <a:pt x="650741" y="512689"/>
                </a:lnTo>
                <a:lnTo>
                  <a:pt x="647899" y="526916"/>
                </a:lnTo>
                <a:lnTo>
                  <a:pt x="640148" y="538539"/>
                </a:lnTo>
                <a:lnTo>
                  <a:pt x="628657" y="546377"/>
                </a:lnTo>
                <a:lnTo>
                  <a:pt x="614589" y="5492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25811" y="2286939"/>
            <a:ext cx="14148435" cy="1673280"/>
          </a:xfrm>
          <a:prstGeom prst="rect">
            <a:avLst/>
          </a:prstGeom>
        </p:spPr>
        <p:txBody>
          <a:bodyPr vert="horz" wrap="square" lIns="0" tIns="6986" rIns="0" bIns="0" rtlCol="0">
            <a:spAutoFit/>
          </a:bodyPr>
          <a:lstStyle/>
          <a:p>
            <a:pPr marL="12701" marR="5081" defTabSz="914445">
              <a:lnSpc>
                <a:spcPct val="102000"/>
              </a:lnSpc>
              <a:spcBef>
                <a:spcPts val="56"/>
              </a:spcBef>
              <a:defRPr/>
            </a:pPr>
            <a:r>
              <a:rPr sz="2700" spc="7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восстановление</a:t>
            </a:r>
            <a:r>
              <a:rPr sz="2700" spc="-26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700" spc="45" dirty="0" err="1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фактически</a:t>
            </a:r>
            <a:r>
              <a:rPr sz="2700" spc="-2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700" spc="75" dirty="0" err="1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понесенных</a:t>
            </a:r>
            <a:r>
              <a:rPr lang="ru-RU" sz="2700" spc="75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700" spc="75" dirty="0" err="1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налогоплательщиком</a:t>
            </a:r>
            <a:r>
              <a:rPr sz="2700" spc="-2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700" spc="35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расходов,</a:t>
            </a:r>
            <a:r>
              <a:rPr sz="2700" spc="-26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700" spc="6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исходя</a:t>
            </a:r>
            <a:r>
              <a:rPr sz="2700" spc="-2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700" spc="7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из</a:t>
            </a:r>
            <a:r>
              <a:rPr sz="2700" spc="-2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700" spc="9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рыночных</a:t>
            </a:r>
            <a:r>
              <a:rPr sz="2700" spc="-26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700" spc="6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условий</a:t>
            </a:r>
            <a:r>
              <a:rPr sz="2700" spc="-2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700" spc="65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осуществления  </a:t>
            </a:r>
            <a:r>
              <a:rPr sz="2700" spc="6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финансово-хозяйственной деятельности </a:t>
            </a:r>
            <a:r>
              <a:rPr sz="2700" spc="1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и </a:t>
            </a:r>
            <a:r>
              <a:rPr sz="2700" spc="45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перерасчет </a:t>
            </a:r>
            <a:r>
              <a:rPr sz="2700" spc="8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налоговых </a:t>
            </a:r>
            <a:r>
              <a:rPr sz="2700" spc="7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последствий </a:t>
            </a:r>
            <a:r>
              <a:rPr sz="2700" spc="6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сделок </a:t>
            </a:r>
            <a:r>
              <a:rPr sz="2700" spc="5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с </a:t>
            </a:r>
            <a:r>
              <a:rPr sz="2700" spc="56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учетом </a:t>
            </a:r>
            <a:r>
              <a:rPr sz="2700" spc="1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их </a:t>
            </a:r>
            <a:r>
              <a:rPr sz="2700" spc="6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реального  </a:t>
            </a:r>
            <a:r>
              <a:rPr sz="2700" spc="7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экономического</a:t>
            </a:r>
            <a:r>
              <a:rPr sz="2700" spc="-35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700" spc="105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смысла</a:t>
            </a:r>
            <a:endParaRPr sz="2700" dirty="0">
              <a:solidFill>
                <a:prstClr val="black"/>
              </a:solidFill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3852" y="3695700"/>
            <a:ext cx="897682" cy="4304361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1" marR="5081" indent="1206561" algn="r" defTabSz="914445">
              <a:lnSpc>
                <a:spcPts val="3450"/>
              </a:lnSpc>
              <a:spcBef>
                <a:spcPts val="304"/>
              </a:spcBef>
              <a:defRPr/>
            </a:pP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НАЛОГОВА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  </a:t>
            </a: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РЕКОНСТРУКЦИ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</a:t>
            </a:r>
            <a:endParaRPr sz="3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25812" y="5384292"/>
            <a:ext cx="15702281" cy="927177"/>
          </a:xfrm>
          <a:prstGeom prst="rect">
            <a:avLst/>
          </a:prstGeom>
          <a:solidFill>
            <a:srgbClr val="F7F7F7"/>
          </a:solidFill>
          <a:ln w="52563">
            <a:solidFill>
              <a:srgbClr val="251D20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 defTabSz="914445">
              <a:spcBef>
                <a:spcPts val="30"/>
              </a:spcBef>
              <a:defRPr/>
            </a:pPr>
            <a:endParaRPr sz="3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32422" defTabSz="914445">
              <a:tabLst>
                <a:tab pos="5322201" algn="l"/>
                <a:tab pos="14249478" algn="l"/>
              </a:tabLst>
              <a:defRPr/>
            </a:pPr>
            <a:r>
              <a:rPr sz="2400" spc="135" dirty="0">
                <a:solidFill>
                  <a:srgbClr val="251D20"/>
                </a:solidFill>
                <a:latin typeface="Trebuchet MS"/>
                <a:cs typeface="Trebuchet MS"/>
              </a:rPr>
              <a:t>ПЛОХОЙ</a:t>
            </a:r>
            <a:r>
              <a:rPr sz="24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110" dirty="0">
                <a:solidFill>
                  <a:srgbClr val="251D20"/>
                </a:solidFill>
                <a:latin typeface="Trebuchet MS"/>
                <a:cs typeface="Trebuchet MS"/>
              </a:rPr>
              <a:t>КОНТРАГЕНТ	</a:t>
            </a:r>
            <a:r>
              <a:rPr sz="2400" spc="95" dirty="0">
                <a:solidFill>
                  <a:srgbClr val="251D20"/>
                </a:solidFill>
                <a:latin typeface="Trebuchet MS"/>
                <a:cs typeface="Trebuchet MS"/>
              </a:rPr>
              <a:t>ОТСУТСТВИЕ </a:t>
            </a:r>
            <a:r>
              <a:rPr sz="2400" spc="120" dirty="0">
                <a:solidFill>
                  <a:srgbClr val="251D20"/>
                </a:solidFill>
                <a:latin typeface="Trebuchet MS"/>
                <a:cs typeface="Trebuchet MS"/>
              </a:rPr>
              <a:t>ЗАТРАТ </a:t>
            </a:r>
            <a:r>
              <a:rPr sz="2400" spc="180" dirty="0">
                <a:solidFill>
                  <a:srgbClr val="251D20"/>
                </a:solidFill>
                <a:latin typeface="Trebuchet MS"/>
                <a:cs typeface="Trebuchet MS"/>
              </a:rPr>
              <a:t>ПРИ</a:t>
            </a:r>
            <a:r>
              <a:rPr sz="2400" spc="-244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135" dirty="0">
                <a:solidFill>
                  <a:srgbClr val="251D20"/>
                </a:solidFill>
                <a:latin typeface="Trebuchet MS"/>
                <a:cs typeface="Trebuchet MS"/>
              </a:rPr>
              <a:t>ПОДТВЕРЖДЕНИИ</a:t>
            </a:r>
            <a:r>
              <a:rPr sz="2400" spc="-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114" dirty="0">
                <a:solidFill>
                  <a:srgbClr val="251D20"/>
                </a:solidFill>
                <a:latin typeface="Trebuchet MS"/>
                <a:cs typeface="Trebuchet MS"/>
              </a:rPr>
              <a:t>ТОВАРНОГО	</a:t>
            </a:r>
            <a:r>
              <a:rPr sz="2400" spc="105" dirty="0">
                <a:solidFill>
                  <a:srgbClr val="251D20"/>
                </a:solidFill>
                <a:latin typeface="Trebuchet MS"/>
                <a:cs typeface="Trebuchet MS"/>
              </a:rPr>
              <a:t>ПОТОКА</a:t>
            </a:r>
            <a:endParaRPr sz="24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625811" y="1059392"/>
            <a:ext cx="9529869" cy="566823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>
              <a:spcBef>
                <a:spcPts val="100"/>
              </a:spcBef>
              <a:tabLst>
                <a:tab pos="2817636" algn="l"/>
              </a:tabLst>
            </a:pPr>
            <a:r>
              <a:rPr sz="3600" b="0" spc="439" dirty="0">
                <a:latin typeface="Trebuchet MS"/>
                <a:cs typeface="Trebuchet MS"/>
              </a:rPr>
              <a:t>НАЛОГОВАЯ</a:t>
            </a:r>
            <a:r>
              <a:rPr lang="en-US" sz="3600" b="0" spc="439" dirty="0">
                <a:latin typeface="Trebuchet MS"/>
                <a:cs typeface="Trebuchet MS"/>
              </a:rPr>
              <a:t> </a:t>
            </a:r>
            <a:r>
              <a:rPr sz="3600" b="0" spc="459" dirty="0">
                <a:latin typeface="Trebuchet MS"/>
                <a:cs typeface="Trebuchet MS"/>
              </a:rPr>
              <a:t>РЕКОНСТРУКЦИЯ—</a:t>
            </a:r>
            <a:endParaRPr sz="3600" dirty="0">
              <a:latin typeface="Trebuchet MS"/>
              <a:cs typeface="Trebuchet MS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A8D7FAD-AA38-4D5D-9857-05C0F914D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7616" y="4887956"/>
            <a:ext cx="857250" cy="942975"/>
          </a:xfrm>
          <a:prstGeom prst="rect">
            <a:avLst/>
          </a:prstGeom>
        </p:spPr>
      </p:pic>
      <p:sp>
        <p:nvSpPr>
          <p:cNvPr id="14" name="object 2">
            <a:extLst>
              <a:ext uri="{FF2B5EF4-FFF2-40B4-BE49-F238E27FC236}">
                <a16:creationId xmlns:a16="http://schemas.microsoft.com/office/drawing/2014/main" id="{0247E5DC-F178-4542-8371-41D829B48156}"/>
              </a:ext>
            </a:extLst>
          </p:cNvPr>
          <p:cNvSpPr/>
          <p:nvPr/>
        </p:nvSpPr>
        <p:spPr>
          <a:xfrm>
            <a:off x="1074420" y="0"/>
            <a:ext cx="259080" cy="229362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34394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8919210"/>
            <a:ext cx="1257300" cy="1276350"/>
          </a:xfrm>
          <a:custGeom>
            <a:avLst/>
            <a:gdLst/>
            <a:ahLst/>
            <a:cxnLst/>
            <a:rect l="l" t="t" r="r" b="b"/>
            <a:pathLst>
              <a:path w="1257300" h="1276350">
                <a:moveTo>
                  <a:pt x="0" y="0"/>
                </a:moveTo>
                <a:lnTo>
                  <a:pt x="1257299" y="0"/>
                </a:lnTo>
                <a:lnTo>
                  <a:pt x="12572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25811" y="2286939"/>
            <a:ext cx="14148435" cy="3021726"/>
          </a:xfrm>
          <a:prstGeom prst="rect">
            <a:avLst/>
          </a:prstGeom>
        </p:spPr>
        <p:txBody>
          <a:bodyPr vert="horz" wrap="square" lIns="0" tIns="6986" rIns="0" bIns="0" rtlCol="0">
            <a:spAutoFit/>
          </a:bodyPr>
          <a:lstStyle/>
          <a:p>
            <a:pPr marL="12701" marR="5081" defTabSz="914445">
              <a:lnSpc>
                <a:spcPct val="102000"/>
              </a:lnSpc>
              <a:spcBef>
                <a:spcPts val="56"/>
              </a:spcBef>
              <a:defRPr/>
            </a:pPr>
            <a:r>
              <a:rPr lang="ru-RU" sz="2700" spc="7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Базовые условия :</a:t>
            </a:r>
          </a:p>
          <a:p>
            <a:pPr marL="527051" marR="5081" indent="-514350" defTabSz="914445">
              <a:lnSpc>
                <a:spcPct val="102000"/>
              </a:lnSpc>
              <a:spcBef>
                <a:spcPts val="56"/>
              </a:spcBef>
              <a:buFontTx/>
              <a:buAutoNum type="arabicParenR"/>
              <a:defRPr/>
            </a:pPr>
            <a:r>
              <a:rPr lang="ru-RU" sz="2700" spc="7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Реальность товара, работы, услуги</a:t>
            </a:r>
          </a:p>
          <a:p>
            <a:pPr marL="527051" marR="5081" indent="-514350" defTabSz="914445">
              <a:lnSpc>
                <a:spcPct val="102000"/>
              </a:lnSpc>
              <a:spcBef>
                <a:spcPts val="56"/>
              </a:spcBef>
              <a:buFontTx/>
              <a:buAutoNum type="arabicParenR"/>
              <a:defRPr/>
            </a:pPr>
            <a:r>
              <a:rPr lang="ru-RU" sz="2700" spc="7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Их соответствие рыночному диапазону</a:t>
            </a:r>
          </a:p>
          <a:p>
            <a:pPr marL="527051" marR="5081" indent="-514350" defTabSz="914445">
              <a:lnSpc>
                <a:spcPct val="102000"/>
              </a:lnSpc>
              <a:spcBef>
                <a:spcPts val="56"/>
              </a:spcBef>
              <a:buFontTx/>
              <a:buAutoNum type="arabicParenR"/>
              <a:defRPr/>
            </a:pPr>
            <a:r>
              <a:rPr lang="ru-RU" sz="2700" spc="7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Раскрытие реального поставщика</a:t>
            </a:r>
          </a:p>
          <a:p>
            <a:pPr marL="527051" marR="5081" indent="-514350" defTabSz="914445">
              <a:lnSpc>
                <a:spcPct val="102000"/>
              </a:lnSpc>
              <a:spcBef>
                <a:spcPts val="56"/>
              </a:spcBef>
              <a:buFontTx/>
              <a:buAutoNum type="arabicParenR"/>
              <a:defRPr/>
            </a:pPr>
            <a:r>
              <a:rPr lang="ru-RU" sz="2700" spc="7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Отсутствие связи со спорным контрагентом</a:t>
            </a:r>
          </a:p>
          <a:p>
            <a:pPr marL="527051" marR="5081" indent="-514350" defTabSz="914445">
              <a:lnSpc>
                <a:spcPct val="102000"/>
              </a:lnSpc>
              <a:spcBef>
                <a:spcPts val="56"/>
              </a:spcBef>
              <a:buFontTx/>
              <a:buAutoNum type="arabicParenR"/>
              <a:defRPr/>
            </a:pPr>
            <a:r>
              <a:rPr lang="ru-RU" sz="2700" spc="7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Проявление должной осмотрительности со спорным контрагентом</a:t>
            </a:r>
          </a:p>
          <a:p>
            <a:pPr marL="527051" marR="5081" indent="-514350" defTabSz="914445">
              <a:lnSpc>
                <a:spcPct val="102000"/>
              </a:lnSpc>
              <a:spcBef>
                <a:spcPts val="56"/>
              </a:spcBef>
              <a:buFontTx/>
              <a:buAutoNum type="arabicParenR"/>
              <a:defRPr/>
            </a:pPr>
            <a:r>
              <a:rPr lang="ru-RU" sz="2700" spc="7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Наличие источника возмещения по НДС</a:t>
            </a:r>
            <a:endParaRPr sz="2700" dirty="0">
              <a:solidFill>
                <a:prstClr val="black"/>
              </a:solidFill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3852" y="3695700"/>
            <a:ext cx="897682" cy="4304361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1" marR="5081" indent="1206561" algn="r" defTabSz="914445">
              <a:lnSpc>
                <a:spcPts val="3450"/>
              </a:lnSpc>
              <a:spcBef>
                <a:spcPts val="304"/>
              </a:spcBef>
              <a:defRPr/>
            </a:pP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НАЛОГОВА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  </a:t>
            </a: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РЕКОНСТРУКЦИ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</a:t>
            </a:r>
            <a:endParaRPr sz="3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95630" y="7644167"/>
            <a:ext cx="15702281" cy="927177"/>
          </a:xfrm>
          <a:prstGeom prst="rect">
            <a:avLst/>
          </a:prstGeom>
          <a:solidFill>
            <a:srgbClr val="F7F7F7"/>
          </a:solidFill>
          <a:ln w="52563">
            <a:solidFill>
              <a:srgbClr val="251D20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 defTabSz="914445">
              <a:spcBef>
                <a:spcPts val="30"/>
              </a:spcBef>
              <a:defRPr/>
            </a:pPr>
            <a:endParaRPr sz="3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32422" defTabSz="914445">
              <a:tabLst>
                <a:tab pos="5322201" algn="l"/>
                <a:tab pos="14249478" algn="l"/>
              </a:tabLst>
              <a:defRPr/>
            </a:pPr>
            <a:r>
              <a:rPr sz="2400" spc="135" dirty="0">
                <a:solidFill>
                  <a:srgbClr val="251D20"/>
                </a:solidFill>
                <a:latin typeface="Trebuchet MS"/>
                <a:cs typeface="Trebuchet MS"/>
              </a:rPr>
              <a:t>ПЛОХОЙ</a:t>
            </a:r>
            <a:r>
              <a:rPr sz="24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110" dirty="0">
                <a:solidFill>
                  <a:srgbClr val="251D20"/>
                </a:solidFill>
                <a:latin typeface="Trebuchet MS"/>
                <a:cs typeface="Trebuchet MS"/>
              </a:rPr>
              <a:t>КОНТРАГЕНТ	</a:t>
            </a:r>
            <a:r>
              <a:rPr sz="2400" spc="95" dirty="0">
                <a:solidFill>
                  <a:srgbClr val="251D20"/>
                </a:solidFill>
                <a:latin typeface="Trebuchet MS"/>
                <a:cs typeface="Trebuchet MS"/>
              </a:rPr>
              <a:t>ОТСУТСТВИЕ </a:t>
            </a:r>
            <a:r>
              <a:rPr sz="2400" spc="120" dirty="0">
                <a:solidFill>
                  <a:srgbClr val="251D20"/>
                </a:solidFill>
                <a:latin typeface="Trebuchet MS"/>
                <a:cs typeface="Trebuchet MS"/>
              </a:rPr>
              <a:t>ЗАТРАТ </a:t>
            </a:r>
            <a:r>
              <a:rPr sz="2400" spc="180" dirty="0">
                <a:solidFill>
                  <a:srgbClr val="251D20"/>
                </a:solidFill>
                <a:latin typeface="Trebuchet MS"/>
                <a:cs typeface="Trebuchet MS"/>
              </a:rPr>
              <a:t>ПРИ</a:t>
            </a:r>
            <a:r>
              <a:rPr sz="2400" spc="-244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135" dirty="0">
                <a:solidFill>
                  <a:srgbClr val="251D20"/>
                </a:solidFill>
                <a:latin typeface="Trebuchet MS"/>
                <a:cs typeface="Trebuchet MS"/>
              </a:rPr>
              <a:t>ПОДТВЕРЖДЕНИИ</a:t>
            </a:r>
            <a:r>
              <a:rPr sz="2400" spc="-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114" dirty="0">
                <a:solidFill>
                  <a:srgbClr val="251D20"/>
                </a:solidFill>
                <a:latin typeface="Trebuchet MS"/>
                <a:cs typeface="Trebuchet MS"/>
              </a:rPr>
              <a:t>ТОВАРНОГО	</a:t>
            </a:r>
            <a:r>
              <a:rPr sz="2400" spc="105" dirty="0">
                <a:solidFill>
                  <a:srgbClr val="251D20"/>
                </a:solidFill>
                <a:latin typeface="Trebuchet MS"/>
                <a:cs typeface="Trebuchet MS"/>
              </a:rPr>
              <a:t>ПОТОКА</a:t>
            </a:r>
            <a:endParaRPr sz="24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625810" y="1059392"/>
            <a:ext cx="12064064" cy="1120821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>
              <a:spcBef>
                <a:spcPts val="100"/>
              </a:spcBef>
              <a:tabLst>
                <a:tab pos="2817636" algn="l"/>
              </a:tabLst>
            </a:pPr>
            <a:r>
              <a:rPr sz="3600" b="0" spc="439" dirty="0">
                <a:latin typeface="Trebuchet MS"/>
                <a:cs typeface="Trebuchet MS"/>
              </a:rPr>
              <a:t>НАЛОГОВАЯ</a:t>
            </a:r>
            <a:r>
              <a:rPr lang="en-US" sz="3600" b="0" spc="439" dirty="0">
                <a:latin typeface="Trebuchet MS"/>
                <a:cs typeface="Trebuchet MS"/>
              </a:rPr>
              <a:t> </a:t>
            </a:r>
            <a:r>
              <a:rPr sz="3600" b="0" spc="459" dirty="0">
                <a:latin typeface="Trebuchet MS"/>
                <a:cs typeface="Trebuchet MS"/>
              </a:rPr>
              <a:t>РЕКОНСТРУКЦИЯ</a:t>
            </a:r>
            <a:r>
              <a:rPr lang="ru-RU" sz="3600" b="0" spc="459" dirty="0">
                <a:latin typeface="Trebuchet MS"/>
                <a:cs typeface="Trebuchet MS"/>
              </a:rPr>
              <a:t> по ФНС России</a:t>
            </a:r>
            <a:br>
              <a:rPr lang="ru-RU" sz="3600" b="0" spc="459" dirty="0">
                <a:latin typeface="Trebuchet MS"/>
                <a:cs typeface="Trebuchet MS"/>
              </a:rPr>
            </a:b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Письмо ФНС от 10.03.2021 № БВ-4-7/3060@</a:t>
            </a:r>
            <a:endParaRPr sz="3600" dirty="0">
              <a:latin typeface="Trebuchet MS"/>
              <a:cs typeface="Trebuchet MS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A8D7FAD-AA38-4D5D-9857-05C0F914D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5938" y="7057086"/>
            <a:ext cx="857250" cy="942975"/>
          </a:xfrm>
          <a:prstGeom prst="rect">
            <a:avLst/>
          </a:prstGeom>
        </p:spPr>
      </p:pic>
      <p:sp>
        <p:nvSpPr>
          <p:cNvPr id="14" name="object 2">
            <a:extLst>
              <a:ext uri="{FF2B5EF4-FFF2-40B4-BE49-F238E27FC236}">
                <a16:creationId xmlns:a16="http://schemas.microsoft.com/office/drawing/2014/main" id="{0247E5DC-F178-4542-8371-41D829B48156}"/>
              </a:ext>
            </a:extLst>
          </p:cNvPr>
          <p:cNvSpPr/>
          <p:nvPr/>
        </p:nvSpPr>
        <p:spPr>
          <a:xfrm>
            <a:off x="1074420" y="0"/>
            <a:ext cx="259080" cy="229362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0117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8" name="AutoShape 12"/>
          <p:cNvSpPr>
            <a:spLocks noGrp="1" noChangeArrowheads="1"/>
          </p:cNvSpPr>
          <p:nvPr>
            <p:ph type="title"/>
          </p:nvPr>
        </p:nvSpPr>
        <p:spPr>
          <a:xfrm>
            <a:off x="1691640" y="353147"/>
            <a:ext cx="12268200" cy="3095112"/>
          </a:xfrm>
        </p:spPr>
        <p:txBody>
          <a:bodyPr>
            <a:normAutofit/>
          </a:bodyPr>
          <a:lstStyle/>
          <a:p>
            <a:pPr algn="l"/>
            <a:r>
              <a:rPr lang="ru-RU" sz="4800" dirty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ЭТАПЫ НАЛОГОВОЙ РЕКОНСТРУКЦИИ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24942" y="1569721"/>
            <a:ext cx="16619220" cy="897695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AutoNum type="arabicPeriod"/>
            </a:pP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Сопоставительный анализ данных налоговых деклараций и регистров налогового учета с целью установления объема включенных спорных операций в налоговую базу</a:t>
            </a:r>
          </a:p>
          <a:p>
            <a:pPr>
              <a:lnSpc>
                <a:spcPct val="90000"/>
              </a:lnSpc>
              <a:buAutoNum type="arabicPeriod"/>
            </a:pPr>
            <a:endParaRPr lang="ru-RU" sz="21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AutoNum type="arabicPeriod"/>
            </a:pP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Изучение обстоятельств и документов, связанных с фактическими затратами Налогоплательщика по спорным операциям (подтверждение реальности товарного потока/ факта выполненных работ/ оказанных услуг), «раскрытие» реального поставщика</a:t>
            </a:r>
          </a:p>
          <a:p>
            <a:pPr>
              <a:lnSpc>
                <a:spcPct val="90000"/>
              </a:lnSpc>
              <a:buAutoNum type="arabicPeriod"/>
            </a:pPr>
            <a:endParaRPr lang="ru-RU" sz="21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AutoNum type="arabicPeriod"/>
            </a:pP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Изучение регистров налогового учета на предмет отсутствия «двойного учета» затрат, отраженных по операциям со спорными контрагентами (анализ учтенных затрат по работам, произведенным собственными силами, и затрат по операциям с не спорными поставщиками/подрядчиками)</a:t>
            </a:r>
          </a:p>
          <a:p>
            <a:pPr>
              <a:lnSpc>
                <a:spcPct val="90000"/>
              </a:lnSpc>
              <a:buAutoNum type="arabicPeriod"/>
            </a:pPr>
            <a:endParaRPr lang="ru-RU" sz="21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AutoNum type="arabicPeriod"/>
            </a:pP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Определение суммы фактических затрат по операциям со спорными контрагентами, в том числе  расчетным путем, основанным на показателе среднеотраслевой рентабельности продаж (</a:t>
            </a:r>
            <a:r>
              <a:rPr lang="en-US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ROS%)</a:t>
            </a: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с использованием метода прямых закупок и метода аналогов</a:t>
            </a:r>
          </a:p>
          <a:p>
            <a:pPr>
              <a:lnSpc>
                <a:spcPct val="90000"/>
              </a:lnSpc>
              <a:buAutoNum type="arabicPeriod"/>
            </a:pPr>
            <a:endParaRPr lang="ru-RU" sz="21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AutoNum type="arabicPeriod"/>
            </a:pP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Корректировка учтенных при расчете налоговой базы расходов на суммы по операциям со спорными контрагентами (-) и рассчитанные суммы фактических затрат по спорным операциям (+)</a:t>
            </a:r>
          </a:p>
          <a:p>
            <a:pPr>
              <a:lnSpc>
                <a:spcPct val="90000"/>
              </a:lnSpc>
              <a:buAutoNum type="arabicPeriod"/>
            </a:pPr>
            <a:endParaRPr lang="ru-RU" sz="21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AutoNum type="arabicPeriod"/>
            </a:pP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Определение справедливой суммы не исчисленного к уплате налога в результате операций со спорными контрагентами</a:t>
            </a:r>
          </a:p>
          <a:p>
            <a:pPr>
              <a:lnSpc>
                <a:spcPct val="90000"/>
              </a:lnSpc>
              <a:buAutoNum type="arabicPeriod"/>
            </a:pPr>
            <a:endParaRPr lang="ru-RU" sz="225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4E7BBA77-B916-4A35-BB82-E9D0B4BA05A5}"/>
              </a:ext>
            </a:extLst>
          </p:cNvPr>
          <p:cNvSpPr/>
          <p:nvPr/>
        </p:nvSpPr>
        <p:spPr>
          <a:xfrm>
            <a:off x="1106922" y="0"/>
            <a:ext cx="259080" cy="229362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ADC80135-EA74-4703-AC78-6FC36D629884}"/>
              </a:ext>
            </a:extLst>
          </p:cNvPr>
          <p:cNvSpPr/>
          <p:nvPr/>
        </p:nvSpPr>
        <p:spPr>
          <a:xfrm>
            <a:off x="16664039" y="8816340"/>
            <a:ext cx="1623962" cy="1470660"/>
          </a:xfrm>
          <a:custGeom>
            <a:avLst/>
            <a:gdLst/>
            <a:ahLst/>
            <a:cxnLst/>
            <a:rect l="l" t="t" r="r" b="b"/>
            <a:pathLst>
              <a:path w="2057400" h="2476500">
                <a:moveTo>
                  <a:pt x="0" y="0"/>
                </a:moveTo>
                <a:lnTo>
                  <a:pt x="2057399" y="0"/>
                </a:lnTo>
                <a:lnTo>
                  <a:pt x="2057399" y="2476499"/>
                </a:lnTo>
                <a:lnTo>
                  <a:pt x="0" y="2476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srgbClr val="24664D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2440785"/>
      </p:ext>
    </p:extLst>
  </p:cSld>
  <p:clrMapOvr>
    <a:masterClrMapping/>
  </p:clrMapOvr>
  <p:transition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8" name="AutoShape 12"/>
          <p:cNvSpPr>
            <a:spLocks noGrp="1" noChangeArrowheads="1"/>
          </p:cNvSpPr>
          <p:nvPr>
            <p:ph type="title"/>
          </p:nvPr>
        </p:nvSpPr>
        <p:spPr>
          <a:xfrm>
            <a:off x="1165749" y="2378346"/>
            <a:ext cx="5067411" cy="7061703"/>
          </a:xfrm>
        </p:spPr>
        <p:txBody>
          <a:bodyPr>
            <a:normAutofit/>
          </a:bodyPr>
          <a:lstStyle/>
          <a:p>
            <a:pPr algn="ctr"/>
            <a:r>
              <a:rPr lang="en-US" sz="3000" spc="450" dirty="0">
                <a:solidFill>
                  <a:srgbClr val="24664D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</a:t>
            </a:r>
            <a:br>
              <a:rPr lang="ru-RU" sz="3000" spc="450" dirty="0">
                <a:solidFill>
                  <a:srgbClr val="24664D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3000" spc="450" dirty="0">
                <a:solidFill>
                  <a:srgbClr val="24664D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3000" spc="450" dirty="0">
                <a:solidFill>
                  <a:srgbClr val="24664D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3000" spc="450" dirty="0">
                <a:solidFill>
                  <a:srgbClr val="24664D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СТРОИТЕЛЬСТВО</a:t>
            </a:r>
            <a:br>
              <a:rPr lang="ru-RU" sz="3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3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3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3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3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ru-RU" sz="3000" spc="450" dirty="0">
                <a:solidFill>
                  <a:srgbClr val="24664D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ТОРГОВЛЯ</a:t>
            </a:r>
            <a:br>
              <a:rPr lang="ru-RU" sz="3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3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3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3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3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3000" spc="900" dirty="0">
                <a:solidFill>
                  <a:srgbClr val="24664D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ПРОИЗВОДСТВО</a:t>
            </a:r>
            <a:endParaRPr lang="ru-RU" sz="3600" spc="900" dirty="0">
              <a:solidFill>
                <a:srgbClr val="24664D"/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658253" y="2712720"/>
            <a:ext cx="10721255" cy="6948402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Изучение факта включения приемки работ в общей смете, КС-2 и КС-3, утвержденных и принятых заказчиком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Проверка отсутствия "двойного" включения затрат сомнительного контрагента в налоговых регистрах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Реконструкция реально понесенных затрат по налогу на прибыль и НДС.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endParaRPr lang="ru-RU" sz="21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endParaRPr lang="ru-RU" sz="21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Установление реального объема реализации товаров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Проверка отсутствия "двойного" списания товаров, полученных от сомнительного контрагента.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Налоговая реконструкция затрат на приобретение товаров и ее влияние на налог на прибыль и НДС.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endParaRPr lang="ru-RU" sz="21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endParaRPr lang="ru-RU" sz="21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Установление реального объема производства и реализации готовой продукции.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Моделирование объема затрат, необходимых для установления объема производства.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Реконструкция затрат по налогу на прибыль и НДС.</a:t>
            </a:r>
          </a:p>
        </p:txBody>
      </p:sp>
      <p:sp>
        <p:nvSpPr>
          <p:cNvPr id="5" name="AutoShape 12">
            <a:extLst>
              <a:ext uri="{FF2B5EF4-FFF2-40B4-BE49-F238E27FC236}">
                <a16:creationId xmlns:a16="http://schemas.microsoft.com/office/drawing/2014/main" id="{06BE598D-9942-46A5-8B55-2DBE85413C7D}"/>
              </a:ext>
            </a:extLst>
          </p:cNvPr>
          <p:cNvSpPr txBox="1">
            <a:spLocks noChangeArrowheads="1"/>
          </p:cNvSpPr>
          <p:nvPr/>
        </p:nvSpPr>
        <p:spPr>
          <a:xfrm>
            <a:off x="2156637" y="865095"/>
            <a:ext cx="14239587" cy="1175253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600">
              <a:defRPr/>
            </a:pPr>
            <a:r>
              <a:rPr lang="ru-RU" sz="7650" b="1" spc="450" dirty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НАЛОГОВАЯ РЕКОНСТРУКЦИЯ ПО ОТРАСЛЯМ</a:t>
            </a:r>
            <a:br>
              <a:rPr lang="ru-RU" sz="1800" b="1" dirty="0">
                <a:solidFill>
                  <a:srgbClr val="4F81B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1800" b="1" dirty="0">
                <a:solidFill>
                  <a:srgbClr val="4F81B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1800" b="1" dirty="0">
                <a:solidFill>
                  <a:srgbClr val="4F81B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1800" b="1" dirty="0">
                <a:solidFill>
                  <a:srgbClr val="4F81B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1800" b="1" dirty="0">
              <a:solidFill>
                <a:srgbClr val="4F81B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7C8B66DD-21D5-4B8A-B867-8515BBBE79D7}"/>
              </a:ext>
            </a:extLst>
          </p:cNvPr>
          <p:cNvSpPr/>
          <p:nvPr/>
        </p:nvSpPr>
        <p:spPr>
          <a:xfrm>
            <a:off x="1074420" y="0"/>
            <a:ext cx="259080" cy="229362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97EEFB5B-1304-441E-92DA-70AF7CC234E7}"/>
              </a:ext>
            </a:extLst>
          </p:cNvPr>
          <p:cNvSpPr/>
          <p:nvPr/>
        </p:nvSpPr>
        <p:spPr>
          <a:xfrm>
            <a:off x="1106922" y="0"/>
            <a:ext cx="259080" cy="229362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20932669"/>
      </p:ext>
    </p:extLst>
  </p:cSld>
  <p:clrMapOvr>
    <a:masterClrMapping/>
  </p:clrMapOvr>
  <p:transition>
    <p:wipe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8" name="AutoShape 12"/>
          <p:cNvSpPr>
            <a:spLocks noGrp="1" noChangeArrowheads="1"/>
          </p:cNvSpPr>
          <p:nvPr>
            <p:ph type="title"/>
          </p:nvPr>
        </p:nvSpPr>
        <p:spPr>
          <a:xfrm>
            <a:off x="1691640" y="353147"/>
            <a:ext cx="12268200" cy="3095112"/>
          </a:xfrm>
        </p:spPr>
        <p:txBody>
          <a:bodyPr>
            <a:normAutofit/>
          </a:bodyPr>
          <a:lstStyle/>
          <a:p>
            <a:pPr algn="l"/>
            <a:r>
              <a:rPr lang="ru-RU" sz="4800" dirty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КЕЙС УСПЕШНОЙ ЗАЩИТЫ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24942" y="1569721"/>
            <a:ext cx="10972401" cy="8976950"/>
          </a:xfrm>
        </p:spPr>
        <p:txBody>
          <a:bodyPr anchor="ctr">
            <a:normAutofit/>
          </a:bodyPr>
          <a:lstStyle/>
          <a:p>
            <a:pPr>
              <a:lnSpc>
                <a:spcPct val="114000"/>
              </a:lnSpc>
            </a:pP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двух индивидуальных предпринимателей был заключен договор поставки на товары (одежда, обувь). Налогоплательщик, которого мы защищали, был покупателем товара. Налоговая инспекция провела в отношении его деятельности выездную проверку, в ходе которой по запросу налоговой поставщик предоставил ответ, в котором полностью отрицал какие-либо взаимоотношения с нашим налогоплательщиком. </a:t>
            </a:r>
          </a:p>
          <a:p>
            <a:pPr>
              <a:lnSpc>
                <a:spcPct val="114000"/>
              </a:lnSpc>
            </a:pPr>
            <a:endParaRPr lang="ru-RU" sz="21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14000"/>
              </a:lnSpc>
            </a:pP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этом основании налоговый орган признал все документы поставщика недостоверными и исключил из налоговой базы налогоплательщика по НДФЛ расходы по операциям с поставщиком, а также исключил из состава налоговых вычетов суммы НДС по этим операциям. </a:t>
            </a:r>
          </a:p>
          <a:p>
            <a:pPr>
              <a:lnSpc>
                <a:spcPct val="114000"/>
              </a:lnSpc>
            </a:pPr>
            <a:endParaRPr lang="ru-RU" sz="21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14000"/>
              </a:lnSpc>
            </a:pP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результате были доначислены гигантские суммы недоимок (более 700 млн. руб.), кроме того, впоследствии было возбуждено уголовное дело, продублировавшее </a:t>
            </a:r>
            <a:r>
              <a:rPr lang="ru-RU" sz="210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работу инспекции.</a:t>
            </a:r>
            <a:endParaRPr lang="ru-RU" sz="21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AutoNum type="arabicPeriod"/>
            </a:pPr>
            <a:endParaRPr lang="ru-RU" sz="225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4E7BBA77-B916-4A35-BB82-E9D0B4BA05A5}"/>
              </a:ext>
            </a:extLst>
          </p:cNvPr>
          <p:cNvSpPr/>
          <p:nvPr/>
        </p:nvSpPr>
        <p:spPr>
          <a:xfrm>
            <a:off x="1074420" y="0"/>
            <a:ext cx="259080" cy="229362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ADC80135-EA74-4703-AC78-6FC36D629884}"/>
              </a:ext>
            </a:extLst>
          </p:cNvPr>
          <p:cNvSpPr/>
          <p:nvPr/>
        </p:nvSpPr>
        <p:spPr>
          <a:xfrm>
            <a:off x="1" y="8894345"/>
            <a:ext cx="1623962" cy="1470660"/>
          </a:xfrm>
          <a:custGeom>
            <a:avLst/>
            <a:gdLst/>
            <a:ahLst/>
            <a:cxnLst/>
            <a:rect l="l" t="t" r="r" b="b"/>
            <a:pathLst>
              <a:path w="2057400" h="2476500">
                <a:moveTo>
                  <a:pt x="0" y="0"/>
                </a:moveTo>
                <a:lnTo>
                  <a:pt x="2057399" y="0"/>
                </a:lnTo>
                <a:lnTo>
                  <a:pt x="2057399" y="2476499"/>
                </a:lnTo>
                <a:lnTo>
                  <a:pt x="0" y="2476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srgbClr val="24664D"/>
              </a:solidFill>
              <a:latin typeface="Calibri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D24FE264-0C18-4B79-8104-09A97BEC6E42}"/>
              </a:ext>
            </a:extLst>
          </p:cNvPr>
          <p:cNvSpPr/>
          <p:nvPr/>
        </p:nvSpPr>
        <p:spPr>
          <a:xfrm>
            <a:off x="12827673" y="0"/>
            <a:ext cx="4931622" cy="10287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700"/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BE635931-484B-49CE-8626-F889D2142DB1}"/>
              </a:ext>
            </a:extLst>
          </p:cNvPr>
          <p:cNvSpPr/>
          <p:nvPr/>
        </p:nvSpPr>
        <p:spPr>
          <a:xfrm>
            <a:off x="1074420" y="0"/>
            <a:ext cx="259080" cy="229362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4666148"/>
      </p:ext>
    </p:extLst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81622" y="986462"/>
            <a:ext cx="13005048" cy="1505541"/>
          </a:xfrm>
          <a:prstGeom prst="rect">
            <a:avLst/>
          </a:prstGeom>
        </p:spPr>
        <p:txBody>
          <a:bodyPr vert="horz" wrap="square" lIns="0" tIns="43181" rIns="0" bIns="0" rtlCol="0">
            <a:spAutoFit/>
          </a:bodyPr>
          <a:lstStyle/>
          <a:p>
            <a:pPr marL="503580" marR="5081" indent="-491514">
              <a:lnSpc>
                <a:spcPts val="5700"/>
              </a:lnSpc>
              <a:spcBef>
                <a:spcPts val="341"/>
              </a:spcBef>
            </a:pPr>
            <a:r>
              <a:rPr lang="ru-RU" sz="4800" spc="135" dirty="0">
                <a:latin typeface="Century Gothic" panose="020B0502020202020204" pitchFamily="34" charset="0"/>
              </a:rPr>
              <a:t>РОЛЬ ЭКОНОМИЧЕСКИХ ЗНАНИЙ В ДЕЛАХ ПО НАЛОГАМ</a:t>
            </a:r>
            <a:endParaRPr sz="4800" dirty="0">
              <a:latin typeface="Century Gothic" panose="020B0502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77023" y="3192734"/>
            <a:ext cx="4471035" cy="818173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1" defTabSz="914445">
              <a:spcBef>
                <a:spcPts val="320"/>
              </a:spcBef>
              <a:tabLst>
                <a:tab pos="1085270" algn="l"/>
                <a:tab pos="1468194" algn="l"/>
              </a:tabLst>
              <a:defRPr/>
            </a:pPr>
            <a:r>
              <a:rPr lang="ru-RU" sz="2400" b="1" spc="195" dirty="0">
                <a:solidFill>
                  <a:srgbClr val="4A4A4A"/>
                </a:solidFill>
                <a:latin typeface="Century Gothic"/>
                <a:cs typeface="Century Gothic"/>
              </a:rPr>
              <a:t>НАЛОГОВЫЕ ПРОВЕРКИ</a:t>
            </a:r>
          </a:p>
          <a:p>
            <a:pPr marL="12701" defTabSz="914445">
              <a:spcBef>
                <a:spcPts val="320"/>
              </a:spcBef>
              <a:tabLst>
                <a:tab pos="1085270" algn="l"/>
                <a:tab pos="1468194" algn="l"/>
              </a:tabLst>
              <a:defRPr/>
            </a:pPr>
            <a:endParaRPr sz="24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64" y="8354922"/>
            <a:ext cx="1623962" cy="1932078"/>
          </a:xfrm>
          <a:custGeom>
            <a:avLst/>
            <a:gdLst/>
            <a:ahLst/>
            <a:cxnLst/>
            <a:rect l="l" t="t" r="r" b="b"/>
            <a:pathLst>
              <a:path w="2057400" h="2476500">
                <a:moveTo>
                  <a:pt x="0" y="0"/>
                </a:moveTo>
                <a:lnTo>
                  <a:pt x="2057399" y="0"/>
                </a:lnTo>
                <a:lnTo>
                  <a:pt x="2057399" y="2476499"/>
                </a:lnTo>
                <a:lnTo>
                  <a:pt x="0" y="2476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srgbClr val="24664D"/>
              </a:solidFill>
              <a:latin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90080" y="4486793"/>
            <a:ext cx="4201121" cy="2406750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defTabSz="914445">
              <a:spcBef>
                <a:spcPts val="100"/>
              </a:spcBef>
              <a:defRPr/>
            </a:pPr>
            <a:r>
              <a:rPr sz="2100" spc="-65" dirty="0">
                <a:solidFill>
                  <a:srgbClr val="4A4A4A"/>
                </a:solidFill>
                <a:latin typeface="Century Gothic"/>
                <a:cs typeface="Century Gothic"/>
              </a:rPr>
              <a:t>ст. </a:t>
            </a:r>
            <a:r>
              <a:rPr lang="ru-RU" sz="2100" spc="11" dirty="0">
                <a:solidFill>
                  <a:srgbClr val="4A4A4A"/>
                </a:solidFill>
                <a:latin typeface="Century Gothic"/>
                <a:cs typeface="Century Gothic"/>
              </a:rPr>
              <a:t>198, 199 – классические составы</a:t>
            </a:r>
            <a:endParaRPr sz="2100" dirty="0">
              <a:solidFill>
                <a:prstClr val="black"/>
              </a:solidFill>
              <a:latin typeface="Century Gothic"/>
              <a:cs typeface="Century Gothic"/>
            </a:endParaRPr>
          </a:p>
          <a:p>
            <a:pPr marL="12701" marR="5081" defTabSz="914445">
              <a:lnSpc>
                <a:spcPct val="115700"/>
              </a:lnSpc>
              <a:spcBef>
                <a:spcPts val="1140"/>
              </a:spcBef>
              <a:defRPr/>
            </a:pPr>
            <a:r>
              <a:rPr sz="2100" spc="11" dirty="0">
                <a:solidFill>
                  <a:srgbClr val="4A4A4A"/>
                </a:solidFill>
                <a:latin typeface="Century Gothic"/>
                <a:cs typeface="Century Gothic"/>
              </a:rPr>
              <a:t>19</a:t>
            </a:r>
            <a:r>
              <a:rPr lang="ru-RU" sz="2100" spc="11" dirty="0">
                <a:solidFill>
                  <a:srgbClr val="4A4A4A"/>
                </a:solidFill>
                <a:latin typeface="Century Gothic"/>
                <a:cs typeface="Century Gothic"/>
              </a:rPr>
              <a:t>9.2 </a:t>
            </a:r>
            <a:r>
              <a:rPr sz="2100" spc="5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100" spc="165" dirty="0">
                <a:solidFill>
                  <a:srgbClr val="4A4A4A"/>
                </a:solidFill>
                <a:latin typeface="Century Gothic"/>
                <a:cs typeface="Century Gothic"/>
              </a:rPr>
              <a:t>–</a:t>
            </a:r>
            <a:r>
              <a:rPr sz="2100" spc="-32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lang="ru-RU" sz="2100" spc="11" dirty="0">
                <a:solidFill>
                  <a:srgbClr val="4A4A4A"/>
                </a:solidFill>
                <a:latin typeface="Century Gothic"/>
              </a:rPr>
              <a:t>анализ формирования недоимки, крайняя необходимость</a:t>
            </a:r>
          </a:p>
          <a:p>
            <a:pPr marL="12701" marR="5081" defTabSz="914445">
              <a:lnSpc>
                <a:spcPct val="115700"/>
              </a:lnSpc>
              <a:spcBef>
                <a:spcPts val="1140"/>
              </a:spcBef>
              <a:defRPr/>
            </a:pPr>
            <a:endParaRPr sz="2100" spc="11" dirty="0">
              <a:solidFill>
                <a:srgbClr val="4A4A4A"/>
              </a:solidFill>
              <a:latin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35425" y="6458419"/>
            <a:ext cx="3820160" cy="353752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marR="5081" defTabSz="914445">
              <a:lnSpc>
                <a:spcPct val="116100"/>
              </a:lnSpc>
              <a:spcBef>
                <a:spcPts val="100"/>
              </a:spcBef>
              <a:defRPr/>
            </a:pPr>
            <a:r>
              <a:rPr lang="ru-RU" sz="2100" spc="5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endParaRPr sz="21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87534" y="4505552"/>
            <a:ext cx="266700" cy="314325"/>
          </a:xfrm>
          <a:custGeom>
            <a:avLst/>
            <a:gdLst/>
            <a:ahLst/>
            <a:cxnLst/>
            <a:rect l="l" t="t" r="r" b="b"/>
            <a:pathLst>
              <a:path w="266700" h="314325">
                <a:moveTo>
                  <a:pt x="0" y="0"/>
                </a:moveTo>
                <a:lnTo>
                  <a:pt x="266699" y="0"/>
                </a:lnTo>
                <a:lnTo>
                  <a:pt x="266699" y="314324"/>
                </a:lnTo>
                <a:lnTo>
                  <a:pt x="0" y="314324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62267" y="3341722"/>
            <a:ext cx="5668646" cy="377540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marR="5081" defTabSz="914445">
              <a:lnSpc>
                <a:spcPct val="106800"/>
              </a:lnSpc>
              <a:spcBef>
                <a:spcPts val="100"/>
              </a:spcBef>
              <a:tabLst>
                <a:tab pos="354983" algn="l"/>
                <a:tab pos="2338823" algn="l"/>
                <a:tab pos="3511725" algn="l"/>
              </a:tabLst>
              <a:defRPr/>
            </a:pPr>
            <a:r>
              <a:rPr sz="2400" b="1" spc="191" dirty="0">
                <a:solidFill>
                  <a:srgbClr val="4A4A4A"/>
                </a:solidFill>
                <a:latin typeface="Century Gothic"/>
                <a:cs typeface="Century Gothic"/>
              </a:rPr>
              <a:t>У</a:t>
            </a:r>
            <a:r>
              <a:rPr sz="2400" b="1" spc="420" dirty="0">
                <a:solidFill>
                  <a:srgbClr val="4A4A4A"/>
                </a:solidFill>
                <a:latin typeface="Century Gothic"/>
                <a:cs typeface="Century Gothic"/>
              </a:rPr>
              <a:t>Г</a:t>
            </a:r>
            <a:r>
              <a:rPr sz="2400" b="1" spc="75" dirty="0">
                <a:solidFill>
                  <a:srgbClr val="4A4A4A"/>
                </a:solidFill>
                <a:latin typeface="Century Gothic"/>
                <a:cs typeface="Century Gothic"/>
              </a:rPr>
              <a:t>О</a:t>
            </a:r>
            <a:r>
              <a:rPr sz="2400" b="1" spc="296" dirty="0">
                <a:solidFill>
                  <a:srgbClr val="4A4A4A"/>
                </a:solidFill>
                <a:latin typeface="Century Gothic"/>
                <a:cs typeface="Century Gothic"/>
              </a:rPr>
              <a:t>Л</a:t>
            </a:r>
            <a:r>
              <a:rPr sz="2400" b="1" spc="75" dirty="0">
                <a:solidFill>
                  <a:srgbClr val="4A4A4A"/>
                </a:solidFill>
                <a:latin typeface="Century Gothic"/>
                <a:cs typeface="Century Gothic"/>
              </a:rPr>
              <a:t>О</a:t>
            </a:r>
            <a:r>
              <a:rPr sz="2400" b="1" spc="410" dirty="0">
                <a:solidFill>
                  <a:srgbClr val="4A4A4A"/>
                </a:solidFill>
                <a:latin typeface="Century Gothic"/>
                <a:cs typeface="Century Gothic"/>
              </a:rPr>
              <a:t>В</a:t>
            </a:r>
            <a:r>
              <a:rPr sz="2400" b="1" spc="431" dirty="0">
                <a:solidFill>
                  <a:srgbClr val="4A4A4A"/>
                </a:solidFill>
                <a:latin typeface="Century Gothic"/>
                <a:cs typeface="Century Gothic"/>
              </a:rPr>
              <a:t>Н</a:t>
            </a:r>
            <a:r>
              <a:rPr sz="2400" b="1" spc="495" dirty="0">
                <a:solidFill>
                  <a:srgbClr val="4A4A4A"/>
                </a:solidFill>
                <a:latin typeface="Century Gothic"/>
                <a:cs typeface="Century Gothic"/>
              </a:rPr>
              <a:t>Ы</a:t>
            </a:r>
            <a:r>
              <a:rPr sz="2400" b="1" spc="95" dirty="0">
                <a:solidFill>
                  <a:srgbClr val="4A4A4A"/>
                </a:solidFill>
                <a:latin typeface="Century Gothic"/>
                <a:cs typeface="Century Gothic"/>
              </a:rPr>
              <a:t>Е</a:t>
            </a:r>
            <a:r>
              <a:rPr sz="2400" b="1" dirty="0">
                <a:solidFill>
                  <a:srgbClr val="4A4A4A"/>
                </a:solidFill>
                <a:latin typeface="Century Gothic"/>
                <a:cs typeface="Century Gothic"/>
              </a:rPr>
              <a:t>	</a:t>
            </a:r>
            <a:r>
              <a:rPr sz="2400" b="1" spc="330" dirty="0">
                <a:solidFill>
                  <a:srgbClr val="4A4A4A"/>
                </a:solidFill>
                <a:latin typeface="Century Gothic"/>
                <a:cs typeface="Century Gothic"/>
              </a:rPr>
              <a:t>Д</a:t>
            </a:r>
            <a:r>
              <a:rPr sz="2400" b="1" spc="335" dirty="0">
                <a:solidFill>
                  <a:srgbClr val="4A4A4A"/>
                </a:solidFill>
                <a:latin typeface="Century Gothic"/>
                <a:cs typeface="Century Gothic"/>
              </a:rPr>
              <a:t>Е</a:t>
            </a:r>
            <a:r>
              <a:rPr sz="2400" b="1" spc="296" dirty="0">
                <a:solidFill>
                  <a:srgbClr val="4A4A4A"/>
                </a:solidFill>
                <a:latin typeface="Century Gothic"/>
                <a:cs typeface="Century Gothic"/>
              </a:rPr>
              <a:t>Л</a:t>
            </a:r>
            <a:r>
              <a:rPr sz="2400" b="1" spc="80" dirty="0">
                <a:solidFill>
                  <a:srgbClr val="4A4A4A"/>
                </a:solidFill>
                <a:latin typeface="Century Gothic"/>
                <a:cs typeface="Century Gothic"/>
              </a:rPr>
              <a:t>А</a:t>
            </a:r>
            <a:endParaRPr sz="2400" b="1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00858" y="4436244"/>
            <a:ext cx="4010025" cy="741422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r>
              <a:rPr lang="ru-RU" sz="2100" spc="-105" dirty="0">
                <a:solidFill>
                  <a:srgbClr val="4A4A4A"/>
                </a:solidFill>
                <a:latin typeface="Century Gothic"/>
                <a:cs typeface="Century Gothic"/>
              </a:rPr>
              <a:t>Аналитика в ходе проверки</a:t>
            </a:r>
          </a:p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endParaRPr lang="ru-RU" sz="2100" spc="-105" dirty="0">
              <a:solidFill>
                <a:srgbClr val="4A4A4A"/>
              </a:solidFill>
              <a:latin typeface="Century Gothic"/>
              <a:cs typeface="Century Gothic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22343" y="5321750"/>
            <a:ext cx="266700" cy="314325"/>
          </a:xfrm>
          <a:custGeom>
            <a:avLst/>
            <a:gdLst/>
            <a:ahLst/>
            <a:cxnLst/>
            <a:rect l="l" t="t" r="r" b="b"/>
            <a:pathLst>
              <a:path w="266700" h="314325">
                <a:moveTo>
                  <a:pt x="0" y="0"/>
                </a:moveTo>
                <a:lnTo>
                  <a:pt x="266699" y="0"/>
                </a:lnTo>
                <a:lnTo>
                  <a:pt x="266699" y="314324"/>
                </a:lnTo>
                <a:lnTo>
                  <a:pt x="0" y="314324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089722" y="4505552"/>
            <a:ext cx="266700" cy="314325"/>
          </a:xfrm>
          <a:custGeom>
            <a:avLst/>
            <a:gdLst/>
            <a:ahLst/>
            <a:cxnLst/>
            <a:rect l="l" t="t" r="r" b="b"/>
            <a:pathLst>
              <a:path w="266700" h="314325">
                <a:moveTo>
                  <a:pt x="0" y="0"/>
                </a:moveTo>
                <a:lnTo>
                  <a:pt x="266699" y="0"/>
                </a:lnTo>
                <a:lnTo>
                  <a:pt x="266699" y="314324"/>
                </a:lnTo>
                <a:lnTo>
                  <a:pt x="0" y="314324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917098" y="3176335"/>
            <a:ext cx="3058796" cy="41036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1" defTabSz="914445">
              <a:spcBef>
                <a:spcPts val="320"/>
              </a:spcBef>
              <a:defRPr/>
            </a:pPr>
            <a:r>
              <a:rPr lang="ru-RU" sz="2400" b="1" spc="296" dirty="0">
                <a:solidFill>
                  <a:srgbClr val="4A4A4A"/>
                </a:solidFill>
                <a:latin typeface="Century Gothic"/>
                <a:cs typeface="Century Gothic"/>
              </a:rPr>
              <a:t>АРБИТРАЖ</a:t>
            </a:r>
            <a:endParaRPr sz="2400" b="1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2363666" y="5861233"/>
            <a:ext cx="266700" cy="314325"/>
          </a:xfrm>
          <a:custGeom>
            <a:avLst/>
            <a:gdLst/>
            <a:ahLst/>
            <a:cxnLst/>
            <a:rect l="l" t="t" r="r" b="b"/>
            <a:pathLst>
              <a:path w="266700" h="314325">
                <a:moveTo>
                  <a:pt x="0" y="0"/>
                </a:moveTo>
                <a:lnTo>
                  <a:pt x="266699" y="0"/>
                </a:lnTo>
                <a:lnTo>
                  <a:pt x="266699" y="314324"/>
                </a:lnTo>
                <a:lnTo>
                  <a:pt x="0" y="314324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2363666" y="4488720"/>
            <a:ext cx="266700" cy="314325"/>
          </a:xfrm>
          <a:custGeom>
            <a:avLst/>
            <a:gdLst/>
            <a:ahLst/>
            <a:cxnLst/>
            <a:rect l="l" t="t" r="r" b="b"/>
            <a:pathLst>
              <a:path w="266700" h="314325">
                <a:moveTo>
                  <a:pt x="0" y="0"/>
                </a:moveTo>
                <a:lnTo>
                  <a:pt x="266699" y="0"/>
                </a:lnTo>
                <a:lnTo>
                  <a:pt x="266699" y="314324"/>
                </a:lnTo>
                <a:lnTo>
                  <a:pt x="0" y="314324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961331" y="4359715"/>
            <a:ext cx="4307840" cy="353752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r>
              <a:rPr lang="ru-RU" sz="2100" spc="60" dirty="0">
                <a:solidFill>
                  <a:srgbClr val="4A4A4A"/>
                </a:solidFill>
                <a:latin typeface="Century Gothic"/>
                <a:cs typeface="Century Gothic"/>
              </a:rPr>
              <a:t>Досудебные исследования</a:t>
            </a:r>
            <a:endParaRPr sz="21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961331" y="5636075"/>
            <a:ext cx="4404326" cy="726867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r>
              <a:rPr lang="ru-RU" sz="2100" spc="60" dirty="0">
                <a:solidFill>
                  <a:srgbClr val="4A4A4A"/>
                </a:solidFill>
                <a:latin typeface="Century Gothic"/>
                <a:cs typeface="Century Gothic"/>
              </a:rPr>
              <a:t>Финансово-экономическая экспертиза</a:t>
            </a:r>
            <a:endParaRPr sz="21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40EA3450-E425-46AB-80E0-BFEF779801E1}"/>
              </a:ext>
            </a:extLst>
          </p:cNvPr>
          <p:cNvSpPr/>
          <p:nvPr/>
        </p:nvSpPr>
        <p:spPr>
          <a:xfrm>
            <a:off x="1028700" y="1"/>
            <a:ext cx="187290" cy="2988965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1A82B04-2A49-8FF7-5AB2-5ACD81A32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0155" y="5795316"/>
            <a:ext cx="268247" cy="317019"/>
          </a:xfrm>
          <a:prstGeom prst="rect">
            <a:avLst/>
          </a:prstGeom>
        </p:spPr>
      </p:pic>
      <p:sp>
        <p:nvSpPr>
          <p:cNvPr id="20" name="object 9">
            <a:extLst>
              <a:ext uri="{FF2B5EF4-FFF2-40B4-BE49-F238E27FC236}">
                <a16:creationId xmlns:a16="http://schemas.microsoft.com/office/drawing/2014/main" id="{77DDAC90-E692-2F10-E39F-07A750CE2F54}"/>
              </a:ext>
            </a:extLst>
          </p:cNvPr>
          <p:cNvSpPr txBox="1"/>
          <p:nvPr/>
        </p:nvSpPr>
        <p:spPr>
          <a:xfrm>
            <a:off x="3962400" y="7336922"/>
            <a:ext cx="10668000" cy="2503700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r>
              <a:rPr lang="ru-RU" sz="2800" b="1" spc="-105" dirty="0">
                <a:solidFill>
                  <a:srgbClr val="4A4A4A"/>
                </a:solidFill>
                <a:latin typeface="Century Gothic"/>
                <a:cs typeface="Century Gothic"/>
              </a:rPr>
              <a:t>Экспертная поддержка защиты:</a:t>
            </a:r>
          </a:p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r>
              <a:rPr lang="ru-RU" sz="2800" b="1" spc="-105" dirty="0">
                <a:solidFill>
                  <a:srgbClr val="4A4A4A"/>
                </a:solidFill>
                <a:latin typeface="Century Gothic"/>
                <a:cs typeface="Century Gothic"/>
              </a:rPr>
              <a:t>- рецензирование заключений судебных экспертов, актов и решений налоговых органов; </a:t>
            </a:r>
          </a:p>
          <a:p>
            <a:pPr marL="469901" marR="5081" indent="-457200" defTabSz="914445">
              <a:lnSpc>
                <a:spcPct val="115799"/>
              </a:lnSpc>
              <a:spcBef>
                <a:spcPts val="100"/>
              </a:spcBef>
              <a:buFontTx/>
              <a:buChar char="-"/>
              <a:defRPr/>
            </a:pPr>
            <a:r>
              <a:rPr lang="ru-RU" sz="2800" b="1" spc="-105" dirty="0">
                <a:solidFill>
                  <a:srgbClr val="4A4A4A"/>
                </a:solidFill>
                <a:latin typeface="Century Gothic"/>
                <a:cs typeface="Century Gothic"/>
              </a:rPr>
              <a:t>проведение </a:t>
            </a:r>
            <a:r>
              <a:rPr lang="ru-RU" sz="2800" b="1" spc="-105" dirty="0" err="1">
                <a:solidFill>
                  <a:srgbClr val="4A4A4A"/>
                </a:solidFill>
                <a:latin typeface="Century Gothic"/>
                <a:cs typeface="Century Gothic"/>
              </a:rPr>
              <a:t>контр-расчетов</a:t>
            </a:r>
            <a:r>
              <a:rPr lang="ru-RU" sz="2800" b="1" spc="-105" dirty="0">
                <a:solidFill>
                  <a:srgbClr val="4A4A4A"/>
                </a:solidFill>
                <a:latin typeface="Century Gothic"/>
                <a:cs typeface="Century Gothic"/>
              </a:rPr>
              <a:t>, налоговая реконструкция;</a:t>
            </a:r>
          </a:p>
          <a:p>
            <a:pPr marL="469901" marR="5081" indent="-457200" defTabSz="914445">
              <a:lnSpc>
                <a:spcPct val="115799"/>
              </a:lnSpc>
              <a:spcBef>
                <a:spcPts val="100"/>
              </a:spcBef>
              <a:buFontTx/>
              <a:buChar char="-"/>
              <a:defRPr/>
            </a:pPr>
            <a:r>
              <a:rPr lang="ru-RU" sz="2800" b="1" spc="-105" dirty="0">
                <a:solidFill>
                  <a:srgbClr val="4A4A4A"/>
                </a:solidFill>
                <a:latin typeface="Century Gothic"/>
                <a:cs typeface="Century Gothic"/>
              </a:rPr>
              <a:t>повторная экспертиза</a:t>
            </a:r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E4E762FB-BC1A-4251-6DBD-DAAED0CD33ED}"/>
              </a:ext>
            </a:extLst>
          </p:cNvPr>
          <p:cNvSpPr txBox="1"/>
          <p:nvPr/>
        </p:nvSpPr>
        <p:spPr>
          <a:xfrm>
            <a:off x="7953258" y="5253537"/>
            <a:ext cx="4086978" cy="1491115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endParaRPr lang="ru-RU" sz="2100" spc="-105" dirty="0">
              <a:solidFill>
                <a:srgbClr val="4A4A4A"/>
              </a:solidFill>
              <a:latin typeface="Century Gothic"/>
              <a:cs typeface="Century Gothic"/>
            </a:endParaRPr>
          </a:p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r>
              <a:rPr lang="ru-RU" sz="2100" spc="-105" dirty="0">
                <a:solidFill>
                  <a:srgbClr val="4A4A4A"/>
                </a:solidFill>
                <a:latin typeface="Century Gothic"/>
                <a:cs typeface="Century Gothic"/>
              </a:rPr>
              <a:t>Экономическое обоснование при подготовке возражений на акт и апелляции к решению</a:t>
            </a:r>
          </a:p>
        </p:txBody>
      </p:sp>
    </p:spTree>
    <p:extLst>
      <p:ext uri="{BB962C8B-B14F-4D97-AF65-F5344CB8AC3E}">
        <p14:creationId xmlns:p14="http://schemas.microsoft.com/office/powerpoint/2010/main" val="42075545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8" name="AutoShape 12"/>
          <p:cNvSpPr>
            <a:spLocks noGrp="1" noChangeArrowheads="1"/>
          </p:cNvSpPr>
          <p:nvPr>
            <p:ph type="title" idx="4294967295"/>
          </p:nvPr>
        </p:nvSpPr>
        <p:spPr>
          <a:xfrm>
            <a:off x="604544" y="1445420"/>
            <a:ext cx="5895929" cy="7396163"/>
          </a:xfrm>
        </p:spPr>
        <p:txBody>
          <a:bodyPr>
            <a:normAutofit/>
          </a:bodyPr>
          <a:lstStyle/>
          <a:p>
            <a:pPr algn="r"/>
            <a:r>
              <a:rPr lang="ru-RU" sz="54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Мы начали разбираться и выяснилось вот что: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7519930" y="1445418"/>
            <a:ext cx="10768070" cy="8194785"/>
          </a:xfrm>
        </p:spPr>
        <p:txBody>
          <a:bodyPr anchor="ctr">
            <a:normAutofit lnSpcReduction="10000"/>
          </a:bodyPr>
          <a:lstStyle/>
          <a:p>
            <a:r>
              <a:rPr lang="ru-RU" sz="24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товар от «москвича» в реальности был, именно он и образовал практически всю реализацию, в полном объеме обложенной НДС и НДФЛ. Кроме того, в ходе командировки мы провели осмотр склада, на котором лично убедились в реальности товара, увидев нереализованные остатки товара;</a:t>
            </a:r>
          </a:p>
          <a:p>
            <a:endParaRPr lang="ru-RU" sz="24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4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изучив материалы мы увидели, что, не изучая факт наличия товара, ни инспекция, ни следствие  не провели никаких мероприятий по установлению реального поставщика товара;</a:t>
            </a:r>
          </a:p>
          <a:p>
            <a:endParaRPr lang="ru-RU" sz="24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4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оценив экономические выгоды от взаимодействия налогоплательщика и поставщика мы установили, что при признании поставщиком факта поставки нашему налогоплательщику, вся эта выручка должна быть включена в его доход, а с учетом товарооборота, поставщик утратил бы право на применение </a:t>
            </a:r>
            <a:r>
              <a:rPr lang="ru-RU" sz="2400" dirty="0" err="1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спецрежима</a:t>
            </a:r>
            <a:r>
              <a:rPr lang="ru-RU" sz="24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суммы его недоимок по налогом превысили бы те, которые вменяли нашему клиенту. Тут стало ясно, почему поставщик так активно отрицал все отношения с налогоплательщиком;</a:t>
            </a:r>
          </a:p>
          <a:p>
            <a:endParaRPr lang="ru-RU" sz="24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4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фактически, инспекция и следствие не признало расходы и вычеты налогоплательщика только на основании показаний заинтересованного поставщика!</a:t>
            </a:r>
          </a:p>
          <a:p>
            <a:endParaRPr lang="ru-RU" sz="21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CF855772-7DD1-4CFD-847E-5B84C6206C5D}"/>
              </a:ext>
            </a:extLst>
          </p:cNvPr>
          <p:cNvSpPr/>
          <p:nvPr/>
        </p:nvSpPr>
        <p:spPr>
          <a:xfrm>
            <a:off x="1" y="8841581"/>
            <a:ext cx="1623962" cy="1470660"/>
          </a:xfrm>
          <a:custGeom>
            <a:avLst/>
            <a:gdLst/>
            <a:ahLst/>
            <a:cxnLst/>
            <a:rect l="l" t="t" r="r" b="b"/>
            <a:pathLst>
              <a:path w="2057400" h="2476500">
                <a:moveTo>
                  <a:pt x="0" y="0"/>
                </a:moveTo>
                <a:lnTo>
                  <a:pt x="2057399" y="0"/>
                </a:lnTo>
                <a:lnTo>
                  <a:pt x="2057399" y="2476499"/>
                </a:lnTo>
                <a:lnTo>
                  <a:pt x="0" y="2476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srgbClr val="24664D"/>
              </a:solidFill>
              <a:latin typeface="Calibri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C1D89D6E-B761-499B-B211-08363FB1F107}"/>
              </a:ext>
            </a:extLst>
          </p:cNvPr>
          <p:cNvSpPr/>
          <p:nvPr/>
        </p:nvSpPr>
        <p:spPr>
          <a:xfrm>
            <a:off x="1074420" y="0"/>
            <a:ext cx="259080" cy="229362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8330910"/>
      </p:ext>
    </p:extLst>
  </p:cSld>
  <p:clrMapOvr>
    <a:masterClrMapping/>
  </p:clrMapOvr>
  <p:transition>
    <p:wipe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900"/>
              </a:spcAft>
              <a:defRPr/>
            </a:pPr>
            <a:fld id="{A088BF38-7A34-499B-8C16-687F52D7BE09}" type="slidenum">
              <a:rPr lang="ru-RU" smtClean="0"/>
              <a:pPr algn="r" defTabSz="685800">
                <a:spcAft>
                  <a:spcPts val="900"/>
                </a:spcAft>
                <a:defRPr/>
              </a:pPr>
              <a:t>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5041F8D-CD5B-4FB1-A8BA-1D3742CEC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19" y="217925"/>
            <a:ext cx="7519565" cy="719244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7CF2399-191D-4885-A3F4-10839B3FFD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19" y="2253889"/>
            <a:ext cx="16523609" cy="770020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0E22E0B-2731-4239-ADAE-BFA496F172C0}"/>
              </a:ext>
            </a:extLst>
          </p:cNvPr>
          <p:cNvSpPr txBox="1"/>
          <p:nvPr/>
        </p:nvSpPr>
        <p:spPr>
          <a:xfrm>
            <a:off x="8529402" y="704993"/>
            <a:ext cx="914178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ru-RU" sz="3000" b="1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УСТАНОВЛЕНИЕ РЕАЛЬНОСТИ ТОВАРНОГО ПОТОКА</a:t>
            </a:r>
            <a:endParaRPr lang="ru-RU" sz="3000" dirty="0">
              <a:latin typeface="Century Gothic" panose="020B0502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55D907E-AA4A-4FEA-B1B6-6552A3F98178}"/>
              </a:ext>
            </a:extLst>
          </p:cNvPr>
          <p:cNvSpPr/>
          <p:nvPr/>
        </p:nvSpPr>
        <p:spPr>
          <a:xfrm>
            <a:off x="17274366" y="0"/>
            <a:ext cx="259080" cy="229362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753BC7DC-1F09-4081-B676-18F4D1A7A3CC}"/>
              </a:ext>
            </a:extLst>
          </p:cNvPr>
          <p:cNvSpPr/>
          <p:nvPr/>
        </p:nvSpPr>
        <p:spPr>
          <a:xfrm>
            <a:off x="16664039" y="8846678"/>
            <a:ext cx="1623962" cy="1470660"/>
          </a:xfrm>
          <a:custGeom>
            <a:avLst/>
            <a:gdLst/>
            <a:ahLst/>
            <a:cxnLst/>
            <a:rect l="l" t="t" r="r" b="b"/>
            <a:pathLst>
              <a:path w="2057400" h="2476500">
                <a:moveTo>
                  <a:pt x="0" y="0"/>
                </a:moveTo>
                <a:lnTo>
                  <a:pt x="2057399" y="0"/>
                </a:lnTo>
                <a:lnTo>
                  <a:pt x="2057399" y="2476499"/>
                </a:lnTo>
                <a:lnTo>
                  <a:pt x="0" y="2476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srgbClr val="24664D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2568996"/>
      </p:ext>
    </p:extLst>
  </p:cSld>
  <p:clrMapOvr>
    <a:masterClrMapping/>
  </p:clrMapOvr>
  <p:transition>
    <p:wipe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4E53C9-1991-4E48-B3D0-466926F7F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749" y="669423"/>
            <a:ext cx="16708500" cy="86177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777966-40D9-4086-9670-9384DF489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533" y="2269290"/>
            <a:ext cx="16704933" cy="292388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2559BED-5777-498E-B810-E903F471C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defRPr/>
            </a:pPr>
            <a:fld id="{A088BF38-7A34-499B-8C16-687F52D7BE09}" type="slidenum">
              <a:rPr lang="ru-RU" smtClean="0"/>
              <a:pPr algn="r" defTabSz="685800">
                <a:defRPr/>
              </a:pPr>
              <a:t>22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47D72D-8A3D-473B-92FD-B6EDCB065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49"/>
            <a:ext cx="18288000" cy="10266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507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8" name="AutoShape 1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445420"/>
            <a:ext cx="6507480" cy="7396163"/>
          </a:xfrm>
        </p:spPr>
        <p:txBody>
          <a:bodyPr>
            <a:normAutofit/>
          </a:bodyPr>
          <a:lstStyle/>
          <a:p>
            <a:pPr algn="r"/>
            <a:r>
              <a:rPr lang="ru-RU" sz="5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Выводы по результатам проведенного исследования</a:t>
            </a:r>
            <a:br>
              <a:rPr lang="ru-RU" sz="5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легли в основу оправдательного приговора!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F55AC0A-68AE-E2C1-2D2A-BFD71C45AC77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7010400" y="1003300"/>
            <a:ext cx="10744200" cy="8712200"/>
          </a:xfrm>
          <a:prstGeom prst="rect">
            <a:avLst/>
          </a:prstGeom>
        </p:spPr>
      </p:pic>
      <p:sp>
        <p:nvSpPr>
          <p:cNvPr id="7" name="object 4">
            <a:extLst>
              <a:ext uri="{FF2B5EF4-FFF2-40B4-BE49-F238E27FC236}">
                <a16:creationId xmlns:a16="http://schemas.microsoft.com/office/drawing/2014/main" id="{83E2230B-495B-4FE0-A81F-BD11D9B400A9}"/>
              </a:ext>
            </a:extLst>
          </p:cNvPr>
          <p:cNvSpPr/>
          <p:nvPr/>
        </p:nvSpPr>
        <p:spPr>
          <a:xfrm>
            <a:off x="1" y="8841581"/>
            <a:ext cx="1623962" cy="1470660"/>
          </a:xfrm>
          <a:custGeom>
            <a:avLst/>
            <a:gdLst/>
            <a:ahLst/>
            <a:cxnLst/>
            <a:rect l="l" t="t" r="r" b="b"/>
            <a:pathLst>
              <a:path w="2057400" h="2476500">
                <a:moveTo>
                  <a:pt x="0" y="0"/>
                </a:moveTo>
                <a:lnTo>
                  <a:pt x="2057399" y="0"/>
                </a:lnTo>
                <a:lnTo>
                  <a:pt x="2057399" y="2476499"/>
                </a:lnTo>
                <a:lnTo>
                  <a:pt x="0" y="2476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srgbClr val="24664D"/>
              </a:solidFill>
              <a:latin typeface="Calibri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E40AB929-390F-4CAB-8013-5FD338C2B103}"/>
              </a:ext>
            </a:extLst>
          </p:cNvPr>
          <p:cNvSpPr/>
          <p:nvPr/>
        </p:nvSpPr>
        <p:spPr>
          <a:xfrm>
            <a:off x="1066800" y="0"/>
            <a:ext cx="266700" cy="190500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3392283"/>
      </p:ext>
    </p:extLst>
  </p:cSld>
  <p:clrMapOvr>
    <a:masterClrMapping/>
  </p:clrMapOvr>
  <p:transition>
    <p:wipe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8" name="AutoShape 1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445420"/>
            <a:ext cx="6507480" cy="7396163"/>
          </a:xfrm>
        </p:spPr>
        <p:txBody>
          <a:bodyPr>
            <a:normAutofit/>
          </a:bodyPr>
          <a:lstStyle/>
          <a:p>
            <a:pPr algn="r"/>
            <a:r>
              <a:rPr lang="ru-RU" sz="5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Выводы по результатам проведенного исследования</a:t>
            </a:r>
            <a:br>
              <a:rPr lang="ru-RU" sz="5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легли в основу оправдательного приговора!</a:t>
            </a:r>
          </a:p>
        </p:txBody>
      </p: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21FB0B65-7838-AAA2-DD75-C4F724A0C62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7136824" y="1104900"/>
            <a:ext cx="10827814" cy="8229600"/>
          </a:xfrm>
          <a:prstGeom prst="rect">
            <a:avLst/>
          </a:prstGeom>
        </p:spPr>
      </p:pic>
      <p:sp>
        <p:nvSpPr>
          <p:cNvPr id="7" name="object 4">
            <a:extLst>
              <a:ext uri="{FF2B5EF4-FFF2-40B4-BE49-F238E27FC236}">
                <a16:creationId xmlns:a16="http://schemas.microsoft.com/office/drawing/2014/main" id="{83E2230B-495B-4FE0-A81F-BD11D9B400A9}"/>
              </a:ext>
            </a:extLst>
          </p:cNvPr>
          <p:cNvSpPr/>
          <p:nvPr/>
        </p:nvSpPr>
        <p:spPr>
          <a:xfrm>
            <a:off x="1" y="8841581"/>
            <a:ext cx="1623962" cy="1470660"/>
          </a:xfrm>
          <a:custGeom>
            <a:avLst/>
            <a:gdLst/>
            <a:ahLst/>
            <a:cxnLst/>
            <a:rect l="l" t="t" r="r" b="b"/>
            <a:pathLst>
              <a:path w="2057400" h="2476500">
                <a:moveTo>
                  <a:pt x="0" y="0"/>
                </a:moveTo>
                <a:lnTo>
                  <a:pt x="2057399" y="0"/>
                </a:lnTo>
                <a:lnTo>
                  <a:pt x="2057399" y="2476499"/>
                </a:lnTo>
                <a:lnTo>
                  <a:pt x="0" y="2476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srgbClr val="24664D"/>
              </a:solidFill>
              <a:latin typeface="Calibri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E40AB929-390F-4CAB-8013-5FD338C2B103}"/>
              </a:ext>
            </a:extLst>
          </p:cNvPr>
          <p:cNvSpPr/>
          <p:nvPr/>
        </p:nvSpPr>
        <p:spPr>
          <a:xfrm>
            <a:off x="1066800" y="0"/>
            <a:ext cx="266700" cy="190500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5273549"/>
      </p:ext>
    </p:extLst>
  </p:cSld>
  <p:clrMapOvr>
    <a:masterClrMapping/>
  </p:clrMapOvr>
  <p:transition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851418" y="9029700"/>
            <a:ext cx="15436850" cy="1257300"/>
          </a:xfrm>
          <a:custGeom>
            <a:avLst/>
            <a:gdLst/>
            <a:ahLst/>
            <a:cxnLst/>
            <a:rect l="l" t="t" r="r" b="b"/>
            <a:pathLst>
              <a:path w="15436850" h="1257300">
                <a:moveTo>
                  <a:pt x="15436581" y="1257299"/>
                </a:moveTo>
                <a:lnTo>
                  <a:pt x="0" y="1257299"/>
                </a:lnTo>
                <a:lnTo>
                  <a:pt x="0" y="0"/>
                </a:lnTo>
                <a:lnTo>
                  <a:pt x="15436581" y="0"/>
                </a:lnTo>
                <a:lnTo>
                  <a:pt x="15436581" y="125729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497292" y="5109950"/>
            <a:ext cx="617855" cy="617855"/>
          </a:xfrm>
          <a:custGeom>
            <a:avLst/>
            <a:gdLst/>
            <a:ahLst/>
            <a:cxnLst/>
            <a:rect l="l" t="t" r="r" b="b"/>
            <a:pathLst>
              <a:path w="617854" h="617854">
                <a:moveTo>
                  <a:pt x="308812" y="617624"/>
                </a:moveTo>
                <a:lnTo>
                  <a:pt x="263179" y="614276"/>
                </a:lnTo>
                <a:lnTo>
                  <a:pt x="219625" y="604550"/>
                </a:lnTo>
                <a:lnTo>
                  <a:pt x="178628" y="588924"/>
                </a:lnTo>
                <a:lnTo>
                  <a:pt x="140664" y="567875"/>
                </a:lnTo>
                <a:lnTo>
                  <a:pt x="106212" y="541881"/>
                </a:lnTo>
                <a:lnTo>
                  <a:pt x="75750" y="511419"/>
                </a:lnTo>
                <a:lnTo>
                  <a:pt x="49754" y="476968"/>
                </a:lnTo>
                <a:lnTo>
                  <a:pt x="28704" y="439004"/>
                </a:lnTo>
                <a:lnTo>
                  <a:pt x="13076" y="398005"/>
                </a:lnTo>
                <a:lnTo>
                  <a:pt x="3349" y="354448"/>
                </a:lnTo>
                <a:lnTo>
                  <a:pt x="0" y="308812"/>
                </a:lnTo>
                <a:lnTo>
                  <a:pt x="3348" y="263178"/>
                </a:lnTo>
                <a:lnTo>
                  <a:pt x="13075" y="219624"/>
                </a:lnTo>
                <a:lnTo>
                  <a:pt x="28702" y="178625"/>
                </a:lnTo>
                <a:lnTo>
                  <a:pt x="49753" y="140661"/>
                </a:lnTo>
                <a:lnTo>
                  <a:pt x="75748" y="106209"/>
                </a:lnTo>
                <a:lnTo>
                  <a:pt x="106211" y="75747"/>
                </a:lnTo>
                <a:lnTo>
                  <a:pt x="140663" y="49752"/>
                </a:lnTo>
                <a:lnTo>
                  <a:pt x="178627" y="28702"/>
                </a:lnTo>
                <a:lnTo>
                  <a:pt x="219625" y="13075"/>
                </a:lnTo>
                <a:lnTo>
                  <a:pt x="263179" y="3348"/>
                </a:lnTo>
                <a:lnTo>
                  <a:pt x="308812" y="0"/>
                </a:lnTo>
                <a:lnTo>
                  <a:pt x="354444" y="3348"/>
                </a:lnTo>
                <a:lnTo>
                  <a:pt x="397998" y="13075"/>
                </a:lnTo>
                <a:lnTo>
                  <a:pt x="438996" y="28702"/>
                </a:lnTo>
                <a:lnTo>
                  <a:pt x="476960" y="49753"/>
                </a:lnTo>
                <a:lnTo>
                  <a:pt x="511412" y="75748"/>
                </a:lnTo>
                <a:lnTo>
                  <a:pt x="541875" y="106211"/>
                </a:lnTo>
                <a:lnTo>
                  <a:pt x="543065" y="107788"/>
                </a:lnTo>
                <a:lnTo>
                  <a:pt x="188189" y="107788"/>
                </a:lnTo>
                <a:lnTo>
                  <a:pt x="174515" y="117752"/>
                </a:lnTo>
                <a:lnTo>
                  <a:pt x="163413" y="129806"/>
                </a:lnTo>
                <a:lnTo>
                  <a:pt x="155085" y="143399"/>
                </a:lnTo>
                <a:lnTo>
                  <a:pt x="149818" y="157750"/>
                </a:lnTo>
                <a:lnTo>
                  <a:pt x="143094" y="167771"/>
                </a:lnTo>
                <a:lnTo>
                  <a:pt x="137781" y="178896"/>
                </a:lnTo>
                <a:lnTo>
                  <a:pt x="134264" y="187920"/>
                </a:lnTo>
                <a:lnTo>
                  <a:pt x="132992" y="191640"/>
                </a:lnTo>
                <a:lnTo>
                  <a:pt x="199104" y="346127"/>
                </a:lnTo>
                <a:lnTo>
                  <a:pt x="281673" y="444625"/>
                </a:lnTo>
                <a:lnTo>
                  <a:pt x="352151" y="496704"/>
                </a:lnTo>
                <a:lnTo>
                  <a:pt x="381988" y="511937"/>
                </a:lnTo>
                <a:lnTo>
                  <a:pt x="541357" y="511937"/>
                </a:lnTo>
                <a:lnTo>
                  <a:pt x="511412" y="541881"/>
                </a:lnTo>
                <a:lnTo>
                  <a:pt x="476960" y="567875"/>
                </a:lnTo>
                <a:lnTo>
                  <a:pt x="438996" y="588924"/>
                </a:lnTo>
                <a:lnTo>
                  <a:pt x="397998" y="604550"/>
                </a:lnTo>
                <a:lnTo>
                  <a:pt x="354444" y="614276"/>
                </a:lnTo>
                <a:lnTo>
                  <a:pt x="308812" y="617624"/>
                </a:lnTo>
                <a:close/>
              </a:path>
              <a:path w="617854" h="617854">
                <a:moveTo>
                  <a:pt x="340860" y="426522"/>
                </a:moveTo>
                <a:lnTo>
                  <a:pt x="300702" y="385555"/>
                </a:lnTo>
                <a:lnTo>
                  <a:pt x="265155" y="339425"/>
                </a:lnTo>
                <a:lnTo>
                  <a:pt x="241802" y="308812"/>
                </a:lnTo>
                <a:lnTo>
                  <a:pt x="211372" y="268746"/>
                </a:lnTo>
                <a:lnTo>
                  <a:pt x="208317" y="260009"/>
                </a:lnTo>
                <a:lnTo>
                  <a:pt x="210859" y="252166"/>
                </a:lnTo>
                <a:lnTo>
                  <a:pt x="216255" y="245773"/>
                </a:lnTo>
                <a:lnTo>
                  <a:pt x="221760" y="241386"/>
                </a:lnTo>
                <a:lnTo>
                  <a:pt x="230494" y="241184"/>
                </a:lnTo>
                <a:lnTo>
                  <a:pt x="239125" y="239864"/>
                </a:lnTo>
                <a:lnTo>
                  <a:pt x="247537" y="237310"/>
                </a:lnTo>
                <a:lnTo>
                  <a:pt x="255614" y="233405"/>
                </a:lnTo>
                <a:lnTo>
                  <a:pt x="265270" y="201930"/>
                </a:lnTo>
                <a:lnTo>
                  <a:pt x="248825" y="154798"/>
                </a:lnTo>
                <a:lnTo>
                  <a:pt x="218920" y="115565"/>
                </a:lnTo>
                <a:lnTo>
                  <a:pt x="188189" y="107788"/>
                </a:lnTo>
                <a:lnTo>
                  <a:pt x="543065" y="107788"/>
                </a:lnTo>
                <a:lnTo>
                  <a:pt x="567870" y="140663"/>
                </a:lnTo>
                <a:lnTo>
                  <a:pt x="588920" y="178625"/>
                </a:lnTo>
                <a:lnTo>
                  <a:pt x="604548" y="219625"/>
                </a:lnTo>
                <a:lnTo>
                  <a:pt x="614275" y="263179"/>
                </a:lnTo>
                <a:lnTo>
                  <a:pt x="617624" y="308812"/>
                </a:lnTo>
                <a:lnTo>
                  <a:pt x="614275" y="354448"/>
                </a:lnTo>
                <a:lnTo>
                  <a:pt x="608845" y="378762"/>
                </a:lnTo>
                <a:lnTo>
                  <a:pt x="380162" y="378762"/>
                </a:lnTo>
                <a:lnTo>
                  <a:pt x="358310" y="391916"/>
                </a:lnTo>
                <a:lnTo>
                  <a:pt x="355048" y="400191"/>
                </a:lnTo>
                <a:lnTo>
                  <a:pt x="352510" y="408432"/>
                </a:lnTo>
                <a:lnTo>
                  <a:pt x="350686" y="416675"/>
                </a:lnTo>
                <a:lnTo>
                  <a:pt x="349603" y="424709"/>
                </a:lnTo>
                <a:lnTo>
                  <a:pt x="340860" y="426522"/>
                </a:lnTo>
                <a:close/>
              </a:path>
              <a:path w="617854" h="617854">
                <a:moveTo>
                  <a:pt x="149734" y="157980"/>
                </a:moveTo>
                <a:lnTo>
                  <a:pt x="149751" y="157750"/>
                </a:lnTo>
                <a:lnTo>
                  <a:pt x="149734" y="157980"/>
                </a:lnTo>
                <a:close/>
              </a:path>
              <a:path w="617854" h="617854">
                <a:moveTo>
                  <a:pt x="541357" y="511937"/>
                </a:moveTo>
                <a:lnTo>
                  <a:pt x="381988" y="511937"/>
                </a:lnTo>
                <a:lnTo>
                  <a:pt x="391535" y="511505"/>
                </a:lnTo>
                <a:lnTo>
                  <a:pt x="402760" y="508358"/>
                </a:lnTo>
                <a:lnTo>
                  <a:pt x="412877" y="504422"/>
                </a:lnTo>
                <a:lnTo>
                  <a:pt x="419099" y="501620"/>
                </a:lnTo>
                <a:lnTo>
                  <a:pt x="435951" y="494430"/>
                </a:lnTo>
                <a:lnTo>
                  <a:pt x="452737" y="482828"/>
                </a:lnTo>
                <a:lnTo>
                  <a:pt x="468414" y="467473"/>
                </a:lnTo>
                <a:lnTo>
                  <a:pt x="481941" y="449025"/>
                </a:lnTo>
                <a:lnTo>
                  <a:pt x="479525" y="424914"/>
                </a:lnTo>
                <a:lnTo>
                  <a:pt x="453361" y="401204"/>
                </a:lnTo>
                <a:lnTo>
                  <a:pt x="416043" y="383839"/>
                </a:lnTo>
                <a:lnTo>
                  <a:pt x="380162" y="378762"/>
                </a:lnTo>
                <a:lnTo>
                  <a:pt x="608845" y="378762"/>
                </a:lnTo>
                <a:lnTo>
                  <a:pt x="604548" y="398005"/>
                </a:lnTo>
                <a:lnTo>
                  <a:pt x="588921" y="439004"/>
                </a:lnTo>
                <a:lnTo>
                  <a:pt x="567870" y="476968"/>
                </a:lnTo>
                <a:lnTo>
                  <a:pt x="541875" y="511419"/>
                </a:lnTo>
                <a:lnTo>
                  <a:pt x="541357" y="511937"/>
                </a:lnTo>
                <a:close/>
              </a:path>
            </a:pathLst>
          </a:custGeom>
          <a:solidFill>
            <a:srgbClr val="37343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2494081" y="6061084"/>
            <a:ext cx="624206" cy="624206"/>
            <a:chOff x="6768494" y="6061083"/>
            <a:chExt cx="624205" cy="624205"/>
          </a:xfrm>
        </p:grpSpPr>
        <p:sp>
          <p:nvSpPr>
            <p:cNvPr id="6" name="object 6"/>
            <p:cNvSpPr/>
            <p:nvPr/>
          </p:nvSpPr>
          <p:spPr>
            <a:xfrm>
              <a:off x="6768494" y="6061083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4" h="624204">
                  <a:moveTo>
                    <a:pt x="312022" y="624045"/>
                  </a:moveTo>
                  <a:lnTo>
                    <a:pt x="265913" y="620662"/>
                  </a:lnTo>
                  <a:lnTo>
                    <a:pt x="221904" y="610835"/>
                  </a:lnTo>
                  <a:lnTo>
                    <a:pt x="180479" y="595046"/>
                  </a:lnTo>
                  <a:lnTo>
                    <a:pt x="142120" y="573778"/>
                  </a:lnTo>
                  <a:lnTo>
                    <a:pt x="107310" y="547513"/>
                  </a:lnTo>
                  <a:lnTo>
                    <a:pt x="76532" y="516734"/>
                  </a:lnTo>
                  <a:lnTo>
                    <a:pt x="50267" y="481924"/>
                  </a:lnTo>
                  <a:lnTo>
                    <a:pt x="28999" y="443565"/>
                  </a:lnTo>
                  <a:lnTo>
                    <a:pt x="13210" y="402140"/>
                  </a:lnTo>
                  <a:lnTo>
                    <a:pt x="3383" y="358132"/>
                  </a:lnTo>
                  <a:lnTo>
                    <a:pt x="0" y="312022"/>
                  </a:lnTo>
                  <a:lnTo>
                    <a:pt x="3383" y="265916"/>
                  </a:lnTo>
                  <a:lnTo>
                    <a:pt x="13210" y="221909"/>
                  </a:lnTo>
                  <a:lnTo>
                    <a:pt x="28999" y="180485"/>
                  </a:lnTo>
                  <a:lnTo>
                    <a:pt x="50268" y="142126"/>
                  </a:lnTo>
                  <a:lnTo>
                    <a:pt x="76532" y="107315"/>
                  </a:lnTo>
                  <a:lnTo>
                    <a:pt x="107311" y="76536"/>
                  </a:lnTo>
                  <a:lnTo>
                    <a:pt x="142121" y="50270"/>
                  </a:lnTo>
                  <a:lnTo>
                    <a:pt x="180479" y="29001"/>
                  </a:lnTo>
                  <a:lnTo>
                    <a:pt x="221904" y="13211"/>
                  </a:lnTo>
                  <a:lnTo>
                    <a:pt x="265913" y="3383"/>
                  </a:lnTo>
                  <a:lnTo>
                    <a:pt x="312022" y="0"/>
                  </a:lnTo>
                  <a:lnTo>
                    <a:pt x="358129" y="3383"/>
                  </a:lnTo>
                  <a:lnTo>
                    <a:pt x="402136" y="13211"/>
                  </a:lnTo>
                  <a:lnTo>
                    <a:pt x="443560" y="29001"/>
                  </a:lnTo>
                  <a:lnTo>
                    <a:pt x="481919" y="50271"/>
                  </a:lnTo>
                  <a:lnTo>
                    <a:pt x="516729" y="76536"/>
                  </a:lnTo>
                  <a:lnTo>
                    <a:pt x="547509" y="107316"/>
                  </a:lnTo>
                  <a:lnTo>
                    <a:pt x="573774" y="142126"/>
                  </a:lnTo>
                  <a:lnTo>
                    <a:pt x="595044" y="180485"/>
                  </a:lnTo>
                  <a:lnTo>
                    <a:pt x="610834" y="221909"/>
                  </a:lnTo>
                  <a:lnTo>
                    <a:pt x="620662" y="265916"/>
                  </a:lnTo>
                  <a:lnTo>
                    <a:pt x="624045" y="312022"/>
                  </a:lnTo>
                  <a:lnTo>
                    <a:pt x="620662" y="358132"/>
                  </a:lnTo>
                  <a:lnTo>
                    <a:pt x="610834" y="402140"/>
                  </a:lnTo>
                  <a:lnTo>
                    <a:pt x="595044" y="443565"/>
                  </a:lnTo>
                  <a:lnTo>
                    <a:pt x="573774" y="481924"/>
                  </a:lnTo>
                  <a:lnTo>
                    <a:pt x="547509" y="516734"/>
                  </a:lnTo>
                  <a:lnTo>
                    <a:pt x="516729" y="547513"/>
                  </a:lnTo>
                  <a:lnTo>
                    <a:pt x="481919" y="573778"/>
                  </a:lnTo>
                  <a:lnTo>
                    <a:pt x="443560" y="595046"/>
                  </a:lnTo>
                  <a:lnTo>
                    <a:pt x="402136" y="610835"/>
                  </a:lnTo>
                  <a:lnTo>
                    <a:pt x="358129" y="620662"/>
                  </a:lnTo>
                  <a:lnTo>
                    <a:pt x="312022" y="624045"/>
                  </a:lnTo>
                  <a:close/>
                </a:path>
              </a:pathLst>
            </a:custGeom>
            <a:solidFill>
              <a:srgbClr val="332D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890502" y="6257721"/>
              <a:ext cx="380365" cy="231140"/>
            </a:xfrm>
            <a:custGeom>
              <a:avLst/>
              <a:gdLst/>
              <a:ahLst/>
              <a:cxnLst/>
              <a:rect l="l" t="t" r="r" b="b"/>
              <a:pathLst>
                <a:path w="380365" h="231139">
                  <a:moveTo>
                    <a:pt x="374189" y="230781"/>
                  </a:moveTo>
                  <a:lnTo>
                    <a:pt x="5852" y="230781"/>
                  </a:lnTo>
                  <a:lnTo>
                    <a:pt x="0" y="224941"/>
                  </a:lnTo>
                  <a:lnTo>
                    <a:pt x="0" y="5827"/>
                  </a:lnTo>
                  <a:lnTo>
                    <a:pt x="5852" y="0"/>
                  </a:lnTo>
                  <a:lnTo>
                    <a:pt x="367009" y="0"/>
                  </a:lnTo>
                  <a:lnTo>
                    <a:pt x="374189" y="0"/>
                  </a:lnTo>
                  <a:lnTo>
                    <a:pt x="380017" y="5827"/>
                  </a:lnTo>
                  <a:lnTo>
                    <a:pt x="380017" y="15257"/>
                  </a:lnTo>
                  <a:lnTo>
                    <a:pt x="17444" y="15257"/>
                  </a:lnTo>
                  <a:lnTo>
                    <a:pt x="15295" y="15649"/>
                  </a:lnTo>
                  <a:lnTo>
                    <a:pt x="13121" y="18822"/>
                  </a:lnTo>
                  <a:lnTo>
                    <a:pt x="13525" y="20970"/>
                  </a:lnTo>
                  <a:lnTo>
                    <a:pt x="151372" y="115384"/>
                  </a:lnTo>
                  <a:lnTo>
                    <a:pt x="13525" y="209797"/>
                  </a:lnTo>
                  <a:lnTo>
                    <a:pt x="13121" y="211959"/>
                  </a:lnTo>
                  <a:lnTo>
                    <a:pt x="14878" y="214512"/>
                  </a:lnTo>
                  <a:lnTo>
                    <a:pt x="15965" y="215043"/>
                  </a:lnTo>
                  <a:lnTo>
                    <a:pt x="380017" y="215043"/>
                  </a:lnTo>
                  <a:lnTo>
                    <a:pt x="380017" y="224941"/>
                  </a:lnTo>
                  <a:lnTo>
                    <a:pt x="374189" y="230781"/>
                  </a:lnTo>
                  <a:close/>
                </a:path>
                <a:path w="380365" h="231139">
                  <a:moveTo>
                    <a:pt x="190014" y="133435"/>
                  </a:moveTo>
                  <a:lnTo>
                    <a:pt x="19036" y="16331"/>
                  </a:lnTo>
                  <a:lnTo>
                    <a:pt x="17444" y="15257"/>
                  </a:lnTo>
                  <a:lnTo>
                    <a:pt x="362573" y="15257"/>
                  </a:lnTo>
                  <a:lnTo>
                    <a:pt x="190014" y="133435"/>
                  </a:lnTo>
                  <a:close/>
                </a:path>
                <a:path w="380365" h="231139">
                  <a:moveTo>
                    <a:pt x="380017" y="215043"/>
                  </a:moveTo>
                  <a:lnTo>
                    <a:pt x="364064" y="215043"/>
                  </a:lnTo>
                  <a:lnTo>
                    <a:pt x="365151" y="214512"/>
                  </a:lnTo>
                  <a:lnTo>
                    <a:pt x="366896" y="211959"/>
                  </a:lnTo>
                  <a:lnTo>
                    <a:pt x="366504" y="209797"/>
                  </a:lnTo>
                  <a:lnTo>
                    <a:pt x="228644" y="115384"/>
                  </a:lnTo>
                  <a:lnTo>
                    <a:pt x="366504" y="20970"/>
                  </a:lnTo>
                  <a:lnTo>
                    <a:pt x="366896" y="18822"/>
                  </a:lnTo>
                  <a:lnTo>
                    <a:pt x="364734" y="15649"/>
                  </a:lnTo>
                  <a:lnTo>
                    <a:pt x="362573" y="15257"/>
                  </a:lnTo>
                  <a:lnTo>
                    <a:pt x="380017" y="15257"/>
                  </a:lnTo>
                  <a:lnTo>
                    <a:pt x="380017" y="215043"/>
                  </a:lnTo>
                  <a:close/>
                </a:path>
                <a:path w="380365" h="231139">
                  <a:moveTo>
                    <a:pt x="362282" y="215043"/>
                  </a:moveTo>
                  <a:lnTo>
                    <a:pt x="17747" y="215043"/>
                  </a:lnTo>
                  <a:lnTo>
                    <a:pt x="18430" y="214841"/>
                  </a:lnTo>
                  <a:lnTo>
                    <a:pt x="157515" y="119593"/>
                  </a:lnTo>
                  <a:lnTo>
                    <a:pt x="188637" y="140905"/>
                  </a:lnTo>
                  <a:lnTo>
                    <a:pt x="189332" y="141108"/>
                  </a:lnTo>
                  <a:lnTo>
                    <a:pt x="253930" y="141108"/>
                  </a:lnTo>
                  <a:lnTo>
                    <a:pt x="361599" y="214841"/>
                  </a:lnTo>
                  <a:lnTo>
                    <a:pt x="362282" y="215043"/>
                  </a:lnTo>
                  <a:close/>
                </a:path>
                <a:path w="380365" h="231139">
                  <a:moveTo>
                    <a:pt x="253930" y="141108"/>
                  </a:moveTo>
                  <a:lnTo>
                    <a:pt x="190697" y="141108"/>
                  </a:lnTo>
                  <a:lnTo>
                    <a:pt x="191380" y="140905"/>
                  </a:lnTo>
                  <a:lnTo>
                    <a:pt x="222514" y="119593"/>
                  </a:lnTo>
                  <a:lnTo>
                    <a:pt x="253930" y="1411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0" y="911471"/>
            <a:ext cx="3238500" cy="228600"/>
          </a:xfrm>
          <a:custGeom>
            <a:avLst/>
            <a:gdLst/>
            <a:ahLst/>
            <a:cxnLst/>
            <a:rect l="l" t="t" r="r" b="b"/>
            <a:pathLst>
              <a:path w="3238500" h="228600">
                <a:moveTo>
                  <a:pt x="0" y="0"/>
                </a:moveTo>
                <a:lnTo>
                  <a:pt x="3238499" y="0"/>
                </a:lnTo>
                <a:lnTo>
                  <a:pt x="3238499" y="228599"/>
                </a:lnTo>
                <a:lnTo>
                  <a:pt x="0" y="2285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984857" y="4630231"/>
            <a:ext cx="78105" cy="2392046"/>
          </a:xfrm>
          <a:custGeom>
            <a:avLst/>
            <a:gdLst/>
            <a:ahLst/>
            <a:cxnLst/>
            <a:rect l="l" t="t" r="r" b="b"/>
            <a:pathLst>
              <a:path w="78104" h="2392045">
                <a:moveTo>
                  <a:pt x="77654" y="136147"/>
                </a:moveTo>
                <a:lnTo>
                  <a:pt x="77399" y="183755"/>
                </a:lnTo>
                <a:lnTo>
                  <a:pt x="76277" y="278144"/>
                </a:lnTo>
                <a:lnTo>
                  <a:pt x="76022" y="324946"/>
                </a:lnTo>
                <a:lnTo>
                  <a:pt x="76022" y="2355770"/>
                </a:lnTo>
                <a:lnTo>
                  <a:pt x="64399" y="2382732"/>
                </a:lnTo>
                <a:lnTo>
                  <a:pt x="38827" y="2391701"/>
                </a:lnTo>
                <a:lnTo>
                  <a:pt x="13254" y="2382704"/>
                </a:lnTo>
                <a:lnTo>
                  <a:pt x="1631" y="2355770"/>
                </a:lnTo>
                <a:lnTo>
                  <a:pt x="1680" y="2353042"/>
                </a:lnTo>
                <a:lnTo>
                  <a:pt x="356" y="2303493"/>
                </a:lnTo>
                <a:lnTo>
                  <a:pt x="0" y="2255693"/>
                </a:lnTo>
                <a:lnTo>
                  <a:pt x="254" y="2208214"/>
                </a:lnTo>
                <a:lnTo>
                  <a:pt x="1376" y="2114055"/>
                </a:lnTo>
                <a:lnTo>
                  <a:pt x="1631" y="2067293"/>
                </a:lnTo>
                <a:lnTo>
                  <a:pt x="1631" y="35931"/>
                </a:lnTo>
                <a:lnTo>
                  <a:pt x="13254" y="8968"/>
                </a:lnTo>
                <a:lnTo>
                  <a:pt x="38827" y="0"/>
                </a:lnTo>
                <a:lnTo>
                  <a:pt x="64399" y="8996"/>
                </a:lnTo>
                <a:lnTo>
                  <a:pt x="76022" y="35931"/>
                </a:lnTo>
                <a:lnTo>
                  <a:pt x="75973" y="38658"/>
                </a:lnTo>
                <a:lnTo>
                  <a:pt x="77297" y="88248"/>
                </a:lnTo>
                <a:lnTo>
                  <a:pt x="77654" y="136147"/>
                </a:lnTo>
                <a:close/>
              </a:path>
            </a:pathLst>
          </a:custGeom>
          <a:solidFill>
            <a:srgbClr val="332D2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2" cstate="print">
            <a:biLevel thresh="25000"/>
            <a:alphaModFix amt="9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"/>
                    </a14:imgEffect>
                    <a14:imgEffect>
                      <a14:colorTemperature colorTemp="6800"/>
                    </a14:imgEffect>
                    <a14:imgEffect>
                      <a14:saturation sat="305000"/>
                    </a14:imgEffect>
                    <a14:imgEffect>
                      <a14:brightnessContrast bright="-85000" contrast="9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773313" y="2480379"/>
            <a:ext cx="5270040" cy="6413118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619250" y="1482557"/>
            <a:ext cx="14859000" cy="997838"/>
          </a:xfrm>
          <a:prstGeom prst="rect">
            <a:avLst/>
          </a:prstGeom>
        </p:spPr>
        <p:txBody>
          <a:bodyPr vert="horz" wrap="square" lIns="0" tIns="12701" rIns="0" bIns="0" rtlCol="0" anchor="ctr">
            <a:spAutoFit/>
          </a:bodyPr>
          <a:lstStyle/>
          <a:p>
            <a:pPr marL="12701" algn="l">
              <a:spcBef>
                <a:spcPts val="100"/>
              </a:spcBef>
            </a:pPr>
            <a:r>
              <a:rPr sz="6401" spc="266" dirty="0">
                <a:latin typeface="Century Gothic" panose="020B0502020202020204" pitchFamily="34" charset="0"/>
              </a:rPr>
              <a:t>СПАСИБО</a:t>
            </a:r>
            <a:r>
              <a:rPr sz="6401" spc="-105" dirty="0">
                <a:latin typeface="Century Gothic" panose="020B0502020202020204" pitchFamily="34" charset="0"/>
              </a:rPr>
              <a:t> </a:t>
            </a:r>
            <a:r>
              <a:rPr sz="6401" spc="365" dirty="0">
                <a:latin typeface="Century Gothic" panose="020B0502020202020204" pitchFamily="34" charset="0"/>
              </a:rPr>
              <a:t>ЗА</a:t>
            </a:r>
            <a:r>
              <a:rPr sz="6401" spc="-105" dirty="0">
                <a:latin typeface="Century Gothic" panose="020B0502020202020204" pitchFamily="34" charset="0"/>
              </a:rPr>
              <a:t> </a:t>
            </a:r>
            <a:r>
              <a:rPr sz="6401" spc="185" dirty="0">
                <a:latin typeface="Century Gothic" panose="020B0502020202020204" pitchFamily="34" charset="0"/>
              </a:rPr>
              <a:t>ВНИМАНИЕ!</a:t>
            </a:r>
            <a:endParaRPr sz="6401" dirty="0">
              <a:latin typeface="Century Gothic" panose="020B0502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37155" y="5262422"/>
            <a:ext cx="4976007" cy="1359219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>
              <a:spcBef>
                <a:spcPts val="100"/>
              </a:spcBef>
            </a:pPr>
            <a:r>
              <a:rPr sz="2400" b="1" spc="-30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8</a:t>
            </a:r>
            <a:r>
              <a:rPr sz="2400" b="1" spc="-434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 </a:t>
            </a:r>
            <a:r>
              <a:rPr sz="2400" b="1" spc="-41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(</a:t>
            </a:r>
            <a:r>
              <a:rPr sz="2400" b="1" spc="-434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 </a:t>
            </a:r>
            <a:r>
              <a:rPr sz="2400" b="1" spc="254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90</a:t>
            </a:r>
            <a:r>
              <a:rPr sz="2400" b="1" spc="-30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5</a:t>
            </a:r>
            <a:r>
              <a:rPr sz="2400" b="1" spc="-434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 </a:t>
            </a:r>
            <a:r>
              <a:rPr sz="2400" b="1" spc="-41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)</a:t>
            </a:r>
            <a:r>
              <a:rPr sz="2400" b="1" spc="-434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 </a:t>
            </a:r>
            <a:r>
              <a:rPr sz="2400" b="1" spc="254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792591</a:t>
            </a:r>
            <a:r>
              <a:rPr sz="2400" b="1" spc="-30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1</a:t>
            </a:r>
            <a:endParaRPr sz="2400" dirty="0">
              <a:latin typeface="Century Gothic" panose="020B0502020202020204" pitchFamily="34" charset="0"/>
              <a:cs typeface="Courier New" panose="02070309020205020404" pitchFamily="49" charset="0"/>
            </a:endParaRPr>
          </a:p>
          <a:p>
            <a:pPr>
              <a:spcBef>
                <a:spcPts val="45"/>
              </a:spcBef>
            </a:pPr>
            <a:endParaRPr sz="3949" dirty="0">
              <a:latin typeface="Century Gothic" panose="020B0502020202020204" pitchFamily="34" charset="0"/>
              <a:cs typeface="Courier New" panose="02070309020205020404" pitchFamily="49" charset="0"/>
            </a:endParaRPr>
          </a:p>
          <a:p>
            <a:pPr marL="12701"/>
            <a:r>
              <a:rPr sz="2400" b="1" spc="266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E</a:t>
            </a:r>
            <a:r>
              <a:rPr sz="2400" b="1" spc="195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F</a:t>
            </a:r>
            <a:r>
              <a:rPr sz="2400" b="1" spc="315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I</a:t>
            </a:r>
            <a:r>
              <a:rPr sz="2400" b="1" spc="596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M</a:t>
            </a:r>
            <a:r>
              <a:rPr sz="2400" b="1" spc="251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O</a:t>
            </a:r>
            <a:r>
              <a:rPr sz="2400" b="1" spc="360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V</a:t>
            </a:r>
            <a:r>
              <a:rPr sz="2400" b="1" spc="296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@</a:t>
            </a:r>
            <a:r>
              <a:rPr sz="2400" b="1" spc="195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F</a:t>
            </a:r>
            <a:r>
              <a:rPr sz="2400" b="1" spc="315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I</a:t>
            </a:r>
            <a:r>
              <a:rPr sz="2400" b="1" spc="-185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.</a:t>
            </a:r>
            <a:r>
              <a:rPr sz="2400" b="1" spc="386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C</a:t>
            </a:r>
            <a:r>
              <a:rPr sz="2400" b="1" spc="266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E</a:t>
            </a:r>
            <a:r>
              <a:rPr sz="2400" b="1" spc="375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N</a:t>
            </a:r>
            <a:r>
              <a:rPr sz="2400" b="1" spc="300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T</a:t>
            </a:r>
            <a:r>
              <a:rPr sz="2400" b="1" spc="266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E</a:t>
            </a:r>
            <a:r>
              <a:rPr sz="2400" b="1" spc="65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R</a:t>
            </a:r>
            <a:endParaRPr sz="2400" dirty="0">
              <a:latin typeface="Century Gothic" panose="020B0502020202020204" pitchFamily="34" charset="0"/>
              <a:cs typeface="Courier New" panose="02070309020205020404" pitchFamily="49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051BE23-1D64-4647-A7B9-C03B45A9A6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9214" y="2863727"/>
            <a:ext cx="10098786" cy="56805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81622" y="986462"/>
            <a:ext cx="13005048" cy="1505541"/>
          </a:xfrm>
          <a:prstGeom prst="rect">
            <a:avLst/>
          </a:prstGeom>
        </p:spPr>
        <p:txBody>
          <a:bodyPr vert="horz" wrap="square" lIns="0" tIns="43181" rIns="0" bIns="0" rtlCol="0">
            <a:spAutoFit/>
          </a:bodyPr>
          <a:lstStyle/>
          <a:p>
            <a:pPr marL="503580" marR="5081" indent="-491514">
              <a:lnSpc>
                <a:spcPts val="5700"/>
              </a:lnSpc>
              <a:spcBef>
                <a:spcPts val="341"/>
              </a:spcBef>
            </a:pPr>
            <a:r>
              <a:rPr lang="ru-RU" sz="4800" spc="135" dirty="0">
                <a:latin typeface="Century Gothic" panose="020B0502020202020204" pitchFamily="34" charset="0"/>
              </a:rPr>
              <a:t>Кто и как пишет судебные налоговые экспертизы?</a:t>
            </a:r>
            <a:endParaRPr sz="4800" dirty="0">
              <a:latin typeface="Century Gothic" panose="020B0502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77023" y="3192734"/>
            <a:ext cx="4471035" cy="118750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1" defTabSz="914445">
              <a:spcBef>
                <a:spcPts val="320"/>
              </a:spcBef>
              <a:tabLst>
                <a:tab pos="1085270" algn="l"/>
                <a:tab pos="1468194" algn="l"/>
              </a:tabLst>
              <a:defRPr/>
            </a:pPr>
            <a:r>
              <a:rPr lang="ru-RU" sz="2400" b="1" spc="195" dirty="0">
                <a:solidFill>
                  <a:srgbClr val="4A4A4A"/>
                </a:solidFill>
                <a:latin typeface="Century Gothic"/>
                <a:cs typeface="Century Gothic"/>
              </a:rPr>
              <a:t>Аффилированные со следствием лица </a:t>
            </a:r>
          </a:p>
          <a:p>
            <a:pPr marL="12701" defTabSz="914445">
              <a:spcBef>
                <a:spcPts val="320"/>
              </a:spcBef>
              <a:tabLst>
                <a:tab pos="1085270" algn="l"/>
                <a:tab pos="1468194" algn="l"/>
              </a:tabLst>
              <a:defRPr/>
            </a:pPr>
            <a:endParaRPr sz="24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64" y="8354922"/>
            <a:ext cx="1623962" cy="1932078"/>
          </a:xfrm>
          <a:custGeom>
            <a:avLst/>
            <a:gdLst/>
            <a:ahLst/>
            <a:cxnLst/>
            <a:rect l="l" t="t" r="r" b="b"/>
            <a:pathLst>
              <a:path w="2057400" h="2476500">
                <a:moveTo>
                  <a:pt x="0" y="0"/>
                </a:moveTo>
                <a:lnTo>
                  <a:pt x="2057399" y="0"/>
                </a:lnTo>
                <a:lnTo>
                  <a:pt x="2057399" y="2476499"/>
                </a:lnTo>
                <a:lnTo>
                  <a:pt x="0" y="2476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srgbClr val="24664D"/>
              </a:solidFill>
              <a:latin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07833" y="4496310"/>
            <a:ext cx="4201121" cy="1333892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defTabSz="914445">
              <a:spcBef>
                <a:spcPts val="100"/>
              </a:spcBef>
              <a:defRPr/>
            </a:pPr>
            <a:r>
              <a:rPr lang="ru-RU" sz="2100" b="1" spc="-65" dirty="0">
                <a:solidFill>
                  <a:srgbClr val="4A4A4A"/>
                </a:solidFill>
                <a:latin typeface="Century Gothic"/>
                <a:cs typeface="Century Gothic"/>
              </a:rPr>
              <a:t>Следственный комитет РФ</a:t>
            </a:r>
            <a:endParaRPr sz="2100" b="1" dirty="0">
              <a:solidFill>
                <a:prstClr val="black"/>
              </a:solidFill>
              <a:latin typeface="Century Gothic"/>
              <a:cs typeface="Century Gothic"/>
            </a:endParaRPr>
          </a:p>
          <a:p>
            <a:pPr marL="12701" marR="5081" defTabSz="914445">
              <a:lnSpc>
                <a:spcPct val="115700"/>
              </a:lnSpc>
              <a:spcBef>
                <a:spcPts val="1140"/>
              </a:spcBef>
              <a:defRPr/>
            </a:pPr>
            <a:endParaRPr lang="ru-RU" sz="2100" spc="11" dirty="0">
              <a:solidFill>
                <a:srgbClr val="4A4A4A"/>
              </a:solidFill>
              <a:latin typeface="Century Gothic"/>
            </a:endParaRPr>
          </a:p>
          <a:p>
            <a:pPr marL="12701" marR="5081" defTabSz="914445">
              <a:lnSpc>
                <a:spcPct val="115700"/>
              </a:lnSpc>
              <a:spcBef>
                <a:spcPts val="1140"/>
              </a:spcBef>
              <a:defRPr/>
            </a:pPr>
            <a:endParaRPr sz="2100" spc="11" dirty="0">
              <a:solidFill>
                <a:srgbClr val="4A4A4A"/>
              </a:solidFill>
              <a:latin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47800" y="6242884"/>
            <a:ext cx="3820160" cy="353752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marR="5081" defTabSz="914445">
              <a:lnSpc>
                <a:spcPct val="116100"/>
              </a:lnSpc>
              <a:spcBef>
                <a:spcPts val="100"/>
              </a:spcBef>
              <a:defRPr/>
            </a:pPr>
            <a:r>
              <a:rPr lang="ru-RU" sz="2100" spc="5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endParaRPr sz="21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87534" y="4505552"/>
            <a:ext cx="266700" cy="314325"/>
          </a:xfrm>
          <a:custGeom>
            <a:avLst/>
            <a:gdLst/>
            <a:ahLst/>
            <a:cxnLst/>
            <a:rect l="l" t="t" r="r" b="b"/>
            <a:pathLst>
              <a:path w="266700" h="314325">
                <a:moveTo>
                  <a:pt x="0" y="0"/>
                </a:moveTo>
                <a:lnTo>
                  <a:pt x="266699" y="0"/>
                </a:lnTo>
                <a:lnTo>
                  <a:pt x="266699" y="314324"/>
                </a:lnTo>
                <a:lnTo>
                  <a:pt x="0" y="314324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62267" y="3341722"/>
            <a:ext cx="5668646" cy="377540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marR="5081" defTabSz="914445">
              <a:lnSpc>
                <a:spcPct val="106800"/>
              </a:lnSpc>
              <a:spcBef>
                <a:spcPts val="100"/>
              </a:spcBef>
              <a:tabLst>
                <a:tab pos="354983" algn="l"/>
                <a:tab pos="2338823" algn="l"/>
                <a:tab pos="3511725" algn="l"/>
              </a:tabLst>
              <a:defRPr/>
            </a:pPr>
            <a:r>
              <a:rPr lang="ru-RU" sz="2400" b="1" spc="191" dirty="0">
                <a:solidFill>
                  <a:srgbClr val="4A4A4A"/>
                </a:solidFill>
                <a:latin typeface="Century Gothic"/>
                <a:cs typeface="Century Gothic"/>
              </a:rPr>
              <a:t>Государственные эксперты</a:t>
            </a:r>
            <a:endParaRPr sz="2400" b="1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00858" y="4436244"/>
            <a:ext cx="4010025" cy="1116269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r>
              <a:rPr lang="ru-RU" sz="2100" b="1" spc="-105" dirty="0">
                <a:solidFill>
                  <a:srgbClr val="4A4A4A"/>
                </a:solidFill>
                <a:latin typeface="Century Gothic"/>
                <a:cs typeface="Century Gothic"/>
              </a:rPr>
              <a:t>Бывшие эксперты, которые</a:t>
            </a:r>
            <a:r>
              <a:rPr lang="en-US" sz="2100" b="1" spc="-10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lang="ru-RU" sz="2100" b="1" spc="-105" dirty="0">
                <a:solidFill>
                  <a:srgbClr val="4A4A4A"/>
                </a:solidFill>
                <a:latin typeface="Century Gothic"/>
                <a:cs typeface="Century Gothic"/>
              </a:rPr>
              <a:t>никакие не бывшие</a:t>
            </a:r>
          </a:p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endParaRPr lang="ru-RU" sz="2100" spc="-105" dirty="0">
              <a:solidFill>
                <a:srgbClr val="4A4A4A"/>
              </a:solidFill>
              <a:latin typeface="Century Gothic"/>
              <a:cs typeface="Century Gothic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22343" y="5321750"/>
            <a:ext cx="266700" cy="314325"/>
          </a:xfrm>
          <a:custGeom>
            <a:avLst/>
            <a:gdLst/>
            <a:ahLst/>
            <a:cxnLst/>
            <a:rect l="l" t="t" r="r" b="b"/>
            <a:pathLst>
              <a:path w="266700" h="314325">
                <a:moveTo>
                  <a:pt x="0" y="0"/>
                </a:moveTo>
                <a:lnTo>
                  <a:pt x="266699" y="0"/>
                </a:lnTo>
                <a:lnTo>
                  <a:pt x="266699" y="314324"/>
                </a:lnTo>
                <a:lnTo>
                  <a:pt x="0" y="314324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089722" y="4505552"/>
            <a:ext cx="266700" cy="314325"/>
          </a:xfrm>
          <a:custGeom>
            <a:avLst/>
            <a:gdLst/>
            <a:ahLst/>
            <a:cxnLst/>
            <a:rect l="l" t="t" r="r" b="b"/>
            <a:pathLst>
              <a:path w="266700" h="314325">
                <a:moveTo>
                  <a:pt x="0" y="0"/>
                </a:moveTo>
                <a:lnTo>
                  <a:pt x="266699" y="0"/>
                </a:lnTo>
                <a:lnTo>
                  <a:pt x="266699" y="314324"/>
                </a:lnTo>
                <a:lnTo>
                  <a:pt x="0" y="314324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917098" y="3176335"/>
            <a:ext cx="3058796" cy="779701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1" defTabSz="914445">
              <a:spcBef>
                <a:spcPts val="320"/>
              </a:spcBef>
              <a:defRPr/>
            </a:pPr>
            <a:r>
              <a:rPr lang="ru-RU" sz="2400" b="1" spc="296" dirty="0">
                <a:solidFill>
                  <a:srgbClr val="4A4A4A"/>
                </a:solidFill>
                <a:latin typeface="Century Gothic"/>
                <a:cs typeface="Century Gothic"/>
              </a:rPr>
              <a:t>Независимые эксперты</a:t>
            </a:r>
            <a:endParaRPr sz="2400" b="1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2363666" y="5861233"/>
            <a:ext cx="266700" cy="314325"/>
          </a:xfrm>
          <a:custGeom>
            <a:avLst/>
            <a:gdLst/>
            <a:ahLst/>
            <a:cxnLst/>
            <a:rect l="l" t="t" r="r" b="b"/>
            <a:pathLst>
              <a:path w="266700" h="314325">
                <a:moveTo>
                  <a:pt x="0" y="0"/>
                </a:moveTo>
                <a:lnTo>
                  <a:pt x="266699" y="0"/>
                </a:lnTo>
                <a:lnTo>
                  <a:pt x="266699" y="314324"/>
                </a:lnTo>
                <a:lnTo>
                  <a:pt x="0" y="314324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2363666" y="4488720"/>
            <a:ext cx="266700" cy="314325"/>
          </a:xfrm>
          <a:custGeom>
            <a:avLst/>
            <a:gdLst/>
            <a:ahLst/>
            <a:cxnLst/>
            <a:rect l="l" t="t" r="r" b="b"/>
            <a:pathLst>
              <a:path w="266700" h="314325">
                <a:moveTo>
                  <a:pt x="0" y="0"/>
                </a:moveTo>
                <a:lnTo>
                  <a:pt x="266699" y="0"/>
                </a:lnTo>
                <a:lnTo>
                  <a:pt x="266699" y="314324"/>
                </a:lnTo>
                <a:lnTo>
                  <a:pt x="0" y="314324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970333" y="5794026"/>
            <a:ext cx="4404326" cy="353752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r>
              <a:rPr lang="ru-RU" sz="2100" spc="60" dirty="0">
                <a:solidFill>
                  <a:srgbClr val="4A4A4A"/>
                </a:solidFill>
                <a:latin typeface="Century Gothic"/>
                <a:cs typeface="Century Gothic"/>
              </a:rPr>
              <a:t>Оценщики</a:t>
            </a:r>
            <a:endParaRPr sz="21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40EA3450-E425-46AB-80E0-BFEF779801E1}"/>
              </a:ext>
            </a:extLst>
          </p:cNvPr>
          <p:cNvSpPr/>
          <p:nvPr/>
        </p:nvSpPr>
        <p:spPr>
          <a:xfrm>
            <a:off x="1028700" y="1"/>
            <a:ext cx="187290" cy="2988965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1A82B04-2A49-8FF7-5AB2-5ACD81A32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0155" y="5795316"/>
            <a:ext cx="268247" cy="317019"/>
          </a:xfrm>
          <a:prstGeom prst="rect">
            <a:avLst/>
          </a:prstGeom>
        </p:spPr>
      </p:pic>
      <p:sp>
        <p:nvSpPr>
          <p:cNvPr id="20" name="object 9">
            <a:extLst>
              <a:ext uri="{FF2B5EF4-FFF2-40B4-BE49-F238E27FC236}">
                <a16:creationId xmlns:a16="http://schemas.microsoft.com/office/drawing/2014/main" id="{77DDAC90-E692-2F10-E39F-07A750CE2F54}"/>
              </a:ext>
            </a:extLst>
          </p:cNvPr>
          <p:cNvSpPr txBox="1"/>
          <p:nvPr/>
        </p:nvSpPr>
        <p:spPr>
          <a:xfrm>
            <a:off x="4173364" y="6775624"/>
            <a:ext cx="12743035" cy="2503700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endParaRPr lang="ru-RU" sz="2800" b="1" spc="-105" dirty="0">
              <a:solidFill>
                <a:srgbClr val="4A4A4A"/>
              </a:solidFill>
              <a:latin typeface="Century Gothic"/>
              <a:cs typeface="Century Gothic"/>
            </a:endParaRPr>
          </a:p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r>
              <a:rPr lang="ru-RU" sz="2800" b="1" spc="-105" dirty="0">
                <a:solidFill>
                  <a:srgbClr val="4A4A4A"/>
                </a:solidFill>
                <a:latin typeface="Century Gothic"/>
                <a:cs typeface="Century Gothic"/>
              </a:rPr>
              <a:t>- Слепая вера в следственную версию, даже если она противоречит элементарной логике или входит в специальные знания;</a:t>
            </a:r>
          </a:p>
          <a:p>
            <a:pPr marL="469901" marR="5081" indent="-457200" defTabSz="914445">
              <a:lnSpc>
                <a:spcPct val="115799"/>
              </a:lnSpc>
              <a:spcBef>
                <a:spcPts val="100"/>
              </a:spcBef>
              <a:buFontTx/>
              <a:buChar char="-"/>
              <a:defRPr/>
            </a:pPr>
            <a:r>
              <a:rPr lang="ru-RU" sz="2800" b="1" spc="-105" dirty="0">
                <a:solidFill>
                  <a:srgbClr val="4A4A4A"/>
                </a:solidFill>
                <a:latin typeface="Century Gothic"/>
                <a:cs typeface="Century Gothic"/>
              </a:rPr>
              <a:t>Игнорирование реально понесенных затрат и источника НДС;</a:t>
            </a:r>
          </a:p>
          <a:p>
            <a:pPr marL="469901" marR="5081" indent="-457200" defTabSz="914445">
              <a:lnSpc>
                <a:spcPct val="115799"/>
              </a:lnSpc>
              <a:spcBef>
                <a:spcPts val="100"/>
              </a:spcBef>
              <a:buFontTx/>
              <a:buChar char="-"/>
              <a:defRPr/>
            </a:pPr>
            <a:r>
              <a:rPr lang="ru-RU" sz="2800" b="1" spc="-105" dirty="0">
                <a:solidFill>
                  <a:srgbClr val="4A4A4A"/>
                </a:solidFill>
                <a:latin typeface="Century Gothic"/>
                <a:cs typeface="Century Gothic"/>
              </a:rPr>
              <a:t>Копипаст из актов налогового органа.</a:t>
            </a:r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E4E762FB-BC1A-4251-6DBD-DAAED0CD33ED}"/>
              </a:ext>
            </a:extLst>
          </p:cNvPr>
          <p:cNvSpPr txBox="1"/>
          <p:nvPr/>
        </p:nvSpPr>
        <p:spPr>
          <a:xfrm>
            <a:off x="7959176" y="5368241"/>
            <a:ext cx="4086978" cy="741422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endParaRPr lang="ru-RU" sz="2100" spc="-105" dirty="0">
              <a:solidFill>
                <a:srgbClr val="4A4A4A"/>
              </a:solidFill>
              <a:latin typeface="Century Gothic"/>
              <a:cs typeface="Century Gothic"/>
            </a:endParaRPr>
          </a:p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r>
              <a:rPr lang="ru-RU" sz="2100" b="1" spc="-105" dirty="0">
                <a:solidFill>
                  <a:srgbClr val="4A4A4A"/>
                </a:solidFill>
                <a:latin typeface="Century Gothic"/>
                <a:cs typeface="Century Gothic"/>
              </a:rPr>
              <a:t>Преподаватели ВУЗов</a:t>
            </a:r>
          </a:p>
        </p:txBody>
      </p:sp>
      <p:sp>
        <p:nvSpPr>
          <p:cNvPr id="21" name="object 5">
            <a:extLst>
              <a:ext uri="{FF2B5EF4-FFF2-40B4-BE49-F238E27FC236}">
                <a16:creationId xmlns:a16="http://schemas.microsoft.com/office/drawing/2014/main" id="{B2B23E5E-6380-08E3-FAD6-F9E30D0E6D3C}"/>
              </a:ext>
            </a:extLst>
          </p:cNvPr>
          <p:cNvSpPr txBox="1"/>
          <p:nvPr/>
        </p:nvSpPr>
        <p:spPr>
          <a:xfrm>
            <a:off x="1804345" y="4696245"/>
            <a:ext cx="4201121" cy="2005871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defTabSz="914445">
              <a:spcBef>
                <a:spcPts val="100"/>
              </a:spcBef>
              <a:defRPr/>
            </a:pPr>
            <a:endParaRPr lang="ru-RU" sz="2100" spc="-65" dirty="0">
              <a:solidFill>
                <a:srgbClr val="4A4A4A"/>
              </a:solidFill>
              <a:latin typeface="Century Gothic"/>
              <a:cs typeface="Century Gothic"/>
            </a:endParaRPr>
          </a:p>
          <a:p>
            <a:pPr marL="12701" defTabSz="914445">
              <a:spcBef>
                <a:spcPts val="100"/>
              </a:spcBef>
              <a:defRPr/>
            </a:pPr>
            <a:endParaRPr lang="ru-RU" sz="2100" spc="-65" dirty="0">
              <a:solidFill>
                <a:srgbClr val="4A4A4A"/>
              </a:solidFill>
              <a:latin typeface="Century Gothic"/>
              <a:cs typeface="Century Gothic"/>
            </a:endParaRPr>
          </a:p>
          <a:p>
            <a:pPr marL="12701" defTabSz="914445">
              <a:spcBef>
                <a:spcPts val="100"/>
              </a:spcBef>
              <a:defRPr/>
            </a:pPr>
            <a:r>
              <a:rPr lang="ru-RU" sz="2100" spc="-65" dirty="0">
                <a:solidFill>
                  <a:srgbClr val="4A4A4A"/>
                </a:solidFill>
                <a:latin typeface="Century Gothic"/>
                <a:cs typeface="Century Gothic"/>
              </a:rPr>
              <a:t>МВД</a:t>
            </a:r>
            <a:endParaRPr sz="2100" dirty="0">
              <a:solidFill>
                <a:prstClr val="black"/>
              </a:solidFill>
              <a:latin typeface="Century Gothic"/>
              <a:cs typeface="Century Gothic"/>
            </a:endParaRPr>
          </a:p>
          <a:p>
            <a:pPr marL="12701" marR="5081" defTabSz="914445">
              <a:lnSpc>
                <a:spcPct val="115700"/>
              </a:lnSpc>
              <a:spcBef>
                <a:spcPts val="1140"/>
              </a:spcBef>
              <a:defRPr/>
            </a:pPr>
            <a:endParaRPr lang="ru-RU" sz="2100" spc="11" dirty="0">
              <a:solidFill>
                <a:srgbClr val="4A4A4A"/>
              </a:solidFill>
              <a:latin typeface="Century Gothic"/>
            </a:endParaRPr>
          </a:p>
          <a:p>
            <a:pPr marL="12701" marR="5081" defTabSz="914445">
              <a:lnSpc>
                <a:spcPct val="115700"/>
              </a:lnSpc>
              <a:spcBef>
                <a:spcPts val="1140"/>
              </a:spcBef>
              <a:defRPr/>
            </a:pPr>
            <a:endParaRPr sz="2100" spc="11" dirty="0">
              <a:solidFill>
                <a:srgbClr val="4A4A4A"/>
              </a:solidFill>
              <a:latin typeface="Century Gothic"/>
            </a:endParaRPr>
          </a:p>
        </p:txBody>
      </p:sp>
      <p:sp>
        <p:nvSpPr>
          <p:cNvPr id="22" name="object 10">
            <a:extLst>
              <a:ext uri="{FF2B5EF4-FFF2-40B4-BE49-F238E27FC236}">
                <a16:creationId xmlns:a16="http://schemas.microsoft.com/office/drawing/2014/main" id="{5F66F089-0BBF-C3F1-598B-CBEDB10DE283}"/>
              </a:ext>
            </a:extLst>
          </p:cNvPr>
          <p:cNvSpPr/>
          <p:nvPr/>
        </p:nvSpPr>
        <p:spPr>
          <a:xfrm>
            <a:off x="908887" y="6175558"/>
            <a:ext cx="266700" cy="314325"/>
          </a:xfrm>
          <a:custGeom>
            <a:avLst/>
            <a:gdLst/>
            <a:ahLst/>
            <a:cxnLst/>
            <a:rect l="l" t="t" r="r" b="b"/>
            <a:pathLst>
              <a:path w="266700" h="314325">
                <a:moveTo>
                  <a:pt x="0" y="0"/>
                </a:moveTo>
                <a:lnTo>
                  <a:pt x="266699" y="0"/>
                </a:lnTo>
                <a:lnTo>
                  <a:pt x="266699" y="314324"/>
                </a:lnTo>
                <a:lnTo>
                  <a:pt x="0" y="314324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5">
            <a:extLst>
              <a:ext uri="{FF2B5EF4-FFF2-40B4-BE49-F238E27FC236}">
                <a16:creationId xmlns:a16="http://schemas.microsoft.com/office/drawing/2014/main" id="{89B8A884-722B-969A-EE90-3F8D5DAF1DF3}"/>
              </a:ext>
            </a:extLst>
          </p:cNvPr>
          <p:cNvSpPr txBox="1"/>
          <p:nvPr/>
        </p:nvSpPr>
        <p:spPr>
          <a:xfrm>
            <a:off x="1861839" y="5486947"/>
            <a:ext cx="4201121" cy="2005871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defTabSz="914445">
              <a:spcBef>
                <a:spcPts val="100"/>
              </a:spcBef>
              <a:defRPr/>
            </a:pPr>
            <a:endParaRPr lang="ru-RU" sz="2100" spc="-65" dirty="0">
              <a:solidFill>
                <a:srgbClr val="4A4A4A"/>
              </a:solidFill>
              <a:latin typeface="Century Gothic"/>
              <a:cs typeface="Century Gothic"/>
            </a:endParaRPr>
          </a:p>
          <a:p>
            <a:pPr marL="12701" defTabSz="914445">
              <a:spcBef>
                <a:spcPts val="100"/>
              </a:spcBef>
              <a:defRPr/>
            </a:pPr>
            <a:endParaRPr lang="ru-RU" sz="2100" spc="-65" dirty="0">
              <a:solidFill>
                <a:srgbClr val="4A4A4A"/>
              </a:solidFill>
              <a:latin typeface="Century Gothic"/>
              <a:cs typeface="Century Gothic"/>
            </a:endParaRPr>
          </a:p>
          <a:p>
            <a:pPr marL="12701" defTabSz="914445">
              <a:spcBef>
                <a:spcPts val="100"/>
              </a:spcBef>
              <a:defRPr/>
            </a:pPr>
            <a:r>
              <a:rPr lang="ru-RU" sz="2100" spc="-65" dirty="0">
                <a:solidFill>
                  <a:srgbClr val="4A4A4A"/>
                </a:solidFill>
                <a:latin typeface="Century Gothic"/>
                <a:cs typeface="Century Gothic"/>
              </a:rPr>
              <a:t>Минюст</a:t>
            </a:r>
            <a:endParaRPr sz="2100" dirty="0">
              <a:solidFill>
                <a:prstClr val="black"/>
              </a:solidFill>
              <a:latin typeface="Century Gothic"/>
              <a:cs typeface="Century Gothic"/>
            </a:endParaRPr>
          </a:p>
          <a:p>
            <a:pPr marL="12701" marR="5081" defTabSz="914445">
              <a:lnSpc>
                <a:spcPct val="115700"/>
              </a:lnSpc>
              <a:spcBef>
                <a:spcPts val="1140"/>
              </a:spcBef>
              <a:defRPr/>
            </a:pPr>
            <a:endParaRPr lang="ru-RU" sz="2100" spc="11" dirty="0">
              <a:solidFill>
                <a:srgbClr val="4A4A4A"/>
              </a:solidFill>
              <a:latin typeface="Century Gothic"/>
            </a:endParaRPr>
          </a:p>
          <a:p>
            <a:pPr marL="12701" marR="5081" defTabSz="914445">
              <a:lnSpc>
                <a:spcPct val="115700"/>
              </a:lnSpc>
              <a:spcBef>
                <a:spcPts val="1140"/>
              </a:spcBef>
              <a:defRPr/>
            </a:pPr>
            <a:endParaRPr sz="2100" spc="11" dirty="0">
              <a:solidFill>
                <a:srgbClr val="4A4A4A"/>
              </a:solidFill>
              <a:latin typeface="Century Gothic"/>
            </a:endParaRPr>
          </a:p>
        </p:txBody>
      </p:sp>
      <p:sp>
        <p:nvSpPr>
          <p:cNvPr id="25" name="object 17">
            <a:extLst>
              <a:ext uri="{FF2B5EF4-FFF2-40B4-BE49-F238E27FC236}">
                <a16:creationId xmlns:a16="http://schemas.microsoft.com/office/drawing/2014/main" id="{E2AC9069-A57D-0959-716D-14DD93CE060B}"/>
              </a:ext>
            </a:extLst>
          </p:cNvPr>
          <p:cNvSpPr txBox="1"/>
          <p:nvPr/>
        </p:nvSpPr>
        <p:spPr>
          <a:xfrm>
            <a:off x="12941106" y="4297652"/>
            <a:ext cx="5042094" cy="728598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r>
              <a:rPr lang="ru-RU" sz="2100" spc="60" dirty="0">
                <a:solidFill>
                  <a:srgbClr val="4A4A4A"/>
                </a:solidFill>
                <a:latin typeface="Century Gothic"/>
                <a:cs typeface="Century Gothic"/>
              </a:rPr>
              <a:t>Крупные негосударственные судебно-экспертные учреждения</a:t>
            </a:r>
            <a:endParaRPr sz="21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763030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0994A83-3810-462A-86DD-C7AA5CFA7591}"/>
              </a:ext>
            </a:extLst>
          </p:cNvPr>
          <p:cNvSpPr/>
          <p:nvPr/>
        </p:nvSpPr>
        <p:spPr>
          <a:xfrm>
            <a:off x="12020552" y="5751544"/>
            <a:ext cx="4952999" cy="3090683"/>
          </a:xfrm>
          <a:prstGeom prst="rect">
            <a:avLst/>
          </a:prstGeom>
          <a:pattFill prst="wdDnDiag">
            <a:fgClr>
              <a:srgbClr val="C00000"/>
            </a:fgClr>
            <a:bgClr>
              <a:schemeClr val="bg1"/>
            </a:bgClr>
          </a:pattFill>
          <a:ln w="3175">
            <a:solidFill>
              <a:srgbClr val="C00000">
                <a:alpha val="20000"/>
              </a:srgb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spcBef>
                <a:spcPts val="30"/>
              </a:spcBef>
              <a:defRPr/>
            </a:pPr>
            <a:endParaRPr lang="ru-RU" sz="2700" dirty="0">
              <a:solidFill>
                <a:prstClr val="black"/>
              </a:solidFill>
              <a:latin typeface="Century Gothic" panose="020B0502020202020204" pitchFamily="34" charset="0"/>
              <a:cs typeface="Times New Roman"/>
            </a:endParaRPr>
          </a:p>
          <a:p>
            <a:pPr algn="ctr" defTabSz="914445">
              <a:spcBef>
                <a:spcPts val="30"/>
              </a:spcBef>
              <a:defRPr/>
            </a:pPr>
            <a:endParaRPr lang="ru-RU" sz="2700" dirty="0">
              <a:solidFill>
                <a:prstClr val="black"/>
              </a:solidFill>
              <a:latin typeface="Century Gothic" panose="020B0502020202020204" pitchFamily="34" charset="0"/>
              <a:cs typeface="Times New Roman"/>
            </a:endParaRPr>
          </a:p>
          <a:p>
            <a:pPr algn="ctr" defTabSz="914445">
              <a:spcBef>
                <a:spcPts val="30"/>
              </a:spcBef>
              <a:defRPr/>
            </a:pPr>
            <a:endParaRPr lang="ru-RU" sz="2700" dirty="0">
              <a:solidFill>
                <a:prstClr val="black"/>
              </a:solidFill>
              <a:latin typeface="Century Gothic" panose="020B0502020202020204" pitchFamily="34" charset="0"/>
              <a:cs typeface="Times New Roman"/>
            </a:endParaRPr>
          </a:p>
          <a:p>
            <a:pPr algn="ctr" defTabSz="914445">
              <a:spcBef>
                <a:spcPts val="30"/>
              </a:spcBef>
              <a:defRPr/>
            </a:pPr>
            <a:endParaRPr lang="ru-RU" sz="2700" dirty="0">
              <a:solidFill>
                <a:prstClr val="black"/>
              </a:solidFill>
              <a:latin typeface="Century Gothic" panose="020B0502020202020204" pitchFamily="34" charset="0"/>
              <a:cs typeface="Times New Roman"/>
            </a:endParaRPr>
          </a:p>
          <a:p>
            <a:pPr algn="ctr" defTabSz="914445">
              <a:spcBef>
                <a:spcPts val="30"/>
              </a:spcBef>
              <a:defRPr/>
            </a:pPr>
            <a:endParaRPr lang="ru-RU" sz="2700" dirty="0">
              <a:solidFill>
                <a:prstClr val="black"/>
              </a:solidFill>
              <a:latin typeface="Century Gothic" panose="020B0502020202020204" pitchFamily="34" charset="0"/>
              <a:cs typeface="Times New Roman"/>
            </a:endParaRPr>
          </a:p>
          <a:p>
            <a:pPr algn="ctr" defTabSz="914445">
              <a:spcBef>
                <a:spcPts val="30"/>
              </a:spcBef>
              <a:defRPr/>
            </a:pPr>
            <a:r>
              <a:rPr lang="ru-RU" sz="2700" dirty="0">
                <a:solidFill>
                  <a:prstClr val="black"/>
                </a:solidFill>
                <a:highlight>
                  <a:srgbClr val="F2F2F2"/>
                </a:highlight>
                <a:latin typeface="Century Gothic" panose="020B0502020202020204" pitchFamily="34" charset="0"/>
                <a:cs typeface="Times New Roman"/>
              </a:rPr>
              <a:t>«технические»</a:t>
            </a:r>
            <a:endParaRPr lang="ru-RU" sz="2700" dirty="0">
              <a:highlight>
                <a:srgbClr val="F2F2F2"/>
              </a:highlight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852C6234-1AAB-42EE-9140-5ECBB62AFB6E}"/>
              </a:ext>
            </a:extLst>
          </p:cNvPr>
          <p:cNvSpPr/>
          <p:nvPr/>
        </p:nvSpPr>
        <p:spPr>
          <a:xfrm>
            <a:off x="0" y="9320961"/>
            <a:ext cx="1215990" cy="966039"/>
          </a:xfrm>
          <a:custGeom>
            <a:avLst/>
            <a:gdLst/>
            <a:ahLst/>
            <a:cxnLst/>
            <a:rect l="l" t="t" r="r" b="b"/>
            <a:pathLst>
              <a:path w="2057400" h="2476500">
                <a:moveTo>
                  <a:pt x="0" y="0"/>
                </a:moveTo>
                <a:lnTo>
                  <a:pt x="2057399" y="0"/>
                </a:lnTo>
                <a:lnTo>
                  <a:pt x="2057399" y="2476499"/>
                </a:lnTo>
                <a:lnTo>
                  <a:pt x="0" y="2476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srgbClr val="24664D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3852" y="3695700"/>
            <a:ext cx="897682" cy="4304361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1" marR="5081" indent="1206561" algn="r" defTabSz="914445">
              <a:lnSpc>
                <a:spcPts val="3450"/>
              </a:lnSpc>
              <a:spcBef>
                <a:spcPts val="304"/>
              </a:spcBef>
              <a:defRPr/>
            </a:pP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НАЛОГОВА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  </a:t>
            </a: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РЕКОНСТРУКЦИ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</a:t>
            </a:r>
            <a:endParaRPr sz="3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625811" y="1059392"/>
            <a:ext cx="9529869" cy="566823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>
              <a:spcBef>
                <a:spcPts val="100"/>
              </a:spcBef>
              <a:tabLst>
                <a:tab pos="2817636" algn="l"/>
              </a:tabLst>
            </a:pPr>
            <a:r>
              <a:rPr lang="ru-RU" sz="3600" b="0" spc="439" dirty="0">
                <a:latin typeface="Trebuchet MS"/>
                <a:cs typeface="Trebuchet MS"/>
              </a:rPr>
              <a:t>Основная схема и ее последствия</a:t>
            </a:r>
            <a:endParaRPr sz="3600" dirty="0">
              <a:latin typeface="Trebuchet MS"/>
              <a:cs typeface="Trebuchet MS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0247E5DC-F178-4542-8371-41D829B48156}"/>
              </a:ext>
            </a:extLst>
          </p:cNvPr>
          <p:cNvSpPr/>
          <p:nvPr/>
        </p:nvSpPr>
        <p:spPr>
          <a:xfrm>
            <a:off x="1074420" y="0"/>
            <a:ext cx="259080" cy="229362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2C6FAEC-6F23-4724-BF29-0AE9E78037F9}"/>
              </a:ext>
            </a:extLst>
          </p:cNvPr>
          <p:cNvSpPr/>
          <p:nvPr/>
        </p:nvSpPr>
        <p:spPr>
          <a:xfrm>
            <a:off x="2722991" y="4003227"/>
            <a:ext cx="2784687" cy="596067"/>
          </a:xfrm>
          <a:prstGeom prst="rect">
            <a:avLst/>
          </a:prstGeom>
          <a:noFill/>
          <a:ln>
            <a:solidFill>
              <a:srgbClr val="2466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spcBef>
                <a:spcPts val="30"/>
              </a:spcBef>
              <a:defRPr/>
            </a:pPr>
            <a:r>
              <a:rPr lang="ru-RU" sz="2700" dirty="0">
                <a:solidFill>
                  <a:prstClr val="black"/>
                </a:solidFill>
                <a:latin typeface="Century Gothic" panose="020B0502020202020204" pitchFamily="34" charset="0"/>
                <a:cs typeface="Times New Roman"/>
              </a:rPr>
              <a:t>Покупатель</a:t>
            </a:r>
            <a:endParaRPr lang="ru-RU" sz="270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DDB8528-C8D8-4921-851C-743D68F3519D}"/>
              </a:ext>
            </a:extLst>
          </p:cNvPr>
          <p:cNvSpPr/>
          <p:nvPr/>
        </p:nvSpPr>
        <p:spPr>
          <a:xfrm>
            <a:off x="6572534" y="4003227"/>
            <a:ext cx="3996266" cy="596067"/>
          </a:xfrm>
          <a:prstGeom prst="rect">
            <a:avLst/>
          </a:prstGeom>
          <a:noFill/>
          <a:ln>
            <a:solidFill>
              <a:srgbClr val="2466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spcBef>
                <a:spcPts val="30"/>
              </a:spcBef>
              <a:defRPr/>
            </a:pPr>
            <a:r>
              <a:rPr lang="ru-RU" sz="2700" dirty="0">
                <a:solidFill>
                  <a:prstClr val="black"/>
                </a:solidFill>
                <a:latin typeface="Century Gothic" panose="020B0502020202020204" pitchFamily="34" charset="0"/>
                <a:cs typeface="Times New Roman"/>
              </a:rPr>
              <a:t>Налогоплательщик</a:t>
            </a:r>
            <a:endParaRPr lang="ru-RU" sz="27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FBE21C3-90A6-422D-90DD-FA9F2F2DD622}"/>
              </a:ext>
            </a:extLst>
          </p:cNvPr>
          <p:cNvSpPr/>
          <p:nvPr/>
        </p:nvSpPr>
        <p:spPr>
          <a:xfrm>
            <a:off x="2722991" y="6906121"/>
            <a:ext cx="6107429" cy="1116008"/>
          </a:xfrm>
          <a:prstGeom prst="rect">
            <a:avLst/>
          </a:prstGeom>
          <a:noFill/>
          <a:ln>
            <a:solidFill>
              <a:srgbClr val="2466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spcBef>
                <a:spcPts val="30"/>
              </a:spcBef>
              <a:defRPr/>
            </a:pPr>
            <a:r>
              <a:rPr lang="ru-RU" sz="2700" dirty="0">
                <a:solidFill>
                  <a:prstClr val="black"/>
                </a:solidFill>
                <a:latin typeface="Century Gothic" panose="020B0502020202020204" pitchFamily="34" charset="0"/>
                <a:cs typeface="Times New Roman"/>
              </a:rPr>
              <a:t>Расходы по налогу на прибыль</a:t>
            </a:r>
            <a:endParaRPr lang="ru-RU" sz="2700" dirty="0"/>
          </a:p>
          <a:p>
            <a:pPr algn="ctr" defTabSz="914445">
              <a:spcBef>
                <a:spcPts val="30"/>
              </a:spcBef>
              <a:defRPr/>
            </a:pPr>
            <a:r>
              <a:rPr lang="ru-RU" sz="2700" dirty="0">
                <a:solidFill>
                  <a:prstClr val="black"/>
                </a:solidFill>
                <a:latin typeface="Century Gothic" panose="020B0502020202020204" pitchFamily="34" charset="0"/>
                <a:cs typeface="Times New Roman"/>
              </a:rPr>
              <a:t>Налоговые вычеты по НДС</a:t>
            </a:r>
            <a:endParaRPr lang="ru-RU" sz="2700" dirty="0"/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B2105509-4236-430E-9216-20425B610BE1}"/>
              </a:ext>
            </a:extLst>
          </p:cNvPr>
          <p:cNvGrpSpPr/>
          <p:nvPr/>
        </p:nvGrpSpPr>
        <p:grpSpPr>
          <a:xfrm>
            <a:off x="12521245" y="2350301"/>
            <a:ext cx="3996266" cy="5214368"/>
            <a:chOff x="8029996" y="1552150"/>
            <a:chExt cx="2664177" cy="3476245"/>
          </a:xfrm>
          <a:solidFill>
            <a:schemeClr val="bg1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D4642BDF-83A0-4138-B28A-E719E80D5F75}"/>
                </a:ext>
              </a:extLst>
            </p:cNvPr>
            <p:cNvSpPr/>
            <p:nvPr/>
          </p:nvSpPr>
          <p:spPr>
            <a:xfrm>
              <a:off x="8029996" y="2071329"/>
              <a:ext cx="2664177" cy="397378"/>
            </a:xfrm>
            <a:prstGeom prst="rect">
              <a:avLst/>
            </a:prstGeom>
            <a:grpFill/>
            <a:ln>
              <a:solidFill>
                <a:srgbClr val="24664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spcBef>
                  <a:spcPts val="30"/>
                </a:spcBef>
                <a:defRPr/>
              </a:pPr>
              <a:r>
                <a:rPr lang="ru-RU" sz="2700" dirty="0">
                  <a:solidFill>
                    <a:prstClr val="black"/>
                  </a:solidFill>
                  <a:latin typeface="Century Gothic" panose="020B0502020202020204" pitchFamily="34" charset="0"/>
                  <a:cs typeface="Times New Roman"/>
                </a:rPr>
                <a:t>Контрагент — 1</a:t>
              </a:r>
              <a:endParaRPr lang="ru-RU" sz="2700" dirty="0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4141C8D8-11F5-431D-A06F-C4260306286E}"/>
                </a:ext>
              </a:extLst>
            </p:cNvPr>
            <p:cNvSpPr/>
            <p:nvPr/>
          </p:nvSpPr>
          <p:spPr>
            <a:xfrm>
              <a:off x="8029996" y="2654101"/>
              <a:ext cx="2664177" cy="397378"/>
            </a:xfrm>
            <a:prstGeom prst="rect">
              <a:avLst/>
            </a:prstGeom>
            <a:grpFill/>
            <a:ln>
              <a:solidFill>
                <a:srgbClr val="24664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spcBef>
                  <a:spcPts val="30"/>
                </a:spcBef>
                <a:defRPr/>
              </a:pPr>
              <a:r>
                <a:rPr lang="ru-RU" sz="2700" dirty="0">
                  <a:solidFill>
                    <a:prstClr val="black"/>
                  </a:solidFill>
                  <a:latin typeface="Century Gothic" panose="020B0502020202020204" pitchFamily="34" charset="0"/>
                  <a:cs typeface="Times New Roman"/>
                </a:rPr>
                <a:t>Контрагент — 2</a:t>
              </a:r>
              <a:endParaRPr lang="ru-RU" sz="2700" dirty="0"/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0537FA78-B6C9-4390-B9A6-CF26AA367367}"/>
                </a:ext>
              </a:extLst>
            </p:cNvPr>
            <p:cNvSpPr/>
            <p:nvPr/>
          </p:nvSpPr>
          <p:spPr>
            <a:xfrm>
              <a:off x="8029996" y="3236873"/>
              <a:ext cx="2664177" cy="397378"/>
            </a:xfrm>
            <a:prstGeom prst="rect">
              <a:avLst/>
            </a:prstGeom>
            <a:grpFill/>
            <a:ln>
              <a:solidFill>
                <a:srgbClr val="24664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spcBef>
                  <a:spcPts val="30"/>
                </a:spcBef>
                <a:defRPr/>
              </a:pPr>
              <a:r>
                <a:rPr lang="ru-RU" sz="2700" dirty="0">
                  <a:solidFill>
                    <a:prstClr val="black"/>
                  </a:solidFill>
                  <a:latin typeface="Century Gothic" panose="020B0502020202020204" pitchFamily="34" charset="0"/>
                  <a:cs typeface="Times New Roman"/>
                </a:rPr>
                <a:t>Контрагент — 3</a:t>
              </a:r>
              <a:endParaRPr lang="ru-RU" sz="2700" dirty="0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B40229EA-2A7D-4382-A3C7-65D1EC1F2008}"/>
                </a:ext>
              </a:extLst>
            </p:cNvPr>
            <p:cNvSpPr/>
            <p:nvPr/>
          </p:nvSpPr>
          <p:spPr>
            <a:xfrm>
              <a:off x="8029996" y="4048245"/>
              <a:ext cx="2664177" cy="397378"/>
            </a:xfrm>
            <a:prstGeom prst="rect">
              <a:avLst/>
            </a:prstGeom>
            <a:grpFill/>
            <a:ln>
              <a:solidFill>
                <a:srgbClr val="24664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spcBef>
                  <a:spcPts val="30"/>
                </a:spcBef>
                <a:defRPr/>
              </a:pPr>
              <a:r>
                <a:rPr lang="ru-RU" sz="2700" dirty="0">
                  <a:solidFill>
                    <a:prstClr val="black"/>
                  </a:solidFill>
                  <a:latin typeface="Century Gothic" panose="020B0502020202020204" pitchFamily="34" charset="0"/>
                  <a:cs typeface="Times New Roman"/>
                </a:rPr>
                <a:t>Контрагент — 4</a:t>
              </a:r>
              <a:endParaRPr lang="ru-RU" sz="2700" dirty="0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67EA675F-C58A-42EB-8FED-E70E78A13ED8}"/>
                </a:ext>
              </a:extLst>
            </p:cNvPr>
            <p:cNvSpPr/>
            <p:nvPr/>
          </p:nvSpPr>
          <p:spPr>
            <a:xfrm>
              <a:off x="8029996" y="4631017"/>
              <a:ext cx="2664177" cy="397378"/>
            </a:xfrm>
            <a:prstGeom prst="rect">
              <a:avLst/>
            </a:prstGeom>
            <a:grpFill/>
            <a:ln>
              <a:solidFill>
                <a:srgbClr val="24664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spcBef>
                  <a:spcPts val="30"/>
                </a:spcBef>
                <a:defRPr/>
              </a:pPr>
              <a:r>
                <a:rPr lang="ru-RU" sz="2700" dirty="0">
                  <a:solidFill>
                    <a:prstClr val="black"/>
                  </a:solidFill>
                  <a:latin typeface="Century Gothic" panose="020B0502020202020204" pitchFamily="34" charset="0"/>
                  <a:cs typeface="Times New Roman"/>
                </a:rPr>
                <a:t>Контрагент — 5</a:t>
              </a:r>
              <a:endParaRPr lang="ru-RU" sz="2700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7913BBF-00AD-400B-B271-D9CDAC40976F}"/>
                </a:ext>
              </a:extLst>
            </p:cNvPr>
            <p:cNvSpPr txBox="1"/>
            <p:nvPr/>
          </p:nvSpPr>
          <p:spPr>
            <a:xfrm>
              <a:off x="8532369" y="1552150"/>
              <a:ext cx="16032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700" b="1" dirty="0">
                  <a:latin typeface="Century Gothic" panose="020B0502020202020204" pitchFamily="34" charset="0"/>
                </a:rPr>
                <a:t>Поставщики</a:t>
              </a:r>
            </a:p>
          </p:txBody>
        </p:sp>
      </p:grp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96D1E815-ABDD-4FD9-A6BB-57A271D39C56}"/>
              </a:ext>
            </a:extLst>
          </p:cNvPr>
          <p:cNvCxnSpPr>
            <a:cxnSpLocks/>
            <a:stCxn id="10" idx="3"/>
            <a:endCxn id="12" idx="1"/>
          </p:cNvCxnSpPr>
          <p:nvPr/>
        </p:nvCxnSpPr>
        <p:spPr>
          <a:xfrm>
            <a:off x="5507678" y="4301261"/>
            <a:ext cx="1064856" cy="0"/>
          </a:xfrm>
          <a:prstGeom prst="straightConnector1">
            <a:avLst/>
          </a:prstGeom>
          <a:ln w="38100" cap="flat" cmpd="sng" algn="ctr">
            <a:solidFill>
              <a:srgbClr val="24664D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89722BCB-51EE-4E69-861C-33E9304F3D59}"/>
              </a:ext>
            </a:extLst>
          </p:cNvPr>
          <p:cNvCxnSpPr>
            <a:cxnSpLocks/>
            <a:stCxn id="12" idx="3"/>
            <a:endCxn id="18" idx="1"/>
          </p:cNvCxnSpPr>
          <p:nvPr/>
        </p:nvCxnSpPr>
        <p:spPr>
          <a:xfrm>
            <a:off x="10568799" y="4301261"/>
            <a:ext cx="1952445" cy="874158"/>
          </a:xfrm>
          <a:prstGeom prst="straightConnector1">
            <a:avLst/>
          </a:prstGeom>
          <a:ln w="38100" cap="flat" cmpd="sng" algn="ctr">
            <a:solidFill>
              <a:srgbClr val="24664D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B08E7C60-28DC-4CAB-83FC-5E0FEDC4A7B7}"/>
              </a:ext>
            </a:extLst>
          </p:cNvPr>
          <p:cNvCxnSpPr>
            <a:cxnSpLocks/>
            <a:stCxn id="12" idx="3"/>
            <a:endCxn id="17" idx="1"/>
          </p:cNvCxnSpPr>
          <p:nvPr/>
        </p:nvCxnSpPr>
        <p:spPr>
          <a:xfrm>
            <a:off x="10568799" y="4301261"/>
            <a:ext cx="1952445" cy="0"/>
          </a:xfrm>
          <a:prstGeom prst="straightConnector1">
            <a:avLst/>
          </a:prstGeom>
          <a:ln w="38100" cap="flat" cmpd="sng" algn="ctr">
            <a:solidFill>
              <a:srgbClr val="24664D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1CE8D994-41C8-45F9-8262-95E661FB2AD2}"/>
              </a:ext>
            </a:extLst>
          </p:cNvPr>
          <p:cNvCxnSpPr>
            <a:cxnSpLocks/>
            <a:stCxn id="12" idx="3"/>
            <a:endCxn id="16" idx="1"/>
          </p:cNvCxnSpPr>
          <p:nvPr/>
        </p:nvCxnSpPr>
        <p:spPr>
          <a:xfrm flipV="1">
            <a:off x="10568799" y="3427103"/>
            <a:ext cx="1952445" cy="874158"/>
          </a:xfrm>
          <a:prstGeom prst="straightConnector1">
            <a:avLst/>
          </a:prstGeom>
          <a:ln w="38100" cap="flat" cmpd="sng" algn="ctr">
            <a:solidFill>
              <a:srgbClr val="24664D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82A7F6B1-33BC-46B9-AD83-1898D388B76B}"/>
              </a:ext>
            </a:extLst>
          </p:cNvPr>
          <p:cNvCxnSpPr>
            <a:cxnSpLocks/>
          </p:cNvCxnSpPr>
          <p:nvPr/>
        </p:nvCxnSpPr>
        <p:spPr>
          <a:xfrm>
            <a:off x="10068107" y="6396761"/>
            <a:ext cx="1952445" cy="0"/>
          </a:xfrm>
          <a:prstGeom prst="straightConnector1">
            <a:avLst/>
          </a:prstGeom>
          <a:ln w="38100" cap="flat" cmpd="sng" algn="ctr">
            <a:solidFill>
              <a:srgbClr val="24664D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BB7B99E9-8DC5-4AC7-9CB3-D3356CB6122B}"/>
              </a:ext>
            </a:extLst>
          </p:cNvPr>
          <p:cNvCxnSpPr>
            <a:cxnSpLocks/>
          </p:cNvCxnSpPr>
          <p:nvPr/>
        </p:nvCxnSpPr>
        <p:spPr>
          <a:xfrm>
            <a:off x="10068107" y="7273061"/>
            <a:ext cx="1952445" cy="0"/>
          </a:xfrm>
          <a:prstGeom prst="straightConnector1">
            <a:avLst/>
          </a:prstGeom>
          <a:ln w="38100" cap="flat" cmpd="sng" algn="ctr">
            <a:solidFill>
              <a:srgbClr val="24664D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193DEFA8-5DE9-4412-B437-DD0126657983}"/>
              </a:ext>
            </a:extLst>
          </p:cNvPr>
          <p:cNvCxnSpPr>
            <a:cxnSpLocks/>
            <a:endCxn id="15" idx="0"/>
          </p:cNvCxnSpPr>
          <p:nvPr/>
        </p:nvCxnSpPr>
        <p:spPr>
          <a:xfrm rot="10800000" flipV="1">
            <a:off x="5776706" y="5674975"/>
            <a:ext cx="6243846" cy="1231145"/>
          </a:xfrm>
          <a:prstGeom prst="bentConnector2">
            <a:avLst/>
          </a:prstGeom>
          <a:ln w="38100" cap="flat" cmpd="sng" algn="ctr">
            <a:solidFill>
              <a:srgbClr val="24664D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8594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81622" y="986462"/>
            <a:ext cx="13005048" cy="774572"/>
          </a:xfrm>
          <a:prstGeom prst="rect">
            <a:avLst/>
          </a:prstGeom>
        </p:spPr>
        <p:txBody>
          <a:bodyPr vert="horz" wrap="square" lIns="0" tIns="43181" rIns="0" bIns="0" rtlCol="0">
            <a:spAutoFit/>
          </a:bodyPr>
          <a:lstStyle/>
          <a:p>
            <a:pPr marL="503580" marR="5081" indent="-491514">
              <a:lnSpc>
                <a:spcPts val="5700"/>
              </a:lnSpc>
              <a:spcBef>
                <a:spcPts val="341"/>
              </a:spcBef>
            </a:pPr>
            <a:r>
              <a:rPr lang="ru-RU" sz="4800" spc="135" dirty="0">
                <a:latin typeface="Century Gothic" panose="020B0502020202020204" pitchFamily="34" charset="0"/>
              </a:rPr>
              <a:t>Что игнорируют эксперты обвинения?</a:t>
            </a:r>
            <a:endParaRPr sz="4800" dirty="0">
              <a:latin typeface="Century Gothic" panose="020B0502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64" y="8354922"/>
            <a:ext cx="1623962" cy="1932078"/>
          </a:xfrm>
          <a:custGeom>
            <a:avLst/>
            <a:gdLst/>
            <a:ahLst/>
            <a:cxnLst/>
            <a:rect l="l" t="t" r="r" b="b"/>
            <a:pathLst>
              <a:path w="2057400" h="2476500">
                <a:moveTo>
                  <a:pt x="0" y="0"/>
                </a:moveTo>
                <a:lnTo>
                  <a:pt x="2057399" y="0"/>
                </a:lnTo>
                <a:lnTo>
                  <a:pt x="2057399" y="2476499"/>
                </a:lnTo>
                <a:lnTo>
                  <a:pt x="0" y="2476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srgbClr val="24664D"/>
              </a:solidFill>
              <a:latin typeface="Calibri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40EA3450-E425-46AB-80E0-BFEF779801E1}"/>
              </a:ext>
            </a:extLst>
          </p:cNvPr>
          <p:cNvSpPr/>
          <p:nvPr/>
        </p:nvSpPr>
        <p:spPr>
          <a:xfrm>
            <a:off x="1028700" y="1"/>
            <a:ext cx="187290" cy="2988965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5">
            <a:extLst>
              <a:ext uri="{FF2B5EF4-FFF2-40B4-BE49-F238E27FC236}">
                <a16:creationId xmlns:a16="http://schemas.microsoft.com/office/drawing/2014/main" id="{89B8A884-722B-969A-EE90-3F8D5DAF1DF3}"/>
              </a:ext>
            </a:extLst>
          </p:cNvPr>
          <p:cNvSpPr txBox="1"/>
          <p:nvPr/>
        </p:nvSpPr>
        <p:spPr>
          <a:xfrm>
            <a:off x="1861839" y="5486947"/>
            <a:ext cx="4201121" cy="2005871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defTabSz="914445">
              <a:spcBef>
                <a:spcPts val="100"/>
              </a:spcBef>
              <a:defRPr/>
            </a:pPr>
            <a:endParaRPr lang="ru-RU" sz="2100" spc="-65" dirty="0">
              <a:solidFill>
                <a:srgbClr val="4A4A4A"/>
              </a:solidFill>
              <a:latin typeface="Century Gothic"/>
              <a:cs typeface="Century Gothic"/>
            </a:endParaRPr>
          </a:p>
          <a:p>
            <a:pPr marL="12701" defTabSz="914445">
              <a:spcBef>
                <a:spcPts val="100"/>
              </a:spcBef>
              <a:defRPr/>
            </a:pPr>
            <a:endParaRPr lang="ru-RU" sz="2100" spc="-65" dirty="0">
              <a:solidFill>
                <a:srgbClr val="4A4A4A"/>
              </a:solidFill>
              <a:latin typeface="Century Gothic"/>
              <a:cs typeface="Century Gothic"/>
            </a:endParaRPr>
          </a:p>
          <a:p>
            <a:pPr marL="12701" defTabSz="914445">
              <a:spcBef>
                <a:spcPts val="100"/>
              </a:spcBef>
              <a:defRPr/>
            </a:pPr>
            <a:endParaRPr sz="2100" dirty="0">
              <a:solidFill>
                <a:prstClr val="black"/>
              </a:solidFill>
              <a:latin typeface="Century Gothic"/>
              <a:cs typeface="Century Gothic"/>
            </a:endParaRPr>
          </a:p>
          <a:p>
            <a:pPr marL="12701" marR="5081" defTabSz="914445">
              <a:lnSpc>
                <a:spcPct val="115700"/>
              </a:lnSpc>
              <a:spcBef>
                <a:spcPts val="1140"/>
              </a:spcBef>
              <a:defRPr/>
            </a:pPr>
            <a:endParaRPr lang="ru-RU" sz="2100" spc="11" dirty="0">
              <a:solidFill>
                <a:srgbClr val="4A4A4A"/>
              </a:solidFill>
              <a:latin typeface="Century Gothic"/>
            </a:endParaRPr>
          </a:p>
          <a:p>
            <a:pPr marL="12701" marR="5081" defTabSz="914445">
              <a:lnSpc>
                <a:spcPct val="115700"/>
              </a:lnSpc>
              <a:spcBef>
                <a:spcPts val="1140"/>
              </a:spcBef>
              <a:defRPr/>
            </a:pPr>
            <a:endParaRPr sz="2100" spc="11" dirty="0">
              <a:solidFill>
                <a:srgbClr val="4A4A4A"/>
              </a:solidFill>
              <a:latin typeface="Century Gothic"/>
            </a:endParaRPr>
          </a:p>
        </p:txBody>
      </p:sp>
      <p:sp>
        <p:nvSpPr>
          <p:cNvPr id="25" name="object 17">
            <a:extLst>
              <a:ext uri="{FF2B5EF4-FFF2-40B4-BE49-F238E27FC236}">
                <a16:creationId xmlns:a16="http://schemas.microsoft.com/office/drawing/2014/main" id="{E2AC9069-A57D-0959-716D-14DD93CE060B}"/>
              </a:ext>
            </a:extLst>
          </p:cNvPr>
          <p:cNvSpPr txBox="1"/>
          <p:nvPr/>
        </p:nvSpPr>
        <p:spPr>
          <a:xfrm>
            <a:off x="3390800" y="4097270"/>
            <a:ext cx="12555365" cy="1503939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r>
              <a:rPr lang="ru-RU" sz="2100" b="1" dirty="0">
                <a:solidFill>
                  <a:prstClr val="black"/>
                </a:solidFill>
                <a:latin typeface="Century Gothic"/>
                <a:cs typeface="Century Gothic"/>
              </a:rPr>
              <a:t>2.  Отсутствия факта принятия вычета и затрат налогоплательщиком: </a:t>
            </a:r>
          </a:p>
          <a:p>
            <a:pPr marL="355601" marR="5081" indent="-342900" defTabSz="914445">
              <a:lnSpc>
                <a:spcPct val="115799"/>
              </a:lnSpc>
              <a:spcBef>
                <a:spcPts val="100"/>
              </a:spcBef>
              <a:buFontTx/>
              <a:buChar char="-"/>
              <a:defRPr/>
            </a:pPr>
            <a:r>
              <a:rPr lang="ru-RU" sz="2100" dirty="0">
                <a:solidFill>
                  <a:prstClr val="black"/>
                </a:solidFill>
                <a:latin typeface="Century Gothic"/>
                <a:cs typeface="Century Gothic"/>
              </a:rPr>
              <a:t>Невозможность выполнения работ собственными силами, производства ГП без материала;</a:t>
            </a:r>
          </a:p>
          <a:p>
            <a:pPr marL="355601" marR="5081" indent="-342900" defTabSz="914445">
              <a:lnSpc>
                <a:spcPct val="115799"/>
              </a:lnSpc>
              <a:spcBef>
                <a:spcPts val="100"/>
              </a:spcBef>
              <a:buFontTx/>
              <a:buChar char="-"/>
              <a:defRPr/>
            </a:pPr>
            <a:r>
              <a:rPr lang="ru-RU" sz="2100" dirty="0">
                <a:solidFill>
                  <a:prstClr val="black"/>
                </a:solidFill>
                <a:latin typeface="Century Gothic"/>
                <a:cs typeface="Century Gothic"/>
              </a:rPr>
              <a:t>Невыполнение этих работ (</a:t>
            </a:r>
            <a:r>
              <a:rPr lang="ru-RU" sz="2100" dirty="0" err="1">
                <a:solidFill>
                  <a:prstClr val="black"/>
                </a:solidFill>
                <a:latin typeface="Century Gothic"/>
                <a:cs typeface="Century Gothic"/>
              </a:rPr>
              <a:t>непоставка</a:t>
            </a:r>
            <a:r>
              <a:rPr lang="ru-RU" sz="2100" dirty="0">
                <a:solidFill>
                  <a:prstClr val="black"/>
                </a:solidFill>
                <a:latin typeface="Century Gothic"/>
                <a:cs typeface="Century Gothic"/>
              </a:rPr>
              <a:t> товаров) рыночными контрагентами;</a:t>
            </a:r>
          </a:p>
        </p:txBody>
      </p:sp>
      <p:sp>
        <p:nvSpPr>
          <p:cNvPr id="26" name="object 17">
            <a:extLst>
              <a:ext uri="{FF2B5EF4-FFF2-40B4-BE49-F238E27FC236}">
                <a16:creationId xmlns:a16="http://schemas.microsoft.com/office/drawing/2014/main" id="{2A7E1AE8-96C3-72DF-E409-F163AC8DD731}"/>
              </a:ext>
            </a:extLst>
          </p:cNvPr>
          <p:cNvSpPr txBox="1"/>
          <p:nvPr/>
        </p:nvSpPr>
        <p:spPr>
          <a:xfrm>
            <a:off x="3390801" y="2440905"/>
            <a:ext cx="12555365" cy="1516763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469901" marR="5081" indent="-457200" defTabSz="914445">
              <a:lnSpc>
                <a:spcPct val="115799"/>
              </a:lnSpc>
              <a:spcBef>
                <a:spcPts val="100"/>
              </a:spcBef>
              <a:buAutoNum type="arabicPeriod"/>
              <a:defRPr/>
            </a:pPr>
            <a:r>
              <a:rPr lang="ru-RU" sz="2100" b="1" dirty="0">
                <a:solidFill>
                  <a:prstClr val="black"/>
                </a:solidFill>
                <a:latin typeface="Century Gothic"/>
                <a:cs typeface="Century Gothic"/>
              </a:rPr>
              <a:t>Кричащие факты о реальности операций: </a:t>
            </a:r>
          </a:p>
          <a:p>
            <a:pPr marL="355601" marR="5081" indent="-342900" defTabSz="914445">
              <a:lnSpc>
                <a:spcPct val="115799"/>
              </a:lnSpc>
              <a:spcBef>
                <a:spcPts val="100"/>
              </a:spcBef>
              <a:buFontTx/>
              <a:buChar char="-"/>
              <a:defRPr/>
            </a:pPr>
            <a:r>
              <a:rPr lang="ru-RU" sz="2100" dirty="0">
                <a:solidFill>
                  <a:prstClr val="black"/>
                </a:solidFill>
                <a:latin typeface="Century Gothic"/>
                <a:cs typeface="Century Gothic"/>
              </a:rPr>
              <a:t>Здание построено и сдано в эксплуатацию;</a:t>
            </a:r>
          </a:p>
          <a:p>
            <a:pPr marL="355601" marR="5081" indent="-342900" defTabSz="914445">
              <a:lnSpc>
                <a:spcPct val="115799"/>
              </a:lnSpc>
              <a:spcBef>
                <a:spcPts val="100"/>
              </a:spcBef>
              <a:buFontTx/>
              <a:buChar char="-"/>
              <a:defRPr/>
            </a:pPr>
            <a:r>
              <a:rPr lang="ru-RU" sz="2100" dirty="0">
                <a:solidFill>
                  <a:prstClr val="black"/>
                </a:solidFill>
                <a:latin typeface="Century Gothic"/>
                <a:cs typeface="Century Gothic"/>
              </a:rPr>
              <a:t>Товар не только куплен, но и продан причем с налогами;</a:t>
            </a:r>
          </a:p>
          <a:p>
            <a:pPr marL="355601" marR="5081" indent="-342900" defTabSz="914445">
              <a:lnSpc>
                <a:spcPct val="115799"/>
              </a:lnSpc>
              <a:spcBef>
                <a:spcPts val="100"/>
              </a:spcBef>
              <a:buFontTx/>
              <a:buChar char="-"/>
              <a:defRPr/>
            </a:pPr>
            <a:r>
              <a:rPr lang="ru-RU" sz="2100" dirty="0">
                <a:solidFill>
                  <a:prstClr val="black"/>
                </a:solidFill>
                <a:latin typeface="Century Gothic"/>
                <a:cs typeface="Century Gothic"/>
              </a:rPr>
              <a:t>Материал пошел в производство и из него сделали и продали продукцию; </a:t>
            </a:r>
            <a:endParaRPr sz="21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27" name="object 17">
            <a:extLst>
              <a:ext uri="{FF2B5EF4-FFF2-40B4-BE49-F238E27FC236}">
                <a16:creationId xmlns:a16="http://schemas.microsoft.com/office/drawing/2014/main" id="{404BE595-DE04-724C-B9BB-9E3C4240AFE5}"/>
              </a:ext>
            </a:extLst>
          </p:cNvPr>
          <p:cNvSpPr txBox="1"/>
          <p:nvPr/>
        </p:nvSpPr>
        <p:spPr>
          <a:xfrm>
            <a:off x="3401238" y="7978201"/>
            <a:ext cx="13563601" cy="1891609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r>
              <a:rPr lang="ru-RU" sz="2100" b="1" dirty="0">
                <a:solidFill>
                  <a:prstClr val="black"/>
                </a:solidFill>
                <a:latin typeface="Century Gothic"/>
                <a:cs typeface="Century Gothic"/>
              </a:rPr>
              <a:t>4.  Необходимость уменьшения на суммы налога «техники» и невостребованного НДС: </a:t>
            </a:r>
          </a:p>
          <a:p>
            <a:pPr marL="355601" marR="5081" indent="-342900" defTabSz="914445">
              <a:lnSpc>
                <a:spcPct val="115799"/>
              </a:lnSpc>
              <a:spcBef>
                <a:spcPts val="100"/>
              </a:spcBef>
              <a:buFontTx/>
              <a:buChar char="-"/>
              <a:defRPr/>
            </a:pPr>
            <a:r>
              <a:rPr lang="ru-RU" sz="2100" dirty="0">
                <a:solidFill>
                  <a:prstClr val="black"/>
                </a:solidFill>
                <a:latin typeface="Century Gothic"/>
                <a:cs typeface="Century Gothic"/>
              </a:rPr>
              <a:t>«Техника» в цепочке платит налоги и бывает существенные – они должны уменьшать размер неуплаченного налога налогоплательщиком раз мы </a:t>
            </a:r>
            <a:r>
              <a:rPr lang="ru-RU" sz="2100" dirty="0" err="1">
                <a:solidFill>
                  <a:prstClr val="black"/>
                </a:solidFill>
                <a:latin typeface="Century Gothic"/>
                <a:cs typeface="Century Gothic"/>
              </a:rPr>
              <a:t>обьединяем</a:t>
            </a:r>
            <a:r>
              <a:rPr lang="ru-RU" sz="2100" dirty="0">
                <a:solidFill>
                  <a:prstClr val="black"/>
                </a:solidFill>
                <a:latin typeface="Century Gothic"/>
                <a:cs typeface="Century Gothic"/>
              </a:rPr>
              <a:t> деятельность в схему;</a:t>
            </a:r>
          </a:p>
          <a:p>
            <a:pPr marL="355601" marR="5081" indent="-342900" defTabSz="914445">
              <a:lnSpc>
                <a:spcPct val="115799"/>
              </a:lnSpc>
              <a:spcBef>
                <a:spcPts val="100"/>
              </a:spcBef>
              <a:buFontTx/>
              <a:buChar char="-"/>
              <a:defRPr/>
            </a:pPr>
            <a:r>
              <a:rPr lang="ru-RU" sz="2100" dirty="0">
                <a:solidFill>
                  <a:prstClr val="black"/>
                </a:solidFill>
                <a:latin typeface="Century Gothic"/>
                <a:cs typeface="Century Gothic"/>
              </a:rPr>
              <a:t>В 90 % случаев есть невостребованный НДС</a:t>
            </a:r>
          </a:p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endParaRPr sz="21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28" name="object 17">
            <a:extLst>
              <a:ext uri="{FF2B5EF4-FFF2-40B4-BE49-F238E27FC236}">
                <a16:creationId xmlns:a16="http://schemas.microsoft.com/office/drawing/2014/main" id="{338952DA-280A-6FFC-03DE-45319DB7AEC2}"/>
              </a:ext>
            </a:extLst>
          </p:cNvPr>
          <p:cNvSpPr txBox="1"/>
          <p:nvPr/>
        </p:nvSpPr>
        <p:spPr>
          <a:xfrm>
            <a:off x="3401238" y="5810510"/>
            <a:ext cx="13563601" cy="2266455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r>
              <a:rPr lang="ru-RU" sz="2100" b="1" dirty="0">
                <a:solidFill>
                  <a:prstClr val="black"/>
                </a:solidFill>
                <a:latin typeface="Century Gothic"/>
                <a:cs typeface="Century Gothic"/>
              </a:rPr>
              <a:t>3.  Необходимость заявления ходатайства и материалы дела, противоречащие следственной версии: </a:t>
            </a:r>
          </a:p>
          <a:p>
            <a:pPr marL="355601" marR="5081" indent="-342900" defTabSz="914445">
              <a:lnSpc>
                <a:spcPct val="115799"/>
              </a:lnSpc>
              <a:spcBef>
                <a:spcPts val="100"/>
              </a:spcBef>
              <a:buFontTx/>
              <a:buChar char="-"/>
              <a:defRPr/>
            </a:pPr>
            <a:r>
              <a:rPr lang="ru-RU" sz="2100" dirty="0">
                <a:solidFill>
                  <a:prstClr val="black"/>
                </a:solidFill>
                <a:latin typeface="Century Gothic"/>
                <a:cs typeface="Century Gothic"/>
              </a:rPr>
              <a:t>Вывод «по представленным документам» ;</a:t>
            </a:r>
          </a:p>
          <a:p>
            <a:pPr marL="355601" marR="5081" indent="-342900" defTabSz="914445">
              <a:lnSpc>
                <a:spcPct val="115799"/>
              </a:lnSpc>
              <a:spcBef>
                <a:spcPts val="100"/>
              </a:spcBef>
              <a:buFontTx/>
              <a:buChar char="-"/>
              <a:defRPr/>
            </a:pPr>
            <a:r>
              <a:rPr lang="ru-RU" sz="2100" dirty="0">
                <a:solidFill>
                  <a:prstClr val="black"/>
                </a:solidFill>
                <a:latin typeface="Century Gothic"/>
                <a:cs typeface="Century Gothic"/>
              </a:rPr>
              <a:t>Условие от следствия, что работы / товары уже приняты в состав расходов / вычетов, что делает следователя экспертом, а самого эксперта калькулятором следователя.</a:t>
            </a:r>
          </a:p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endParaRPr sz="21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868872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8400" y="986462"/>
            <a:ext cx="13748270" cy="2165594"/>
          </a:xfrm>
          <a:prstGeom prst="rect">
            <a:avLst/>
          </a:prstGeom>
        </p:spPr>
        <p:txBody>
          <a:bodyPr vert="horz" wrap="square" lIns="0" tIns="43181" rIns="0" bIns="0" rtlCol="0">
            <a:spAutoFit/>
          </a:bodyPr>
          <a:lstStyle/>
          <a:p>
            <a:pPr marL="503580" marR="5081" indent="-491514">
              <a:lnSpc>
                <a:spcPts val="5700"/>
              </a:lnSpc>
              <a:spcBef>
                <a:spcPts val="341"/>
              </a:spcBef>
            </a:pPr>
            <a:r>
              <a:rPr lang="ru-RU" sz="4000" spc="135" dirty="0">
                <a:latin typeface="Century Gothic" panose="020B0502020202020204" pitchFamily="34" charset="0"/>
              </a:rPr>
              <a:t>Классическая связка обвинения, которая не должна ставить в тупик</a:t>
            </a:r>
            <a:br>
              <a:rPr lang="ru-RU" sz="4000" spc="135" dirty="0">
                <a:latin typeface="Century Gothic" panose="020B0502020202020204" pitchFamily="34" charset="0"/>
              </a:rPr>
            </a:br>
            <a:endParaRPr sz="4000" dirty="0">
              <a:latin typeface="Century Gothic" panose="020B0502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64" y="8354922"/>
            <a:ext cx="1623962" cy="1932078"/>
          </a:xfrm>
          <a:custGeom>
            <a:avLst/>
            <a:gdLst/>
            <a:ahLst/>
            <a:cxnLst/>
            <a:rect l="l" t="t" r="r" b="b"/>
            <a:pathLst>
              <a:path w="2057400" h="2476500">
                <a:moveTo>
                  <a:pt x="0" y="0"/>
                </a:moveTo>
                <a:lnTo>
                  <a:pt x="2057399" y="0"/>
                </a:lnTo>
                <a:lnTo>
                  <a:pt x="2057399" y="2476499"/>
                </a:lnTo>
                <a:lnTo>
                  <a:pt x="0" y="2476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srgbClr val="24664D"/>
              </a:solidFill>
              <a:latin typeface="Calibri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40EA3450-E425-46AB-80E0-BFEF779801E1}"/>
              </a:ext>
            </a:extLst>
          </p:cNvPr>
          <p:cNvSpPr/>
          <p:nvPr/>
        </p:nvSpPr>
        <p:spPr>
          <a:xfrm>
            <a:off x="1028700" y="1"/>
            <a:ext cx="187290" cy="2988965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5">
            <a:extLst>
              <a:ext uri="{FF2B5EF4-FFF2-40B4-BE49-F238E27FC236}">
                <a16:creationId xmlns:a16="http://schemas.microsoft.com/office/drawing/2014/main" id="{89B8A884-722B-969A-EE90-3F8D5DAF1DF3}"/>
              </a:ext>
            </a:extLst>
          </p:cNvPr>
          <p:cNvSpPr txBox="1"/>
          <p:nvPr/>
        </p:nvSpPr>
        <p:spPr>
          <a:xfrm>
            <a:off x="1861839" y="5486947"/>
            <a:ext cx="4201121" cy="2005871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defTabSz="914445">
              <a:spcBef>
                <a:spcPts val="100"/>
              </a:spcBef>
              <a:defRPr/>
            </a:pPr>
            <a:endParaRPr lang="ru-RU" sz="2100" spc="-65" dirty="0">
              <a:solidFill>
                <a:srgbClr val="4A4A4A"/>
              </a:solidFill>
              <a:latin typeface="Century Gothic"/>
              <a:cs typeface="Century Gothic"/>
            </a:endParaRPr>
          </a:p>
          <a:p>
            <a:pPr marL="12701" defTabSz="914445">
              <a:spcBef>
                <a:spcPts val="100"/>
              </a:spcBef>
              <a:defRPr/>
            </a:pPr>
            <a:endParaRPr lang="ru-RU" sz="2100" spc="-65" dirty="0">
              <a:solidFill>
                <a:srgbClr val="4A4A4A"/>
              </a:solidFill>
              <a:latin typeface="Century Gothic"/>
              <a:cs typeface="Century Gothic"/>
            </a:endParaRPr>
          </a:p>
          <a:p>
            <a:pPr marL="12701" defTabSz="914445">
              <a:spcBef>
                <a:spcPts val="100"/>
              </a:spcBef>
              <a:defRPr/>
            </a:pPr>
            <a:endParaRPr sz="2100" dirty="0">
              <a:solidFill>
                <a:prstClr val="black"/>
              </a:solidFill>
              <a:latin typeface="Century Gothic"/>
              <a:cs typeface="Century Gothic"/>
            </a:endParaRPr>
          </a:p>
          <a:p>
            <a:pPr marL="12701" marR="5081" defTabSz="914445">
              <a:lnSpc>
                <a:spcPct val="115700"/>
              </a:lnSpc>
              <a:spcBef>
                <a:spcPts val="1140"/>
              </a:spcBef>
              <a:defRPr/>
            </a:pPr>
            <a:endParaRPr lang="ru-RU" sz="2100" spc="11" dirty="0">
              <a:solidFill>
                <a:srgbClr val="4A4A4A"/>
              </a:solidFill>
              <a:latin typeface="Century Gothic"/>
            </a:endParaRPr>
          </a:p>
          <a:p>
            <a:pPr marL="12701" marR="5081" defTabSz="914445">
              <a:lnSpc>
                <a:spcPct val="115700"/>
              </a:lnSpc>
              <a:spcBef>
                <a:spcPts val="1140"/>
              </a:spcBef>
              <a:defRPr/>
            </a:pPr>
            <a:endParaRPr sz="2100" spc="11" dirty="0">
              <a:solidFill>
                <a:srgbClr val="4A4A4A"/>
              </a:solidFill>
              <a:latin typeface="Century Gothic"/>
            </a:endParaRPr>
          </a:p>
        </p:txBody>
      </p:sp>
      <p:sp>
        <p:nvSpPr>
          <p:cNvPr id="25" name="object 17">
            <a:extLst>
              <a:ext uri="{FF2B5EF4-FFF2-40B4-BE49-F238E27FC236}">
                <a16:creationId xmlns:a16="http://schemas.microsoft.com/office/drawing/2014/main" id="{E2AC9069-A57D-0959-716D-14DD93CE060B}"/>
              </a:ext>
            </a:extLst>
          </p:cNvPr>
          <p:cNvSpPr txBox="1"/>
          <p:nvPr/>
        </p:nvSpPr>
        <p:spPr>
          <a:xfrm>
            <a:off x="3390800" y="4097270"/>
            <a:ext cx="12555365" cy="353559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r>
              <a:rPr lang="ru-RU" sz="2100" b="1" dirty="0">
                <a:solidFill>
                  <a:prstClr val="black"/>
                </a:solidFill>
                <a:latin typeface="Century Gothic"/>
                <a:cs typeface="Century Gothic"/>
              </a:rPr>
              <a:t> </a:t>
            </a:r>
            <a:endParaRPr lang="ru-RU" sz="21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34B895-D841-443D-4540-74C8024C8DF3}"/>
              </a:ext>
            </a:extLst>
          </p:cNvPr>
          <p:cNvSpPr txBox="1"/>
          <p:nvPr/>
        </p:nvSpPr>
        <p:spPr>
          <a:xfrm>
            <a:off x="2438400" y="3024978"/>
            <a:ext cx="14630400" cy="939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05000"/>
              </a:lnSpc>
              <a:spcBef>
                <a:spcPts val="600"/>
              </a:spcBef>
              <a:spcAft>
                <a:spcPts val="144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Условие следствия: 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</a:rPr>
              <a:t>материалы и оборудование от спорных контрагентов не поставлялись, а работы не выполнялись.  При этом материалы и оборудование поставлены иными лицами, работы выполнены собственными силами. Соответствующие материальные затраты, амортизационные отчисления, затраты на оплату труда и прочие затраты, понесенные налогоплательщиком, а также соответствующие суммы НДС признаны и учтены в бухгалтерском и налоговом учете налогоплательщика. </a:t>
            </a:r>
            <a:endParaRPr lang="ru-RU" sz="2800" b="1" dirty="0">
              <a:effectLst/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0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</a:rPr>
              <a:t>Но такая следственная версия имеет существенные противоречия и плохо увязывается с реальными обстоятельствами дела:</a:t>
            </a:r>
            <a:endParaRPr lang="ru-RU" sz="2800" dirty="0">
              <a:effectLst/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05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</a:rPr>
              <a:t>- не указано, кто конкретно поставлял материалы и оборудование, где конкретно эти операции отражены в учете Налогоплательщика, и как эти факты следователь установил без использования специальных экономических и строительно-технических знаний;</a:t>
            </a:r>
            <a:endParaRPr lang="ru-RU" sz="2800" dirty="0">
              <a:effectLst/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05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</a:rPr>
              <a:t>- непонятно, как следователь без производства строительно-технических экспертиз самостоятельно установил такие сложные технические обстоятельства строительства, что конкретные работы выполнены собственными силами налогоплательщика и насколько это технически возможно.</a:t>
            </a:r>
            <a:endParaRPr lang="ru-RU" sz="2800" dirty="0">
              <a:effectLst/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</a:rPr>
              <a:t>- неясно, как следователь без производства экономических экспертиз самостоятельно установил, что материальные затраты, амортизационные отчисления, затраты на оплату труда и прочие затраты, понесенные Налогоплательщиком, а также соответствующие суммы НДС признаны и учтены в его бухгалтерском и налоговом учете.</a:t>
            </a:r>
            <a:endParaRPr lang="ru-RU" sz="2800" dirty="0">
              <a:effectLst/>
              <a:latin typeface="Courier New" panose="02070309020205020404" pitchFamily="49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973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8400" y="986462"/>
            <a:ext cx="13748270" cy="2165594"/>
          </a:xfrm>
          <a:prstGeom prst="rect">
            <a:avLst/>
          </a:prstGeom>
        </p:spPr>
        <p:txBody>
          <a:bodyPr vert="horz" wrap="square" lIns="0" tIns="43181" rIns="0" bIns="0" rtlCol="0">
            <a:spAutoFit/>
          </a:bodyPr>
          <a:lstStyle/>
          <a:p>
            <a:pPr marL="503580" marR="5081" indent="-491514">
              <a:lnSpc>
                <a:spcPts val="5700"/>
              </a:lnSpc>
              <a:spcBef>
                <a:spcPts val="341"/>
              </a:spcBef>
            </a:pPr>
            <a:r>
              <a:rPr lang="ru-RU" sz="4000" spc="135" dirty="0">
                <a:latin typeface="Century Gothic" panose="020B0502020202020204" pitchFamily="34" charset="0"/>
              </a:rPr>
              <a:t>Классическая связка обвинения, которая не должна ставить в тупик</a:t>
            </a:r>
            <a:br>
              <a:rPr lang="ru-RU" sz="4000" spc="135" dirty="0">
                <a:latin typeface="Century Gothic" panose="020B0502020202020204" pitchFamily="34" charset="0"/>
              </a:rPr>
            </a:br>
            <a:endParaRPr sz="4000" dirty="0">
              <a:latin typeface="Century Gothic" panose="020B0502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64" y="8354922"/>
            <a:ext cx="1623962" cy="1932078"/>
          </a:xfrm>
          <a:custGeom>
            <a:avLst/>
            <a:gdLst/>
            <a:ahLst/>
            <a:cxnLst/>
            <a:rect l="l" t="t" r="r" b="b"/>
            <a:pathLst>
              <a:path w="2057400" h="2476500">
                <a:moveTo>
                  <a:pt x="0" y="0"/>
                </a:moveTo>
                <a:lnTo>
                  <a:pt x="2057399" y="0"/>
                </a:lnTo>
                <a:lnTo>
                  <a:pt x="2057399" y="2476499"/>
                </a:lnTo>
                <a:lnTo>
                  <a:pt x="0" y="2476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srgbClr val="24664D"/>
              </a:solidFill>
              <a:latin typeface="Calibri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40EA3450-E425-46AB-80E0-BFEF779801E1}"/>
              </a:ext>
            </a:extLst>
          </p:cNvPr>
          <p:cNvSpPr/>
          <p:nvPr/>
        </p:nvSpPr>
        <p:spPr>
          <a:xfrm>
            <a:off x="1028700" y="1"/>
            <a:ext cx="187290" cy="2988965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5">
            <a:extLst>
              <a:ext uri="{FF2B5EF4-FFF2-40B4-BE49-F238E27FC236}">
                <a16:creationId xmlns:a16="http://schemas.microsoft.com/office/drawing/2014/main" id="{89B8A884-722B-969A-EE90-3F8D5DAF1DF3}"/>
              </a:ext>
            </a:extLst>
          </p:cNvPr>
          <p:cNvSpPr txBox="1"/>
          <p:nvPr/>
        </p:nvSpPr>
        <p:spPr>
          <a:xfrm>
            <a:off x="1861839" y="5486947"/>
            <a:ext cx="4201121" cy="2005871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defTabSz="914445">
              <a:spcBef>
                <a:spcPts val="100"/>
              </a:spcBef>
              <a:defRPr/>
            </a:pPr>
            <a:endParaRPr lang="ru-RU" sz="2100" spc="-65" dirty="0">
              <a:solidFill>
                <a:srgbClr val="4A4A4A"/>
              </a:solidFill>
              <a:latin typeface="Century Gothic"/>
              <a:cs typeface="Century Gothic"/>
            </a:endParaRPr>
          </a:p>
          <a:p>
            <a:pPr marL="12701" defTabSz="914445">
              <a:spcBef>
                <a:spcPts val="100"/>
              </a:spcBef>
              <a:defRPr/>
            </a:pPr>
            <a:endParaRPr lang="ru-RU" sz="2100" spc="-65" dirty="0">
              <a:solidFill>
                <a:srgbClr val="4A4A4A"/>
              </a:solidFill>
              <a:latin typeface="Century Gothic"/>
              <a:cs typeface="Century Gothic"/>
            </a:endParaRPr>
          </a:p>
          <a:p>
            <a:pPr marL="12701" defTabSz="914445">
              <a:spcBef>
                <a:spcPts val="100"/>
              </a:spcBef>
              <a:defRPr/>
            </a:pPr>
            <a:endParaRPr sz="2100" dirty="0">
              <a:solidFill>
                <a:prstClr val="black"/>
              </a:solidFill>
              <a:latin typeface="Century Gothic"/>
              <a:cs typeface="Century Gothic"/>
            </a:endParaRPr>
          </a:p>
          <a:p>
            <a:pPr marL="12701" marR="5081" defTabSz="914445">
              <a:lnSpc>
                <a:spcPct val="115700"/>
              </a:lnSpc>
              <a:spcBef>
                <a:spcPts val="1140"/>
              </a:spcBef>
              <a:defRPr/>
            </a:pPr>
            <a:endParaRPr lang="ru-RU" sz="2100" spc="11" dirty="0">
              <a:solidFill>
                <a:srgbClr val="4A4A4A"/>
              </a:solidFill>
              <a:latin typeface="Century Gothic"/>
            </a:endParaRPr>
          </a:p>
          <a:p>
            <a:pPr marL="12701" marR="5081" defTabSz="914445">
              <a:lnSpc>
                <a:spcPct val="115700"/>
              </a:lnSpc>
              <a:spcBef>
                <a:spcPts val="1140"/>
              </a:spcBef>
              <a:defRPr/>
            </a:pPr>
            <a:endParaRPr sz="2100" spc="11" dirty="0">
              <a:solidFill>
                <a:srgbClr val="4A4A4A"/>
              </a:solidFill>
              <a:latin typeface="Century Gothic"/>
            </a:endParaRPr>
          </a:p>
        </p:txBody>
      </p:sp>
      <p:sp>
        <p:nvSpPr>
          <p:cNvPr id="25" name="object 17">
            <a:extLst>
              <a:ext uri="{FF2B5EF4-FFF2-40B4-BE49-F238E27FC236}">
                <a16:creationId xmlns:a16="http://schemas.microsoft.com/office/drawing/2014/main" id="{E2AC9069-A57D-0959-716D-14DD93CE060B}"/>
              </a:ext>
            </a:extLst>
          </p:cNvPr>
          <p:cNvSpPr txBox="1"/>
          <p:nvPr/>
        </p:nvSpPr>
        <p:spPr>
          <a:xfrm>
            <a:off x="3390800" y="4097270"/>
            <a:ext cx="12555365" cy="353559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r>
              <a:rPr lang="ru-RU" sz="2100" b="1" dirty="0">
                <a:solidFill>
                  <a:prstClr val="black"/>
                </a:solidFill>
                <a:latin typeface="Century Gothic"/>
                <a:cs typeface="Century Gothic"/>
              </a:rPr>
              <a:t> </a:t>
            </a:r>
            <a:endParaRPr lang="ru-RU" sz="21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34B895-D841-443D-4540-74C8024C8DF3}"/>
              </a:ext>
            </a:extLst>
          </p:cNvPr>
          <p:cNvSpPr txBox="1"/>
          <p:nvPr/>
        </p:nvSpPr>
        <p:spPr>
          <a:xfrm>
            <a:off x="2438400" y="3024978"/>
            <a:ext cx="14630400" cy="690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05000"/>
              </a:lnSpc>
              <a:spcBef>
                <a:spcPts val="600"/>
              </a:spcBef>
            </a:pP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Следователь вводит условия: «</a:t>
            </a:r>
            <a:r>
              <a:rPr lang="ru-RU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данном этапе проведены все мероприятия, исчерпаны все возможности для получения доказательств и собран исчерпывающий перечень материалов, в связи с чем, возникла необходимость оценки влияния неправомерных действий на налоговые обязательства на основе имеющихся в распоряжении материалов...» 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искусственно создает ситуацию,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которой якобы отсутствует необходимость заявления для эксперта каких-либо ходатайств о предоставлении дополнительных материалов и информации, необходимых для дачи заключения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indent="457200" algn="just">
              <a:lnSpc>
                <a:spcPct val="105000"/>
              </a:lnSpc>
              <a:spcBef>
                <a:spcPts val="600"/>
              </a:spcBef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Указанные условия особенно фантасмагоричны, когда  Налогоплательщик является крупной действующей организацией, продолжает вести финансово-хозяйственную деятельность, и находится на стадии рассмотрения Возражений к Акту выездной налоговой проверки в рамках налогового контроля.</a:t>
            </a:r>
          </a:p>
          <a:p>
            <a:pPr indent="457200" algn="just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</a:pPr>
            <a:endParaRPr lang="ru-RU" sz="2800" dirty="0">
              <a:effectLst/>
              <a:latin typeface="Courier New" panose="02070309020205020404" pitchFamily="49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113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43206" y="467183"/>
            <a:ext cx="11862435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spc="185" dirty="0"/>
              <a:t>НАЛОГОВЫЕ</a:t>
            </a:r>
            <a:r>
              <a:rPr sz="6400" spc="-110" dirty="0"/>
              <a:t> </a:t>
            </a:r>
            <a:r>
              <a:rPr sz="6400" spc="175" dirty="0"/>
              <a:t>ПРЕСТУПЛЕНИЯ</a:t>
            </a:r>
            <a:endParaRPr sz="6400"/>
          </a:p>
        </p:txBody>
      </p:sp>
      <p:sp>
        <p:nvSpPr>
          <p:cNvPr id="3" name="object 3"/>
          <p:cNvSpPr/>
          <p:nvPr/>
        </p:nvSpPr>
        <p:spPr>
          <a:xfrm>
            <a:off x="17712549" y="4187552"/>
            <a:ext cx="38100" cy="762000"/>
          </a:xfrm>
          <a:custGeom>
            <a:avLst/>
            <a:gdLst/>
            <a:ahLst/>
            <a:cxnLst/>
            <a:rect l="l" t="t" r="r" b="b"/>
            <a:pathLst>
              <a:path w="38100" h="762000">
                <a:moveTo>
                  <a:pt x="38099" y="761999"/>
                </a:moveTo>
                <a:lnTo>
                  <a:pt x="0" y="761999"/>
                </a:lnTo>
                <a:lnTo>
                  <a:pt x="0" y="0"/>
                </a:lnTo>
                <a:lnTo>
                  <a:pt x="38099" y="0"/>
                </a:lnTo>
                <a:lnTo>
                  <a:pt x="38099" y="76199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712549" y="2740928"/>
            <a:ext cx="38100" cy="762000"/>
          </a:xfrm>
          <a:custGeom>
            <a:avLst/>
            <a:gdLst/>
            <a:ahLst/>
            <a:cxnLst/>
            <a:rect l="l" t="t" r="r" b="b"/>
            <a:pathLst>
              <a:path w="38100" h="762000">
                <a:moveTo>
                  <a:pt x="38099" y="761999"/>
                </a:moveTo>
                <a:lnTo>
                  <a:pt x="0" y="761999"/>
                </a:lnTo>
                <a:lnTo>
                  <a:pt x="0" y="0"/>
                </a:lnTo>
                <a:lnTo>
                  <a:pt x="38099" y="0"/>
                </a:lnTo>
                <a:lnTo>
                  <a:pt x="38099" y="76199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259300" y="7980064"/>
            <a:ext cx="1028700" cy="1276350"/>
          </a:xfrm>
          <a:custGeom>
            <a:avLst/>
            <a:gdLst/>
            <a:ahLst/>
            <a:cxnLst/>
            <a:rect l="l" t="t" r="r" b="b"/>
            <a:pathLst>
              <a:path w="1028700" h="1276350">
                <a:moveTo>
                  <a:pt x="1028699" y="1276349"/>
                </a:moveTo>
                <a:lnTo>
                  <a:pt x="0" y="1276349"/>
                </a:lnTo>
                <a:lnTo>
                  <a:pt x="0" y="0"/>
                </a:lnTo>
                <a:lnTo>
                  <a:pt x="1028699" y="0"/>
                </a:lnTo>
                <a:lnTo>
                  <a:pt x="1028699" y="12763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28700" y="1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0" y="2095499"/>
                </a:moveTo>
                <a:lnTo>
                  <a:pt x="0" y="0"/>
                </a:lnTo>
                <a:lnTo>
                  <a:pt x="228599" y="0"/>
                </a:lnTo>
                <a:lnTo>
                  <a:pt x="228599" y="2095499"/>
                </a:lnTo>
                <a:lnTo>
                  <a:pt x="0" y="209549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1174969" y="2708575"/>
            <a:ext cx="15938061" cy="6037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8185">
              <a:lnSpc>
                <a:spcPct val="100000"/>
              </a:lnSpc>
              <a:spcBef>
                <a:spcPts val="100"/>
              </a:spcBef>
              <a:tabLst>
                <a:tab pos="2441575" algn="l"/>
                <a:tab pos="3299460" algn="l"/>
                <a:tab pos="3967479" algn="l"/>
              </a:tabLst>
            </a:pPr>
            <a:r>
              <a:rPr lang="ru-RU" sz="2400" dirty="0"/>
              <a:t>Статья 199. Уклонение от уплаты налогов, сборов, подлежащих уплате организацией, и (или) страховых взносов, подлежащих уплате организацией - плательщиком страховых взносов</a:t>
            </a:r>
          </a:p>
          <a:p>
            <a:pPr marL="718185">
              <a:lnSpc>
                <a:spcPct val="100000"/>
              </a:lnSpc>
              <a:spcBef>
                <a:spcPts val="100"/>
              </a:spcBef>
              <a:tabLst>
                <a:tab pos="2441575" algn="l"/>
                <a:tab pos="3299460" algn="l"/>
                <a:tab pos="3967479" algn="l"/>
              </a:tabLst>
            </a:pPr>
            <a:endParaRPr lang="ru-RU" sz="2400" dirty="0"/>
          </a:p>
          <a:p>
            <a:pPr marL="718185">
              <a:lnSpc>
                <a:spcPct val="100000"/>
              </a:lnSpc>
              <a:spcBef>
                <a:spcPts val="100"/>
              </a:spcBef>
              <a:tabLst>
                <a:tab pos="2441575" algn="l"/>
                <a:tab pos="3299460" algn="l"/>
                <a:tab pos="3967479" algn="l"/>
              </a:tabLst>
            </a:pPr>
            <a:r>
              <a:rPr lang="ru-RU" sz="2400" dirty="0"/>
              <a:t>Уклонение от уплаты налогов, сборов, подлежащих уплате организацией, и (или) страховых взносов, подлежащих уплате организацией - плательщиком страховых взносов, </a:t>
            </a:r>
            <a:r>
              <a:rPr lang="ru-RU" sz="2400" b="1" dirty="0"/>
              <a:t>путем</a:t>
            </a:r>
            <a:r>
              <a:rPr lang="ru-RU" sz="2400" dirty="0"/>
              <a:t> </a:t>
            </a:r>
            <a:r>
              <a:rPr lang="ru-RU" sz="2400" b="1" dirty="0"/>
              <a:t>непредставления налоговой декларации </a:t>
            </a:r>
            <a:r>
              <a:rPr lang="ru-RU" sz="2400" dirty="0"/>
              <a:t>(расчета) или иных документов, представление которых в соответствии с законодательством Российской Федерации о налогах и сборах является обязательным, либо </a:t>
            </a:r>
            <a:r>
              <a:rPr lang="ru-RU" sz="2400" b="1" dirty="0"/>
              <a:t>путем включения в налоговую декларацию (расчет) или такие документы заведомо ложных сведений</a:t>
            </a:r>
            <a:r>
              <a:rPr lang="ru-RU" sz="2400" dirty="0"/>
              <a:t>, совершенное в крупном или особо крупном размере.</a:t>
            </a:r>
          </a:p>
          <a:p>
            <a:pPr marL="718185">
              <a:lnSpc>
                <a:spcPct val="100000"/>
              </a:lnSpc>
              <a:spcBef>
                <a:spcPts val="100"/>
              </a:spcBef>
              <a:tabLst>
                <a:tab pos="2441575" algn="l"/>
                <a:tab pos="3299460" algn="l"/>
                <a:tab pos="3967479" algn="l"/>
              </a:tabLst>
            </a:pPr>
            <a:endParaRPr lang="ru-RU" sz="2400" dirty="0"/>
          </a:p>
          <a:p>
            <a:pPr marL="718185">
              <a:lnSpc>
                <a:spcPct val="100000"/>
              </a:lnSpc>
              <a:spcBef>
                <a:spcPts val="100"/>
              </a:spcBef>
              <a:tabLst>
                <a:tab pos="2441575" algn="l"/>
                <a:tab pos="3299460" algn="l"/>
                <a:tab pos="3967479" algn="l"/>
              </a:tabLst>
            </a:pPr>
            <a:r>
              <a:rPr lang="ru-RU" sz="2400" b="1" dirty="0"/>
              <a:t>Крупный размер </a:t>
            </a:r>
            <a:r>
              <a:rPr lang="ru-RU" sz="2400" dirty="0"/>
              <a:t>- свыше 15 млн. рублей,</a:t>
            </a:r>
          </a:p>
          <a:p>
            <a:pPr marL="718185">
              <a:lnSpc>
                <a:spcPct val="100000"/>
              </a:lnSpc>
              <a:spcBef>
                <a:spcPts val="100"/>
              </a:spcBef>
              <a:tabLst>
                <a:tab pos="2441575" algn="l"/>
                <a:tab pos="3299460" algn="l"/>
                <a:tab pos="3967479" algn="l"/>
              </a:tabLst>
            </a:pPr>
            <a:r>
              <a:rPr lang="ru-RU" sz="2400" b="1" dirty="0"/>
              <a:t>Особо крупный размер </a:t>
            </a:r>
            <a:r>
              <a:rPr lang="ru-RU" sz="2400" dirty="0"/>
              <a:t>– свыше 45 млн. рублей.</a:t>
            </a:r>
          </a:p>
          <a:p>
            <a:pPr marL="718185">
              <a:lnSpc>
                <a:spcPct val="100000"/>
              </a:lnSpc>
              <a:spcBef>
                <a:spcPts val="100"/>
              </a:spcBef>
              <a:tabLst>
                <a:tab pos="2441575" algn="l"/>
                <a:tab pos="3299460" algn="l"/>
                <a:tab pos="3967479" algn="l"/>
              </a:tabLst>
            </a:pPr>
            <a:r>
              <a:rPr lang="ru-RU" sz="2400" b="1" dirty="0"/>
              <a:t>Период</a:t>
            </a:r>
            <a:r>
              <a:rPr lang="ru-RU" sz="2400" dirty="0"/>
              <a:t> – в пределах 3 финансовых лет.</a:t>
            </a:r>
          </a:p>
          <a:p>
            <a:pPr marL="718185">
              <a:lnSpc>
                <a:spcPct val="100000"/>
              </a:lnSpc>
              <a:spcBef>
                <a:spcPts val="100"/>
              </a:spcBef>
              <a:tabLst>
                <a:tab pos="2441575" algn="l"/>
                <a:tab pos="3299460" algn="l"/>
                <a:tab pos="3967479" algn="l"/>
              </a:tabLst>
            </a:pPr>
            <a:r>
              <a:rPr lang="ru-RU" sz="2400" b="1" dirty="0"/>
              <a:t>Сроки давности</a:t>
            </a:r>
            <a:r>
              <a:rPr lang="ru-RU" sz="2400" dirty="0"/>
              <a:t> - текут с момента неуплаты - ч. 1 ст. 199 УК РФ - 2 года,</a:t>
            </a:r>
          </a:p>
          <a:p>
            <a:pPr marL="718185">
              <a:lnSpc>
                <a:spcPct val="100000"/>
              </a:lnSpc>
              <a:spcBef>
                <a:spcPts val="100"/>
              </a:spcBef>
              <a:tabLst>
                <a:tab pos="2441575" algn="l"/>
                <a:tab pos="3299460" algn="l"/>
                <a:tab pos="3967479" algn="l"/>
              </a:tabLst>
            </a:pPr>
            <a:r>
              <a:rPr lang="ru-RU" sz="2400" dirty="0"/>
              <a:t> для ч. 2 ст. 199 УК РФ – 10 лет.</a:t>
            </a:r>
          </a:p>
          <a:p>
            <a:pPr marL="718185">
              <a:lnSpc>
                <a:spcPct val="100000"/>
              </a:lnSpc>
              <a:spcBef>
                <a:spcPts val="100"/>
              </a:spcBef>
              <a:tabLst>
                <a:tab pos="2441575" algn="l"/>
                <a:tab pos="3299460" algn="l"/>
                <a:tab pos="3967479" algn="l"/>
              </a:tabLst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94288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6050" y="0"/>
            <a:ext cx="4610099" cy="10286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46114" y="1034448"/>
            <a:ext cx="8379459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spc="180" dirty="0">
                <a:latin typeface="Trebuchet MS"/>
                <a:cs typeface="Trebuchet MS"/>
              </a:rPr>
              <a:t>КАК</a:t>
            </a:r>
            <a:r>
              <a:rPr sz="6400" spc="-114" dirty="0">
                <a:latin typeface="Trebuchet MS"/>
                <a:cs typeface="Trebuchet MS"/>
              </a:rPr>
              <a:t> </a:t>
            </a:r>
            <a:r>
              <a:rPr sz="6400" spc="175" dirty="0">
                <a:latin typeface="Trebuchet MS"/>
                <a:cs typeface="Trebuchet MS"/>
              </a:rPr>
              <a:t>ИСПОЛЬЗУЕТСЯ</a:t>
            </a:r>
            <a:endParaRPr sz="64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731599" y="4187547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731599" y="2740931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533418" y="8191500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0" y="0"/>
                </a:moveTo>
                <a:lnTo>
                  <a:pt x="228598" y="0"/>
                </a:lnTo>
                <a:lnTo>
                  <a:pt x="228598" y="2095499"/>
                </a:lnTo>
                <a:lnTo>
                  <a:pt x="0" y="2095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1435429"/>
            <a:ext cx="1216660" cy="1276350"/>
          </a:xfrm>
          <a:custGeom>
            <a:avLst/>
            <a:gdLst/>
            <a:ahLst/>
            <a:cxnLst/>
            <a:rect l="l" t="t" r="r" b="b"/>
            <a:pathLst>
              <a:path w="1216660" h="1276350">
                <a:moveTo>
                  <a:pt x="0" y="0"/>
                </a:moveTo>
                <a:lnTo>
                  <a:pt x="1216050" y="0"/>
                </a:lnTo>
                <a:lnTo>
                  <a:pt x="1216050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03937" y="341391"/>
            <a:ext cx="1033399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3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НАЛОГОВАЯ </a:t>
            </a:r>
            <a:r>
              <a:rPr kumimoji="0" sz="2800" b="1" i="0" u="none" strike="noStrike" kern="1200" cap="none" spc="3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ЭКСПЕРТИЗ</a:t>
            </a:r>
            <a:r>
              <a:rPr kumimoji="0" lang="ru-RU" sz="2800" b="1" i="0" u="none" strike="noStrike" kern="1200" cap="none" spc="3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 В УГОЛОВНОМ ДЕЛЕ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46114" y="2242456"/>
            <a:ext cx="91300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06775" algn="l"/>
                <a:tab pos="5626735" algn="l"/>
              </a:tabLst>
              <a:defRPr/>
            </a:pPr>
            <a:r>
              <a:rPr kumimoji="0" sz="3000" b="0" i="0" u="none" strike="noStrike" kern="1200" cap="none" spc="4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</a:t>
            </a:r>
            <a:r>
              <a:rPr kumimoji="0" sz="3000" b="0" i="0" u="none" strike="noStrike" kern="1200" cap="none" spc="54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Б</a:t>
            </a:r>
            <a:r>
              <a:rPr kumimoji="0" sz="3000" b="0" i="0" u="none" strike="noStrike" kern="1200" cap="none" spc="4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Ъ</a:t>
            </a:r>
            <a:r>
              <a:rPr kumimoji="0" sz="3000" b="0" i="0" u="none" strike="noStrike" kern="1200" cap="none" spc="43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3000" b="0" i="0" u="none" strike="noStrike" kern="1200" cap="none" spc="4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</a:t>
            </a:r>
            <a:r>
              <a:rPr kumimoji="0" sz="3000" b="0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</a:t>
            </a:r>
            <a:r>
              <a:rPr kumimoji="0" sz="3000" b="0" i="0" u="none" strike="noStrike" kern="1200" cap="none" spc="4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r>
              <a:rPr kumimoji="0" sz="3000" b="0" i="0" u="none" strike="noStrike" kern="1200" cap="none" spc="5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</a:t>
            </a:r>
            <a:r>
              <a:rPr kumimoji="0" sz="3000" b="0" i="0" u="none" strike="noStrike" kern="1200" cap="none" spc="5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</a:t>
            </a:r>
            <a:r>
              <a:rPr kumimoji="0" sz="3000" b="0" i="0" u="none" strike="noStrike" kern="1200" cap="none" spc="5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</a:t>
            </a:r>
            <a:r>
              <a:rPr kumimoji="0" sz="3000" b="0" i="0" u="none" strike="noStrike" kern="1200" cap="none" spc="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Я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	</a:t>
            </a:r>
            <a:r>
              <a:rPr kumimoji="0" sz="3000" b="0" i="0" u="none" strike="noStrike" kern="1200" cap="none" spc="5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3000" b="0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</a:t>
            </a:r>
            <a:r>
              <a:rPr kumimoji="0" sz="3000" b="0" i="0" u="none" strike="noStrike" kern="1200" cap="none" spc="4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</a:t>
            </a:r>
            <a:r>
              <a:rPr kumimoji="0" sz="3000" b="0" i="0" u="none" strike="noStrike" kern="1200" cap="none" spc="5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</a:t>
            </a:r>
            <a:r>
              <a:rPr kumimoji="0" sz="3000" b="0" i="0" u="none" strike="noStrike" kern="1200" cap="none" spc="4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</a:t>
            </a:r>
            <a:r>
              <a:rPr kumimoji="0" sz="3000" b="0" i="0" u="none" strike="noStrike" kern="1200" cap="none" spc="5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</a:t>
            </a:r>
            <a:r>
              <a:rPr kumimoji="0" sz="3000" b="0" i="0" u="none" strike="noStrike" kern="1200" cap="none" spc="1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	</a:t>
            </a:r>
            <a:r>
              <a:rPr kumimoji="0" sz="3000" b="0" i="0" u="none" strike="noStrike" kern="1200" cap="none" spc="5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</a:t>
            </a:r>
            <a:r>
              <a:rPr kumimoji="0" sz="3000" b="0" i="0" u="none" strike="noStrike" kern="1200" cap="none" spc="5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</a:t>
            </a:r>
            <a:r>
              <a:rPr kumimoji="0" sz="3000" b="0" i="0" u="none" strike="noStrike" kern="1200" cap="none" spc="43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3000" b="0" i="0" u="none" strike="noStrike" kern="1200" cap="none" spc="5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3000" b="0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</a:t>
            </a:r>
            <a:r>
              <a:rPr kumimoji="0" sz="3000" b="0" i="0" u="none" strike="noStrike" kern="1200" cap="none" spc="509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3000" b="0" i="0" u="none" strike="noStrike" kern="1200" cap="none" spc="5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</a:t>
            </a:r>
            <a:r>
              <a:rPr kumimoji="0" sz="3000" b="0" i="0" u="none" strike="noStrike" kern="1200" cap="none" spc="4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Л</a:t>
            </a:r>
            <a:r>
              <a:rPr kumimoji="0" sz="3000" b="0" i="0" u="none" strike="noStrike" kern="1200" cap="none" spc="43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3000" b="0" i="0" u="none" strike="noStrike" kern="1200" cap="none" spc="5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</a:t>
            </a:r>
            <a:r>
              <a:rPr kumimoji="0" sz="3000" b="0" i="0" u="none" strike="noStrike" kern="1200" cap="none" spc="4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r>
              <a:rPr kumimoji="0" sz="3000" b="0" i="0" u="none" strike="noStrike" kern="1200" cap="none" spc="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Я</a:t>
            </a: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31559" y="4778368"/>
            <a:ext cx="9321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229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1800" b="1" i="0" u="none" strike="noStrike" kern="1200" cap="none" spc="3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Щ</a:t>
            </a:r>
            <a:r>
              <a:rPr kumimoji="0" sz="1800" b="1" i="0" u="none" strike="noStrike" kern="1200" cap="none" spc="1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1800" b="1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</a:t>
            </a:r>
            <a:r>
              <a:rPr kumimoji="0" sz="1800" b="1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Б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340395" y="4666444"/>
            <a:ext cx="6209194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75" normalizeH="0" baseline="0" noProof="0" dirty="0" err="1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финансовые</a:t>
            </a:r>
            <a:r>
              <a:rPr kumimoji="0" sz="2100" b="0" i="0" u="none" strike="noStrike" kern="1200" cap="none" spc="-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80" normalizeH="0" baseline="0" noProof="0" dirty="0" err="1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последствия</a:t>
            </a:r>
            <a:r>
              <a:rPr kumimoji="0" lang="ru-RU" sz="2100" b="0" i="0" u="none" strike="noStrike" kern="1200" cap="none" spc="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– неуплата налога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657308" y="3943528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781800" y="3923440"/>
            <a:ext cx="221921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1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ИСКАЖЕНИЕ ДЕКЛА</a:t>
            </a:r>
            <a:r>
              <a:rPr lang="ru-RU" b="1" spc="165" dirty="0">
                <a:solidFill>
                  <a:srgbClr val="251D20"/>
                </a:solidFill>
                <a:latin typeface="Trebuchet MS"/>
                <a:cs typeface="Trebuchet MS"/>
              </a:rPr>
              <a:t>РАЦИИ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657308" y="4710344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340396" y="3737703"/>
            <a:ext cx="4893945" cy="641971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1200"/>
              </a:lnSpc>
              <a:spcBef>
                <a:spcPts val="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Несоответствие в налоговом учете правилам его ведения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131559" y="5307375"/>
            <a:ext cx="2116455" cy="968375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229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ПРИЧИННО-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145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1800" b="1" i="0" u="none" strike="noStrike" kern="1200" cap="none" spc="2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Л</a:t>
            </a:r>
            <a:r>
              <a:rPr kumimoji="0" sz="1800" b="1" i="0" u="none" strike="noStrike" kern="1200" cap="none" spc="1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1800" b="1" i="0" u="none" strike="noStrike" kern="1200" cap="none" spc="2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Д</a:t>
            </a:r>
            <a:r>
              <a:rPr kumimoji="0" sz="1800" b="1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1800" b="1" i="0" u="none" strike="noStrike" kern="1200" cap="none" spc="1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</a:t>
            </a:r>
            <a:r>
              <a:rPr kumimoji="0" sz="1800" b="1" i="0" u="none" strike="noStrike" kern="1200" cap="none" spc="28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</a:t>
            </a:r>
            <a:r>
              <a:rPr kumimoji="0" sz="1800" b="1" i="0" u="none" strike="noStrike" kern="1200" cap="none" spc="1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1800" b="1" i="0" u="none" strike="noStrike" kern="1200" cap="none" spc="25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НН</a:t>
            </a:r>
            <a:r>
              <a:rPr kumimoji="0" sz="1800" b="1" i="0" u="none" strike="noStrike" kern="1200" cap="none" spc="2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</a:t>
            </a:r>
            <a:r>
              <a:rPr kumimoji="0" sz="1800" b="1" i="0" u="none" strike="noStrike" kern="1200" cap="none" spc="-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Я  </a:t>
            </a:r>
            <a:r>
              <a:rPr kumimoji="0" sz="1800" b="1" i="0" u="none" strike="noStrike" kern="1200" cap="none" spc="2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СВЯЗЬ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657308" y="5399240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340396" y="5347189"/>
            <a:ext cx="210883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влияние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сделок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546114" y="6765051"/>
            <a:ext cx="94011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77920" algn="l"/>
                <a:tab pos="5897880" algn="l"/>
              </a:tabLst>
              <a:defRPr/>
            </a:pPr>
            <a:r>
              <a:rPr kumimoji="0" sz="3000" b="0" i="0" u="none" strike="noStrike" kern="1200" cap="none" spc="5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3000" b="0" i="0" u="none" strike="noStrike" kern="1200" cap="none" spc="509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3000" b="0" i="0" u="none" strike="noStrike" kern="1200" cap="none" spc="54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Б</a:t>
            </a:r>
            <a:r>
              <a:rPr kumimoji="0" sz="3000" b="0" i="0" u="none" strike="noStrike" kern="1200" cap="none" spc="4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Ъ</a:t>
            </a:r>
            <a:r>
              <a:rPr kumimoji="0" sz="3000" b="0" i="0" u="none" strike="noStrike" kern="1200" cap="none" spc="43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3000" b="0" i="0" u="none" strike="noStrike" kern="1200" cap="none" spc="4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</a:t>
            </a:r>
            <a:r>
              <a:rPr kumimoji="0" sz="3000" b="0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</a:t>
            </a:r>
            <a:r>
              <a:rPr kumimoji="0" sz="3000" b="0" i="0" u="none" strike="noStrike" kern="1200" cap="none" spc="4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r>
              <a:rPr kumimoji="0" sz="3000" b="0" i="0" u="none" strike="noStrike" kern="1200" cap="none" spc="5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</a:t>
            </a:r>
            <a:r>
              <a:rPr kumimoji="0" sz="3000" b="0" i="0" u="none" strike="noStrike" kern="1200" cap="none" spc="5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</a:t>
            </a:r>
            <a:r>
              <a:rPr kumimoji="0" sz="3000" b="0" i="0" u="none" strike="noStrike" kern="1200" cap="none" spc="5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</a:t>
            </a:r>
            <a:r>
              <a:rPr kumimoji="0" sz="3000" b="0" i="0" u="none" strike="noStrike" kern="1200" cap="none" spc="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Я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	</a:t>
            </a:r>
            <a:r>
              <a:rPr kumimoji="0" sz="3000" b="0" i="0" u="none" strike="noStrike" kern="1200" cap="none" spc="5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3000" b="0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</a:t>
            </a:r>
            <a:r>
              <a:rPr kumimoji="0" sz="3000" b="0" i="0" u="none" strike="noStrike" kern="1200" cap="none" spc="4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</a:t>
            </a:r>
            <a:r>
              <a:rPr kumimoji="0" sz="3000" b="0" i="0" u="none" strike="noStrike" kern="1200" cap="none" spc="5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</a:t>
            </a:r>
            <a:r>
              <a:rPr kumimoji="0" sz="3000" b="0" i="0" u="none" strike="noStrike" kern="1200" cap="none" spc="4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</a:t>
            </a:r>
            <a:r>
              <a:rPr kumimoji="0" sz="3000" b="0" i="0" u="none" strike="noStrike" kern="1200" cap="none" spc="5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</a:t>
            </a:r>
            <a:r>
              <a:rPr kumimoji="0" sz="3000" b="0" i="0" u="none" strike="noStrike" kern="1200" cap="none" spc="1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	</a:t>
            </a:r>
            <a:r>
              <a:rPr kumimoji="0" sz="3000" b="0" i="0" u="none" strike="noStrike" kern="1200" cap="none" spc="5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</a:t>
            </a:r>
            <a:r>
              <a:rPr kumimoji="0" sz="3000" b="0" i="0" u="none" strike="noStrike" kern="1200" cap="none" spc="5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</a:t>
            </a:r>
            <a:r>
              <a:rPr kumimoji="0" sz="3000" b="0" i="0" u="none" strike="noStrike" kern="1200" cap="none" spc="43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3000" b="0" i="0" u="none" strike="noStrike" kern="1200" cap="none" spc="5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3000" b="0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</a:t>
            </a:r>
            <a:r>
              <a:rPr kumimoji="0" sz="3000" b="0" i="0" u="none" strike="noStrike" kern="1200" cap="none" spc="509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3000" b="0" i="0" u="none" strike="noStrike" kern="1200" cap="none" spc="5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</a:t>
            </a:r>
            <a:r>
              <a:rPr kumimoji="0" sz="3000" b="0" i="0" u="none" strike="noStrike" kern="1200" cap="none" spc="4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Л</a:t>
            </a:r>
            <a:r>
              <a:rPr kumimoji="0" sz="3000" b="0" i="0" u="none" strike="noStrike" kern="1200" cap="none" spc="43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3000" b="0" i="0" u="none" strike="noStrike" kern="1200" cap="none" spc="5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</a:t>
            </a:r>
            <a:r>
              <a:rPr kumimoji="0" sz="3000" b="0" i="0" u="none" strike="noStrike" kern="1200" cap="none" spc="4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r>
              <a:rPr kumimoji="0" sz="3000" b="0" i="0" u="none" strike="noStrike" kern="1200" cap="none" spc="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Я</a:t>
            </a: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131559" y="8450029"/>
            <a:ext cx="1146175" cy="654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45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2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ПРЯМОЙ  </a:t>
            </a:r>
            <a:r>
              <a:rPr kumimoji="0" sz="1800" b="1" i="0" u="none" strike="noStrike" kern="1200" cap="none" spc="229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1800" b="1" i="0" u="none" strike="noStrike" kern="1200" cap="none" spc="3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</a:t>
            </a:r>
            <a:r>
              <a:rPr kumimoji="0" sz="1800" b="1" i="0" u="none" strike="noStrike" kern="1200" cap="none" spc="2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Ы</a:t>
            </a:r>
            <a:r>
              <a:rPr kumimoji="0" sz="1800" b="1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1800" b="1" i="0" u="none" strike="noStrike" kern="1200" cap="none" spc="1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1800" b="1" i="0" u="none" strike="noStrike" kern="1200" cap="none" spc="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Л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657308" y="8357573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340396" y="8305524"/>
            <a:ext cx="3846829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1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выявить </a:t>
            </a:r>
            <a:r>
              <a:rPr kumimoji="0" sz="2100" b="0" i="0" u="none" strike="noStrike" kern="1200" cap="none" spc="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технические</a:t>
            </a:r>
            <a:r>
              <a:rPr kumimoji="0" sz="2100" b="0" i="0" u="none" strike="noStrike" kern="1200" cap="none" spc="-2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фирмы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340396" y="8906700"/>
            <a:ext cx="5193665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65" normalizeH="0" baseline="0" noProof="0" dirty="0" err="1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определить</a:t>
            </a:r>
            <a:r>
              <a:rPr kumimoji="0" sz="2100" b="0" i="0" u="none" strike="noStrike" kern="1200" cap="none" spc="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lang="ru-RU" sz="2100" spc="85" dirty="0">
                <a:solidFill>
                  <a:srgbClr val="251D20"/>
                </a:solidFill>
                <a:latin typeface="Trebuchet MS"/>
                <a:cs typeface="Trebuchet MS"/>
              </a:rPr>
              <a:t>бенефициара налоговой экономии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657308" y="8958750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184036" y="3086407"/>
            <a:ext cx="45504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3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ЭКСПЕРТИЗА</a:t>
            </a:r>
            <a:r>
              <a:rPr kumimoji="0" sz="2000" b="0" i="0" u="none" strike="noStrike" kern="1200" cap="none" spc="3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000" b="0" i="0" u="none" strike="noStrike" kern="1200" cap="none" spc="2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УСТАНАВЛИВАЕТ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184036" y="7709103"/>
            <a:ext cx="446341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3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ЭКСПЕРТИЗА </a:t>
            </a:r>
            <a:r>
              <a:rPr kumimoji="0" sz="2000" b="0" i="0" u="none" strike="noStrike" kern="1200" cap="none" spc="2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МОЖЕТ</a:t>
            </a:r>
            <a:r>
              <a:rPr kumimoji="0" sz="2000" b="0" i="0" u="none" strike="noStrike" kern="1200" cap="none" spc="3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000" b="0" i="0" u="none" strike="noStrike" kern="1200" cap="none" spc="3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ПОМОЧЬ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113400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Custom 13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5CB8B3"/>
      </a:accent1>
      <a:accent2>
        <a:srgbClr val="F5D66E"/>
      </a:accent2>
      <a:accent3>
        <a:srgbClr val="D78189"/>
      </a:accent3>
      <a:accent4>
        <a:srgbClr val="7030A0"/>
      </a:accent4>
      <a:accent5>
        <a:srgbClr val="0070C0"/>
      </a:accent5>
      <a:accent6>
        <a:srgbClr val="C4D36D"/>
      </a:accent6>
      <a:hlink>
        <a:srgbClr val="54C3BD"/>
      </a:hlink>
      <a:folHlink>
        <a:srgbClr val="54C3BD"/>
      </a:folHlink>
    </a:clrScheme>
    <a:fontScheme name="Custom 154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67328976_Minimalist presentation_RVA_v4" id="{DA616D2A-CFEC-48D2-90FC-DF66CF8D2F8A}" vid="{8F2838F8-33B8-457C-9B19-1E5863B0E0DE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1649</TotalTime>
  <Words>2015</Words>
  <Application>Microsoft Office PowerPoint</Application>
  <PresentationFormat>Произвольный</PresentationFormat>
  <Paragraphs>256</Paragraphs>
  <Slides>25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36" baseType="lpstr">
      <vt:lpstr>Arial</vt:lpstr>
      <vt:lpstr>Calibri</vt:lpstr>
      <vt:lpstr>Century Gothic</vt:lpstr>
      <vt:lpstr>Courier New</vt:lpstr>
      <vt:lpstr>HelveticaNeueCyr</vt:lpstr>
      <vt:lpstr>Tahoma</vt:lpstr>
      <vt:lpstr>Times New Roman</vt:lpstr>
      <vt:lpstr>Trebuchet MS</vt:lpstr>
      <vt:lpstr>Wingdings</vt:lpstr>
      <vt:lpstr>Office Theme</vt:lpstr>
      <vt:lpstr>3_Office Theme</vt:lpstr>
      <vt:lpstr> Налоговая реконструкция и экспертиза при разрешении налоговых споров  и по уголовным делам  об уклонении от уплаты налогов </vt:lpstr>
      <vt:lpstr>РОЛЬ ЭКОНОМИЧЕСКИХ ЗНАНИЙ В ДЕЛАХ ПО НАЛОГАМ</vt:lpstr>
      <vt:lpstr>Кто и как пишет судебные налоговые экспертизы?</vt:lpstr>
      <vt:lpstr>Основная схема и ее последствия</vt:lpstr>
      <vt:lpstr>Что игнорируют эксперты обвинения?</vt:lpstr>
      <vt:lpstr>Классическая связка обвинения, которая не должна ставить в тупик </vt:lpstr>
      <vt:lpstr>Классическая связка обвинения, которая не должна ставить в тупик </vt:lpstr>
      <vt:lpstr>НАЛОГОВЫЕ ПРЕСТУПЛЕНИЯ</vt:lpstr>
      <vt:lpstr>КАК ИСПОЛЬЗУЕТСЯ</vt:lpstr>
      <vt:lpstr>СПОСОБЫ УКЛОНЕНИЯ И ЭКСПЕРТНЫЕ  ЗАДАЧИ</vt:lpstr>
      <vt:lpstr>КАК ВЛИЯЮТ ИСКАЖЕНИЯ НА НАЛОГОВУЮ  ДЕКЛАРАЦИЮ?</vt:lpstr>
      <vt:lpstr>МЕТОДИКА НАЛОГОВОЙ ЭКСПЕРТИЗЫ</vt:lpstr>
      <vt:lpstr>РАСЧЕТ</vt:lpstr>
      <vt:lpstr>Спорные контрагенты — подход налогового органа</vt:lpstr>
      <vt:lpstr>НАЛОГОВАЯ РЕКОНСТРУКЦИЯ—</vt:lpstr>
      <vt:lpstr>НАЛОГОВАЯ РЕКОНСТРУКЦИЯ по ФНС России Письмо ФНС от 10.03.2021 № БВ-4-7/3060@</vt:lpstr>
      <vt:lpstr>ЭТАПЫ НАЛОГОВОЙ РЕКОНСТРУКЦИИ</vt:lpstr>
      <vt:lpstr>        СТРОИТЕЛЬСТВО     ТОРГОВЛЯ      ПРОИЗВОДСТВО</vt:lpstr>
      <vt:lpstr>КЕЙС УСПЕШНОЙ ЗАЩИТЫ</vt:lpstr>
      <vt:lpstr>Мы начали разбираться и выяснилось вот что:</vt:lpstr>
      <vt:lpstr>Презентация PowerPoint</vt:lpstr>
      <vt:lpstr>Презентация PowerPoint</vt:lpstr>
      <vt:lpstr>Выводы по результатам проведенного исследования легли в основу оправдательного приговора!</vt:lpstr>
      <vt:lpstr>Выводы по результатам проведенного исследования легли в основу оправдательного приговора!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Ефимов Сергей Владимирович</cp:lastModifiedBy>
  <cp:revision>152</cp:revision>
  <dcterms:created xsi:type="dcterms:W3CDTF">2020-10-26T11:57:31Z</dcterms:created>
  <dcterms:modified xsi:type="dcterms:W3CDTF">2022-06-01T05:40:22Z</dcterms:modified>
</cp:coreProperties>
</file>