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1196" r:id="rId3"/>
    <p:sldId id="1197" r:id="rId4"/>
    <p:sldId id="1221" r:id="rId5"/>
    <p:sldId id="1449" r:id="rId6"/>
    <p:sldId id="1372" r:id="rId7"/>
    <p:sldId id="1452" r:id="rId8"/>
    <p:sldId id="1453" r:id="rId9"/>
    <p:sldId id="1454" r:id="rId10"/>
    <p:sldId id="1455" r:id="rId11"/>
    <p:sldId id="1361" r:id="rId12"/>
    <p:sldId id="1345" r:id="rId13"/>
    <p:sldId id="1201" r:id="rId14"/>
    <p:sldId id="1199" r:id="rId15"/>
    <p:sldId id="1181" r:id="rId16"/>
    <p:sldId id="1456" r:id="rId17"/>
    <p:sldId id="1222" r:id="rId18"/>
    <p:sldId id="1182" r:id="rId19"/>
    <p:sldId id="1183" r:id="rId20"/>
    <p:sldId id="374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Загрубская" initials="АЗ" lastIdx="1" clrIdx="0">
    <p:extLst>
      <p:ext uri="{19B8F6BF-5375-455C-9EA6-DF929625EA0E}">
        <p15:presenceInfo xmlns:p15="http://schemas.microsoft.com/office/powerpoint/2012/main" userId="S-1-5-21-3840098753-2795292104-1521987653-11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343A"/>
    <a:srgbClr val="FAFAFB"/>
    <a:srgbClr val="E6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91FA1-D31E-46E6-93C6-6942DD9877F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2F503-B420-49D8-B506-4D6D83552B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289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B0825-B1A7-4221-9DC2-DC61893BF51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CB62F-8701-4AD3-ABD2-C66B83CB0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35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3B749-4CC9-4682-913B-B3003FBAB80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44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CB62F-8701-4AD3-ABD2-C66B83CB064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1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209F-967B-42F3-8C8F-9A742C50CEA9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42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85A3-80F2-438A-BDEA-99D26E9C1861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69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D0F6-5E87-42C2-8BE6-F89B6286807D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7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88B8-7CF7-44AC-B20D-9A51480C5D28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4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938C5-F10E-4503-8DEA-0A26F63C5E4F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DB65-D8B2-471D-A142-D665E7A8EF56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22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23FC-F6B1-43F9-8FAF-BE8F860FC83F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32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6802-64F7-430E-A2E2-DCEE5163E27E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3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763D9-CD27-4B3A-BA81-9600E80F1FF0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41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1F7F-42BB-448B-98B0-F5985D34916F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70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EB8C-688D-4601-943D-875F2CFEA318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18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5314E-32F3-48A5-A6C1-70A33AF9CF66}" type="datetime1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24581-6082-4675-8EAF-75A44F2C4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6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D050DB-CEEC-4BDF-8F7E-168A079C5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70515"/>
            <a:ext cx="5888654" cy="331236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450043" cy="75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07504" y="1507232"/>
            <a:ext cx="8856984" cy="1129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Налоговая переквалификация движимого имущества в недвижимость: о чем нужно помнить юристу, бухгалтеру и эксперту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0" y="5898111"/>
            <a:ext cx="3347864" cy="80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kern="0" dirty="0">
                <a:solidFill>
                  <a:schemeClr val="bg1">
                    <a:lumMod val="50000"/>
                  </a:schemeClr>
                </a:solidFill>
              </a:rPr>
              <a:t>01.06.2022</a:t>
            </a:r>
            <a:endParaRPr lang="en-US" sz="2000" kern="0" dirty="0">
              <a:latin typeface="+mn-lt"/>
              <a:cs typeface="+mn-cs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6D52F613-36EF-4421-AF87-CE589A7A354F}"/>
              </a:ext>
            </a:extLst>
          </p:cNvPr>
          <p:cNvSpPr txBox="1">
            <a:spLocks/>
          </p:cNvSpPr>
          <p:nvPr/>
        </p:nvSpPr>
        <p:spPr bwMode="auto">
          <a:xfrm>
            <a:off x="5436097" y="5482"/>
            <a:ext cx="3528392" cy="80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6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7009B27F-A940-4B68-AD3E-1E57CE550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8881" y="6021288"/>
            <a:ext cx="2304256" cy="112968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A43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Алексей Артюх</a:t>
            </a:r>
            <a:br>
              <a:rPr lang="ru-RU" sz="2000" dirty="0">
                <a:solidFill>
                  <a:srgbClr val="A4343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Taxology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834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10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«Единый технологический процесс» - </a:t>
            </a:r>
            <a:r>
              <a:rPr lang="ru-RU" sz="2800" b="1" dirty="0" err="1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неотносимое</a:t>
            </a:r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понятие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Классификаторами не предусмотрена возможность квалификации в качестве отдельной инвентарной единицы производственного комплекса, состоящего из нескольких объектов, технологически связанных и выполняющих единую производственную функцию».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положений классификаторов следует, что производственный комплекс, будучи единым объектом гражданского права, не образует при этом единый инвентарный объект для целей налогообложения.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Установленное в зданиях и сооружениях оборудование, предназначенное для производственного процесса, а не для обслуживания здания (сооружения), в силу приведенных разъяснений классифицируется отдельно в группировке основных средств «Машин и оборудования».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ААС от № А81-3102/2020 от 18.03.2022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«Газпром Новоуренгойский газохимический комплекс»)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АС ЗСО от 31.08.2021 № А81-3102/2020 по тому же делу </a:t>
            </a: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887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11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Вспомогательный критерий: </a:t>
            </a:r>
            <a:b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 приобретения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Обстоятельством,  подлежащим  установлению  по  данной  категории споров,  с  учетом  приведенных  выше  разъяснений,  является наличие  у имущества статуса самостоятельного объекта недвижимости либо включение имущества в состав зданий, сооружений в качестве их неотъемлемой части, без которой существование и использование основного объекта невозможно, либо назначение имущества (для обслуживания зданий, сооружений).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 установлении  данного  обстоятельства  подлежат  исследованию такие обстоятельства как </a:t>
            </a:r>
            <a:r>
              <a:rPr lang="ru-RU" sz="1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основания приобретения имущества и постановки его на учет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основании анализа документов о приобретении оборудования и документов учета.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 ЗСО от 30.10.2020 № А70-20210/2019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(АО «</a:t>
            </a:r>
            <a:r>
              <a:rPr lang="ru-RU" sz="1800" kern="0" dirty="0" err="1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Антипинский</a:t>
            </a: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НПЗ»)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307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12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74811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Улучшения земельного участка – не объект по </a:t>
            </a:r>
            <a:r>
              <a:rPr lang="ru-RU" sz="2800" b="1" dirty="0" err="1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НнИ</a:t>
            </a:r>
            <a:endParaRPr lang="ru-RU" sz="2800" b="1" dirty="0">
              <a:solidFill>
                <a:srgbClr val="A4343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смыслу закона улучшение земельного участка, состоящее в приспособлении его для удовлетворения нужд лиц, пользующихся участком, признается неотъемлемой частью этого земельного участка. Возникновение самостоятельного объекта может иметь место, если выполненные работы привели к появлению на участке объекта недвижимости, отличного от собственно самого участка</a:t>
            </a:r>
          </a:p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улучшения земельного участка, необходимые для его использования по назначению, по общему правилу не подлежат обложению налогом на имущество, поскольку не формируют самостоятельного объекта гражданских прав, отличного от земельного участка, и в соответствии с правилами бухгалтерского учета их стоимость не включается в стоимость возводимых на земельном участке сооружений капитального характера. </a:t>
            </a:r>
          </a:p>
          <a:p>
            <a:pPr algn="r">
              <a:buClr>
                <a:srgbClr val="A4343A"/>
              </a:buClr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buClr>
                <a:srgbClr val="A4343A"/>
              </a:buClr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СКЭС ВС РФ от 13.12.2021 по делу № А40-95182/2020 </a:t>
            </a:r>
            <a:br>
              <a:rPr lang="ru-RU" sz="2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«Газпромнефть-Хантос»)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33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13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Нет злоупотреблениям и неоправданному дроблению!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налоговые органы «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лишены права обосновывать необходимость взимания налога на имущество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в случае установления «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искусственного разделения в бухгалтерском учете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единого объекта недвижимости. 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то же время критерии такой искусственности должны быть «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ясны любому разумному налогоплательщику при принятии объекта основных средств к учету, а не зависели бы от оценочных суждений экспертов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b="1" kern="0" dirty="0">
                <a:solidFill>
                  <a:srgbClr val="A2212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???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Кто такой разумный налогоплательщик и где он живет?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D78873-F51D-4CDE-B48E-E9B78EDE0A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698" y="4199092"/>
            <a:ext cx="3550604" cy="23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9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14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Судьба экспертиз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Судебная экспертиза, равно как и представленные налоговым органом и обществом заключения экспертов, полученные во внесудебном порядке, проведены </a:t>
            </a:r>
            <a:r>
              <a:rPr lang="ru-RU" sz="1800" b="1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вопросам, не имеющим значения 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правильного разрешения настоящего спора и, соответственно, полученное по результатам экспертизы заключение не могло быть признано относимым к делу доказательством, поскольку не опровергает  правомерность классификации приобретенного налогоплательщиком имущества в качестве оборудования, подлежащего учету в виде отдельных инвентарных объектов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u="sng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нужно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устанавливать: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отделения от здания с сохранением функциональности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ущерба при перемещении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или отсутствие технологической связанности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Большая часть экспертиз по проблеме должна утратить актуальность!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119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15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404581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Остается ли пространство для экспертиз?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Объекты, наличие у которых несущих и строительных конструкций вызывает сомнения (насыпи, площадки и т.п.)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Отдельные объекты, возможность перемещения которых в собственном качестве вызывает сомнения (линейные объекты)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b="1" kern="0" dirty="0">
                <a:solidFill>
                  <a:srgbClr val="A2212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Заключения ФГУП «</a:t>
            </a:r>
            <a:r>
              <a:rPr lang="ru-RU" sz="18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Ростехинвентаризация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(БТИ) реабилитированы в глазах суда?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Возможные вопросы экспертам (формулировки приблизительны):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Каково назначение объекта (связано ли с обслуживанием здания и т.п.)?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Имеется ли у объекта связь с земельным участком, кроме фундамента?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Утрачивается ли возможность использовать объект по назначению после перемещения?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818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16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404581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«Правильные» и «неправильные» вопросы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0DB194-4652-1281-BE68-B1702C388B06}"/>
              </a:ext>
            </a:extLst>
          </p:cNvPr>
          <p:cNvSpPr txBox="1"/>
          <p:nvPr/>
        </p:nvSpPr>
        <p:spPr>
          <a:xfrm>
            <a:off x="2220272" y="6174789"/>
            <a:ext cx="6750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A4343A"/>
              </a:buClr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АСГМ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19.04.2022 по делу № А40-95182/2020 </a:t>
            </a:r>
            <a:b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«Газпромнефть-Хантос»)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993D523-5103-1B69-981C-1769C73A3C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589570"/>
              </p:ext>
            </p:extLst>
          </p:nvPr>
        </p:nvGraphicFramePr>
        <p:xfrm>
          <a:off x="173233" y="1268760"/>
          <a:ext cx="8863264" cy="489322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00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274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Экспертиза налогоплательщика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Экспертиза налогового органа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2792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effectLst/>
                          <a:latin typeface="Tahoma" charset="0"/>
                        </a:rPr>
                        <a:t>Каковы конструктивные элементы исследуемого объекта и каков характер материала, из которого они состоят?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ahoma" charset="0"/>
                          <a:ea typeface="+mn-ea"/>
                          <a:cs typeface="+mn-cs"/>
                        </a:rPr>
                        <a:t>Относятся ли объекты основных средств налогоплательщика с учетом их функционального назначения, технических характеристик и свойств к объектам, которые прочно связаны с землей, и перемещение которых без несоразмерного ущерба их назначению невозможно, либо являются объектами движимого имущества, перемещение которых возможно без нанесения несоразмерного ущерба их назначению?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108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effectLst/>
                          <a:latin typeface="Tahoma" charset="0"/>
                        </a:rPr>
                        <a:t>Имеется ли у исследуемых объектов прочная связь с землей?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ahoma" charset="0"/>
                          <a:ea typeface="+mn-ea"/>
                          <a:cs typeface="+mn-cs"/>
                        </a:rPr>
                        <a:t>Имеют ли объекты налогоплательщика прочную связь с землей?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08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effectLst/>
                          <a:latin typeface="Tahoma" charset="0"/>
                        </a:rPr>
                        <a:t>Каково назначение исследуемых объектов?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ahoma" charset="0"/>
                          <a:ea typeface="+mn-ea"/>
                          <a:cs typeface="+mn-cs"/>
                        </a:rPr>
                        <a:t>Являются ли объекты неотъемлемой (составной) частью иных объектов, прочно связанных с землей, то есть объектов, перемещение которых без несоразмерного ущерба их назначению невозможно?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8108"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effectLst/>
                          <a:latin typeface="Tahoma" charset="0"/>
                        </a:rPr>
                        <a:t>Возможно ли перемещение исследуемых объектов с сохранением возможности дальнейшей эксплуатации данных объектов по назначению (без изменения назначения)? Какие работы требуются для такого перемещения (монтажа и демонтажа)?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effectLst/>
                          <a:latin typeface="Tahoma" charset="0"/>
                          <a:ea typeface="+mn-ea"/>
                          <a:cs typeface="+mn-cs"/>
                        </a:rPr>
                        <a:t>Возможно ли перемещение объектов основных средств налогоплательщика, то есть разборка (при необходимости), транспортировка и сборка (установка) в другом месте, с сохранением возможности дальнейшей эксплуатации данных объектов по назначению?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Крест 2">
            <a:extLst>
              <a:ext uri="{FF2B5EF4-FFF2-40B4-BE49-F238E27FC236}">
                <a16:creationId xmlns:a16="http://schemas.microsoft.com/office/drawing/2014/main" id="{3EC165AD-6F93-2A5E-E242-6474950D104E}"/>
              </a:ext>
            </a:extLst>
          </p:cNvPr>
          <p:cNvSpPr/>
          <p:nvPr/>
        </p:nvSpPr>
        <p:spPr>
          <a:xfrm rot="2801384">
            <a:off x="8535986" y="2738987"/>
            <a:ext cx="491283" cy="488239"/>
          </a:xfrm>
          <a:prstGeom prst="plus">
            <a:avLst>
              <a:gd name="adj" fmla="val 44773"/>
            </a:avLst>
          </a:prstGeom>
          <a:solidFill>
            <a:srgbClr val="A434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рест 12">
            <a:extLst>
              <a:ext uri="{FF2B5EF4-FFF2-40B4-BE49-F238E27FC236}">
                <a16:creationId xmlns:a16="http://schemas.microsoft.com/office/drawing/2014/main" id="{9B423F38-C9E6-AC70-CB8C-616356397E7E}"/>
              </a:ext>
            </a:extLst>
          </p:cNvPr>
          <p:cNvSpPr/>
          <p:nvPr/>
        </p:nvSpPr>
        <p:spPr>
          <a:xfrm rot="2801384">
            <a:off x="8552228" y="4395170"/>
            <a:ext cx="491283" cy="488239"/>
          </a:xfrm>
          <a:prstGeom prst="plus">
            <a:avLst>
              <a:gd name="adj" fmla="val 44773"/>
            </a:avLst>
          </a:prstGeom>
          <a:solidFill>
            <a:srgbClr val="A434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42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17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404581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Потенциальные ошибки экспертов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Обоснованность выводов должна следовать из заключения, включать в себя исследование объектов, анализ технических особенностей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«Вместо ответа на поставленные вопросы экспертом осуществлён правовой анализ, который не относится к его компетенции»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основу выводов должны быть положены технические характеристики, а не понятия из бухгалтерского учета или права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«Визуальный осмотр значительно повышает достоверность результатов экспертизы»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endParaRPr lang="ru-RU" sz="1800" kern="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«Суд отмечает ненадлежащий технический уровень исполнения экспертизы, исследование вопросов, не относящихся к предмету экспертизы и компетенции экспертов, отсутствие обоснования выводов по вопросам экспертизы являются следствием отсутствия у экспертов опыта, образования и знаний, необходимых для проведения экспертизы в отношении нефтедобывающих предприятий, на что еще Общество указывало при назначении экспертизы в ходатайстве (заявлении) об отводе экспертов»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АСГМ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12.05.2022 по делу № А40-95914/2020 </a:t>
            </a:r>
            <a:b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(АО «Газпромнефть – Московский НПЗ»)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63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5" y="6323325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>
                <a:solidFill>
                  <a:srgbClr val="A4343A"/>
                </a:solidFill>
                <a:latin typeface="Tahoma" panose="020B0604030504040204" pitchFamily="34" charset="0"/>
              </a:rPr>
              <a:pPr/>
              <a:t>18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4" y="360048"/>
            <a:ext cx="5404581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Общие аспекты защиты по «</a:t>
            </a:r>
            <a:r>
              <a:rPr lang="ru-RU" sz="2800" b="1" dirty="0" err="1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необорудованию</a:t>
            </a:r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60" y="1305795"/>
            <a:ext cx="8485307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endParaRPr lang="ru-RU" sz="1800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состава проектной документации (если применимо)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за разрешительной документацией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за документацией при монтаже/строительстве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справок из БТИ (</a:t>
            </a:r>
            <a:r>
              <a:rPr lang="ru-RU" sz="1800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Ростехинвентаризация</a:t>
            </a: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о характеристиках имущества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 в Минпромторг, Минстрой, Минэнерго и т.п., а затем – в Минфин России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3352" indent="-323352">
              <a:defRPr/>
            </a:pPr>
            <a:endParaRPr lang="ru-RU" sz="1815" kern="0" dirty="0">
              <a:solidFill>
                <a:srgbClr val="C0504D"/>
              </a:solidFill>
              <a:latin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61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062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19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404581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вопросы тактики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Составление единой методологии для всех отделов с выделением критериев и степеней риска по группам объектов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Ранжирование рисков по цене и степени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проектной документации, в т.ч. при проведении ремонта, составление единого «словаря» при проведении работ (например, исключение «строительно-монтажных работ», где применимо)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Входящий контроль документации при принятии к учету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Подбор «правильных» наименований основных средств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Разукрупнение сложных основных средств (трубопровод и эстакада)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Профильные «междисциплинарные комиссии» и ответственные лица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Внутренние и внешние экспертизы в зависимости от степени риска и его цены (мероприятия по снижению риска могут обойтись дороже)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Превентивные договоренности с налоговым органом о списках объектов</a:t>
            </a:r>
          </a:p>
          <a:p>
            <a:pPr marL="323360" indent="-323360">
              <a:defRPr/>
            </a:pPr>
            <a:endParaRPr lang="ru-RU" sz="1814" kern="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4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2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Позиция ВС РФ: самостоятельность предназначения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Машины и оборудование (расположенные как внутри, так и вне зданий) не являются со-ставными элементами зданий, будучи </a:t>
            </a:r>
            <a:r>
              <a:rPr lang="ru-RU" sz="1800" b="1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предназначены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для обслуживания зданий, а для изготовления готовой продукции, либо обслуживания производственного процесса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 по себе факт монтажа оборудования в специально возведенном для его эксплуатации здании, в том числе, если последующий демонтаж и перемещение оборудования потребуют несения дополнительных затрат и частичной ликвидации здания, </a:t>
            </a:r>
            <a:r>
              <a:rPr lang="ru-RU" sz="1800" b="1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означает, что назначением оборудования становится обслуживание здания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есть предназначение? 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относится к обслуживанию здания? Как квалифицировать котлы, системы отопления и вентиляции и т.п. (примеры из ОКОФ)?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СКЭС ВС РФ от 12.07.2019 по делу № А05-879/2018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(ЗАО «Лесозавод 25»)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125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2564904"/>
            <a:ext cx="3312368" cy="187220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Алексей Артюх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Партнер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Taxology</a:t>
            </a:r>
            <a:endPara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+7 962 365-98-49</a:t>
            </a:r>
          </a:p>
          <a:p>
            <a:pPr algn="l">
              <a:spcBef>
                <a:spcPct val="0"/>
              </a:spcBef>
            </a:pPr>
            <a:r>
              <a:rPr lang="en-US" altLang="ru-RU" sz="2000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artyukh@taxology.ru</a:t>
            </a:r>
            <a:r>
              <a:rPr lang="ru-RU" altLang="ru-RU" sz="2000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ru-RU" sz="2000" dirty="0">
              <a:solidFill>
                <a:srgbClr val="A4343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429" y="332656"/>
            <a:ext cx="2450043" cy="75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4355976" y="5421025"/>
            <a:ext cx="4464496" cy="1129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 Москва, ул. Мишина, д. 14</a:t>
            </a:r>
            <a:endParaRPr lang="en-US" alt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ru-RU" alt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(495) 771-75-74</a:t>
            </a:r>
          </a:p>
          <a:p>
            <a:pPr algn="l">
              <a:spcBef>
                <a:spcPct val="0"/>
              </a:spcBef>
            </a:pPr>
            <a:r>
              <a:rPr lang="en-US" alt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www.taxology.ru</a:t>
            </a:r>
            <a:endParaRPr lang="ru-RU" alt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5536" y="260648"/>
            <a:ext cx="4320480" cy="1129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820123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у Вас возникнут дополнительные вопросы:</a:t>
            </a:r>
          </a:p>
          <a:p>
            <a:pPr algn="l"/>
            <a:endParaRPr lang="ru-RU" sz="2800" b="1" dirty="0">
              <a:solidFill>
                <a:srgbClr val="A4343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E8DC16-8243-491B-9193-0D6882CA8B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12" t="10000" r="25340" b="13961"/>
          <a:stretch/>
        </p:blipFill>
        <p:spPr>
          <a:xfrm flipH="1">
            <a:off x="966842" y="2338336"/>
            <a:ext cx="2282197" cy="23148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59FF9B-A942-4D11-A15A-2F37588C9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0045" y="6221719"/>
            <a:ext cx="1871795" cy="5324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55424-21F7-444F-BF3B-534004F644B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5544341"/>
            <a:ext cx="3198506" cy="73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3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Позиция ВС РФ: использование группировки ОКОФ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Рабочие и силовые машины и оборудование выделены в отдельный вид подлежащих учету объектов основных средств, </a:t>
            </a:r>
            <a:r>
              <a:rPr lang="ru-RU" sz="1800" b="1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отличный от </a:t>
            </a: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зданий и сооружений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i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Согласно ОКОФ оборудование не относится к зданиям и сооружениям, формируя самостоятельную группу основных средств, за исключением прямо предусмотренных в классификаторах случаев, когда отдельные объекты признаются неотъемлемой частью зданий и включаются в их состав (например, коммуникации внутри зданий, необходимые для их эксплуатации; оборудование встроенных котельных установок, водо-, газо- и теплопроводные устройства, а также устройства канализации)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Означает ли это, что здания и сооружения всегда недвижимы, в отличие от оборудования?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с трубопроводами и подобными объектами?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62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4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Толкование ВС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Самостоятельность объекта как инвентарного объекта в учете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Неприменимость критерия «технологической связи» и «единства» объекта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Самостоятельное функциональное назначение (работа) – признаком такового выступает отдельный код ОКОФ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Признаки недвижимого имущества по статье 130 ГК РФ необходимо устанавливать отдельно по каждому объекту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Положения ГК РФ о сложных и неделимых вещах неприменимы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Оборудование – по умолчанию движимые объекты, если отсутствуют иные особенности их физической связи с землей («презумпция движимости»)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Невозможность работы производства при изъятии объекта – не критерий, а оценка целесообразности</a:t>
            </a:r>
          </a:p>
          <a:p>
            <a:pPr lvl="2" algn="just" fontAlgn="base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Сооружения </a:t>
            </a:r>
            <a:r>
              <a:rPr lang="ru-RU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капитальные и некапитальные </a:t>
            </a: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режим различен</a:t>
            </a:r>
          </a:p>
          <a:p>
            <a:pPr algn="r">
              <a:defRPr/>
            </a:pPr>
            <a:endParaRPr lang="ru-RU" sz="5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defRPr/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СКЭС ВС РФ от 17.05.2021 по делу № А32-56709/2019 </a:t>
            </a:r>
            <a:b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«Юг-Новый Век»)</a:t>
            </a:r>
          </a:p>
          <a:p>
            <a:pPr algn="r">
              <a:defRPr/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28.09.2021 по делу № А18-1531/2019 </a:t>
            </a:r>
            <a:b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«Минеральная вода «</a:t>
            </a:r>
            <a:r>
              <a:rPr lang="ru-RU" sz="1800" dirty="0" err="1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Ачалуки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817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</a:rPr>
              <a:pPr/>
              <a:t>5</a:t>
            </a:fld>
            <a:endParaRPr lang="ru-RU" sz="1400" dirty="0">
              <a:solidFill>
                <a:srgbClr val="A4343A"/>
              </a:solidFill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743309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аргументы</a:t>
            </a:r>
          </a:p>
        </p:txBody>
      </p:sp>
      <p:graphicFrame>
        <p:nvGraphicFramePr>
          <p:cNvPr id="8" name="Таблица 7"/>
          <p:cNvGraphicFramePr>
            <a:graphicFrameLocks/>
          </p:cNvGraphicFramePr>
          <p:nvPr/>
        </p:nvGraphicFramePr>
        <p:xfrm>
          <a:off x="408060" y="907721"/>
          <a:ext cx="8484420" cy="547360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86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Доводы</a:t>
                      </a:r>
                      <a:r>
                        <a:rPr lang="ru-RU" sz="1500" b="0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Суда</a:t>
                      </a:r>
                      <a:endParaRPr lang="ru-RU" sz="1500" b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Минеральная вода </a:t>
                      </a:r>
                      <a:r>
                        <a:rPr lang="ru-RU" sz="1500" b="0" baseline="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Ачалуки</a:t>
                      </a:r>
                      <a:r>
                        <a:rPr lang="ru-RU" sz="1500" b="0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500" b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Юг-Новый Век</a:t>
                      </a:r>
                      <a:endParaRPr lang="ru-RU" sz="1500" b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Лесозавод 25</a:t>
                      </a:r>
                      <a:endParaRPr lang="ru-RU" sz="1500" b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2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767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Инвестиционная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цель освобождения движимого имущества от налогообложения</a:t>
                      </a:r>
                      <a:endParaRPr lang="ru-RU" sz="1500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Критерии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основных средств БУ (ПБУ 6/01) и ОКОФ для целей объединения и разделения объектов </a:t>
                      </a:r>
                      <a:endParaRPr lang="ru-RU" sz="1500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baseline="0" dirty="0">
                          <a:effectLst/>
                          <a:latin typeface="Tahoma" charset="0"/>
                        </a:rPr>
                        <a:t>При объединении/разделении объектов учитывается самостоятельная функция и СПИ</a:t>
                      </a:r>
                      <a:endParaRPr lang="ru-RU" sz="1500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Машины и оборудование, выступавшие движимым имуществом при их приобретении и принятые на учет в качестве отдельных инвентарных объектов, – движимость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Положения ГК РФ о связи с землей,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ahoma" charset="0"/>
                        </a:rPr>
                        <a:t>неделимых и сложных вещах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</a:t>
                      </a:r>
                      <a:r>
                        <a:rPr lang="ru-RU" sz="1500" u="sng" baseline="0" dirty="0">
                          <a:effectLst/>
                          <a:latin typeface="Tahoma" charset="0"/>
                        </a:rPr>
                        <a:t>сами по себе</a:t>
                      </a:r>
                      <a:r>
                        <a:rPr lang="ru-RU" sz="1500" u="none" baseline="0" dirty="0">
                          <a:effectLst/>
                          <a:latin typeface="Tahoma" charset="0"/>
                        </a:rPr>
                        <a:t> не служат основанием для квалификации</a:t>
                      </a:r>
                      <a:endParaRPr lang="ru-RU" sz="1500" u="none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Инвестиции в оборудование,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ahoma" charset="0"/>
                        </a:rPr>
                        <a:t>некапитальные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сооружения </a:t>
                      </a:r>
                      <a:r>
                        <a:rPr lang="en-US" sz="1500" baseline="0" dirty="0">
                          <a:effectLst/>
                          <a:latin typeface="Tahoma" charset="0"/>
                        </a:rPr>
                        <a:t>vs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 инвестиции в здания и капитальные сооружения</a:t>
                      </a:r>
                      <a:endParaRPr lang="ru-RU" sz="1500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effectLst/>
                          <a:latin typeface="Tahoma" charset="0"/>
                        </a:rPr>
                        <a:t>Государственна</a:t>
                      </a:r>
                      <a:r>
                        <a:rPr lang="ru-RU" sz="1500" baseline="0" dirty="0">
                          <a:effectLst/>
                          <a:latin typeface="Tahoma" charset="0"/>
                        </a:rPr>
                        <a:t>я регистрация – не безусловный критерий квалификации</a:t>
                      </a:r>
                      <a:endParaRPr lang="ru-RU" sz="1500" dirty="0">
                        <a:effectLst/>
                        <a:latin typeface="Tahoma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ru-RU" sz="2000" b="1" kern="1200" dirty="0">
                        <a:solidFill>
                          <a:srgbClr val="A4343A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A4343A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33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6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574811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Разъяснения ФНС-2021</a:t>
            </a:r>
            <a:endParaRPr lang="ru-RU" sz="2800" b="1" dirty="0">
              <a:solidFill>
                <a:srgbClr val="A4343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4753212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Освобождение – </a:t>
            </a:r>
            <a:r>
              <a:rPr lang="ru-RU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стимул к модернизации и обновлению</a:t>
            </a:r>
          </a:p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Прочность связи с землей, неделимость и наличие записи в ЕГРН еще не предопределяют недвижимый характер вещи</a:t>
            </a:r>
          </a:p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Машины и оборудование, не являющиеся составными частями зданий и сооружений, - движимое имущество</a:t>
            </a:r>
          </a:p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модернизации </a:t>
            </a: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не улучшение недвижимого имущества</a:t>
            </a:r>
          </a:p>
          <a:p>
            <a:pPr marL="342900" indent="-342900">
              <a:buClr>
                <a:srgbClr val="A4343A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Ущерб для функционирования недвижимости от демонтажа – оценка целесообразности</a:t>
            </a:r>
          </a:p>
          <a:p>
            <a:pPr algn="r">
              <a:defRPr/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ФНС России от 21.05.2021 № БС-4-21/7027@</a:t>
            </a:r>
          </a:p>
          <a:p>
            <a:pPr marL="622300" indent="-342900">
              <a:buClr>
                <a:srgbClr val="A4343A"/>
              </a:buClr>
              <a:buFont typeface="Tahoma" panose="020B0604030504040204" pitchFamily="34" charset="0"/>
              <a:buChar char="?"/>
            </a:pP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22300" indent="-342900">
              <a:buClr>
                <a:srgbClr val="A4343A"/>
              </a:buClr>
              <a:buFont typeface="Tahoma" panose="020B0604030504040204" pitchFamily="34" charset="0"/>
              <a:buChar char="?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Доказывание цели инвестирования: обновление производства, а не улучшение свойств недвижимости</a:t>
            </a:r>
          </a:p>
          <a:p>
            <a:pPr marL="622300" indent="-342900">
              <a:buClr>
                <a:srgbClr val="A4343A"/>
              </a:buClr>
              <a:buFont typeface="Tahoma" panose="020B0604030504040204" pitchFamily="34" charset="0"/>
              <a:buChar char="?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Приобретение отдельно от недвижимости</a:t>
            </a:r>
          </a:p>
          <a:p>
            <a:pPr marL="622300" indent="-342900">
              <a:buClr>
                <a:srgbClr val="A4343A"/>
              </a:buClr>
              <a:buFont typeface="Tahoma" panose="020B0604030504040204" pitchFamily="34" charset="0"/>
              <a:buChar char="?"/>
            </a:pPr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Улучшение показателей производства после обновления</a:t>
            </a:r>
          </a:p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6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7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Обособленность учета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«Спорные объекты приняты на учет Обществом в качестве </a:t>
            </a:r>
            <a:r>
              <a:rPr lang="ru-RU" sz="1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отдельных инвентарных объектов основных средств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(…)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недвижимым вещам отнесены основные средства, принятые на учет налогоплательщиком как отдельные инвентарные объекты - здания и сооружения, имеющие капитальный характер; - к движимому имуществу отнесены основные средства, принятые на учет налогоплательщиком как отдельные инвентарные объекты - оборудование и некапитальные сооружения, здания.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настоящем деле налоговый орган не оспаривает правомерность присвоения ОКОФ к спорным объектам, как к оборудованию - все виды спорных трансформаторных подстанций (МТП, БКТП, КТП и т.д.), так и к сооружениям (ВЛ, КЛ, ВОЛС и т.д.), а также </a:t>
            </a:r>
            <a:r>
              <a:rPr lang="ru-RU" sz="1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некапитальный характер спорных некапитальных сооружений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 МО от 19.04.2022 № А40-317545/2018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(ПАО «МОЭСК»)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234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8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ОКОФ «сооружения» – не приговор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Присвоение Заявителем того или иного кода ОКОФ не может предопределять его квалификацию в качестве самостоятельного объекта недвижимого имущества, поскольку квалификация объекта в качестве объекта гражданских прав, представляющего собой недвижимое имущество, осуществляется на основании объективных характеристик, а именно: отсутствие / наличие самостоятельного функционального назначения; отсутствие / наличие прочной связи с землей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Инспекцией не доказано наличие у спорных объектов признаков сооружения, предусмотренных п.23 ст.2 Федерального закона № 384-ФЗ «Технический регламент о безопасности зданий и сооружений» (в частности, несущих и ограждающих конструкций), в связи с чем сам по себе факт присвоения кода ОКОФ из раздела «сооружения» </a:t>
            </a:r>
            <a:r>
              <a:rPr lang="ru-RU" sz="1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правового значения не имеет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Квалифицировать в качестве движимого или недвижимого надлежит </a:t>
            </a:r>
            <a:r>
              <a:rPr lang="ru-RU" sz="1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объект 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основных средств в отдельности, а не совокупность объектов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 г. Москвы от 19.04.2022 № А40-95182/2020 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«Газпромнефть-Хантос»)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41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/>
          </p:cNvSpPr>
          <p:nvPr/>
        </p:nvSpPr>
        <p:spPr>
          <a:xfrm>
            <a:off x="179512" y="6323323"/>
            <a:ext cx="504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A24581-6082-4675-8EAF-75A44F2C491A}" type="slidenum">
              <a:rPr lang="ru-RU" sz="1400" smtClean="0">
                <a:solidFill>
                  <a:srgbClr val="A4343A"/>
                </a:solidFill>
                <a:latin typeface="Tahoma" panose="020B0604030504040204" pitchFamily="34" charset="0"/>
              </a:rPr>
              <a:pPr/>
              <a:t>9</a:t>
            </a:fld>
            <a:endParaRPr lang="ru-RU" sz="1400" dirty="0">
              <a:solidFill>
                <a:srgbClr val="A4343A"/>
              </a:solidFill>
              <a:latin typeface="Tahoma" panose="020B0604030504040204" pitchFamily="34" charset="0"/>
            </a:endParaRPr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08BABA97-0DD9-4487-91D6-608DD1E2171D}"/>
              </a:ext>
            </a:extLst>
          </p:cNvPr>
          <p:cNvSpPr txBox="1">
            <a:spLocks/>
          </p:cNvSpPr>
          <p:nvPr/>
        </p:nvSpPr>
        <p:spPr>
          <a:xfrm>
            <a:off x="408061" y="360045"/>
            <a:ext cx="6828235" cy="763227"/>
          </a:xfrm>
          <a:prstGeom prst="rect">
            <a:avLst/>
          </a:prstGeom>
        </p:spPr>
        <p:txBody>
          <a:bodyPr vert="horz" lIns="81612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A4343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Разрешительная документация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DBEF605-1B24-4AA2-AC0F-16E847C01152}"/>
              </a:ext>
            </a:extLst>
          </p:cNvPr>
          <p:cNvSpPr txBox="1">
            <a:spLocks noChangeArrowheads="1"/>
          </p:cNvSpPr>
          <p:nvPr/>
        </p:nvSpPr>
        <p:spPr>
          <a:xfrm>
            <a:off x="408059" y="1305794"/>
            <a:ext cx="8485306" cy="5075534"/>
          </a:xfrm>
        </p:spPr>
        <p:txBody>
          <a:bodyPr>
            <a:noAutofit/>
          </a:bodyPr>
          <a:lstStyle>
            <a:lvl1pPr marL="0" algn="just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defRPr sz="1500">
                <a:latin typeface="+mn-lt"/>
                <a:ea typeface="+mn-ea"/>
                <a:cs typeface="+mn-cs"/>
              </a:defRPr>
            </a:lvl1pPr>
            <a:lvl2pPr marL="0" indent="0">
              <a:defRPr sz="1500" b="1">
                <a:solidFill>
                  <a:srgbClr val="A2212B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lnSpc>
                <a:spcPct val="114000"/>
              </a:lnSpc>
              <a:spcBef>
                <a:spcPts val="0"/>
              </a:spcBef>
              <a:buClr>
                <a:srgbClr val="A2212B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>
              <a:buFont typeface="+mj-lt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Верховный суд РФ разграничил недвижимое имущество - здания и капитальные сооружения, от движимого имущества - оборудования и некапитальных сооружений, что соответствует пункту 10.2 статьи 1 </a:t>
            </a:r>
            <a:r>
              <a:rPr lang="ru-RU" sz="18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ГрК</a:t>
            </a: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РФ, исходя из чего имущество налогоплательщика, не имеющее признаков капитальных сооружений, было признано движимым.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Налоговый орган вопреки обязанности доказывания, установленной ч.5 ст.200 АПК РФ, не представил доказательств возведения указанных в решении объектов, как объектов недвижимости при наличии разрешительной документации с соблюдением градостроительных норм и правил.</a:t>
            </a: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ААС от 12.04.2022 № А40-176960/2020 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«СК </a:t>
            </a:r>
            <a:r>
              <a:rPr lang="ru-RU" sz="1800" kern="0" dirty="0" err="1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Русвьетпетро</a:t>
            </a: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ААС от 24.02.2022 № А40-102666/20</a:t>
            </a: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(ООО «Сетевая компания»)</a:t>
            </a:r>
          </a:p>
          <a:p>
            <a:pPr marL="0" lvl="2" indent="0" algn="r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br>
              <a:rPr lang="ru-RU" sz="1800" kern="0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800" kern="0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2" indent="0" algn="just" fontAlgn="base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ru-RU" sz="18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12CD1F9A-B7DE-4623-8DC0-6850A207B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59" y="360000"/>
            <a:ext cx="1225021" cy="37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71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14674</TotalTime>
  <Words>2222</Words>
  <Application>Microsoft Office PowerPoint</Application>
  <PresentationFormat>Экран (4:3)</PresentationFormat>
  <Paragraphs>200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Артюх</dc:creator>
  <cp:lastModifiedBy>Артюх Алексей</cp:lastModifiedBy>
  <cp:revision>260</cp:revision>
  <cp:lastPrinted>2015-11-30T06:28:09Z</cp:lastPrinted>
  <dcterms:created xsi:type="dcterms:W3CDTF">2015-11-26T14:44:31Z</dcterms:created>
  <dcterms:modified xsi:type="dcterms:W3CDTF">2022-05-31T19:06:48Z</dcterms:modified>
</cp:coreProperties>
</file>