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3"/>
  </p:notesMasterIdLst>
  <p:sldIdLst>
    <p:sldId id="337" r:id="rId2"/>
    <p:sldId id="393" r:id="rId3"/>
    <p:sldId id="295" r:id="rId4"/>
    <p:sldId id="390" r:id="rId5"/>
    <p:sldId id="308" r:id="rId6"/>
    <p:sldId id="297" r:id="rId7"/>
    <p:sldId id="284" r:id="rId8"/>
    <p:sldId id="299" r:id="rId9"/>
    <p:sldId id="300" r:id="rId10"/>
    <p:sldId id="267" r:id="rId11"/>
    <p:sldId id="302" r:id="rId12"/>
    <p:sldId id="294" r:id="rId13"/>
    <p:sldId id="303" r:id="rId14"/>
    <p:sldId id="391" r:id="rId15"/>
    <p:sldId id="392" r:id="rId16"/>
    <p:sldId id="304" r:id="rId17"/>
    <p:sldId id="305" r:id="rId18"/>
    <p:sldId id="341" r:id="rId19"/>
    <p:sldId id="306" r:id="rId20"/>
    <p:sldId id="310" r:id="rId21"/>
    <p:sldId id="312" r:id="rId22"/>
    <p:sldId id="314" r:id="rId23"/>
    <p:sldId id="317" r:id="rId24"/>
    <p:sldId id="318" r:id="rId25"/>
    <p:sldId id="320" r:id="rId26"/>
    <p:sldId id="340" r:id="rId27"/>
    <p:sldId id="321" r:id="rId28"/>
    <p:sldId id="322" r:id="rId29"/>
    <p:sldId id="323" r:id="rId30"/>
    <p:sldId id="324" r:id="rId31"/>
    <p:sldId id="346" r:id="rId32"/>
    <p:sldId id="345" r:id="rId33"/>
    <p:sldId id="326" r:id="rId34"/>
    <p:sldId id="327" r:id="rId35"/>
    <p:sldId id="328" r:id="rId36"/>
    <p:sldId id="329" r:id="rId37"/>
    <p:sldId id="330" r:id="rId38"/>
    <p:sldId id="331" r:id="rId39"/>
    <p:sldId id="332" r:id="rId40"/>
    <p:sldId id="333" r:id="rId41"/>
    <p:sldId id="266" r:id="rId42"/>
  </p:sldIdLst>
  <p:sldSz cx="12195175" cy="6862763"/>
  <p:notesSz cx="6858000" cy="9144000"/>
  <p:defaultTextStyle>
    <a:defPPr>
      <a:defRPr lang="ru-RU"/>
    </a:defPPr>
    <a:lvl1pPr marL="0" algn="l" defTabSz="1039374" rtl="0" eaLnBrk="1" latinLnBrk="0" hangingPunct="1">
      <a:defRPr sz="2000" kern="1200">
        <a:solidFill>
          <a:schemeClr val="tx1"/>
        </a:solidFill>
        <a:latin typeface="+mn-lt"/>
        <a:ea typeface="+mn-ea"/>
        <a:cs typeface="+mn-cs"/>
      </a:defRPr>
    </a:lvl1pPr>
    <a:lvl2pPr marL="519686" algn="l" defTabSz="1039374" rtl="0" eaLnBrk="1" latinLnBrk="0" hangingPunct="1">
      <a:defRPr sz="2000" kern="1200">
        <a:solidFill>
          <a:schemeClr val="tx1"/>
        </a:solidFill>
        <a:latin typeface="+mn-lt"/>
        <a:ea typeface="+mn-ea"/>
        <a:cs typeface="+mn-cs"/>
      </a:defRPr>
    </a:lvl2pPr>
    <a:lvl3pPr marL="1039374" algn="l" defTabSz="1039374" rtl="0" eaLnBrk="1" latinLnBrk="0" hangingPunct="1">
      <a:defRPr sz="2000" kern="1200">
        <a:solidFill>
          <a:schemeClr val="tx1"/>
        </a:solidFill>
        <a:latin typeface="+mn-lt"/>
        <a:ea typeface="+mn-ea"/>
        <a:cs typeface="+mn-cs"/>
      </a:defRPr>
    </a:lvl3pPr>
    <a:lvl4pPr marL="1559060" algn="l" defTabSz="1039374" rtl="0" eaLnBrk="1" latinLnBrk="0" hangingPunct="1">
      <a:defRPr sz="2000" kern="1200">
        <a:solidFill>
          <a:schemeClr val="tx1"/>
        </a:solidFill>
        <a:latin typeface="+mn-lt"/>
        <a:ea typeface="+mn-ea"/>
        <a:cs typeface="+mn-cs"/>
      </a:defRPr>
    </a:lvl4pPr>
    <a:lvl5pPr marL="2078747" algn="l" defTabSz="1039374" rtl="0" eaLnBrk="1" latinLnBrk="0" hangingPunct="1">
      <a:defRPr sz="2000" kern="1200">
        <a:solidFill>
          <a:schemeClr val="tx1"/>
        </a:solidFill>
        <a:latin typeface="+mn-lt"/>
        <a:ea typeface="+mn-ea"/>
        <a:cs typeface="+mn-cs"/>
      </a:defRPr>
    </a:lvl5pPr>
    <a:lvl6pPr marL="2598434" algn="l" defTabSz="1039374" rtl="0" eaLnBrk="1" latinLnBrk="0" hangingPunct="1">
      <a:defRPr sz="2000" kern="1200">
        <a:solidFill>
          <a:schemeClr val="tx1"/>
        </a:solidFill>
        <a:latin typeface="+mn-lt"/>
        <a:ea typeface="+mn-ea"/>
        <a:cs typeface="+mn-cs"/>
      </a:defRPr>
    </a:lvl6pPr>
    <a:lvl7pPr marL="3118121" algn="l" defTabSz="1039374" rtl="0" eaLnBrk="1" latinLnBrk="0" hangingPunct="1">
      <a:defRPr sz="2000" kern="1200">
        <a:solidFill>
          <a:schemeClr val="tx1"/>
        </a:solidFill>
        <a:latin typeface="+mn-lt"/>
        <a:ea typeface="+mn-ea"/>
        <a:cs typeface="+mn-cs"/>
      </a:defRPr>
    </a:lvl7pPr>
    <a:lvl8pPr marL="3637807" algn="l" defTabSz="1039374" rtl="0" eaLnBrk="1" latinLnBrk="0" hangingPunct="1">
      <a:defRPr sz="2000" kern="1200">
        <a:solidFill>
          <a:schemeClr val="tx1"/>
        </a:solidFill>
        <a:latin typeface="+mn-lt"/>
        <a:ea typeface="+mn-ea"/>
        <a:cs typeface="+mn-cs"/>
      </a:defRPr>
    </a:lvl8pPr>
    <a:lvl9pPr marL="4157495" algn="l" defTabSz="1039374"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07">
          <p15:clr>
            <a:srgbClr val="A4A3A4"/>
          </p15:clr>
        </p15:guide>
        <p15:guide id="2" pos="6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5EAA"/>
    <a:srgbClr val="E51D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456" autoAdjust="0"/>
    <p:restoredTop sz="95226" autoAdjust="0"/>
  </p:normalViewPr>
  <p:slideViewPr>
    <p:cSldViewPr>
      <p:cViewPr varScale="1">
        <p:scale>
          <a:sx n="166" d="100"/>
          <a:sy n="166" d="100"/>
        </p:scale>
        <p:origin x="138" y="744"/>
      </p:cViewPr>
      <p:guideLst>
        <p:guide orient="horz" pos="3607"/>
        <p:guide pos="637"/>
      </p:guideLst>
    </p:cSldViewPr>
  </p:slideViewPr>
  <p:notesTextViewPr>
    <p:cViewPr>
      <p:scale>
        <a:sx n="100" d="100"/>
        <a:sy n="100" d="100"/>
      </p:scale>
      <p:origin x="0" y="0"/>
    </p:cViewPr>
  </p:notesTextViewPr>
  <p:gridSpacing cx="45005" cy="450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480352-9D3F-49FB-98CB-92867F7F055C}" type="datetimeFigureOut">
              <a:rPr lang="ru-RU" smtClean="0"/>
              <a:t>22.06.2022</a:t>
            </a:fld>
            <a:endParaRPr lang="ru-RU"/>
          </a:p>
        </p:txBody>
      </p:sp>
      <p:sp>
        <p:nvSpPr>
          <p:cNvPr id="4" name="Образ слайда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B0C703-6B58-4996-9DE0-753CB9419814}" type="slidenum">
              <a:rPr lang="ru-RU" smtClean="0"/>
              <a:t>‹#›</a:t>
            </a:fld>
            <a:endParaRPr lang="ru-RU"/>
          </a:p>
        </p:txBody>
      </p:sp>
    </p:spTree>
    <p:extLst>
      <p:ext uri="{BB962C8B-B14F-4D97-AF65-F5344CB8AC3E}">
        <p14:creationId xmlns:p14="http://schemas.microsoft.com/office/powerpoint/2010/main" val="4160457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AD38CFE-251B-413E-B658-C1EE938630A5}" type="slidenum">
              <a:rPr lang="ru-RU" smtClean="0"/>
              <a:t>1</a:t>
            </a:fld>
            <a:endParaRPr lang="ru-RU"/>
          </a:p>
        </p:txBody>
      </p:sp>
    </p:spTree>
    <p:extLst>
      <p:ext uri="{BB962C8B-B14F-4D97-AF65-F5344CB8AC3E}">
        <p14:creationId xmlns:p14="http://schemas.microsoft.com/office/powerpoint/2010/main" val="1858290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AD38CFE-251B-413E-B658-C1EE938630A5}" type="slidenum">
              <a:rPr lang="ru-RU" smtClean="0"/>
              <a:t>15</a:t>
            </a:fld>
            <a:endParaRPr lang="ru-RU"/>
          </a:p>
        </p:txBody>
      </p:sp>
    </p:spTree>
    <p:extLst>
      <p:ext uri="{BB962C8B-B14F-4D97-AF65-F5344CB8AC3E}">
        <p14:creationId xmlns:p14="http://schemas.microsoft.com/office/powerpoint/2010/main" val="475720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AD38CFE-251B-413E-B658-C1EE938630A5}" type="slidenum">
              <a:rPr lang="ru-RU" smtClean="0"/>
              <a:t>18</a:t>
            </a:fld>
            <a:endParaRPr lang="ru-RU"/>
          </a:p>
        </p:txBody>
      </p:sp>
    </p:spTree>
    <p:extLst>
      <p:ext uri="{BB962C8B-B14F-4D97-AF65-F5344CB8AC3E}">
        <p14:creationId xmlns:p14="http://schemas.microsoft.com/office/powerpoint/2010/main" val="4011565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0022F74-DF85-4194-80CC-21ED661974A8}" type="slidenum">
              <a:rPr lang="ru-RU" smtClean="0"/>
              <a:t>29</a:t>
            </a:fld>
            <a:endParaRPr lang="ru-RU"/>
          </a:p>
        </p:txBody>
      </p:sp>
    </p:spTree>
    <p:extLst>
      <p:ext uri="{BB962C8B-B14F-4D97-AF65-F5344CB8AC3E}">
        <p14:creationId xmlns:p14="http://schemas.microsoft.com/office/powerpoint/2010/main" val="61409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638" y="2131907"/>
            <a:ext cx="10365899" cy="1471046"/>
          </a:xfrm>
        </p:spPr>
        <p:txBody>
          <a:bodyPr/>
          <a:lstStyle/>
          <a:p>
            <a:r>
              <a:rPr lang="ru-RU"/>
              <a:t>Образец заголовка</a:t>
            </a:r>
          </a:p>
        </p:txBody>
      </p:sp>
      <p:sp>
        <p:nvSpPr>
          <p:cNvPr id="3" name="Подзаголовок 2"/>
          <p:cNvSpPr>
            <a:spLocks noGrp="1"/>
          </p:cNvSpPr>
          <p:nvPr>
            <p:ph type="subTitle" idx="1"/>
          </p:nvPr>
        </p:nvSpPr>
        <p:spPr>
          <a:xfrm>
            <a:off x="1829277" y="3888899"/>
            <a:ext cx="8536623" cy="1753817"/>
          </a:xfrm>
        </p:spPr>
        <p:txBody>
          <a:bodyPr/>
          <a:lstStyle>
            <a:lvl1pPr marL="0" indent="0" algn="ctr">
              <a:buNone/>
              <a:defRPr>
                <a:solidFill>
                  <a:schemeClr val="tx1">
                    <a:tint val="75000"/>
                  </a:schemeClr>
                </a:solidFill>
              </a:defRPr>
            </a:lvl1pPr>
            <a:lvl2pPr marL="519686" indent="0" algn="ctr">
              <a:buNone/>
              <a:defRPr>
                <a:solidFill>
                  <a:schemeClr val="tx1">
                    <a:tint val="75000"/>
                  </a:schemeClr>
                </a:solidFill>
              </a:defRPr>
            </a:lvl2pPr>
            <a:lvl3pPr marL="1039374" indent="0" algn="ctr">
              <a:buNone/>
              <a:defRPr>
                <a:solidFill>
                  <a:schemeClr val="tx1">
                    <a:tint val="75000"/>
                  </a:schemeClr>
                </a:solidFill>
              </a:defRPr>
            </a:lvl3pPr>
            <a:lvl4pPr marL="1559060" indent="0" algn="ctr">
              <a:buNone/>
              <a:defRPr>
                <a:solidFill>
                  <a:schemeClr val="tx1">
                    <a:tint val="75000"/>
                  </a:schemeClr>
                </a:solidFill>
              </a:defRPr>
            </a:lvl4pPr>
            <a:lvl5pPr marL="2078747" indent="0" algn="ctr">
              <a:buNone/>
              <a:defRPr>
                <a:solidFill>
                  <a:schemeClr val="tx1">
                    <a:tint val="75000"/>
                  </a:schemeClr>
                </a:solidFill>
              </a:defRPr>
            </a:lvl5pPr>
            <a:lvl6pPr marL="2598434" indent="0" algn="ctr">
              <a:buNone/>
              <a:defRPr>
                <a:solidFill>
                  <a:schemeClr val="tx1">
                    <a:tint val="75000"/>
                  </a:schemeClr>
                </a:solidFill>
              </a:defRPr>
            </a:lvl6pPr>
            <a:lvl7pPr marL="3118121" indent="0" algn="ctr">
              <a:buNone/>
              <a:defRPr>
                <a:solidFill>
                  <a:schemeClr val="tx1">
                    <a:tint val="75000"/>
                  </a:schemeClr>
                </a:solidFill>
              </a:defRPr>
            </a:lvl7pPr>
            <a:lvl8pPr marL="3637807" indent="0" algn="ctr">
              <a:buNone/>
              <a:defRPr>
                <a:solidFill>
                  <a:schemeClr val="tx1">
                    <a:tint val="75000"/>
                  </a:schemeClr>
                </a:solidFill>
              </a:defRPr>
            </a:lvl8pPr>
            <a:lvl9pPr marL="4157495"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22.06.2022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22.06.2022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41503" y="274831"/>
            <a:ext cx="2743914" cy="5855589"/>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759" y="274831"/>
            <a:ext cx="8028490" cy="585558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22.06.2022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22.06.2022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335" y="4409963"/>
            <a:ext cx="10365899" cy="1363021"/>
          </a:xfrm>
        </p:spPr>
        <p:txBody>
          <a:bodyPr anchor="t"/>
          <a:lstStyle>
            <a:lvl1pPr algn="l">
              <a:defRPr sz="4500" b="1" cap="all"/>
            </a:lvl1pPr>
          </a:lstStyle>
          <a:p>
            <a:r>
              <a:rPr lang="ru-RU"/>
              <a:t>Образец заголовка</a:t>
            </a:r>
          </a:p>
        </p:txBody>
      </p:sp>
      <p:sp>
        <p:nvSpPr>
          <p:cNvPr id="3" name="Текст 2"/>
          <p:cNvSpPr>
            <a:spLocks noGrp="1"/>
          </p:cNvSpPr>
          <p:nvPr>
            <p:ph type="body" idx="1"/>
          </p:nvPr>
        </p:nvSpPr>
        <p:spPr>
          <a:xfrm>
            <a:off x="963335" y="2908733"/>
            <a:ext cx="10365899" cy="1501229"/>
          </a:xfrm>
        </p:spPr>
        <p:txBody>
          <a:bodyPr anchor="b"/>
          <a:lstStyle>
            <a:lvl1pPr marL="0" indent="0">
              <a:buNone/>
              <a:defRPr sz="2300">
                <a:solidFill>
                  <a:schemeClr val="tx1">
                    <a:tint val="75000"/>
                  </a:schemeClr>
                </a:solidFill>
              </a:defRPr>
            </a:lvl1pPr>
            <a:lvl2pPr marL="519686" indent="0">
              <a:buNone/>
              <a:defRPr sz="2000">
                <a:solidFill>
                  <a:schemeClr val="tx1">
                    <a:tint val="75000"/>
                  </a:schemeClr>
                </a:solidFill>
              </a:defRPr>
            </a:lvl2pPr>
            <a:lvl3pPr marL="1039374" indent="0">
              <a:buNone/>
              <a:defRPr sz="1800">
                <a:solidFill>
                  <a:schemeClr val="tx1">
                    <a:tint val="75000"/>
                  </a:schemeClr>
                </a:solidFill>
              </a:defRPr>
            </a:lvl3pPr>
            <a:lvl4pPr marL="1559060" indent="0">
              <a:buNone/>
              <a:defRPr sz="1600">
                <a:solidFill>
                  <a:schemeClr val="tx1">
                    <a:tint val="75000"/>
                  </a:schemeClr>
                </a:solidFill>
              </a:defRPr>
            </a:lvl4pPr>
            <a:lvl5pPr marL="2078747" indent="0">
              <a:buNone/>
              <a:defRPr sz="1600">
                <a:solidFill>
                  <a:schemeClr val="tx1">
                    <a:tint val="75000"/>
                  </a:schemeClr>
                </a:solidFill>
              </a:defRPr>
            </a:lvl5pPr>
            <a:lvl6pPr marL="2598434" indent="0">
              <a:buNone/>
              <a:defRPr sz="1600">
                <a:solidFill>
                  <a:schemeClr val="tx1">
                    <a:tint val="75000"/>
                  </a:schemeClr>
                </a:solidFill>
              </a:defRPr>
            </a:lvl6pPr>
            <a:lvl7pPr marL="3118121" indent="0">
              <a:buNone/>
              <a:defRPr sz="1600">
                <a:solidFill>
                  <a:schemeClr val="tx1">
                    <a:tint val="75000"/>
                  </a:schemeClr>
                </a:solidFill>
              </a:defRPr>
            </a:lvl7pPr>
            <a:lvl8pPr marL="3637807" indent="0">
              <a:buNone/>
              <a:defRPr sz="1600">
                <a:solidFill>
                  <a:schemeClr val="tx1">
                    <a:tint val="75000"/>
                  </a:schemeClr>
                </a:solidFill>
              </a:defRPr>
            </a:lvl8pPr>
            <a:lvl9pPr marL="4157495"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22.06.2022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759" y="1601313"/>
            <a:ext cx="5386202" cy="4529106"/>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9215" y="1601313"/>
            <a:ext cx="5386202" cy="4529106"/>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22.06.2022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759" y="1536179"/>
            <a:ext cx="5388320" cy="640206"/>
          </a:xfrm>
        </p:spPr>
        <p:txBody>
          <a:bodyPr anchor="b"/>
          <a:lstStyle>
            <a:lvl1pPr marL="0" indent="0">
              <a:buNone/>
              <a:defRPr sz="2700" b="1"/>
            </a:lvl1pPr>
            <a:lvl2pPr marL="519686" indent="0">
              <a:buNone/>
              <a:defRPr sz="2300" b="1"/>
            </a:lvl2pPr>
            <a:lvl3pPr marL="1039374" indent="0">
              <a:buNone/>
              <a:defRPr sz="2000" b="1"/>
            </a:lvl3pPr>
            <a:lvl4pPr marL="1559060" indent="0">
              <a:buNone/>
              <a:defRPr sz="1800" b="1"/>
            </a:lvl4pPr>
            <a:lvl5pPr marL="2078747" indent="0">
              <a:buNone/>
              <a:defRPr sz="1800" b="1"/>
            </a:lvl5pPr>
            <a:lvl6pPr marL="2598434" indent="0">
              <a:buNone/>
              <a:defRPr sz="1800" b="1"/>
            </a:lvl6pPr>
            <a:lvl7pPr marL="3118121" indent="0">
              <a:buNone/>
              <a:defRPr sz="1800" b="1"/>
            </a:lvl7pPr>
            <a:lvl8pPr marL="3637807" indent="0">
              <a:buNone/>
              <a:defRPr sz="1800" b="1"/>
            </a:lvl8pPr>
            <a:lvl9pPr marL="4157495" indent="0">
              <a:buNone/>
              <a:defRPr sz="1800" b="1"/>
            </a:lvl9pPr>
          </a:lstStyle>
          <a:p>
            <a:pPr lvl="0"/>
            <a:r>
              <a:rPr lang="ru-RU"/>
              <a:t>Образец текста</a:t>
            </a:r>
          </a:p>
        </p:txBody>
      </p:sp>
      <p:sp>
        <p:nvSpPr>
          <p:cNvPr id="4" name="Содержимое 3"/>
          <p:cNvSpPr>
            <a:spLocks noGrp="1"/>
          </p:cNvSpPr>
          <p:nvPr>
            <p:ph sz="half" idx="2"/>
          </p:nvPr>
        </p:nvSpPr>
        <p:spPr>
          <a:xfrm>
            <a:off x="609759" y="2176387"/>
            <a:ext cx="5388320" cy="395403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4980" y="1536179"/>
            <a:ext cx="5390437" cy="640206"/>
          </a:xfrm>
        </p:spPr>
        <p:txBody>
          <a:bodyPr anchor="b"/>
          <a:lstStyle>
            <a:lvl1pPr marL="0" indent="0">
              <a:buNone/>
              <a:defRPr sz="2700" b="1"/>
            </a:lvl1pPr>
            <a:lvl2pPr marL="519686" indent="0">
              <a:buNone/>
              <a:defRPr sz="2300" b="1"/>
            </a:lvl2pPr>
            <a:lvl3pPr marL="1039374" indent="0">
              <a:buNone/>
              <a:defRPr sz="2000" b="1"/>
            </a:lvl3pPr>
            <a:lvl4pPr marL="1559060" indent="0">
              <a:buNone/>
              <a:defRPr sz="1800" b="1"/>
            </a:lvl4pPr>
            <a:lvl5pPr marL="2078747" indent="0">
              <a:buNone/>
              <a:defRPr sz="1800" b="1"/>
            </a:lvl5pPr>
            <a:lvl6pPr marL="2598434" indent="0">
              <a:buNone/>
              <a:defRPr sz="1800" b="1"/>
            </a:lvl6pPr>
            <a:lvl7pPr marL="3118121" indent="0">
              <a:buNone/>
              <a:defRPr sz="1800" b="1"/>
            </a:lvl7pPr>
            <a:lvl8pPr marL="3637807" indent="0">
              <a:buNone/>
              <a:defRPr sz="1800" b="1"/>
            </a:lvl8pPr>
            <a:lvl9pPr marL="4157495" indent="0">
              <a:buNone/>
              <a:defRPr sz="1800" b="1"/>
            </a:lvl9pPr>
          </a:lstStyle>
          <a:p>
            <a:pPr lvl="0"/>
            <a:r>
              <a:rPr lang="ru-RU"/>
              <a:t>Образец текста</a:t>
            </a:r>
          </a:p>
        </p:txBody>
      </p:sp>
      <p:sp>
        <p:nvSpPr>
          <p:cNvPr id="6" name="Содержимое 5"/>
          <p:cNvSpPr>
            <a:spLocks noGrp="1"/>
          </p:cNvSpPr>
          <p:nvPr>
            <p:ph sz="quarter" idx="4"/>
          </p:nvPr>
        </p:nvSpPr>
        <p:spPr>
          <a:xfrm>
            <a:off x="6194980" y="2176387"/>
            <a:ext cx="5390437" cy="3954032"/>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22.06.2022</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22.06.2022</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22.06.2022</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759" y="273240"/>
            <a:ext cx="4012129" cy="1162857"/>
          </a:xfrm>
        </p:spPr>
        <p:txBody>
          <a:bodyPr anchor="b"/>
          <a:lstStyle>
            <a:lvl1pPr algn="l">
              <a:defRPr sz="2300" b="1"/>
            </a:lvl1pPr>
          </a:lstStyle>
          <a:p>
            <a:r>
              <a:rPr lang="ru-RU"/>
              <a:t>Образец заголовка</a:t>
            </a:r>
          </a:p>
        </p:txBody>
      </p:sp>
      <p:sp>
        <p:nvSpPr>
          <p:cNvPr id="3" name="Содержимое 2"/>
          <p:cNvSpPr>
            <a:spLocks noGrp="1"/>
          </p:cNvSpPr>
          <p:nvPr>
            <p:ph idx="1"/>
          </p:nvPr>
        </p:nvSpPr>
        <p:spPr>
          <a:xfrm>
            <a:off x="4767976" y="273242"/>
            <a:ext cx="6817441" cy="5857178"/>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759" y="1436099"/>
            <a:ext cx="4012129" cy="4694321"/>
          </a:xfrm>
        </p:spPr>
        <p:txBody>
          <a:bodyPr/>
          <a:lstStyle>
            <a:lvl1pPr marL="0" indent="0">
              <a:buNone/>
              <a:defRPr sz="1600"/>
            </a:lvl1pPr>
            <a:lvl2pPr marL="519686" indent="0">
              <a:buNone/>
              <a:defRPr sz="1400"/>
            </a:lvl2pPr>
            <a:lvl3pPr marL="1039374" indent="0">
              <a:buNone/>
              <a:defRPr sz="1100"/>
            </a:lvl3pPr>
            <a:lvl4pPr marL="1559060" indent="0">
              <a:buNone/>
              <a:defRPr sz="1000"/>
            </a:lvl4pPr>
            <a:lvl5pPr marL="2078747" indent="0">
              <a:buNone/>
              <a:defRPr sz="1000"/>
            </a:lvl5pPr>
            <a:lvl6pPr marL="2598434" indent="0">
              <a:buNone/>
              <a:defRPr sz="1000"/>
            </a:lvl6pPr>
            <a:lvl7pPr marL="3118121" indent="0">
              <a:buNone/>
              <a:defRPr sz="1000"/>
            </a:lvl7pPr>
            <a:lvl8pPr marL="3637807" indent="0">
              <a:buNone/>
              <a:defRPr sz="1000"/>
            </a:lvl8pPr>
            <a:lvl9pPr marL="4157495"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22.06.2022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90339" y="4803934"/>
            <a:ext cx="7317105" cy="567132"/>
          </a:xfrm>
        </p:spPr>
        <p:txBody>
          <a:bodyPr anchor="b"/>
          <a:lstStyle>
            <a:lvl1pPr algn="l">
              <a:defRPr sz="2300" b="1"/>
            </a:lvl1pPr>
          </a:lstStyle>
          <a:p>
            <a:r>
              <a:rPr lang="ru-RU"/>
              <a:t>Образец заголовка</a:t>
            </a:r>
          </a:p>
        </p:txBody>
      </p:sp>
      <p:sp>
        <p:nvSpPr>
          <p:cNvPr id="3" name="Рисунок 2"/>
          <p:cNvSpPr>
            <a:spLocks noGrp="1"/>
          </p:cNvSpPr>
          <p:nvPr>
            <p:ph type="pic" idx="1"/>
          </p:nvPr>
        </p:nvSpPr>
        <p:spPr>
          <a:xfrm>
            <a:off x="2390339" y="613200"/>
            <a:ext cx="7317105" cy="4117658"/>
          </a:xfrm>
        </p:spPr>
        <p:txBody>
          <a:bodyPr/>
          <a:lstStyle>
            <a:lvl1pPr marL="0" indent="0">
              <a:buNone/>
              <a:defRPr sz="3600"/>
            </a:lvl1pPr>
            <a:lvl2pPr marL="519686" indent="0">
              <a:buNone/>
              <a:defRPr sz="3200"/>
            </a:lvl2pPr>
            <a:lvl3pPr marL="1039374" indent="0">
              <a:buNone/>
              <a:defRPr sz="2700"/>
            </a:lvl3pPr>
            <a:lvl4pPr marL="1559060" indent="0">
              <a:buNone/>
              <a:defRPr sz="2300"/>
            </a:lvl4pPr>
            <a:lvl5pPr marL="2078747" indent="0">
              <a:buNone/>
              <a:defRPr sz="2300"/>
            </a:lvl5pPr>
            <a:lvl6pPr marL="2598434" indent="0">
              <a:buNone/>
              <a:defRPr sz="2300"/>
            </a:lvl6pPr>
            <a:lvl7pPr marL="3118121" indent="0">
              <a:buNone/>
              <a:defRPr sz="2300"/>
            </a:lvl7pPr>
            <a:lvl8pPr marL="3637807" indent="0">
              <a:buNone/>
              <a:defRPr sz="2300"/>
            </a:lvl8pPr>
            <a:lvl9pPr marL="4157495" indent="0">
              <a:buNone/>
              <a:defRPr sz="2300"/>
            </a:lvl9pPr>
          </a:lstStyle>
          <a:p>
            <a:endParaRPr lang="ru-RU" dirty="0"/>
          </a:p>
        </p:txBody>
      </p:sp>
      <p:sp>
        <p:nvSpPr>
          <p:cNvPr id="4" name="Текст 3"/>
          <p:cNvSpPr>
            <a:spLocks noGrp="1"/>
          </p:cNvSpPr>
          <p:nvPr>
            <p:ph type="body" sz="half" idx="2"/>
          </p:nvPr>
        </p:nvSpPr>
        <p:spPr>
          <a:xfrm>
            <a:off x="2390339" y="5371067"/>
            <a:ext cx="7317105" cy="805421"/>
          </a:xfrm>
        </p:spPr>
        <p:txBody>
          <a:bodyPr/>
          <a:lstStyle>
            <a:lvl1pPr marL="0" indent="0">
              <a:buNone/>
              <a:defRPr sz="1600"/>
            </a:lvl1pPr>
            <a:lvl2pPr marL="519686" indent="0">
              <a:buNone/>
              <a:defRPr sz="1400"/>
            </a:lvl2pPr>
            <a:lvl3pPr marL="1039374" indent="0">
              <a:buNone/>
              <a:defRPr sz="1100"/>
            </a:lvl3pPr>
            <a:lvl4pPr marL="1559060" indent="0">
              <a:buNone/>
              <a:defRPr sz="1000"/>
            </a:lvl4pPr>
            <a:lvl5pPr marL="2078747" indent="0">
              <a:buNone/>
              <a:defRPr sz="1000"/>
            </a:lvl5pPr>
            <a:lvl6pPr marL="2598434" indent="0">
              <a:buNone/>
              <a:defRPr sz="1000"/>
            </a:lvl6pPr>
            <a:lvl7pPr marL="3118121" indent="0">
              <a:buNone/>
              <a:defRPr sz="1000"/>
            </a:lvl7pPr>
            <a:lvl8pPr marL="3637807" indent="0">
              <a:buNone/>
              <a:defRPr sz="1000"/>
            </a:lvl8pPr>
            <a:lvl9pPr marL="4157495"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22.06.2022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760" y="274829"/>
            <a:ext cx="10975658" cy="1143794"/>
          </a:xfrm>
          <a:prstGeom prst="rect">
            <a:avLst/>
          </a:prstGeom>
        </p:spPr>
        <p:txBody>
          <a:bodyPr vert="horz" lIns="103936" tIns="51969" rIns="103936" bIns="51969" rtlCol="0" anchor="ctr">
            <a:normAutofit/>
          </a:bodyPr>
          <a:lstStyle/>
          <a:p>
            <a:r>
              <a:rPr lang="ru-RU"/>
              <a:t>Образец заголовка</a:t>
            </a:r>
          </a:p>
        </p:txBody>
      </p:sp>
      <p:sp>
        <p:nvSpPr>
          <p:cNvPr id="3" name="Текст 2"/>
          <p:cNvSpPr>
            <a:spLocks noGrp="1"/>
          </p:cNvSpPr>
          <p:nvPr>
            <p:ph type="body" idx="1"/>
          </p:nvPr>
        </p:nvSpPr>
        <p:spPr>
          <a:xfrm>
            <a:off x="609760" y="1601313"/>
            <a:ext cx="10975658" cy="4529106"/>
          </a:xfrm>
          <a:prstGeom prst="rect">
            <a:avLst/>
          </a:prstGeom>
        </p:spPr>
        <p:txBody>
          <a:bodyPr vert="horz" lIns="103936" tIns="51969" rIns="103936" bIns="51969"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09759" y="6360766"/>
            <a:ext cx="2845541" cy="365379"/>
          </a:xfrm>
          <a:prstGeom prst="rect">
            <a:avLst/>
          </a:prstGeom>
        </p:spPr>
        <p:txBody>
          <a:bodyPr vert="horz" lIns="103936" tIns="51969" rIns="103936" bIns="51969" rtlCol="0" anchor="ctr"/>
          <a:lstStyle>
            <a:lvl1pPr algn="l">
              <a:defRPr sz="1400">
                <a:solidFill>
                  <a:schemeClr val="tx1">
                    <a:tint val="75000"/>
                  </a:schemeClr>
                </a:solidFill>
              </a:defRPr>
            </a:lvl1pPr>
          </a:lstStyle>
          <a:p>
            <a:fld id="{5B106E36-FD25-4E2D-B0AA-010F637433A0}" type="datetimeFigureOut">
              <a:rPr lang="ru-RU" smtClean="0"/>
              <a:pPr/>
              <a:t>22.06.2022</a:t>
            </a:fld>
            <a:endParaRPr lang="ru-RU" dirty="0"/>
          </a:p>
        </p:txBody>
      </p:sp>
      <p:sp>
        <p:nvSpPr>
          <p:cNvPr id="5" name="Нижний колонтитул 4"/>
          <p:cNvSpPr>
            <a:spLocks noGrp="1"/>
          </p:cNvSpPr>
          <p:nvPr>
            <p:ph type="ftr" sz="quarter" idx="3"/>
          </p:nvPr>
        </p:nvSpPr>
        <p:spPr>
          <a:xfrm>
            <a:off x="4166686" y="6360766"/>
            <a:ext cx="3861805" cy="365379"/>
          </a:xfrm>
          <a:prstGeom prst="rect">
            <a:avLst/>
          </a:prstGeom>
        </p:spPr>
        <p:txBody>
          <a:bodyPr vert="horz" lIns="103936" tIns="51969" rIns="103936" bIns="51969" rtlCol="0" anchor="ctr"/>
          <a:lstStyle>
            <a:lvl1pPr algn="ctr">
              <a:defRPr sz="14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739875" y="6360766"/>
            <a:ext cx="2845541" cy="365379"/>
          </a:xfrm>
          <a:prstGeom prst="rect">
            <a:avLst/>
          </a:prstGeom>
        </p:spPr>
        <p:txBody>
          <a:bodyPr vert="horz" lIns="103936" tIns="51969" rIns="103936" bIns="51969" rtlCol="0" anchor="ctr"/>
          <a:lstStyle>
            <a:lvl1pPr algn="r">
              <a:defRPr sz="14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1039374" rtl="0" eaLnBrk="1" latinLnBrk="0" hangingPunct="1">
        <a:spcBef>
          <a:spcPct val="0"/>
        </a:spcBef>
        <a:buNone/>
        <a:defRPr sz="5000" kern="1200">
          <a:solidFill>
            <a:schemeClr val="tx1"/>
          </a:solidFill>
          <a:latin typeface="+mj-lt"/>
          <a:ea typeface="+mj-ea"/>
          <a:cs typeface="+mj-cs"/>
        </a:defRPr>
      </a:lvl1pPr>
    </p:titleStyle>
    <p:bodyStyle>
      <a:lvl1pPr marL="389766" indent="-389766" algn="l" defTabSz="1039374"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44491" indent="-324804" algn="l" defTabSz="1039374"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299217" indent="-259844" algn="l" defTabSz="1039374"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18904"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38590"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58277"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77964"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897651"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17337" indent="-259844" algn="l" defTabSz="1039374"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ru-RU"/>
      </a:defPPr>
      <a:lvl1pPr marL="0" algn="l" defTabSz="1039374" rtl="0" eaLnBrk="1" latinLnBrk="0" hangingPunct="1">
        <a:defRPr sz="2000" kern="1200">
          <a:solidFill>
            <a:schemeClr val="tx1"/>
          </a:solidFill>
          <a:latin typeface="+mn-lt"/>
          <a:ea typeface="+mn-ea"/>
          <a:cs typeface="+mn-cs"/>
        </a:defRPr>
      </a:lvl1pPr>
      <a:lvl2pPr marL="519686" algn="l" defTabSz="1039374" rtl="0" eaLnBrk="1" latinLnBrk="0" hangingPunct="1">
        <a:defRPr sz="2000" kern="1200">
          <a:solidFill>
            <a:schemeClr val="tx1"/>
          </a:solidFill>
          <a:latin typeface="+mn-lt"/>
          <a:ea typeface="+mn-ea"/>
          <a:cs typeface="+mn-cs"/>
        </a:defRPr>
      </a:lvl2pPr>
      <a:lvl3pPr marL="1039374" algn="l" defTabSz="1039374" rtl="0" eaLnBrk="1" latinLnBrk="0" hangingPunct="1">
        <a:defRPr sz="2000" kern="1200">
          <a:solidFill>
            <a:schemeClr val="tx1"/>
          </a:solidFill>
          <a:latin typeface="+mn-lt"/>
          <a:ea typeface="+mn-ea"/>
          <a:cs typeface="+mn-cs"/>
        </a:defRPr>
      </a:lvl3pPr>
      <a:lvl4pPr marL="1559060" algn="l" defTabSz="1039374" rtl="0" eaLnBrk="1" latinLnBrk="0" hangingPunct="1">
        <a:defRPr sz="2000" kern="1200">
          <a:solidFill>
            <a:schemeClr val="tx1"/>
          </a:solidFill>
          <a:latin typeface="+mn-lt"/>
          <a:ea typeface="+mn-ea"/>
          <a:cs typeface="+mn-cs"/>
        </a:defRPr>
      </a:lvl4pPr>
      <a:lvl5pPr marL="2078747" algn="l" defTabSz="1039374" rtl="0" eaLnBrk="1" latinLnBrk="0" hangingPunct="1">
        <a:defRPr sz="2000" kern="1200">
          <a:solidFill>
            <a:schemeClr val="tx1"/>
          </a:solidFill>
          <a:latin typeface="+mn-lt"/>
          <a:ea typeface="+mn-ea"/>
          <a:cs typeface="+mn-cs"/>
        </a:defRPr>
      </a:lvl5pPr>
      <a:lvl6pPr marL="2598434" algn="l" defTabSz="1039374" rtl="0" eaLnBrk="1" latinLnBrk="0" hangingPunct="1">
        <a:defRPr sz="2000" kern="1200">
          <a:solidFill>
            <a:schemeClr val="tx1"/>
          </a:solidFill>
          <a:latin typeface="+mn-lt"/>
          <a:ea typeface="+mn-ea"/>
          <a:cs typeface="+mn-cs"/>
        </a:defRPr>
      </a:lvl6pPr>
      <a:lvl7pPr marL="3118121" algn="l" defTabSz="1039374" rtl="0" eaLnBrk="1" latinLnBrk="0" hangingPunct="1">
        <a:defRPr sz="2000" kern="1200">
          <a:solidFill>
            <a:schemeClr val="tx1"/>
          </a:solidFill>
          <a:latin typeface="+mn-lt"/>
          <a:ea typeface="+mn-ea"/>
          <a:cs typeface="+mn-cs"/>
        </a:defRPr>
      </a:lvl7pPr>
      <a:lvl8pPr marL="3637807" algn="l" defTabSz="1039374" rtl="0" eaLnBrk="1" latinLnBrk="0" hangingPunct="1">
        <a:defRPr sz="2000" kern="1200">
          <a:solidFill>
            <a:schemeClr val="tx1"/>
          </a:solidFill>
          <a:latin typeface="+mn-lt"/>
          <a:ea typeface="+mn-ea"/>
          <a:cs typeface="+mn-cs"/>
        </a:defRPr>
      </a:lvl8pPr>
      <a:lvl9pPr marL="4157495" algn="l" defTabSz="103937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Ольга\Загрузки Телеграмм\5(2)_.jpg"/>
          <p:cNvPicPr>
            <a:picLocks noChangeAspect="1" noChangeArrowheads="1"/>
          </p:cNvPicPr>
          <p:nvPr/>
        </p:nvPicPr>
        <p:blipFill>
          <a:blip r:embed="rId3" cstate="print"/>
          <a:srcRect/>
          <a:stretch>
            <a:fillRect/>
          </a:stretch>
        </p:blipFill>
        <p:spPr bwMode="auto">
          <a:xfrm>
            <a:off x="23092" y="0"/>
            <a:ext cx="12195175" cy="6861175"/>
          </a:xfrm>
          <a:prstGeom prst="rect">
            <a:avLst/>
          </a:prstGeom>
          <a:noFill/>
        </p:spPr>
      </p:pic>
      <p:sp>
        <p:nvSpPr>
          <p:cNvPr id="2" name="Заголовок 1"/>
          <p:cNvSpPr>
            <a:spLocks noGrp="1"/>
          </p:cNvSpPr>
          <p:nvPr>
            <p:ph type="ctrTitle"/>
          </p:nvPr>
        </p:nvSpPr>
        <p:spPr>
          <a:xfrm>
            <a:off x="1282052" y="2216245"/>
            <a:ext cx="6750750" cy="2250251"/>
          </a:xfrm>
        </p:spPr>
        <p:txBody>
          <a:bodyPr>
            <a:noAutofit/>
          </a:bodyPr>
          <a:lstStyle/>
          <a:p>
            <a:pPr algn="l"/>
            <a:r>
              <a:rPr lang="ru-RU" sz="2600" b="1" dirty="0">
                <a:solidFill>
                  <a:schemeClr val="bg1"/>
                </a:solidFill>
              </a:rPr>
              <a:t>Оценочные подходы и методы вне оценочной деятельности. Оценка финансового состояния и анализ сделок</a:t>
            </a:r>
            <a:endParaRPr lang="ru-RU" sz="2600" dirty="0">
              <a:solidFill>
                <a:schemeClr val="bg1"/>
              </a:solidFill>
              <a:latin typeface="Museo Sans Cyrl 900" panose="02000000000000000000" pitchFamily="2" charset="-52"/>
            </a:endParaRPr>
          </a:p>
        </p:txBody>
      </p:sp>
      <p:sp>
        <p:nvSpPr>
          <p:cNvPr id="7" name="Овал 6"/>
          <p:cNvSpPr/>
          <p:nvPr/>
        </p:nvSpPr>
        <p:spPr>
          <a:xfrm>
            <a:off x="9105898" y="1520031"/>
            <a:ext cx="1081089" cy="1081089"/>
          </a:xfrm>
          <a:prstGeom prst="ellipse">
            <a:avLst/>
          </a:prstGeom>
          <a:no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8" name="TextBox 7"/>
          <p:cNvSpPr txBox="1"/>
          <p:nvPr/>
        </p:nvSpPr>
        <p:spPr>
          <a:xfrm>
            <a:off x="9075736" y="2899192"/>
            <a:ext cx="2228803" cy="1261884"/>
          </a:xfrm>
          <a:prstGeom prst="rect">
            <a:avLst/>
          </a:prstGeom>
          <a:noFill/>
        </p:spPr>
        <p:txBody>
          <a:bodyPr wrap="square" rtlCol="0">
            <a:spAutoFit/>
          </a:bodyPr>
          <a:lstStyle/>
          <a:p>
            <a:r>
              <a:rPr lang="ru-RU" sz="1000" spc="50" dirty="0">
                <a:solidFill>
                  <a:schemeClr val="bg1"/>
                </a:solidFill>
                <a:latin typeface="Museo Sans Cyrl 300" pitchFamily="50" charset="-52"/>
              </a:rPr>
              <a:t>СПИКЕР</a:t>
            </a:r>
          </a:p>
          <a:p>
            <a:endParaRPr lang="ru-RU" sz="800" dirty="0">
              <a:solidFill>
                <a:schemeClr val="bg1"/>
              </a:solidFill>
              <a:latin typeface="Museo Sans Cyrl 300" pitchFamily="50" charset="-52"/>
            </a:endParaRPr>
          </a:p>
          <a:p>
            <a:endParaRPr lang="ru-RU" sz="800" dirty="0">
              <a:solidFill>
                <a:schemeClr val="bg1"/>
              </a:solidFill>
              <a:latin typeface="Museo Sans Cyrl 300" pitchFamily="50" charset="-52"/>
            </a:endParaRPr>
          </a:p>
          <a:p>
            <a:r>
              <a:rPr lang="ru-RU" sz="1600" spc="50" dirty="0">
                <a:solidFill>
                  <a:schemeClr val="bg1"/>
                </a:solidFill>
                <a:latin typeface="Museo Sans Cyrl 900" pitchFamily="50" charset="-52"/>
              </a:rPr>
              <a:t>Дмитрий </a:t>
            </a:r>
            <a:r>
              <a:rPr lang="ru-RU" sz="1600" spc="50" dirty="0" err="1">
                <a:solidFill>
                  <a:schemeClr val="bg1"/>
                </a:solidFill>
                <a:latin typeface="Museo Sans Cyrl 900" pitchFamily="50" charset="-52"/>
              </a:rPr>
              <a:t>Жарский</a:t>
            </a:r>
            <a:endParaRPr lang="ru-RU" sz="1600" spc="50" dirty="0">
              <a:solidFill>
                <a:schemeClr val="bg1"/>
              </a:solidFill>
              <a:latin typeface="Museo Sans Cyrl 900" pitchFamily="50" charset="-52"/>
            </a:endParaRPr>
          </a:p>
          <a:p>
            <a:endParaRPr lang="ru-RU" sz="1000" dirty="0">
              <a:solidFill>
                <a:schemeClr val="bg1"/>
              </a:solidFill>
              <a:latin typeface="Museo Sans Cyrl 700" pitchFamily="50" charset="-52"/>
            </a:endParaRPr>
          </a:p>
          <a:p>
            <a:r>
              <a:rPr lang="ru-RU" sz="1200" spc="10" dirty="0">
                <a:solidFill>
                  <a:schemeClr val="tx2">
                    <a:lumMod val="60000"/>
                    <a:lumOff val="40000"/>
                  </a:schemeClr>
                </a:solidFill>
                <a:latin typeface="Museo Sans Cyrl 100" pitchFamily="50" charset="-52"/>
              </a:rPr>
              <a:t>Директор экспертной группы </a:t>
            </a:r>
            <a:r>
              <a:rPr lang="en-US" sz="1200" spc="10" dirty="0" err="1">
                <a:solidFill>
                  <a:schemeClr val="tx2">
                    <a:lumMod val="60000"/>
                    <a:lumOff val="40000"/>
                  </a:schemeClr>
                </a:solidFill>
                <a:latin typeface="Museo Sans Cyrl 100" pitchFamily="50" charset="-52"/>
              </a:rPr>
              <a:t>Veta</a:t>
            </a:r>
            <a:endParaRPr lang="ru-RU" sz="1200" spc="10" dirty="0">
              <a:solidFill>
                <a:schemeClr val="tx2">
                  <a:lumMod val="60000"/>
                  <a:lumOff val="40000"/>
                </a:schemeClr>
              </a:solidFill>
              <a:latin typeface="Museo Sans Cyrl 100" pitchFamily="50" charset="-52"/>
            </a:endParaRPr>
          </a:p>
        </p:txBody>
      </p:sp>
      <p:sp>
        <p:nvSpPr>
          <p:cNvPr id="5" name="Прямоугольник 4"/>
          <p:cNvSpPr/>
          <p:nvPr/>
        </p:nvSpPr>
        <p:spPr>
          <a:xfrm>
            <a:off x="1011237" y="2601120"/>
            <a:ext cx="90795" cy="159534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2882" y="1457685"/>
            <a:ext cx="1807766" cy="1205780"/>
          </a:xfrm>
          <a:prstGeom prst="rect">
            <a:avLst/>
          </a:prstGeom>
        </p:spPr>
      </p:pic>
      <p:sp>
        <p:nvSpPr>
          <p:cNvPr id="3" name="Прямоугольник 2"/>
          <p:cNvSpPr/>
          <p:nvPr/>
        </p:nvSpPr>
        <p:spPr>
          <a:xfrm>
            <a:off x="10760397" y="5716151"/>
            <a:ext cx="630070" cy="360563"/>
          </a:xfrm>
          <a:prstGeom prst="rect">
            <a:avLst/>
          </a:prstGeom>
          <a:solidFill>
            <a:srgbClr val="005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10584460" y="5743699"/>
            <a:ext cx="720080" cy="323165"/>
          </a:xfrm>
          <a:prstGeom prst="rect">
            <a:avLst/>
          </a:prstGeom>
          <a:noFill/>
          <a:ln>
            <a:noFill/>
          </a:ln>
        </p:spPr>
        <p:txBody>
          <a:bodyPr wrap="square" rtlCol="0">
            <a:spAutoFit/>
          </a:bodyPr>
          <a:lstStyle/>
          <a:p>
            <a:pPr>
              <a:lnSpc>
                <a:spcPct val="125000"/>
              </a:lnSpc>
            </a:pPr>
            <a:r>
              <a:rPr lang="ru-RU" sz="1200" dirty="0">
                <a:solidFill>
                  <a:schemeClr val="tx2">
                    <a:lumMod val="40000"/>
                    <a:lumOff val="60000"/>
                  </a:schemeClr>
                </a:solidFill>
                <a:latin typeface="Museo Sans Cyrl 300" pitchFamily="50" charset="-52"/>
              </a:rPr>
              <a:t>202</a:t>
            </a:r>
            <a:r>
              <a:rPr lang="en-US" sz="1200" dirty="0">
                <a:solidFill>
                  <a:schemeClr val="tx2">
                    <a:lumMod val="40000"/>
                    <a:lumOff val="60000"/>
                  </a:schemeClr>
                </a:solidFill>
                <a:latin typeface="Museo Sans Cyrl 300" pitchFamily="50" charset="-52"/>
              </a:rPr>
              <a:t>2</a:t>
            </a:r>
            <a:endParaRPr lang="ru-RU" sz="1200" dirty="0">
              <a:solidFill>
                <a:schemeClr val="tx2">
                  <a:lumMod val="40000"/>
                  <a:lumOff val="60000"/>
                </a:schemeClr>
              </a:solidFill>
              <a:latin typeface="Museo Sans Cyrl 300" pitchFamily="50" charset="-52"/>
            </a:endParaRPr>
          </a:p>
        </p:txBody>
      </p:sp>
    </p:spTree>
    <p:extLst>
      <p:ext uri="{BB962C8B-B14F-4D97-AF65-F5344CB8AC3E}">
        <p14:creationId xmlns:p14="http://schemas.microsoft.com/office/powerpoint/2010/main" val="1461051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Ольга\Загрузки Телеграмм\9-33.jpg"/>
          <p:cNvPicPr>
            <a:picLocks noChangeAspect="1" noChangeArrowheads="1"/>
          </p:cNvPicPr>
          <p:nvPr/>
        </p:nvPicPr>
        <p:blipFill>
          <a:blip r:embed="rId2" cstate="print"/>
          <a:srcRect/>
          <a:stretch>
            <a:fillRect/>
          </a:stretch>
        </p:blipFill>
        <p:spPr bwMode="auto">
          <a:xfrm>
            <a:off x="0" y="63559"/>
            <a:ext cx="12195175" cy="6861175"/>
          </a:xfrm>
          <a:prstGeom prst="rect">
            <a:avLst/>
          </a:prstGeom>
          <a:noFill/>
        </p:spPr>
      </p:pic>
      <p:sp>
        <p:nvSpPr>
          <p:cNvPr id="2" name="Заголовок 1"/>
          <p:cNvSpPr>
            <a:spLocks noGrp="1"/>
          </p:cNvSpPr>
          <p:nvPr>
            <p:ph type="ctrTitle"/>
          </p:nvPr>
        </p:nvSpPr>
        <p:spPr>
          <a:xfrm>
            <a:off x="896936" y="764381"/>
            <a:ext cx="9161091" cy="821795"/>
          </a:xfrm>
        </p:spPr>
        <p:txBody>
          <a:bodyPr>
            <a:noAutofit/>
          </a:bodyPr>
          <a:lstStyle/>
          <a:p>
            <a:pPr algn="l"/>
            <a:r>
              <a:rPr lang="ru-RU" sz="3600" b="1" dirty="0"/>
              <a:t>Коэффициентный анализ отчетности </a:t>
            </a:r>
          </a:p>
        </p:txBody>
      </p:sp>
      <p:sp>
        <p:nvSpPr>
          <p:cNvPr id="5" name="TextBox 4"/>
          <p:cNvSpPr txBox="1"/>
          <p:nvPr/>
        </p:nvSpPr>
        <p:spPr>
          <a:xfrm>
            <a:off x="454993" y="1932670"/>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1</a:t>
            </a:r>
          </a:p>
        </p:txBody>
      </p:sp>
      <p:sp>
        <p:nvSpPr>
          <p:cNvPr id="9" name="TextBox 8"/>
          <p:cNvSpPr txBox="1"/>
          <p:nvPr/>
        </p:nvSpPr>
        <p:spPr>
          <a:xfrm>
            <a:off x="454993" y="3049346"/>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2</a:t>
            </a:r>
          </a:p>
        </p:txBody>
      </p:sp>
      <p:sp>
        <p:nvSpPr>
          <p:cNvPr id="10" name="TextBox 9"/>
          <p:cNvSpPr txBox="1"/>
          <p:nvPr/>
        </p:nvSpPr>
        <p:spPr>
          <a:xfrm>
            <a:off x="443917" y="4327620"/>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3</a:t>
            </a:r>
          </a:p>
        </p:txBody>
      </p:sp>
      <p:sp>
        <p:nvSpPr>
          <p:cNvPr id="11" name="TextBox 10"/>
          <p:cNvSpPr txBox="1"/>
          <p:nvPr/>
        </p:nvSpPr>
        <p:spPr>
          <a:xfrm>
            <a:off x="1200148" y="1936369"/>
            <a:ext cx="5276713" cy="400110"/>
          </a:xfrm>
          <a:prstGeom prst="rect">
            <a:avLst/>
          </a:prstGeom>
          <a:noFill/>
        </p:spPr>
        <p:txBody>
          <a:bodyPr wrap="square" rtlCol="0">
            <a:spAutoFit/>
          </a:bodyPr>
          <a:lstStyle/>
          <a:p>
            <a:r>
              <a:rPr lang="ru-RU" b="1" dirty="0"/>
              <a:t>Платежеспособность</a:t>
            </a:r>
            <a:endParaRPr lang="ru-RU" sz="1800" b="1" dirty="0">
              <a:latin typeface="Museo Sans Cyrl 900" pitchFamily="50" charset="-52"/>
            </a:endParaRPr>
          </a:p>
        </p:txBody>
      </p:sp>
      <p:sp>
        <p:nvSpPr>
          <p:cNvPr id="12" name="TextBox 11"/>
          <p:cNvSpPr txBox="1"/>
          <p:nvPr/>
        </p:nvSpPr>
        <p:spPr>
          <a:xfrm>
            <a:off x="1121387" y="4427147"/>
            <a:ext cx="4982508" cy="400110"/>
          </a:xfrm>
          <a:prstGeom prst="rect">
            <a:avLst/>
          </a:prstGeom>
          <a:noFill/>
        </p:spPr>
        <p:txBody>
          <a:bodyPr wrap="square" rtlCol="0">
            <a:spAutoFit/>
          </a:bodyPr>
          <a:lstStyle/>
          <a:p>
            <a:r>
              <a:rPr lang="ru-RU" b="1" dirty="0"/>
              <a:t>Эффективность и деловая активность</a:t>
            </a:r>
            <a:endParaRPr lang="ru-RU" sz="1800" b="1" dirty="0">
              <a:latin typeface="Museo Sans Cyrl 900" pitchFamily="50" charset="-52"/>
            </a:endParaRPr>
          </a:p>
        </p:txBody>
      </p:sp>
      <p:sp>
        <p:nvSpPr>
          <p:cNvPr id="13" name="TextBox 12"/>
          <p:cNvSpPr txBox="1"/>
          <p:nvPr/>
        </p:nvSpPr>
        <p:spPr>
          <a:xfrm>
            <a:off x="1200148" y="3106034"/>
            <a:ext cx="5276713" cy="400110"/>
          </a:xfrm>
          <a:prstGeom prst="rect">
            <a:avLst/>
          </a:prstGeom>
          <a:noFill/>
        </p:spPr>
        <p:txBody>
          <a:bodyPr wrap="square" rtlCol="0">
            <a:spAutoFit/>
          </a:bodyPr>
          <a:lstStyle/>
          <a:p>
            <a:r>
              <a:rPr lang="ru-RU" b="1" dirty="0"/>
              <a:t>Устойчивость</a:t>
            </a:r>
            <a:endParaRPr lang="ru-RU" sz="1800" b="1" dirty="0">
              <a:latin typeface="Museo Sans Cyrl 900" pitchFamily="50" charset="-52"/>
            </a:endParaRPr>
          </a:p>
        </p:txBody>
      </p:sp>
      <p:sp>
        <p:nvSpPr>
          <p:cNvPr id="15" name="TextBox 14"/>
          <p:cNvSpPr txBox="1"/>
          <p:nvPr/>
        </p:nvSpPr>
        <p:spPr>
          <a:xfrm>
            <a:off x="1189072" y="2310382"/>
            <a:ext cx="6705745" cy="646331"/>
          </a:xfrm>
          <a:prstGeom prst="rect">
            <a:avLst/>
          </a:prstGeom>
          <a:noFill/>
        </p:spPr>
        <p:txBody>
          <a:bodyPr wrap="square" rtlCol="0">
            <a:spAutoFit/>
          </a:bodyPr>
          <a:lstStyle/>
          <a:p>
            <a:pPr algn="just"/>
            <a:r>
              <a:rPr lang="ru-RU" sz="1800" i="1" dirty="0">
                <a:latin typeface="Museo Sans Cyrl 900" pitchFamily="50" charset="-52"/>
              </a:rPr>
              <a:t>Коэффициенты ликвидности, обеспеченность обязательств активами, степень платежеспособности </a:t>
            </a:r>
          </a:p>
        </p:txBody>
      </p:sp>
      <p:sp>
        <p:nvSpPr>
          <p:cNvPr id="16" name="TextBox 15"/>
          <p:cNvSpPr txBox="1"/>
          <p:nvPr/>
        </p:nvSpPr>
        <p:spPr>
          <a:xfrm>
            <a:off x="1189072" y="3503817"/>
            <a:ext cx="6705745" cy="923330"/>
          </a:xfrm>
          <a:prstGeom prst="rect">
            <a:avLst/>
          </a:prstGeom>
          <a:noFill/>
        </p:spPr>
        <p:txBody>
          <a:bodyPr wrap="square" rtlCol="0">
            <a:spAutoFit/>
          </a:bodyPr>
          <a:lstStyle/>
          <a:p>
            <a:pPr algn="just"/>
            <a:r>
              <a:rPr lang="ru-RU" sz="1800" i="1" dirty="0"/>
              <a:t>Коэффициенты автономии, обеспеченности собственными оборотными средствами, соотношение капитала и обязательств</a:t>
            </a:r>
          </a:p>
        </p:txBody>
      </p:sp>
      <p:sp>
        <p:nvSpPr>
          <p:cNvPr id="17" name="TextBox 16"/>
          <p:cNvSpPr txBox="1"/>
          <p:nvPr/>
        </p:nvSpPr>
        <p:spPr>
          <a:xfrm>
            <a:off x="1133219" y="4921829"/>
            <a:ext cx="5603016" cy="369332"/>
          </a:xfrm>
          <a:prstGeom prst="rect">
            <a:avLst/>
          </a:prstGeom>
          <a:noFill/>
        </p:spPr>
        <p:txBody>
          <a:bodyPr wrap="square" rtlCol="0">
            <a:spAutoFit/>
          </a:bodyPr>
          <a:lstStyle/>
          <a:p>
            <a:pPr algn="just"/>
            <a:r>
              <a:rPr lang="ru-RU" sz="1800" i="1" dirty="0"/>
              <a:t>Рентабельность и оборачиваемость</a:t>
            </a:r>
            <a:endParaRPr lang="ru-RU" sz="1800" i="1" dirty="0">
              <a:latin typeface="Museo Sans Cyrl 900" pitchFamily="50" charset="-52"/>
            </a:endParaRPr>
          </a:p>
        </p:txBody>
      </p:sp>
      <p:pic>
        <p:nvPicPr>
          <p:cNvPr id="14" name="Picture 2" descr="D:\Ольга\Загрузки Телеграмм\15-54.jpg"/>
          <p:cNvPicPr>
            <a:picLocks noChangeAspect="1" noChangeArrowheads="1"/>
          </p:cNvPicPr>
          <p:nvPr/>
        </p:nvPicPr>
        <p:blipFill>
          <a:blip r:embed="rId3" cstate="print"/>
          <a:srcRect/>
          <a:stretch>
            <a:fillRect/>
          </a:stretch>
        </p:blipFill>
        <p:spPr bwMode="auto">
          <a:xfrm>
            <a:off x="4902" y="0"/>
            <a:ext cx="12195175" cy="6861175"/>
          </a:xfrm>
          <a:prstGeom prst="rect">
            <a:avLst/>
          </a:prstGeom>
          <a:noFill/>
        </p:spPr>
      </p:pic>
      <p:sp>
        <p:nvSpPr>
          <p:cNvPr id="18" name="Заголовок 1"/>
          <p:cNvSpPr txBox="1">
            <a:spLocks/>
          </p:cNvSpPr>
          <p:nvPr/>
        </p:nvSpPr>
        <p:spPr>
          <a:xfrm>
            <a:off x="816494" y="281031"/>
            <a:ext cx="8621030" cy="1054894"/>
          </a:xfrm>
          <a:prstGeom prst="rect">
            <a:avLst/>
          </a:prstGeom>
        </p:spPr>
        <p:txBody>
          <a:bodyPr vert="horz" lIns="103936" tIns="51969" rIns="103936" bIns="51969" rtlCol="0" anchor="ctr">
            <a:norm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t>Показатели устойчивости</a:t>
            </a:r>
          </a:p>
        </p:txBody>
      </p:sp>
      <p:sp>
        <p:nvSpPr>
          <p:cNvPr id="19" name="Текст 2"/>
          <p:cNvSpPr txBox="1">
            <a:spLocks/>
          </p:cNvSpPr>
          <p:nvPr/>
        </p:nvSpPr>
        <p:spPr>
          <a:xfrm>
            <a:off x="166391" y="1369931"/>
            <a:ext cx="6569844" cy="5211799"/>
          </a:xfrm>
          <a:prstGeom prst="rect">
            <a:avLst/>
          </a:prstGeom>
        </p:spPr>
        <p:txBody>
          <a:bodyPr vert="horz" lIns="103936" tIns="51969" rIns="103936" bIns="51969" rtlCol="0">
            <a:normAutofit/>
          </a:bodyPr>
          <a:lstStyle>
            <a:lvl1pPr marL="0" indent="0" algn="ctr" defTabSz="1039374" rtl="0" eaLnBrk="1" latinLnBrk="0" hangingPunct="1">
              <a:spcBef>
                <a:spcPct val="20000"/>
              </a:spcBef>
              <a:buFont typeface="Arial" pitchFamily="34" charset="0"/>
              <a:buNone/>
              <a:defRPr sz="3600" kern="1200">
                <a:solidFill>
                  <a:schemeClr val="tx1">
                    <a:tint val="75000"/>
                  </a:schemeClr>
                </a:solidFill>
                <a:latin typeface="+mn-lt"/>
                <a:ea typeface="+mn-ea"/>
                <a:cs typeface="+mn-cs"/>
              </a:defRPr>
            </a:lvl1pPr>
            <a:lvl2pPr marL="519686" indent="0" algn="ctr" defTabSz="1039374"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2pPr>
            <a:lvl3pPr marL="1039374" indent="0" algn="ctr" defTabSz="1039374" rtl="0" eaLnBrk="1" latinLnBrk="0" hangingPunct="1">
              <a:spcBef>
                <a:spcPct val="20000"/>
              </a:spcBef>
              <a:buFont typeface="Arial" pitchFamily="34" charset="0"/>
              <a:buNone/>
              <a:defRPr sz="2700" kern="1200">
                <a:solidFill>
                  <a:schemeClr val="tx1">
                    <a:tint val="75000"/>
                  </a:schemeClr>
                </a:solidFill>
                <a:latin typeface="+mn-lt"/>
                <a:ea typeface="+mn-ea"/>
                <a:cs typeface="+mn-cs"/>
              </a:defRPr>
            </a:lvl3pPr>
            <a:lvl4pPr marL="1559060"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4pPr>
            <a:lvl5pPr marL="207874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5pPr>
            <a:lvl6pPr marL="2598434"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6pPr>
            <a:lvl7pPr marL="3118121"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7pPr>
            <a:lvl8pPr marL="363780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8pPr>
            <a:lvl9pPr marL="4157495"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9pPr>
          </a:lstStyle>
          <a:p>
            <a:pPr algn="just"/>
            <a:r>
              <a:rPr lang="ru-RU" sz="1800" dirty="0">
                <a:solidFill>
                  <a:schemeClr val="tx1"/>
                </a:solidFill>
                <a:latin typeface="+mj-lt"/>
              </a:rPr>
              <a:t>Используются следующие коэффициенты:</a:t>
            </a:r>
          </a:p>
          <a:p>
            <a:pPr algn="just"/>
            <a:endParaRPr lang="ru-RU" sz="1800" dirty="0">
              <a:solidFill>
                <a:schemeClr val="tx1"/>
              </a:solidFill>
              <a:latin typeface="+mj-lt"/>
            </a:endParaRPr>
          </a:p>
          <a:p>
            <a:pPr algn="just"/>
            <a:endParaRPr lang="ru-RU" sz="1800" dirty="0">
              <a:solidFill>
                <a:schemeClr val="tx1"/>
              </a:solidFill>
              <a:latin typeface="+mj-lt"/>
            </a:endParaRPr>
          </a:p>
          <a:p>
            <a:pPr marL="285750" indent="-285750" algn="just">
              <a:buFontTx/>
              <a:buChar char="-"/>
            </a:pPr>
            <a:r>
              <a:rPr lang="ru-RU" sz="1800" b="1" u="sng" dirty="0">
                <a:solidFill>
                  <a:schemeClr val="tx1"/>
                </a:solidFill>
                <a:latin typeface="+mj-lt"/>
              </a:rPr>
              <a:t>коэффициент автономии</a:t>
            </a:r>
            <a:r>
              <a:rPr lang="ru-RU" sz="1800" b="1" dirty="0">
                <a:solidFill>
                  <a:schemeClr val="tx1"/>
                </a:solidFill>
                <a:latin typeface="+mj-lt"/>
              </a:rPr>
              <a:t> </a:t>
            </a:r>
            <a:r>
              <a:rPr lang="ru-RU" sz="1800" dirty="0">
                <a:solidFill>
                  <a:schemeClr val="tx1"/>
                </a:solidFill>
                <a:latin typeface="+mj-lt"/>
              </a:rPr>
              <a:t>– относительное выражение чистых активов, соотношение собственных средств и валюты баланса </a:t>
            </a:r>
            <a:r>
              <a:rPr lang="ru-RU" sz="1800" u="sng" dirty="0">
                <a:solidFill>
                  <a:schemeClr val="tx1"/>
                </a:solidFill>
                <a:latin typeface="+mj-lt"/>
              </a:rPr>
              <a:t>(= чистые активы/все активы)</a:t>
            </a:r>
          </a:p>
          <a:p>
            <a:pPr marL="285750" indent="-285750" algn="just">
              <a:buFontTx/>
              <a:buChar char="-"/>
            </a:pPr>
            <a:endParaRPr lang="ru-RU" sz="1800" dirty="0">
              <a:solidFill>
                <a:schemeClr val="tx1"/>
              </a:solidFill>
              <a:latin typeface="+mj-lt"/>
            </a:endParaRPr>
          </a:p>
          <a:p>
            <a:pPr marL="285750" indent="-285750" algn="just">
              <a:buFontTx/>
              <a:buChar char="-"/>
            </a:pPr>
            <a:r>
              <a:rPr lang="ru-RU" sz="1800" u="sng" dirty="0">
                <a:solidFill>
                  <a:schemeClr val="tx1"/>
                </a:solidFill>
                <a:latin typeface="+mj-lt"/>
              </a:rPr>
              <a:t>коэффициент обеспеченности собственными оборотными средствами</a:t>
            </a:r>
            <a:r>
              <a:rPr lang="ru-RU" sz="1800" dirty="0">
                <a:solidFill>
                  <a:schemeClr val="tx1"/>
                </a:solidFill>
                <a:latin typeface="+mj-lt"/>
              </a:rPr>
              <a:t> – малоинформативный показатель в силу высокой </a:t>
            </a:r>
            <a:r>
              <a:rPr lang="ru-RU" sz="1800" dirty="0" err="1">
                <a:solidFill>
                  <a:schemeClr val="tx1"/>
                </a:solidFill>
                <a:latin typeface="+mj-lt"/>
              </a:rPr>
              <a:t>закредитованности</a:t>
            </a:r>
            <a:r>
              <a:rPr lang="ru-RU" sz="1800" dirty="0">
                <a:solidFill>
                  <a:schemeClr val="tx1"/>
                </a:solidFill>
                <a:latin typeface="+mj-lt"/>
              </a:rPr>
              <a:t> компаний; отношение </a:t>
            </a:r>
            <a:r>
              <a:rPr lang="ru-RU" sz="1800" dirty="0">
                <a:solidFill>
                  <a:schemeClr val="tx1"/>
                </a:solidFill>
              </a:rPr>
              <a:t>разницы собственных средств и скорректированных </a:t>
            </a:r>
            <a:r>
              <a:rPr lang="ru-RU" sz="1800" dirty="0" err="1">
                <a:solidFill>
                  <a:schemeClr val="tx1"/>
                </a:solidFill>
              </a:rPr>
              <a:t>внеоборотных</a:t>
            </a:r>
            <a:r>
              <a:rPr lang="ru-RU" sz="1800" dirty="0">
                <a:solidFill>
                  <a:schemeClr val="tx1"/>
                </a:solidFill>
              </a:rPr>
              <a:t> активов к величине оборотных активов</a:t>
            </a:r>
          </a:p>
          <a:p>
            <a:pPr algn="just"/>
            <a:endParaRPr lang="ru-RU" sz="1800" dirty="0">
              <a:solidFill>
                <a:schemeClr val="tx1"/>
              </a:solidFill>
              <a:latin typeface="+mj-lt"/>
            </a:endParaRPr>
          </a:p>
          <a:p>
            <a:pPr algn="just"/>
            <a:endParaRPr lang="ru-RU" sz="1800" dirty="0">
              <a:latin typeface="+mj-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471962" y="213532"/>
            <a:ext cx="10858743" cy="1054894"/>
          </a:xfrm>
        </p:spPr>
        <p:txBody>
          <a:bodyPr>
            <a:normAutofit/>
          </a:bodyPr>
          <a:lstStyle/>
          <a:p>
            <a:pPr algn="l"/>
            <a:r>
              <a:rPr lang="ru-RU" sz="3600" b="1" dirty="0"/>
              <a:t>Платежеспособность (ликвидность)</a:t>
            </a:r>
          </a:p>
        </p:txBody>
      </p:sp>
      <p:sp>
        <p:nvSpPr>
          <p:cNvPr id="3" name="Текст 2"/>
          <p:cNvSpPr>
            <a:spLocks noGrp="1"/>
          </p:cNvSpPr>
          <p:nvPr>
            <p:ph type="body" idx="1"/>
          </p:nvPr>
        </p:nvSpPr>
        <p:spPr>
          <a:xfrm>
            <a:off x="291942" y="1136126"/>
            <a:ext cx="7785865" cy="5040560"/>
          </a:xfrm>
        </p:spPr>
        <p:txBody>
          <a:bodyPr>
            <a:normAutofit lnSpcReduction="10000"/>
          </a:bodyPr>
          <a:lstStyle/>
          <a:p>
            <a:pPr algn="just"/>
            <a:r>
              <a:rPr lang="ru-RU" sz="1800" b="0" dirty="0">
                <a:latin typeface="+mj-lt"/>
              </a:rPr>
              <a:t>В основе анализа платежеспособности лежат 2 принципа-допущения:</a:t>
            </a:r>
          </a:p>
          <a:p>
            <a:pPr algn="just"/>
            <a:endParaRPr lang="ru-RU" sz="1800" b="0" dirty="0">
              <a:latin typeface="+mj-lt"/>
            </a:endParaRPr>
          </a:p>
          <a:p>
            <a:pPr marL="285750" indent="-285750" algn="just">
              <a:buFontTx/>
              <a:buChar char="-"/>
            </a:pPr>
            <a:r>
              <a:rPr lang="ru-RU" sz="1800" b="0" dirty="0">
                <a:latin typeface="+mj-lt"/>
              </a:rPr>
              <a:t>активы/пассивы отличаются по степени ликвидности/срочности, расположены в балансе от наименее ликвидного/срочного к наиболее ликвидным/срочным (условно – от основных средств к денежным средствам);</a:t>
            </a:r>
          </a:p>
          <a:p>
            <a:pPr marL="285750" indent="-285750" algn="just">
              <a:buFontTx/>
              <a:buChar char="-"/>
            </a:pPr>
            <a:endParaRPr lang="ru-RU" sz="1800" b="0" dirty="0">
              <a:latin typeface="+mj-lt"/>
            </a:endParaRPr>
          </a:p>
          <a:p>
            <a:pPr algn="just"/>
            <a:r>
              <a:rPr lang="ru-RU" sz="1800" b="0" dirty="0">
                <a:latin typeface="+mj-lt"/>
              </a:rPr>
              <a:t>Это условное расположение: дебиторская задолженность может быть существенно менее ликвидной по сравнению с некоторыми основными средствами (например, недвижимость).</a:t>
            </a:r>
          </a:p>
          <a:p>
            <a:pPr algn="just"/>
            <a:endParaRPr lang="ru-RU" sz="1800" b="0" dirty="0">
              <a:latin typeface="+mj-lt"/>
            </a:endParaRPr>
          </a:p>
          <a:p>
            <a:pPr marL="285750" indent="-285750" algn="just">
              <a:buFontTx/>
              <a:buChar char="-"/>
            </a:pPr>
            <a:r>
              <a:rPr lang="ru-RU" sz="1800" b="0" dirty="0">
                <a:latin typeface="+mj-lt"/>
              </a:rPr>
              <a:t>одномоментное предъявление всех обязательств в расчете </a:t>
            </a:r>
            <a:r>
              <a:rPr lang="en-US" sz="1800" b="0" dirty="0">
                <a:latin typeface="+mj-lt"/>
              </a:rPr>
              <a:t>(</a:t>
            </a:r>
            <a:r>
              <a:rPr lang="ru-RU" sz="1800" b="0" dirty="0">
                <a:latin typeface="+mj-lt"/>
              </a:rPr>
              <a:t>это возможно лишь теоретически). </a:t>
            </a:r>
          </a:p>
          <a:p>
            <a:pPr algn="just"/>
            <a:endParaRPr lang="ru-RU" sz="1800" b="0" dirty="0">
              <a:latin typeface="+mj-lt"/>
            </a:endParaRPr>
          </a:p>
          <a:p>
            <a:pPr algn="just"/>
            <a:r>
              <a:rPr lang="ru-RU" sz="1800" b="0" dirty="0">
                <a:latin typeface="+mj-lt"/>
              </a:rPr>
              <a:t>В рамках анализа платежеспособности сопоставляются различные по степени ликвидности группы активов с обязательствами различной степени срочности. </a:t>
            </a:r>
            <a:endParaRPr lang="ru-RU" sz="1800" b="0" dirty="0"/>
          </a:p>
        </p:txBody>
      </p:sp>
    </p:spTree>
    <p:extLst>
      <p:ext uri="{BB962C8B-B14F-4D97-AF65-F5344CB8AC3E}">
        <p14:creationId xmlns:p14="http://schemas.microsoft.com/office/powerpoint/2010/main" val="304580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894957" y="416046"/>
            <a:ext cx="8621030" cy="1054894"/>
          </a:xfrm>
        </p:spPr>
        <p:txBody>
          <a:bodyPr>
            <a:normAutofit/>
          </a:bodyPr>
          <a:lstStyle/>
          <a:p>
            <a:pPr algn="l"/>
            <a:r>
              <a:rPr lang="ru-RU" sz="3600" b="1" dirty="0"/>
              <a:t>Коэффициенты платежеспособности</a:t>
            </a:r>
          </a:p>
        </p:txBody>
      </p:sp>
      <p:sp>
        <p:nvSpPr>
          <p:cNvPr id="3" name="Текст 2"/>
          <p:cNvSpPr>
            <a:spLocks noGrp="1"/>
          </p:cNvSpPr>
          <p:nvPr>
            <p:ph type="body" idx="1"/>
          </p:nvPr>
        </p:nvSpPr>
        <p:spPr>
          <a:xfrm>
            <a:off x="894957" y="1470940"/>
            <a:ext cx="6892500" cy="5213036"/>
          </a:xfrm>
        </p:spPr>
        <p:txBody>
          <a:bodyPr>
            <a:normAutofit/>
          </a:bodyPr>
          <a:lstStyle/>
          <a:p>
            <a:pPr marL="285750" indent="-285750" algn="just">
              <a:buFontTx/>
              <a:buChar char="-"/>
            </a:pPr>
            <a:r>
              <a:rPr lang="ru-RU" sz="1800" b="0" dirty="0">
                <a:latin typeface="+mj-lt"/>
              </a:rPr>
              <a:t>коэффициент абсолютной ликвидности – отношение наиболее ликвидных активов (денежные средства и краткосрочные финансовые вложения) к текущим обязательствам (до 12 мес.)</a:t>
            </a:r>
          </a:p>
          <a:p>
            <a:pPr marL="285750" indent="-285750" algn="just">
              <a:buFontTx/>
              <a:buChar char="-"/>
            </a:pPr>
            <a:endParaRPr lang="ru-RU" sz="1800" b="0" dirty="0">
              <a:latin typeface="+mj-lt"/>
            </a:endParaRPr>
          </a:p>
          <a:p>
            <a:pPr marL="285750" indent="-285750" algn="just">
              <a:buFontTx/>
              <a:buChar char="-"/>
            </a:pPr>
            <a:r>
              <a:rPr lang="ru-RU" sz="1800" b="0" dirty="0">
                <a:latin typeface="+mj-lt"/>
              </a:rPr>
              <a:t>коэффициент текущей ликвидности - </a:t>
            </a:r>
            <a:r>
              <a:rPr lang="ru-RU" sz="1800" b="0" dirty="0"/>
              <a:t>отношение ликвидных активов (НЛА + дебиторская задолженность и прочие оборотные активы) к текущим обязательствам</a:t>
            </a:r>
          </a:p>
          <a:p>
            <a:pPr marL="285750" indent="-285750" algn="just">
              <a:buFontTx/>
              <a:buChar char="-"/>
            </a:pPr>
            <a:endParaRPr lang="ru-RU" sz="1800" b="0" dirty="0"/>
          </a:p>
          <a:p>
            <a:pPr marL="285750" indent="-285750" algn="just">
              <a:buFontTx/>
              <a:buChar char="-"/>
            </a:pPr>
            <a:r>
              <a:rPr lang="ru-RU" sz="1800" b="0" dirty="0">
                <a:latin typeface="+mj-lt"/>
              </a:rPr>
              <a:t>показатель обеспеченности обязательств активами – фактически показатель устойчивости, отношение активов к обязательствам</a:t>
            </a:r>
          </a:p>
          <a:p>
            <a:pPr marL="285750" indent="-285750" algn="just">
              <a:buFontTx/>
              <a:buChar char="-"/>
            </a:pPr>
            <a:endParaRPr lang="ru-RU" sz="1800" b="0" dirty="0">
              <a:latin typeface="+mj-lt"/>
            </a:endParaRPr>
          </a:p>
          <a:p>
            <a:pPr marL="285750" indent="-285750" algn="just">
              <a:buFontTx/>
              <a:buChar char="-"/>
            </a:pPr>
            <a:r>
              <a:rPr lang="ru-RU" sz="1800" dirty="0">
                <a:latin typeface="+mj-lt"/>
              </a:rPr>
              <a:t>степень платежеспособности </a:t>
            </a:r>
            <a:r>
              <a:rPr lang="ru-RU" sz="1800" b="0" dirty="0">
                <a:latin typeface="+mj-lt"/>
              </a:rPr>
              <a:t>– рассчитывает возможность покрытия текущий обязательств потоком выручки, измеряется в месяцах как отношение текущих обязательств к среднемесячной выручке.</a:t>
            </a:r>
          </a:p>
          <a:p>
            <a:pPr algn="just"/>
            <a:endParaRPr lang="ru-RU" sz="1800" b="0" dirty="0">
              <a:latin typeface="+mj-lt"/>
            </a:endParaRPr>
          </a:p>
          <a:p>
            <a:pPr algn="just"/>
            <a:endParaRPr lang="ru-RU" sz="1800" b="0" dirty="0">
              <a:latin typeface="+mj-lt"/>
            </a:endParaRPr>
          </a:p>
        </p:txBody>
      </p:sp>
    </p:spTree>
    <p:extLst>
      <p:ext uri="{BB962C8B-B14F-4D97-AF65-F5344CB8AC3E}">
        <p14:creationId xmlns:p14="http://schemas.microsoft.com/office/powerpoint/2010/main" val="3640052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666628" y="371041"/>
            <a:ext cx="10858743" cy="1054894"/>
          </a:xfrm>
        </p:spPr>
        <p:txBody>
          <a:bodyPr>
            <a:normAutofit/>
          </a:bodyPr>
          <a:lstStyle/>
          <a:p>
            <a:pPr algn="l"/>
            <a:r>
              <a:rPr lang="ru-RU" sz="3600" b="1" dirty="0"/>
              <a:t>Коэффициенты платежеспособности</a:t>
            </a:r>
          </a:p>
        </p:txBody>
      </p:sp>
      <p:sp>
        <p:nvSpPr>
          <p:cNvPr id="3" name="Текст 2"/>
          <p:cNvSpPr>
            <a:spLocks noGrp="1"/>
          </p:cNvSpPr>
          <p:nvPr>
            <p:ph type="body" idx="1"/>
          </p:nvPr>
        </p:nvSpPr>
        <p:spPr>
          <a:xfrm>
            <a:off x="291942" y="1706983"/>
            <a:ext cx="7785865" cy="4829743"/>
          </a:xfrm>
        </p:spPr>
        <p:txBody>
          <a:bodyPr>
            <a:normAutofit lnSpcReduction="10000"/>
          </a:bodyPr>
          <a:lstStyle/>
          <a:p>
            <a:pPr algn="just"/>
            <a:r>
              <a:rPr lang="ru-RU" sz="1800" b="0" dirty="0">
                <a:latin typeface="+mj-lt"/>
              </a:rPr>
              <a:t>Исходя из непосредственно нашей практики, наиболее репрезентативным показателем, отличающимся высокой степенью точности в характеристике является </a:t>
            </a:r>
            <a:r>
              <a:rPr lang="ru-RU" sz="1800" b="0" u="sng" dirty="0">
                <a:latin typeface="+mj-lt"/>
              </a:rPr>
              <a:t>степень платежеспособности по текущим обязательствам.</a:t>
            </a:r>
          </a:p>
          <a:p>
            <a:pPr algn="just"/>
            <a:endParaRPr lang="ru-RU" sz="1800" b="0" u="sng" dirty="0">
              <a:latin typeface="+mj-lt"/>
            </a:endParaRPr>
          </a:p>
          <a:p>
            <a:pPr algn="just"/>
            <a:r>
              <a:rPr lang="ru-RU" sz="1800" b="0" i="1" dirty="0">
                <a:latin typeface="+mj-lt"/>
              </a:rPr>
              <a:t>= текущие (краткосрочные) обязательства / среднемесячная выручка. </a:t>
            </a:r>
          </a:p>
          <a:p>
            <a:pPr algn="just"/>
            <a:endParaRPr lang="ru-RU" sz="1800" b="0" dirty="0">
              <a:latin typeface="+mj-lt"/>
            </a:endParaRPr>
          </a:p>
          <a:p>
            <a:pPr algn="just"/>
            <a:r>
              <a:rPr lang="ru-RU" sz="1800" dirty="0">
                <a:latin typeface="+mj-lt"/>
              </a:rPr>
              <a:t>Нормой для обычной компании </a:t>
            </a:r>
            <a:r>
              <a:rPr lang="ru-RU" sz="1800" b="0" dirty="0">
                <a:latin typeface="+mj-lt"/>
              </a:rPr>
              <a:t>является показатель </a:t>
            </a:r>
            <a:r>
              <a:rPr lang="ru-RU" sz="1800" dirty="0">
                <a:latin typeface="+mj-lt"/>
              </a:rPr>
              <a:t>не более 3 мес.</a:t>
            </a:r>
            <a:r>
              <a:rPr lang="ru-RU" sz="1800" b="0" dirty="0">
                <a:latin typeface="+mj-lt"/>
              </a:rPr>
              <a:t> (не более 6 мес. для естественных монополий и стратегических предприятий), </a:t>
            </a:r>
            <a:r>
              <a:rPr lang="ru-RU" sz="1800" dirty="0">
                <a:latin typeface="+mj-lt"/>
              </a:rPr>
              <a:t>если речь идет о показателе более 8-9 мес., то, скорее всего, организация фактически банкрот</a:t>
            </a:r>
            <a:r>
              <a:rPr lang="ru-RU" sz="1800" b="0" dirty="0">
                <a:latin typeface="+mj-lt"/>
              </a:rPr>
              <a:t> – однако отраслевая специфика также может оказывать влияние на типичное значение. </a:t>
            </a:r>
          </a:p>
          <a:p>
            <a:pPr algn="just"/>
            <a:endParaRPr lang="ru-RU" sz="1800" b="0" dirty="0">
              <a:latin typeface="+mj-lt"/>
            </a:endParaRPr>
          </a:p>
          <a:p>
            <a:pPr algn="just"/>
            <a:r>
              <a:rPr lang="ru-RU" sz="1800" b="0" dirty="0">
                <a:latin typeface="+mj-lt"/>
              </a:rPr>
              <a:t>Если показатель превышает норму более, чем на месяц, речь уже, как правило, идет о том, что компания не может обслуживать текущие обязательства за счет выручки  (которая может оказаться «некачественной» - например, отгрузки в адрес неустойчивой организации – и формировать некачественную дебиторскую задолженность). </a:t>
            </a:r>
          </a:p>
        </p:txBody>
      </p:sp>
    </p:spTree>
    <p:extLst>
      <p:ext uri="{BB962C8B-B14F-4D97-AF65-F5344CB8AC3E}">
        <p14:creationId xmlns:p14="http://schemas.microsoft.com/office/powerpoint/2010/main" val="149211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666628" y="371041"/>
            <a:ext cx="10858743" cy="1054894"/>
          </a:xfrm>
        </p:spPr>
        <p:txBody>
          <a:bodyPr>
            <a:normAutofit fontScale="90000"/>
          </a:bodyPr>
          <a:lstStyle/>
          <a:p>
            <a:pPr algn="l"/>
            <a:r>
              <a:rPr lang="ru-RU" sz="3600" b="1" dirty="0"/>
              <a:t>Коэффициенты платежеспособности: начисление выручки</a:t>
            </a:r>
          </a:p>
        </p:txBody>
      </p:sp>
      <p:sp>
        <p:nvSpPr>
          <p:cNvPr id="3" name="Текст 2"/>
          <p:cNvSpPr>
            <a:spLocks noGrp="1"/>
          </p:cNvSpPr>
          <p:nvPr>
            <p:ph type="body" idx="1"/>
          </p:nvPr>
        </p:nvSpPr>
        <p:spPr>
          <a:xfrm>
            <a:off x="201933" y="1675492"/>
            <a:ext cx="7200800" cy="4829743"/>
          </a:xfrm>
        </p:spPr>
        <p:txBody>
          <a:bodyPr>
            <a:normAutofit lnSpcReduction="10000"/>
          </a:bodyPr>
          <a:lstStyle/>
          <a:p>
            <a:pPr algn="just"/>
            <a:r>
              <a:rPr lang="ru-RU" sz="1800" b="0" dirty="0">
                <a:latin typeface="+mj-lt"/>
              </a:rPr>
              <a:t>При этом в рамках анализа платежеспособности необходимо помнить, что показатель выручки означает поток входящей дебиторской задолженности, а не денежных средств или их эквивалентов. </a:t>
            </a:r>
          </a:p>
          <a:p>
            <a:pPr algn="just"/>
            <a:endParaRPr lang="ru-RU" sz="1800" b="0" dirty="0">
              <a:latin typeface="+mj-lt"/>
            </a:endParaRPr>
          </a:p>
          <a:p>
            <a:pPr algn="just"/>
            <a:r>
              <a:rPr lang="ru-RU" sz="1800" b="0" dirty="0">
                <a:latin typeface="+mj-lt"/>
              </a:rPr>
              <a:t>Пример из практики: лизинговая компания отражала выручку в соответствии с графиком платежей, т.е. моментами времени, когда часть их услуг считается оказанной и должна быть оплачена.</a:t>
            </a:r>
          </a:p>
          <a:p>
            <a:pPr algn="just"/>
            <a:endParaRPr lang="ru-RU" sz="1800" b="0" dirty="0">
              <a:latin typeface="+mj-lt"/>
            </a:endParaRPr>
          </a:p>
          <a:p>
            <a:pPr algn="just"/>
            <a:r>
              <a:rPr lang="ru-RU" sz="1800" b="0" dirty="0">
                <a:latin typeface="+mj-lt"/>
              </a:rPr>
              <a:t>Однако фактически она получила (и потратила) все денежные средства по договору одномоментно в первый год графика платежей – продолжая отражать выручку в следующих периодах. </a:t>
            </a:r>
          </a:p>
          <a:p>
            <a:pPr algn="just"/>
            <a:endParaRPr lang="ru-RU" sz="1800" b="0" dirty="0">
              <a:latin typeface="+mj-lt"/>
            </a:endParaRPr>
          </a:p>
          <a:p>
            <a:pPr algn="just"/>
            <a:r>
              <a:rPr lang="ru-RU" sz="1800" b="0" dirty="0">
                <a:latin typeface="+mj-lt"/>
              </a:rPr>
              <a:t>Несмотря на общую прибыльность у компании возник кассовый разрыв – поэтому мы также рекомендуем обращать внимание на такую обязательную форму отчетности как отчет о движении денежных средств (ОДДС), в котором можно увидеть общее сальдо потоков за период.</a:t>
            </a:r>
          </a:p>
          <a:p>
            <a:pPr algn="just"/>
            <a:endParaRPr lang="ru-RU" sz="1800" b="0" dirty="0">
              <a:latin typeface="+mj-lt"/>
            </a:endParaRPr>
          </a:p>
        </p:txBody>
      </p:sp>
      <p:pic>
        <p:nvPicPr>
          <p:cNvPr id="8" name="Рисунок 7">
            <a:extLst>
              <a:ext uri="{FF2B5EF4-FFF2-40B4-BE49-F238E27FC236}">
                <a16:creationId xmlns:a16="http://schemas.microsoft.com/office/drawing/2014/main" id="{D7C2716B-CDA3-DB06-0F54-2230B877F5C7}"/>
              </a:ext>
            </a:extLst>
          </p:cNvPr>
          <p:cNvPicPr>
            <a:picLocks noChangeAspect="1"/>
          </p:cNvPicPr>
          <p:nvPr/>
        </p:nvPicPr>
        <p:blipFill>
          <a:blip r:embed="rId3"/>
          <a:stretch>
            <a:fillRect/>
          </a:stretch>
        </p:blipFill>
        <p:spPr>
          <a:xfrm>
            <a:off x="7589467" y="1242165"/>
            <a:ext cx="4602532" cy="4529476"/>
          </a:xfrm>
          <a:prstGeom prst="rect">
            <a:avLst/>
          </a:prstGeom>
        </p:spPr>
      </p:pic>
    </p:spTree>
    <p:extLst>
      <p:ext uri="{BB962C8B-B14F-4D97-AF65-F5344CB8AC3E}">
        <p14:creationId xmlns:p14="http://schemas.microsoft.com/office/powerpoint/2010/main" val="1477208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Ольга\Загрузки Телеграмм\3-13.jpg"/>
          <p:cNvPicPr>
            <a:picLocks noChangeAspect="1" noChangeArrowheads="1"/>
          </p:cNvPicPr>
          <p:nvPr/>
        </p:nvPicPr>
        <p:blipFill>
          <a:blip r:embed="rId3" cstate="print"/>
          <a:srcRect/>
          <a:stretch>
            <a:fillRect/>
          </a:stretch>
        </p:blipFill>
        <p:spPr bwMode="auto">
          <a:xfrm>
            <a:off x="3175" y="1588"/>
            <a:ext cx="12192000" cy="6861175"/>
          </a:xfrm>
          <a:prstGeom prst="rect">
            <a:avLst/>
          </a:prstGeom>
          <a:noFill/>
        </p:spPr>
      </p:pic>
      <p:sp>
        <p:nvSpPr>
          <p:cNvPr id="3" name="Подзаголовок 2"/>
          <p:cNvSpPr>
            <a:spLocks noGrp="1"/>
          </p:cNvSpPr>
          <p:nvPr>
            <p:ph type="subTitle" idx="1"/>
          </p:nvPr>
        </p:nvSpPr>
        <p:spPr>
          <a:xfrm>
            <a:off x="896937" y="2596891"/>
            <a:ext cx="6965383" cy="3084740"/>
          </a:xfrm>
        </p:spPr>
        <p:txBody>
          <a:bodyPr>
            <a:normAutofit/>
          </a:bodyPr>
          <a:lstStyle/>
          <a:p>
            <a:endParaRPr lang="ru-RU" sz="2800" dirty="0"/>
          </a:p>
          <a:p>
            <a:endParaRPr lang="ru-RU" sz="2800" dirty="0"/>
          </a:p>
          <a:p>
            <a:pPr algn="l"/>
            <a:endParaRPr lang="ru-RU" sz="2800" dirty="0">
              <a:solidFill>
                <a:schemeClr val="bg1"/>
              </a:solidFill>
              <a:latin typeface="Museo Sans Cyrl 100" pitchFamily="50" charset="-52"/>
            </a:endParaRPr>
          </a:p>
        </p:txBody>
      </p:sp>
      <p:pic>
        <p:nvPicPr>
          <p:cNvPr id="4" name="Рисунок 3"/>
          <p:cNvPicPr>
            <a:picLocks noChangeAspect="1"/>
          </p:cNvPicPr>
          <p:nvPr/>
        </p:nvPicPr>
        <p:blipFill rotWithShape="1">
          <a:blip r:embed="rId4"/>
          <a:srcRect r="1780" b="1670"/>
          <a:stretch/>
        </p:blipFill>
        <p:spPr>
          <a:xfrm>
            <a:off x="1011238" y="596066"/>
            <a:ext cx="5040000" cy="5400000"/>
          </a:xfrm>
          <a:prstGeom prst="rect">
            <a:avLst/>
          </a:prstGeom>
          <a:effectLst>
            <a:outerShdw blurRad="596900" dist="114300" dir="21540000" sx="99000" sy="99000" algn="ctr" rotWithShape="0">
              <a:schemeClr val="accent1">
                <a:lumMod val="50000"/>
                <a:alpha val="92000"/>
              </a:schemeClr>
            </a:outerShdw>
          </a:effectLst>
        </p:spPr>
      </p:pic>
    </p:spTree>
    <p:extLst>
      <p:ext uri="{BB962C8B-B14F-4D97-AF65-F5344CB8AC3E}">
        <p14:creationId xmlns:p14="http://schemas.microsoft.com/office/powerpoint/2010/main" val="2037512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Ольга\Загрузки Телеграмм\9-33.jpg"/>
          <p:cNvPicPr>
            <a:picLocks noChangeAspect="1" noChangeArrowheads="1"/>
          </p:cNvPicPr>
          <p:nvPr/>
        </p:nvPicPr>
        <p:blipFill>
          <a:blip r:embed="rId2" cstate="print"/>
          <a:srcRect/>
          <a:stretch>
            <a:fillRect/>
          </a:stretch>
        </p:blipFill>
        <p:spPr bwMode="auto">
          <a:xfrm>
            <a:off x="0" y="63559"/>
            <a:ext cx="12195175" cy="6861175"/>
          </a:xfrm>
          <a:prstGeom prst="rect">
            <a:avLst/>
          </a:prstGeom>
          <a:noFill/>
        </p:spPr>
      </p:pic>
      <p:sp>
        <p:nvSpPr>
          <p:cNvPr id="2" name="Заголовок 1"/>
          <p:cNvSpPr>
            <a:spLocks noGrp="1"/>
          </p:cNvSpPr>
          <p:nvPr>
            <p:ph type="ctrTitle"/>
          </p:nvPr>
        </p:nvSpPr>
        <p:spPr>
          <a:xfrm>
            <a:off x="896936" y="764381"/>
            <a:ext cx="9161091" cy="821795"/>
          </a:xfrm>
        </p:spPr>
        <p:txBody>
          <a:bodyPr>
            <a:noAutofit/>
          </a:bodyPr>
          <a:lstStyle/>
          <a:p>
            <a:pPr algn="l"/>
            <a:r>
              <a:rPr lang="ru-RU" sz="3600" b="1" dirty="0"/>
              <a:t>Коэффициентный анализ отчетности </a:t>
            </a:r>
          </a:p>
        </p:txBody>
      </p:sp>
      <p:sp>
        <p:nvSpPr>
          <p:cNvPr id="5" name="TextBox 4"/>
          <p:cNvSpPr txBox="1"/>
          <p:nvPr/>
        </p:nvSpPr>
        <p:spPr>
          <a:xfrm>
            <a:off x="454993" y="1932670"/>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1</a:t>
            </a:r>
          </a:p>
        </p:txBody>
      </p:sp>
      <p:sp>
        <p:nvSpPr>
          <p:cNvPr id="9" name="TextBox 8"/>
          <p:cNvSpPr txBox="1"/>
          <p:nvPr/>
        </p:nvSpPr>
        <p:spPr>
          <a:xfrm>
            <a:off x="454993" y="3049346"/>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2</a:t>
            </a:r>
          </a:p>
        </p:txBody>
      </p:sp>
      <p:sp>
        <p:nvSpPr>
          <p:cNvPr id="10" name="TextBox 9"/>
          <p:cNvSpPr txBox="1"/>
          <p:nvPr/>
        </p:nvSpPr>
        <p:spPr>
          <a:xfrm>
            <a:off x="443917" y="4327620"/>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3</a:t>
            </a:r>
          </a:p>
        </p:txBody>
      </p:sp>
      <p:sp>
        <p:nvSpPr>
          <p:cNvPr id="11" name="TextBox 10"/>
          <p:cNvSpPr txBox="1"/>
          <p:nvPr/>
        </p:nvSpPr>
        <p:spPr>
          <a:xfrm>
            <a:off x="1200148" y="1936369"/>
            <a:ext cx="5276713" cy="400110"/>
          </a:xfrm>
          <a:prstGeom prst="rect">
            <a:avLst/>
          </a:prstGeom>
          <a:noFill/>
        </p:spPr>
        <p:txBody>
          <a:bodyPr wrap="square" rtlCol="0">
            <a:spAutoFit/>
          </a:bodyPr>
          <a:lstStyle/>
          <a:p>
            <a:r>
              <a:rPr lang="ru-RU" b="1" dirty="0"/>
              <a:t>Платежеспособность</a:t>
            </a:r>
            <a:endParaRPr lang="ru-RU" sz="1800" b="1" dirty="0">
              <a:latin typeface="Museo Sans Cyrl 900" pitchFamily="50" charset="-52"/>
            </a:endParaRPr>
          </a:p>
        </p:txBody>
      </p:sp>
      <p:sp>
        <p:nvSpPr>
          <p:cNvPr id="12" name="TextBox 11"/>
          <p:cNvSpPr txBox="1"/>
          <p:nvPr/>
        </p:nvSpPr>
        <p:spPr>
          <a:xfrm>
            <a:off x="1121387" y="4427147"/>
            <a:ext cx="4982508" cy="400110"/>
          </a:xfrm>
          <a:prstGeom prst="rect">
            <a:avLst/>
          </a:prstGeom>
          <a:noFill/>
        </p:spPr>
        <p:txBody>
          <a:bodyPr wrap="square" rtlCol="0">
            <a:spAutoFit/>
          </a:bodyPr>
          <a:lstStyle/>
          <a:p>
            <a:r>
              <a:rPr lang="ru-RU" b="1" dirty="0"/>
              <a:t>Эффективность и деловая активность</a:t>
            </a:r>
            <a:endParaRPr lang="ru-RU" sz="1800" b="1" dirty="0">
              <a:latin typeface="Museo Sans Cyrl 900" pitchFamily="50" charset="-52"/>
            </a:endParaRPr>
          </a:p>
        </p:txBody>
      </p:sp>
      <p:sp>
        <p:nvSpPr>
          <p:cNvPr id="13" name="TextBox 12"/>
          <p:cNvSpPr txBox="1"/>
          <p:nvPr/>
        </p:nvSpPr>
        <p:spPr>
          <a:xfrm>
            <a:off x="1200148" y="3106034"/>
            <a:ext cx="5276713" cy="400110"/>
          </a:xfrm>
          <a:prstGeom prst="rect">
            <a:avLst/>
          </a:prstGeom>
          <a:noFill/>
        </p:spPr>
        <p:txBody>
          <a:bodyPr wrap="square" rtlCol="0">
            <a:spAutoFit/>
          </a:bodyPr>
          <a:lstStyle/>
          <a:p>
            <a:r>
              <a:rPr lang="ru-RU" b="1" dirty="0"/>
              <a:t>Устойчивость</a:t>
            </a:r>
            <a:endParaRPr lang="ru-RU" sz="1800" b="1" dirty="0">
              <a:latin typeface="Museo Sans Cyrl 900" pitchFamily="50" charset="-52"/>
            </a:endParaRPr>
          </a:p>
        </p:txBody>
      </p:sp>
      <p:sp>
        <p:nvSpPr>
          <p:cNvPr id="15" name="TextBox 14"/>
          <p:cNvSpPr txBox="1"/>
          <p:nvPr/>
        </p:nvSpPr>
        <p:spPr>
          <a:xfrm>
            <a:off x="1189072" y="2310382"/>
            <a:ext cx="6705745" cy="646331"/>
          </a:xfrm>
          <a:prstGeom prst="rect">
            <a:avLst/>
          </a:prstGeom>
          <a:noFill/>
        </p:spPr>
        <p:txBody>
          <a:bodyPr wrap="square" rtlCol="0">
            <a:spAutoFit/>
          </a:bodyPr>
          <a:lstStyle/>
          <a:p>
            <a:pPr algn="just"/>
            <a:r>
              <a:rPr lang="ru-RU" sz="1800" i="1" dirty="0">
                <a:latin typeface="Museo Sans Cyrl 900" pitchFamily="50" charset="-52"/>
              </a:rPr>
              <a:t>Коэффициенты ликвидности, обеспеченность обязательств активами, степень платежеспособности </a:t>
            </a:r>
          </a:p>
        </p:txBody>
      </p:sp>
      <p:sp>
        <p:nvSpPr>
          <p:cNvPr id="16" name="TextBox 15"/>
          <p:cNvSpPr txBox="1"/>
          <p:nvPr/>
        </p:nvSpPr>
        <p:spPr>
          <a:xfrm>
            <a:off x="1189072" y="3503817"/>
            <a:ext cx="6705745" cy="923330"/>
          </a:xfrm>
          <a:prstGeom prst="rect">
            <a:avLst/>
          </a:prstGeom>
          <a:noFill/>
        </p:spPr>
        <p:txBody>
          <a:bodyPr wrap="square" rtlCol="0">
            <a:spAutoFit/>
          </a:bodyPr>
          <a:lstStyle/>
          <a:p>
            <a:pPr algn="just"/>
            <a:r>
              <a:rPr lang="ru-RU" sz="1800" i="1" dirty="0"/>
              <a:t>Коэффициенты автономии, обеспеченности собственными оборотными средствами, соотношение капитала и обязательств</a:t>
            </a:r>
          </a:p>
        </p:txBody>
      </p:sp>
      <p:sp>
        <p:nvSpPr>
          <p:cNvPr id="17" name="TextBox 16"/>
          <p:cNvSpPr txBox="1"/>
          <p:nvPr/>
        </p:nvSpPr>
        <p:spPr>
          <a:xfrm>
            <a:off x="1133219" y="4921829"/>
            <a:ext cx="5603016" cy="369332"/>
          </a:xfrm>
          <a:prstGeom prst="rect">
            <a:avLst/>
          </a:prstGeom>
          <a:noFill/>
        </p:spPr>
        <p:txBody>
          <a:bodyPr wrap="square" rtlCol="0">
            <a:spAutoFit/>
          </a:bodyPr>
          <a:lstStyle/>
          <a:p>
            <a:pPr algn="just"/>
            <a:r>
              <a:rPr lang="ru-RU" sz="1800" i="1" dirty="0"/>
              <a:t>Рентабельность и оборачиваемость</a:t>
            </a:r>
            <a:endParaRPr lang="ru-RU" sz="1800" i="1" dirty="0">
              <a:latin typeface="Museo Sans Cyrl 900" pitchFamily="50" charset="-52"/>
            </a:endParaRPr>
          </a:p>
        </p:txBody>
      </p:sp>
      <p:pic>
        <p:nvPicPr>
          <p:cNvPr id="14" name="Picture 2" descr="D:\Ольга\Загрузки Телеграмм\15-54.jpg"/>
          <p:cNvPicPr>
            <a:picLocks noChangeAspect="1" noChangeArrowheads="1"/>
          </p:cNvPicPr>
          <p:nvPr/>
        </p:nvPicPr>
        <p:blipFill>
          <a:blip r:embed="rId3" cstate="print"/>
          <a:srcRect/>
          <a:stretch>
            <a:fillRect/>
          </a:stretch>
        </p:blipFill>
        <p:spPr bwMode="auto">
          <a:xfrm>
            <a:off x="0" y="0"/>
            <a:ext cx="12195175" cy="6861175"/>
          </a:xfrm>
          <a:prstGeom prst="rect">
            <a:avLst/>
          </a:prstGeom>
          <a:noFill/>
        </p:spPr>
      </p:pic>
      <p:sp>
        <p:nvSpPr>
          <p:cNvPr id="18" name="Заголовок 1"/>
          <p:cNvSpPr txBox="1">
            <a:spLocks/>
          </p:cNvSpPr>
          <p:nvPr/>
        </p:nvSpPr>
        <p:spPr>
          <a:xfrm>
            <a:off x="696987" y="332390"/>
            <a:ext cx="8621030" cy="1054894"/>
          </a:xfrm>
          <a:prstGeom prst="rect">
            <a:avLst/>
          </a:prstGeom>
        </p:spPr>
        <p:txBody>
          <a:bodyPr vert="horz" lIns="103936" tIns="51969" rIns="103936" bIns="51969" rtlCol="0" anchor="ctr">
            <a:norm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t>Оборачиваемость</a:t>
            </a:r>
          </a:p>
        </p:txBody>
      </p:sp>
      <p:sp>
        <p:nvSpPr>
          <p:cNvPr id="19" name="Текст 2"/>
          <p:cNvSpPr txBox="1">
            <a:spLocks/>
          </p:cNvSpPr>
          <p:nvPr/>
        </p:nvSpPr>
        <p:spPr>
          <a:xfrm>
            <a:off x="381951" y="1586175"/>
            <a:ext cx="6354283" cy="4905545"/>
          </a:xfrm>
          <a:prstGeom prst="rect">
            <a:avLst/>
          </a:prstGeom>
        </p:spPr>
        <p:txBody>
          <a:bodyPr vert="horz" lIns="103936" tIns="51969" rIns="103936" bIns="51969" rtlCol="0">
            <a:normAutofit fontScale="92500" lnSpcReduction="20000"/>
          </a:bodyPr>
          <a:lstStyle>
            <a:lvl1pPr marL="0" indent="0" algn="ctr" defTabSz="1039374" rtl="0" eaLnBrk="1" latinLnBrk="0" hangingPunct="1">
              <a:spcBef>
                <a:spcPct val="20000"/>
              </a:spcBef>
              <a:buFont typeface="Arial" pitchFamily="34" charset="0"/>
              <a:buNone/>
              <a:defRPr sz="3600" kern="1200">
                <a:solidFill>
                  <a:schemeClr val="tx1">
                    <a:tint val="75000"/>
                  </a:schemeClr>
                </a:solidFill>
                <a:latin typeface="+mn-lt"/>
                <a:ea typeface="+mn-ea"/>
                <a:cs typeface="+mn-cs"/>
              </a:defRPr>
            </a:lvl1pPr>
            <a:lvl2pPr marL="519686" indent="0" algn="ctr" defTabSz="1039374"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2pPr>
            <a:lvl3pPr marL="1039374" indent="0" algn="ctr" defTabSz="1039374" rtl="0" eaLnBrk="1" latinLnBrk="0" hangingPunct="1">
              <a:spcBef>
                <a:spcPct val="20000"/>
              </a:spcBef>
              <a:buFont typeface="Arial" pitchFamily="34" charset="0"/>
              <a:buNone/>
              <a:defRPr sz="2700" kern="1200">
                <a:solidFill>
                  <a:schemeClr val="tx1">
                    <a:tint val="75000"/>
                  </a:schemeClr>
                </a:solidFill>
                <a:latin typeface="+mn-lt"/>
                <a:ea typeface="+mn-ea"/>
                <a:cs typeface="+mn-cs"/>
              </a:defRPr>
            </a:lvl3pPr>
            <a:lvl4pPr marL="1559060"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4pPr>
            <a:lvl5pPr marL="207874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5pPr>
            <a:lvl6pPr marL="2598434"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6pPr>
            <a:lvl7pPr marL="3118121"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7pPr>
            <a:lvl8pPr marL="363780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8pPr>
            <a:lvl9pPr marL="4157495"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9pPr>
          </a:lstStyle>
          <a:p>
            <a:pPr algn="just"/>
            <a:r>
              <a:rPr lang="ru-RU" sz="1800" dirty="0">
                <a:solidFill>
                  <a:schemeClr val="tx1"/>
                </a:solidFill>
                <a:latin typeface="+mj-lt"/>
              </a:rPr>
              <a:t>Анализ призван показать степень активности деятельности, насколько быстро происходит тот или иной цикл.</a:t>
            </a:r>
          </a:p>
          <a:p>
            <a:pPr algn="just"/>
            <a:endParaRPr lang="ru-RU" sz="1800" dirty="0">
              <a:solidFill>
                <a:schemeClr val="tx1"/>
              </a:solidFill>
              <a:latin typeface="+mj-lt"/>
            </a:endParaRPr>
          </a:p>
          <a:p>
            <a:pPr algn="just"/>
            <a:r>
              <a:rPr lang="ru-RU" sz="1800" dirty="0">
                <a:solidFill>
                  <a:schemeClr val="tx1"/>
                </a:solidFill>
                <a:latin typeface="+mj-lt"/>
              </a:rPr>
              <a:t>Рассчитывается оборачиваемость активов в целом и оборотных в частности, запасов, дебиторской и кредиторской задолженностей. </a:t>
            </a:r>
          </a:p>
          <a:p>
            <a:pPr algn="just"/>
            <a:endParaRPr lang="ru-RU" sz="1800" dirty="0">
              <a:solidFill>
                <a:schemeClr val="tx1"/>
              </a:solidFill>
              <a:latin typeface="+mj-lt"/>
            </a:endParaRPr>
          </a:p>
          <a:p>
            <a:pPr algn="just"/>
            <a:r>
              <a:rPr lang="ru-RU" sz="1800" dirty="0">
                <a:solidFill>
                  <a:schemeClr val="tx1"/>
                </a:solidFill>
                <a:latin typeface="+mj-lt"/>
              </a:rPr>
              <a:t>Построен на принципе соотношения накопительного показателя к связанному среднему показателю строки баланса, например, оборачиваемость ДЗ = выручка / средний размер ДЗ за отчетный период.</a:t>
            </a:r>
          </a:p>
          <a:p>
            <a:pPr algn="just"/>
            <a:endParaRPr lang="ru-RU" sz="1800" dirty="0">
              <a:solidFill>
                <a:schemeClr val="tx1"/>
              </a:solidFill>
              <a:latin typeface="+mj-lt"/>
            </a:endParaRPr>
          </a:p>
          <a:p>
            <a:pPr algn="just"/>
            <a:r>
              <a:rPr lang="ru-RU" sz="1800" dirty="0">
                <a:solidFill>
                  <a:schemeClr val="tx1"/>
                </a:solidFill>
                <a:latin typeface="+mj-lt"/>
              </a:rPr>
              <a:t>Расчет носит условный характер, а реально охарактеризован он может быть только в соотношении с отраслевыми значениями (за исключением очевидно «хороших» и «плохих» значений – например, 1000 дней для организации </a:t>
            </a:r>
            <a:r>
              <a:rPr lang="ru-RU" sz="1800" dirty="0" err="1">
                <a:solidFill>
                  <a:schemeClr val="tx1"/>
                </a:solidFill>
                <a:latin typeface="+mj-lt"/>
              </a:rPr>
              <a:t>опто</a:t>
            </a:r>
            <a:r>
              <a:rPr lang="ru-RU" sz="1800" dirty="0">
                <a:solidFill>
                  <a:schemeClr val="tx1"/>
                </a:solidFill>
                <a:latin typeface="+mj-lt"/>
              </a:rPr>
              <a:t>-розничного сектора). </a:t>
            </a:r>
          </a:p>
          <a:p>
            <a:pPr algn="just"/>
            <a:endParaRPr lang="ru-RU" sz="1800" dirty="0">
              <a:solidFill>
                <a:schemeClr val="tx1"/>
              </a:solidFill>
              <a:latin typeface="+mj-lt"/>
            </a:endParaRPr>
          </a:p>
          <a:p>
            <a:pPr algn="just"/>
            <a:r>
              <a:rPr lang="ru-RU" sz="1800" b="1" dirty="0">
                <a:solidFill>
                  <a:schemeClr val="tx1"/>
                </a:solidFill>
                <a:latin typeface="+mj-lt"/>
              </a:rPr>
              <a:t>Показатель может быть использован для характеристики качества активов (например, в рамках оценки). </a:t>
            </a:r>
          </a:p>
          <a:p>
            <a:pPr algn="just"/>
            <a:endParaRPr lang="ru-RU" sz="1800" dirty="0">
              <a:solidFill>
                <a:schemeClr val="tx1"/>
              </a:solidFill>
              <a:latin typeface="+mj-lt"/>
            </a:endParaRPr>
          </a:p>
          <a:p>
            <a:pPr algn="just"/>
            <a:endParaRPr lang="ru-RU" sz="1800" dirty="0">
              <a:latin typeface="+mj-lt"/>
            </a:endParaRPr>
          </a:p>
        </p:txBody>
      </p:sp>
    </p:spTree>
    <p:extLst>
      <p:ext uri="{BB962C8B-B14F-4D97-AF65-F5344CB8AC3E}">
        <p14:creationId xmlns:p14="http://schemas.microsoft.com/office/powerpoint/2010/main" val="1775072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471962" y="213532"/>
            <a:ext cx="10858743" cy="1054894"/>
          </a:xfrm>
        </p:spPr>
        <p:txBody>
          <a:bodyPr>
            <a:normAutofit/>
          </a:bodyPr>
          <a:lstStyle/>
          <a:p>
            <a:pPr algn="l"/>
            <a:r>
              <a:rPr lang="ru-RU" sz="3600" b="1" dirty="0"/>
              <a:t>Рентабельность и финансовые результаты</a:t>
            </a:r>
          </a:p>
        </p:txBody>
      </p:sp>
      <p:sp>
        <p:nvSpPr>
          <p:cNvPr id="3" name="Текст 2"/>
          <p:cNvSpPr>
            <a:spLocks noGrp="1"/>
          </p:cNvSpPr>
          <p:nvPr>
            <p:ph type="body" idx="1"/>
          </p:nvPr>
        </p:nvSpPr>
        <p:spPr>
          <a:xfrm>
            <a:off x="291942" y="1676186"/>
            <a:ext cx="7785865" cy="4829743"/>
          </a:xfrm>
        </p:spPr>
        <p:txBody>
          <a:bodyPr>
            <a:normAutofit/>
          </a:bodyPr>
          <a:lstStyle/>
          <a:p>
            <a:pPr algn="just"/>
            <a:r>
              <a:rPr lang="ru-RU" sz="1800" b="0" dirty="0">
                <a:latin typeface="+mj-lt"/>
              </a:rPr>
              <a:t>Показатели эффективности деятельности или рентабельности показывают степень прибыльности бизнеса. При этом они связаны и являются относительным выражением конкретных  промежуточных финансовых результатов. </a:t>
            </a:r>
          </a:p>
          <a:p>
            <a:pPr algn="just"/>
            <a:endParaRPr lang="ru-RU" sz="1800" b="0" dirty="0">
              <a:latin typeface="+mj-lt"/>
            </a:endParaRPr>
          </a:p>
          <a:p>
            <a:pPr algn="just"/>
            <a:r>
              <a:rPr lang="ru-RU" sz="1800" b="0" dirty="0">
                <a:latin typeface="+mj-lt"/>
              </a:rPr>
              <a:t>Ключевая рекомендация к оценке финансовых результатов (вторая форма отчетности) состоит в делении видов деятельности на уровни: </a:t>
            </a:r>
          </a:p>
          <a:p>
            <a:pPr marL="285750" indent="-285750" algn="just">
              <a:buFontTx/>
              <a:buChar char="-"/>
            </a:pPr>
            <a:r>
              <a:rPr lang="ru-RU" sz="1800" b="0" dirty="0">
                <a:latin typeface="+mj-lt"/>
              </a:rPr>
              <a:t>валовая прибыль (финансовый результат непосредственно продаж);</a:t>
            </a:r>
          </a:p>
          <a:p>
            <a:pPr algn="just"/>
            <a:r>
              <a:rPr lang="ru-RU" sz="1800" b="0" dirty="0">
                <a:latin typeface="+mj-lt"/>
              </a:rPr>
              <a:t>- прибыль от продаж (здесь также учитываются управленческие и коммерческие расходы; это расходы по обычным видам деятельности, но они более косвенны по отношению к основной деятельности);</a:t>
            </a:r>
          </a:p>
          <a:p>
            <a:pPr algn="just"/>
            <a:r>
              <a:rPr lang="ru-RU" sz="1800" b="0" dirty="0">
                <a:latin typeface="+mj-lt"/>
              </a:rPr>
              <a:t>- прибыль до налогообложения – результат неосновной, прочей деятельности (иногда условно прочей);</a:t>
            </a:r>
          </a:p>
          <a:p>
            <a:pPr algn="just"/>
            <a:r>
              <a:rPr lang="ru-RU" sz="1800" b="0" dirty="0">
                <a:latin typeface="+mj-lt"/>
              </a:rPr>
              <a:t>- чистая прибыль – совокупный результат деятельности.</a:t>
            </a:r>
          </a:p>
          <a:p>
            <a:pPr algn="just"/>
            <a:endParaRPr lang="ru-RU" sz="1800" b="0" dirty="0">
              <a:latin typeface="+mj-lt"/>
            </a:endParaRPr>
          </a:p>
        </p:txBody>
      </p:sp>
    </p:spTree>
    <p:extLst>
      <p:ext uri="{BB962C8B-B14F-4D97-AF65-F5344CB8AC3E}">
        <p14:creationId xmlns:p14="http://schemas.microsoft.com/office/powerpoint/2010/main" val="3226787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Ольга\Загрузки Телеграмм\3-13.jpg"/>
          <p:cNvPicPr>
            <a:picLocks noChangeAspect="1" noChangeArrowheads="1"/>
          </p:cNvPicPr>
          <p:nvPr/>
        </p:nvPicPr>
        <p:blipFill>
          <a:blip r:embed="rId3" cstate="print"/>
          <a:srcRect/>
          <a:stretch>
            <a:fillRect/>
          </a:stretch>
        </p:blipFill>
        <p:spPr bwMode="auto">
          <a:xfrm>
            <a:off x="3175" y="1588"/>
            <a:ext cx="12192000" cy="6861175"/>
          </a:xfrm>
          <a:prstGeom prst="rect">
            <a:avLst/>
          </a:prstGeom>
          <a:noFill/>
        </p:spPr>
      </p:pic>
      <p:sp>
        <p:nvSpPr>
          <p:cNvPr id="3" name="Подзаголовок 2"/>
          <p:cNvSpPr>
            <a:spLocks noGrp="1"/>
          </p:cNvSpPr>
          <p:nvPr>
            <p:ph type="subTitle" idx="1"/>
          </p:nvPr>
        </p:nvSpPr>
        <p:spPr>
          <a:xfrm>
            <a:off x="896937" y="2596891"/>
            <a:ext cx="6965383" cy="3084740"/>
          </a:xfrm>
        </p:spPr>
        <p:txBody>
          <a:bodyPr>
            <a:normAutofit/>
          </a:bodyPr>
          <a:lstStyle/>
          <a:p>
            <a:endParaRPr lang="ru-RU" sz="2800" dirty="0"/>
          </a:p>
          <a:p>
            <a:endParaRPr lang="ru-RU" sz="2800" dirty="0"/>
          </a:p>
          <a:p>
            <a:pPr algn="l"/>
            <a:endParaRPr lang="ru-RU" sz="2800" dirty="0">
              <a:solidFill>
                <a:schemeClr val="bg1"/>
              </a:solidFill>
              <a:latin typeface="Museo Sans Cyrl 100" pitchFamily="50" charset="-52"/>
            </a:endParaRPr>
          </a:p>
        </p:txBody>
      </p:sp>
      <p:pic>
        <p:nvPicPr>
          <p:cNvPr id="4" name="Рисунок 3"/>
          <p:cNvPicPr>
            <a:picLocks noChangeAspect="1"/>
          </p:cNvPicPr>
          <p:nvPr/>
        </p:nvPicPr>
        <p:blipFill rotWithShape="1">
          <a:blip r:embed="rId4"/>
          <a:srcRect r="1780" b="1670"/>
          <a:stretch/>
        </p:blipFill>
        <p:spPr>
          <a:xfrm>
            <a:off x="1011238" y="596066"/>
            <a:ext cx="5040000" cy="5400000"/>
          </a:xfrm>
          <a:prstGeom prst="rect">
            <a:avLst/>
          </a:prstGeom>
          <a:effectLst>
            <a:outerShdw blurRad="596900" dist="114300" dir="21540000" sx="99000" sy="99000" algn="ctr" rotWithShape="0">
              <a:schemeClr val="accent1">
                <a:lumMod val="50000"/>
                <a:alpha val="92000"/>
              </a:schemeClr>
            </a:outerShdw>
          </a:effectLst>
        </p:spPr>
      </p:pic>
    </p:spTree>
    <p:extLst>
      <p:ext uri="{BB962C8B-B14F-4D97-AF65-F5344CB8AC3E}">
        <p14:creationId xmlns:p14="http://schemas.microsoft.com/office/powerpoint/2010/main" val="3321092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471962" y="213532"/>
            <a:ext cx="10858743" cy="1054894"/>
          </a:xfrm>
        </p:spPr>
        <p:txBody>
          <a:bodyPr>
            <a:normAutofit/>
          </a:bodyPr>
          <a:lstStyle/>
          <a:p>
            <a:pPr algn="l"/>
            <a:r>
              <a:rPr lang="ru-RU" sz="3600" b="1" dirty="0"/>
              <a:t>Рентабельность и финансовые результаты</a:t>
            </a:r>
          </a:p>
        </p:txBody>
      </p:sp>
      <p:sp>
        <p:nvSpPr>
          <p:cNvPr id="3" name="Текст 2"/>
          <p:cNvSpPr>
            <a:spLocks noGrp="1"/>
          </p:cNvSpPr>
          <p:nvPr>
            <p:ph type="body" idx="1"/>
          </p:nvPr>
        </p:nvSpPr>
        <p:spPr>
          <a:xfrm>
            <a:off x="291942" y="1015715"/>
            <a:ext cx="7785865" cy="4829743"/>
          </a:xfrm>
        </p:spPr>
        <p:txBody>
          <a:bodyPr>
            <a:normAutofit/>
          </a:bodyPr>
          <a:lstStyle/>
          <a:p>
            <a:pPr algn="just"/>
            <a:r>
              <a:rPr lang="ru-RU" sz="1800" b="0" dirty="0">
                <a:latin typeface="+mj-lt"/>
              </a:rPr>
              <a:t>Такой подход позволит вычленить влияние того или иного сектора деятельности на конечный результат. Например: </a:t>
            </a:r>
          </a:p>
          <a:p>
            <a:pPr algn="just"/>
            <a:endParaRPr lang="ru-RU" sz="1800" b="0" dirty="0">
              <a:latin typeface="+mj-lt"/>
            </a:endParaRPr>
          </a:p>
          <a:p>
            <a:pPr algn="just"/>
            <a:r>
              <a:rPr lang="ru-RU" sz="1800" b="0" i="1" dirty="0">
                <a:latin typeface="+mj-lt"/>
              </a:rPr>
              <a:t>чистая прибыль (убыток) = - 100 млн,</a:t>
            </a:r>
          </a:p>
          <a:p>
            <a:pPr algn="just"/>
            <a:r>
              <a:rPr lang="ru-RU" sz="1800" b="0" i="1" dirty="0">
                <a:latin typeface="+mj-lt"/>
              </a:rPr>
              <a:t>прибыль от продаж при этом = 100 млн,</a:t>
            </a:r>
          </a:p>
          <a:p>
            <a:pPr algn="just"/>
            <a:r>
              <a:rPr lang="ru-RU" sz="1800" b="0" i="1" dirty="0">
                <a:latin typeface="+mj-lt"/>
              </a:rPr>
              <a:t>сальдо прочей деятельности = -200 млн.</a:t>
            </a:r>
          </a:p>
          <a:p>
            <a:pPr algn="just"/>
            <a:endParaRPr lang="ru-RU" sz="1800" b="0" dirty="0">
              <a:latin typeface="+mj-lt"/>
            </a:endParaRPr>
          </a:p>
          <a:p>
            <a:pPr algn="just"/>
            <a:r>
              <a:rPr lang="ru-RU" sz="1800" b="0" dirty="0">
                <a:latin typeface="+mj-lt"/>
              </a:rPr>
              <a:t>Очевидно, что наиболее рисковый сектор сделок явно находится в зоне неосновной деятельности. </a:t>
            </a:r>
          </a:p>
          <a:p>
            <a:pPr algn="just"/>
            <a:endParaRPr lang="ru-RU" sz="1800" b="0" dirty="0">
              <a:latin typeface="+mj-lt"/>
            </a:endParaRPr>
          </a:p>
        </p:txBody>
      </p:sp>
    </p:spTree>
    <p:extLst>
      <p:ext uri="{BB962C8B-B14F-4D97-AF65-F5344CB8AC3E}">
        <p14:creationId xmlns:p14="http://schemas.microsoft.com/office/powerpoint/2010/main" val="1073897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446479" y="735956"/>
            <a:ext cx="11411747" cy="1054894"/>
          </a:xfrm>
        </p:spPr>
        <p:txBody>
          <a:bodyPr>
            <a:normAutofit/>
          </a:bodyPr>
          <a:lstStyle/>
          <a:p>
            <a:pPr algn="l"/>
            <a:r>
              <a:rPr lang="ru-RU" sz="3600" b="1" dirty="0"/>
              <a:t>План лекции на сегодня</a:t>
            </a:r>
          </a:p>
        </p:txBody>
      </p:sp>
      <p:sp>
        <p:nvSpPr>
          <p:cNvPr id="3" name="Текст 2"/>
          <p:cNvSpPr>
            <a:spLocks noGrp="1"/>
          </p:cNvSpPr>
          <p:nvPr>
            <p:ph type="body" idx="1"/>
          </p:nvPr>
        </p:nvSpPr>
        <p:spPr>
          <a:xfrm>
            <a:off x="446479" y="1901211"/>
            <a:ext cx="7560840" cy="5085565"/>
          </a:xfrm>
        </p:spPr>
        <p:txBody>
          <a:bodyPr>
            <a:normAutofit/>
          </a:bodyPr>
          <a:lstStyle/>
          <a:p>
            <a:pPr algn="just"/>
            <a:endParaRPr lang="ru-RU" sz="1800" b="0" dirty="0"/>
          </a:p>
          <a:p>
            <a:pPr marL="285750" indent="-285750" algn="just">
              <a:lnSpc>
                <a:spcPct val="150000"/>
              </a:lnSpc>
              <a:buFont typeface="Arial" panose="020B0604020202020204" pitchFamily="34" charset="0"/>
              <a:buChar char="•"/>
            </a:pPr>
            <a:r>
              <a:rPr lang="ru-RU" sz="1800" b="0" dirty="0"/>
              <a:t>Бухгалтерский учет – основная база данных для ФА</a:t>
            </a:r>
          </a:p>
          <a:p>
            <a:pPr marL="285750" indent="-285750" algn="just">
              <a:lnSpc>
                <a:spcPct val="150000"/>
              </a:lnSpc>
              <a:buFont typeface="Arial" panose="020B0604020202020204" pitchFamily="34" charset="0"/>
              <a:buChar char="•"/>
            </a:pPr>
            <a:r>
              <a:rPr lang="ru-RU" sz="1800" b="0" dirty="0"/>
              <a:t>Обобщенная методика анализа деятельности </a:t>
            </a:r>
          </a:p>
          <a:p>
            <a:pPr marL="285750" indent="-285750" algn="just">
              <a:lnSpc>
                <a:spcPct val="150000"/>
              </a:lnSpc>
              <a:buFont typeface="Arial" panose="020B0604020202020204" pitchFamily="34" charset="0"/>
              <a:buChar char="•"/>
            </a:pPr>
            <a:r>
              <a:rPr lang="ru-RU" sz="1800" b="0" dirty="0"/>
              <a:t>Коэффициентный анализ отчетности: общие принципы </a:t>
            </a:r>
          </a:p>
          <a:p>
            <a:pPr marL="285750" indent="-285750" algn="just">
              <a:lnSpc>
                <a:spcPct val="150000"/>
              </a:lnSpc>
              <a:buFont typeface="Arial" panose="020B0604020202020204" pitchFamily="34" charset="0"/>
              <a:buChar char="•"/>
            </a:pPr>
            <a:r>
              <a:rPr lang="ru-RU" sz="1800" b="0" dirty="0"/>
              <a:t>Анализ финансовых результатов на основании регистров БУ</a:t>
            </a:r>
          </a:p>
          <a:p>
            <a:pPr marL="285750" indent="-285750" algn="just">
              <a:lnSpc>
                <a:spcPct val="150000"/>
              </a:lnSpc>
              <a:buFont typeface="Arial" panose="020B0604020202020204" pitchFamily="34" charset="0"/>
              <a:buChar char="•"/>
            </a:pPr>
            <a:r>
              <a:rPr lang="ru-RU" sz="1800" b="0" dirty="0"/>
              <a:t>Анализ сделок</a:t>
            </a:r>
          </a:p>
          <a:p>
            <a:pPr marL="285750" indent="-285750" algn="just">
              <a:lnSpc>
                <a:spcPct val="150000"/>
              </a:lnSpc>
              <a:buFont typeface="Arial" panose="020B0604020202020204" pitchFamily="34" charset="0"/>
              <a:buChar char="•"/>
            </a:pPr>
            <a:r>
              <a:rPr lang="ru-RU" sz="1800" b="0" dirty="0"/>
              <a:t>Экспертиза в делах о банкротстве</a:t>
            </a:r>
          </a:p>
          <a:p>
            <a:pPr marL="285750" indent="-285750" algn="just">
              <a:buFontTx/>
              <a:buChar char="-"/>
            </a:pPr>
            <a:endParaRPr lang="ru-RU" sz="1800" b="0" dirty="0">
              <a:latin typeface="Museo Sans Cyrl 900" pitchFamily="50" charset="-52"/>
            </a:endParaRPr>
          </a:p>
          <a:p>
            <a:pPr marL="285750" indent="-285750" algn="just">
              <a:buFontTx/>
              <a:buChar char="-"/>
            </a:pPr>
            <a:endParaRPr lang="ru-RU" sz="1800" b="0" dirty="0"/>
          </a:p>
          <a:p>
            <a:pPr marL="285750" indent="-285750" algn="just">
              <a:buFontTx/>
              <a:buChar char="-"/>
            </a:pPr>
            <a:endParaRPr lang="ru-RU" sz="1800" b="0" dirty="0">
              <a:latin typeface="+mj-lt"/>
            </a:endParaRPr>
          </a:p>
          <a:p>
            <a:pPr algn="just"/>
            <a:endParaRPr lang="ru-RU" sz="1800" b="0" dirty="0">
              <a:latin typeface="+mj-lt"/>
            </a:endParaRPr>
          </a:p>
        </p:txBody>
      </p:sp>
    </p:spTree>
    <p:extLst>
      <p:ext uri="{BB962C8B-B14F-4D97-AF65-F5344CB8AC3E}">
        <p14:creationId xmlns:p14="http://schemas.microsoft.com/office/powerpoint/2010/main" val="2082227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1588"/>
            <a:ext cx="12192000" cy="6861175"/>
          </a:xfrm>
          <a:prstGeom prst="rect">
            <a:avLst/>
          </a:prstGeom>
          <a:noFill/>
        </p:spPr>
      </p:pic>
      <p:sp>
        <p:nvSpPr>
          <p:cNvPr id="2" name="Заголовок 1"/>
          <p:cNvSpPr>
            <a:spLocks noGrp="1"/>
          </p:cNvSpPr>
          <p:nvPr>
            <p:ph type="title"/>
          </p:nvPr>
        </p:nvSpPr>
        <p:spPr>
          <a:xfrm>
            <a:off x="426957" y="368935"/>
            <a:ext cx="10916285" cy="1054894"/>
          </a:xfrm>
        </p:spPr>
        <p:txBody>
          <a:bodyPr>
            <a:normAutofit fontScale="90000"/>
          </a:bodyPr>
          <a:lstStyle/>
          <a:p>
            <a:pPr algn="l"/>
            <a:r>
              <a:rPr lang="ru-RU" sz="3600" b="1" dirty="0"/>
              <a:t>Анализ регистров учета – анализ операций (сделок) </a:t>
            </a:r>
            <a:br>
              <a:rPr lang="ru-RU" sz="3600" b="1" dirty="0"/>
            </a:br>
            <a:r>
              <a:rPr lang="ru-RU" sz="3600" b="1" dirty="0"/>
              <a:t>и их влияния</a:t>
            </a:r>
          </a:p>
        </p:txBody>
      </p:sp>
      <p:sp>
        <p:nvSpPr>
          <p:cNvPr id="3" name="Текст 2"/>
          <p:cNvSpPr>
            <a:spLocks noGrp="1"/>
          </p:cNvSpPr>
          <p:nvPr>
            <p:ph type="body" idx="1"/>
          </p:nvPr>
        </p:nvSpPr>
        <p:spPr>
          <a:xfrm>
            <a:off x="447943" y="1406156"/>
            <a:ext cx="7470830" cy="4601851"/>
          </a:xfrm>
        </p:spPr>
        <p:txBody>
          <a:bodyPr>
            <a:normAutofit lnSpcReduction="10000"/>
          </a:bodyPr>
          <a:lstStyle/>
          <a:p>
            <a:pPr algn="just"/>
            <a:r>
              <a:rPr lang="ru-RU" sz="1800" b="0" dirty="0">
                <a:latin typeface="+mj-lt"/>
              </a:rPr>
              <a:t>Бухгалтерская отчетность не позволит вам выявить непосредственно конкретные убыточные сделки – однако, как мы говорили выше, позволит выявить зоны явного риска, в которых велика вероятность такие сделки обнаружить.</a:t>
            </a:r>
          </a:p>
          <a:p>
            <a:pPr algn="just"/>
            <a:endParaRPr lang="ru-RU" sz="1800" b="0" dirty="0">
              <a:latin typeface="+mj-lt"/>
            </a:endParaRPr>
          </a:p>
          <a:p>
            <a:pPr algn="just"/>
            <a:r>
              <a:rPr lang="ru-RU" sz="1800" b="0" dirty="0"/>
              <a:t>Регистры – наиболее универсальный и часто применяемый источник информации о деятельности организации. Это уже сводная информация, средний уровень учета. Если нет сомнений в наличии недостатков, порока информации, это наиболее удобный источник информации, который может быть обработан множеством различных способов. </a:t>
            </a:r>
          </a:p>
          <a:p>
            <a:pPr algn="just"/>
            <a:endParaRPr lang="ru-RU" sz="1800" b="0" dirty="0"/>
          </a:p>
          <a:p>
            <a:pPr algn="just"/>
            <a:r>
              <a:rPr lang="ru-RU" sz="1800" b="0" dirty="0"/>
              <a:t>Для того, чтобы расшифровать строки отчетности и провести более конкретный анализ, необходимо провести исследование информации конкретных счетов бухгалтерского учета, а значит, необходимо представлять, из каких счетов собирается тот или иной показатель (чтобы четко представлять поле исследования). </a:t>
            </a:r>
          </a:p>
        </p:txBody>
      </p:sp>
    </p:spTree>
    <p:extLst>
      <p:ext uri="{BB962C8B-B14F-4D97-AF65-F5344CB8AC3E}">
        <p14:creationId xmlns:p14="http://schemas.microsoft.com/office/powerpoint/2010/main" val="3512299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2714" y="12825"/>
            <a:ext cx="12192000" cy="6861175"/>
          </a:xfrm>
          <a:prstGeom prst="rect">
            <a:avLst/>
          </a:prstGeom>
          <a:noFill/>
        </p:spPr>
      </p:pic>
      <p:sp>
        <p:nvSpPr>
          <p:cNvPr id="2" name="Заголовок 1"/>
          <p:cNvSpPr>
            <a:spLocks noGrp="1"/>
          </p:cNvSpPr>
          <p:nvPr>
            <p:ph type="title"/>
          </p:nvPr>
        </p:nvSpPr>
        <p:spPr>
          <a:xfrm>
            <a:off x="441060" y="319937"/>
            <a:ext cx="10807469" cy="1054894"/>
          </a:xfrm>
        </p:spPr>
        <p:txBody>
          <a:bodyPr>
            <a:normAutofit/>
          </a:bodyPr>
          <a:lstStyle/>
          <a:p>
            <a:pPr algn="l"/>
            <a:r>
              <a:rPr lang="ru-RU" sz="3200" b="1" dirty="0"/>
              <a:t>Финансовые результаты – Анализ сделок</a:t>
            </a:r>
          </a:p>
        </p:txBody>
      </p:sp>
      <p:sp>
        <p:nvSpPr>
          <p:cNvPr id="3" name="Текст 2"/>
          <p:cNvSpPr>
            <a:spLocks noGrp="1"/>
          </p:cNvSpPr>
          <p:nvPr>
            <p:ph type="body" idx="1"/>
          </p:nvPr>
        </p:nvSpPr>
        <p:spPr>
          <a:xfrm>
            <a:off x="441060" y="641071"/>
            <a:ext cx="7483368" cy="4858936"/>
          </a:xfrm>
        </p:spPr>
        <p:txBody>
          <a:bodyPr>
            <a:normAutofit/>
          </a:bodyPr>
          <a:lstStyle/>
          <a:p>
            <a:pPr algn="just"/>
            <a:r>
              <a:rPr lang="ru-RU" sz="1800" b="0" dirty="0"/>
              <a:t>Соответственно, для того, чтобы получить информацию о сделках, связанных с реализацией в рамках основной деятельности, нам необходимо исследовать записи </a:t>
            </a:r>
            <a:r>
              <a:rPr lang="ru-RU" sz="1800" b="0" dirty="0" err="1"/>
              <a:t>субсчетов</a:t>
            </a:r>
            <a:r>
              <a:rPr lang="ru-RU" sz="1800" b="0" dirty="0"/>
              <a:t> счета 90 «Продажи», а также корреспондирующих с ними счетов для проверки всей цепочки создания стоимости (пример – следующий слайд).  Мы можем рассчитать финансовый результат сделки и выявить явно убыточные.</a:t>
            </a:r>
          </a:p>
          <a:p>
            <a:pPr algn="just"/>
            <a:endParaRPr lang="ru-RU" sz="1800" b="0" dirty="0"/>
          </a:p>
          <a:p>
            <a:pPr algn="just"/>
            <a:endParaRPr lang="ru-RU" sz="1800" b="0" u="sng" dirty="0">
              <a:latin typeface="+mj-lt"/>
            </a:endParaRPr>
          </a:p>
        </p:txBody>
      </p:sp>
    </p:spTree>
    <p:extLst>
      <p:ext uri="{BB962C8B-B14F-4D97-AF65-F5344CB8AC3E}">
        <p14:creationId xmlns:p14="http://schemas.microsoft.com/office/powerpoint/2010/main" val="5768108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2714" y="12825"/>
            <a:ext cx="12192000" cy="6861175"/>
          </a:xfrm>
          <a:prstGeom prst="rect">
            <a:avLst/>
          </a:prstGeom>
          <a:noFill/>
        </p:spPr>
      </p:pic>
      <p:sp>
        <p:nvSpPr>
          <p:cNvPr id="2" name="Заголовок 1"/>
          <p:cNvSpPr>
            <a:spLocks noGrp="1"/>
          </p:cNvSpPr>
          <p:nvPr>
            <p:ph type="title"/>
          </p:nvPr>
        </p:nvSpPr>
        <p:spPr>
          <a:xfrm>
            <a:off x="441060" y="319937"/>
            <a:ext cx="10807469" cy="1054894"/>
          </a:xfrm>
        </p:spPr>
        <p:txBody>
          <a:bodyPr>
            <a:normAutofit/>
          </a:bodyPr>
          <a:lstStyle/>
          <a:p>
            <a:pPr algn="l"/>
            <a:r>
              <a:rPr lang="ru-RU" sz="3600" b="1" dirty="0"/>
              <a:t>Финансовые результаты – счета учета</a:t>
            </a:r>
          </a:p>
        </p:txBody>
      </p:sp>
      <p:sp>
        <p:nvSpPr>
          <p:cNvPr id="3" name="Текст 2"/>
          <p:cNvSpPr>
            <a:spLocks noGrp="1"/>
          </p:cNvSpPr>
          <p:nvPr>
            <p:ph type="body" idx="1"/>
          </p:nvPr>
        </p:nvSpPr>
        <p:spPr>
          <a:xfrm>
            <a:off x="426957" y="1681942"/>
            <a:ext cx="7483368" cy="4858936"/>
          </a:xfrm>
        </p:spPr>
        <p:txBody>
          <a:bodyPr>
            <a:normAutofit/>
          </a:bodyPr>
          <a:lstStyle/>
          <a:p>
            <a:pPr algn="just"/>
            <a:r>
              <a:rPr lang="ru-RU" sz="1800" b="0" dirty="0"/>
              <a:t>В качестве примера разберем счета учета финансовых результатов.</a:t>
            </a:r>
            <a:endParaRPr lang="en-US" sz="1800" b="0" dirty="0"/>
          </a:p>
          <a:p>
            <a:pPr marL="285750" indent="-285750" algn="just">
              <a:buFontTx/>
              <a:buChar char="-"/>
            </a:pPr>
            <a:endParaRPr lang="en-US" sz="1800" b="0" dirty="0"/>
          </a:p>
          <a:p>
            <a:pPr marL="285750" indent="-285750" algn="just">
              <a:buFontTx/>
              <a:buChar char="-"/>
            </a:pPr>
            <a:r>
              <a:rPr lang="ru-RU" sz="1800" b="0" dirty="0"/>
              <a:t>Продажи (90) – счет учета доходов и расходов, непосредственно связанных с основной деятельностью;</a:t>
            </a:r>
          </a:p>
          <a:p>
            <a:pPr marL="285750" indent="-285750" algn="just">
              <a:buFontTx/>
              <a:buChar char="-"/>
            </a:pPr>
            <a:r>
              <a:rPr lang="ru-RU" sz="1800" b="0" dirty="0"/>
              <a:t>Прочие доходы и расходы (91);</a:t>
            </a:r>
          </a:p>
          <a:p>
            <a:pPr marL="285750" indent="-285750" algn="just">
              <a:buFontTx/>
              <a:buChar char="-"/>
            </a:pPr>
            <a:r>
              <a:rPr lang="ru-RU" sz="1800" b="0" dirty="0"/>
              <a:t>Недостачи от порчи и потери имущества (94);</a:t>
            </a:r>
          </a:p>
          <a:p>
            <a:pPr marL="285750" indent="-285750" algn="just">
              <a:buFontTx/>
              <a:buChar char="-"/>
            </a:pPr>
            <a:r>
              <a:rPr lang="ru-RU" sz="1800" b="0" dirty="0"/>
              <a:t>Резервы предстоящих расходов (96);</a:t>
            </a:r>
          </a:p>
          <a:p>
            <a:pPr marL="285750" indent="-285750" algn="just">
              <a:buFontTx/>
              <a:buChar char="-"/>
            </a:pPr>
            <a:r>
              <a:rPr lang="ru-RU" sz="1800" b="0" dirty="0"/>
              <a:t>Расходы будущих периодов (97);</a:t>
            </a:r>
          </a:p>
          <a:p>
            <a:pPr marL="285750" indent="-285750" algn="just">
              <a:buFontTx/>
              <a:buChar char="-"/>
            </a:pPr>
            <a:r>
              <a:rPr lang="ru-RU" sz="1800" b="0" dirty="0"/>
              <a:t>Доходы будущих периодов (98).</a:t>
            </a:r>
          </a:p>
          <a:p>
            <a:pPr algn="just"/>
            <a:endParaRPr lang="ru-RU" sz="1800" b="0" dirty="0"/>
          </a:p>
          <a:p>
            <a:pPr algn="just"/>
            <a:r>
              <a:rPr lang="ru-RU" sz="1800" b="0" dirty="0"/>
              <a:t>Счета 90 и 91 имеют </a:t>
            </a:r>
            <a:r>
              <a:rPr lang="ru-RU" sz="1800" b="0" dirty="0" err="1"/>
              <a:t>субсчета</a:t>
            </a:r>
            <a:r>
              <a:rPr lang="ru-RU" sz="1800" b="0" dirty="0"/>
              <a:t> с различной механикой учета (активные и пассивные), формирующие сальдо данных счетов, которое, в зависимости от своего «знака» (дебет или кредит), списывается на счет 99. Другие счета группы также рано или поздно будут списаны на этот счет.  </a:t>
            </a:r>
          </a:p>
          <a:p>
            <a:pPr algn="just"/>
            <a:endParaRPr lang="ru-RU" sz="1800" b="0" u="sng" dirty="0">
              <a:latin typeface="+mj-lt"/>
            </a:endParaRPr>
          </a:p>
        </p:txBody>
      </p:sp>
      <p:pic>
        <p:nvPicPr>
          <p:cNvPr id="5" name="Рисунок 4"/>
          <p:cNvPicPr/>
          <p:nvPr/>
        </p:nvPicPr>
        <p:blipFill>
          <a:blip r:embed="rId3"/>
          <a:stretch>
            <a:fillRect/>
          </a:stretch>
        </p:blipFill>
        <p:spPr>
          <a:xfrm>
            <a:off x="-2714" y="12826"/>
            <a:ext cx="12192000" cy="6849938"/>
          </a:xfrm>
          <a:prstGeom prst="rect">
            <a:avLst/>
          </a:prstGeom>
        </p:spPr>
      </p:pic>
    </p:spTree>
    <p:extLst>
      <p:ext uri="{BB962C8B-B14F-4D97-AF65-F5344CB8AC3E}">
        <p14:creationId xmlns:p14="http://schemas.microsoft.com/office/powerpoint/2010/main" val="1312770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2714" y="12825"/>
            <a:ext cx="12192000" cy="6861175"/>
          </a:xfrm>
          <a:prstGeom prst="rect">
            <a:avLst/>
          </a:prstGeom>
          <a:noFill/>
        </p:spPr>
      </p:pic>
      <p:sp>
        <p:nvSpPr>
          <p:cNvPr id="2" name="Заголовок 1"/>
          <p:cNvSpPr>
            <a:spLocks noGrp="1"/>
          </p:cNvSpPr>
          <p:nvPr>
            <p:ph type="title"/>
          </p:nvPr>
        </p:nvSpPr>
        <p:spPr>
          <a:xfrm>
            <a:off x="441060" y="319937"/>
            <a:ext cx="10807469" cy="1054894"/>
          </a:xfrm>
        </p:spPr>
        <p:txBody>
          <a:bodyPr>
            <a:normAutofit/>
          </a:bodyPr>
          <a:lstStyle/>
          <a:p>
            <a:pPr algn="l"/>
            <a:r>
              <a:rPr lang="ru-RU" sz="3600" b="1" dirty="0"/>
              <a:t>Анализ сделок – механизм и результат влияния</a:t>
            </a:r>
            <a:r>
              <a:rPr lang="en-US" sz="3600" b="1" dirty="0"/>
              <a:t>  </a:t>
            </a:r>
            <a:endParaRPr lang="ru-RU" sz="3600" b="1" dirty="0"/>
          </a:p>
        </p:txBody>
      </p:sp>
      <p:sp>
        <p:nvSpPr>
          <p:cNvPr id="3" name="Текст 2"/>
          <p:cNvSpPr>
            <a:spLocks noGrp="1"/>
          </p:cNvSpPr>
          <p:nvPr>
            <p:ph type="body" idx="1"/>
          </p:nvPr>
        </p:nvSpPr>
        <p:spPr>
          <a:xfrm>
            <a:off x="441059" y="1947820"/>
            <a:ext cx="7469265" cy="4858936"/>
          </a:xfrm>
        </p:spPr>
        <p:txBody>
          <a:bodyPr>
            <a:normAutofit/>
          </a:bodyPr>
          <a:lstStyle/>
          <a:p>
            <a:pPr algn="just"/>
            <a:r>
              <a:rPr lang="ru-RU" sz="1800" b="0" dirty="0"/>
              <a:t>Обладая информацией о сделке, порядке ее учета в конкретной организации (на основе учетной политики) или типичном порядке учета можно оценить, какое влияние оказала конкретная сделка ретроспективно, а также оценить потенциальное влияние – если известна «схема» учета и конкретные параметры сделки, то можно провести корректировку показателей отчетности и составить модель с учетом/без учета конкретной сделки, просто прибавив или вычтя необходимые суммы из конкретных строк. </a:t>
            </a:r>
          </a:p>
          <a:p>
            <a:pPr algn="just"/>
            <a:endParaRPr lang="ru-RU" sz="1800" b="0" dirty="0"/>
          </a:p>
          <a:p>
            <a:pPr algn="just"/>
            <a:r>
              <a:rPr lang="ru-RU" sz="1800" b="0" dirty="0"/>
              <a:t>В дальнейшем фактическая отчетность и полученная модель могут быть сопоставлены с целью сравнения финансового состояния компании в различных сценариях и характеристики влияния операции. </a:t>
            </a:r>
            <a:br>
              <a:rPr lang="ru-RU" sz="1800" b="0" dirty="0"/>
            </a:br>
            <a:br>
              <a:rPr lang="ru-RU" sz="1800" b="0" dirty="0"/>
            </a:br>
            <a:r>
              <a:rPr lang="ru-RU" sz="1800" b="0" dirty="0"/>
              <a:t> </a:t>
            </a:r>
          </a:p>
          <a:p>
            <a:pPr algn="just"/>
            <a:endParaRPr lang="ru-RU" sz="1800" b="0" u="sng" dirty="0">
              <a:latin typeface="+mj-lt"/>
            </a:endParaRPr>
          </a:p>
        </p:txBody>
      </p:sp>
    </p:spTree>
    <p:extLst>
      <p:ext uri="{BB962C8B-B14F-4D97-AF65-F5344CB8AC3E}">
        <p14:creationId xmlns:p14="http://schemas.microsoft.com/office/powerpoint/2010/main" val="2002945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Ольга\Загрузки Телеграмм\9-33.jpg"/>
          <p:cNvPicPr>
            <a:picLocks noChangeAspect="1" noChangeArrowheads="1"/>
          </p:cNvPicPr>
          <p:nvPr/>
        </p:nvPicPr>
        <p:blipFill>
          <a:blip r:embed="rId2" cstate="print"/>
          <a:srcRect/>
          <a:stretch>
            <a:fillRect/>
          </a:stretch>
        </p:blipFill>
        <p:spPr bwMode="auto">
          <a:xfrm>
            <a:off x="0" y="63559"/>
            <a:ext cx="12195175" cy="6861175"/>
          </a:xfrm>
          <a:prstGeom prst="rect">
            <a:avLst/>
          </a:prstGeom>
          <a:noFill/>
        </p:spPr>
      </p:pic>
      <p:sp>
        <p:nvSpPr>
          <p:cNvPr id="2" name="Заголовок 1"/>
          <p:cNvSpPr>
            <a:spLocks noGrp="1"/>
          </p:cNvSpPr>
          <p:nvPr>
            <p:ph type="ctrTitle"/>
          </p:nvPr>
        </p:nvSpPr>
        <p:spPr>
          <a:xfrm>
            <a:off x="896936" y="764381"/>
            <a:ext cx="9161091" cy="821795"/>
          </a:xfrm>
        </p:spPr>
        <p:txBody>
          <a:bodyPr>
            <a:noAutofit/>
          </a:bodyPr>
          <a:lstStyle/>
          <a:p>
            <a:pPr algn="l"/>
            <a:r>
              <a:rPr lang="ru-RU" sz="3600" b="1" dirty="0"/>
              <a:t>Коэффициентный анализ отчетности </a:t>
            </a:r>
          </a:p>
        </p:txBody>
      </p:sp>
      <p:sp>
        <p:nvSpPr>
          <p:cNvPr id="5" name="TextBox 4"/>
          <p:cNvSpPr txBox="1"/>
          <p:nvPr/>
        </p:nvSpPr>
        <p:spPr>
          <a:xfrm>
            <a:off x="454993" y="1932670"/>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1</a:t>
            </a:r>
          </a:p>
        </p:txBody>
      </p:sp>
      <p:sp>
        <p:nvSpPr>
          <p:cNvPr id="9" name="TextBox 8"/>
          <p:cNvSpPr txBox="1"/>
          <p:nvPr/>
        </p:nvSpPr>
        <p:spPr>
          <a:xfrm>
            <a:off x="454993" y="3049346"/>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2</a:t>
            </a:r>
          </a:p>
        </p:txBody>
      </p:sp>
      <p:sp>
        <p:nvSpPr>
          <p:cNvPr id="10" name="TextBox 9"/>
          <p:cNvSpPr txBox="1"/>
          <p:nvPr/>
        </p:nvSpPr>
        <p:spPr>
          <a:xfrm>
            <a:off x="443917" y="4327620"/>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3</a:t>
            </a:r>
          </a:p>
        </p:txBody>
      </p:sp>
      <p:sp>
        <p:nvSpPr>
          <p:cNvPr id="11" name="TextBox 10"/>
          <p:cNvSpPr txBox="1"/>
          <p:nvPr/>
        </p:nvSpPr>
        <p:spPr>
          <a:xfrm>
            <a:off x="1200148" y="1936369"/>
            <a:ext cx="5276713" cy="400110"/>
          </a:xfrm>
          <a:prstGeom prst="rect">
            <a:avLst/>
          </a:prstGeom>
          <a:noFill/>
        </p:spPr>
        <p:txBody>
          <a:bodyPr wrap="square" rtlCol="0">
            <a:spAutoFit/>
          </a:bodyPr>
          <a:lstStyle/>
          <a:p>
            <a:r>
              <a:rPr lang="ru-RU" b="1" dirty="0"/>
              <a:t>Платежеспособность</a:t>
            </a:r>
            <a:endParaRPr lang="ru-RU" sz="1800" b="1" dirty="0">
              <a:latin typeface="Museo Sans Cyrl 900" pitchFamily="50" charset="-52"/>
            </a:endParaRPr>
          </a:p>
        </p:txBody>
      </p:sp>
      <p:sp>
        <p:nvSpPr>
          <p:cNvPr id="12" name="TextBox 11"/>
          <p:cNvSpPr txBox="1"/>
          <p:nvPr/>
        </p:nvSpPr>
        <p:spPr>
          <a:xfrm>
            <a:off x="1121387" y="4427147"/>
            <a:ext cx="4982508" cy="400110"/>
          </a:xfrm>
          <a:prstGeom prst="rect">
            <a:avLst/>
          </a:prstGeom>
          <a:noFill/>
        </p:spPr>
        <p:txBody>
          <a:bodyPr wrap="square" rtlCol="0">
            <a:spAutoFit/>
          </a:bodyPr>
          <a:lstStyle/>
          <a:p>
            <a:r>
              <a:rPr lang="ru-RU" b="1" dirty="0"/>
              <a:t>Эффективность и деловая активность</a:t>
            </a:r>
            <a:endParaRPr lang="ru-RU" sz="1800" b="1" dirty="0">
              <a:latin typeface="Museo Sans Cyrl 900" pitchFamily="50" charset="-52"/>
            </a:endParaRPr>
          </a:p>
        </p:txBody>
      </p:sp>
      <p:sp>
        <p:nvSpPr>
          <p:cNvPr id="13" name="TextBox 12"/>
          <p:cNvSpPr txBox="1"/>
          <p:nvPr/>
        </p:nvSpPr>
        <p:spPr>
          <a:xfrm>
            <a:off x="1200148" y="3106034"/>
            <a:ext cx="5276713" cy="400110"/>
          </a:xfrm>
          <a:prstGeom prst="rect">
            <a:avLst/>
          </a:prstGeom>
          <a:noFill/>
        </p:spPr>
        <p:txBody>
          <a:bodyPr wrap="square" rtlCol="0">
            <a:spAutoFit/>
          </a:bodyPr>
          <a:lstStyle/>
          <a:p>
            <a:r>
              <a:rPr lang="ru-RU" b="1" dirty="0"/>
              <a:t>Устойчивость</a:t>
            </a:r>
            <a:endParaRPr lang="ru-RU" sz="1800" b="1" dirty="0">
              <a:latin typeface="Museo Sans Cyrl 900" pitchFamily="50" charset="-52"/>
            </a:endParaRPr>
          </a:p>
        </p:txBody>
      </p:sp>
      <p:sp>
        <p:nvSpPr>
          <p:cNvPr id="15" name="TextBox 14"/>
          <p:cNvSpPr txBox="1"/>
          <p:nvPr/>
        </p:nvSpPr>
        <p:spPr>
          <a:xfrm>
            <a:off x="1189072" y="2310382"/>
            <a:ext cx="6705745" cy="646331"/>
          </a:xfrm>
          <a:prstGeom prst="rect">
            <a:avLst/>
          </a:prstGeom>
          <a:noFill/>
        </p:spPr>
        <p:txBody>
          <a:bodyPr wrap="square" rtlCol="0">
            <a:spAutoFit/>
          </a:bodyPr>
          <a:lstStyle/>
          <a:p>
            <a:pPr algn="just"/>
            <a:r>
              <a:rPr lang="ru-RU" sz="1800" i="1" dirty="0">
                <a:latin typeface="Museo Sans Cyrl 900" pitchFamily="50" charset="-52"/>
              </a:rPr>
              <a:t>Коэффициенты ликвидности, обеспеченность обязательств активами, степень платежеспособности </a:t>
            </a:r>
          </a:p>
        </p:txBody>
      </p:sp>
      <p:sp>
        <p:nvSpPr>
          <p:cNvPr id="16" name="TextBox 15"/>
          <p:cNvSpPr txBox="1"/>
          <p:nvPr/>
        </p:nvSpPr>
        <p:spPr>
          <a:xfrm>
            <a:off x="1189072" y="3503817"/>
            <a:ext cx="6705745" cy="923330"/>
          </a:xfrm>
          <a:prstGeom prst="rect">
            <a:avLst/>
          </a:prstGeom>
          <a:noFill/>
        </p:spPr>
        <p:txBody>
          <a:bodyPr wrap="square" rtlCol="0">
            <a:spAutoFit/>
          </a:bodyPr>
          <a:lstStyle/>
          <a:p>
            <a:pPr algn="just"/>
            <a:r>
              <a:rPr lang="ru-RU" sz="1800" i="1" dirty="0"/>
              <a:t>Коэффициенты автономии, обеспеченности собственными оборотными средствами, соотношение капитала и обязательств</a:t>
            </a:r>
          </a:p>
        </p:txBody>
      </p:sp>
      <p:sp>
        <p:nvSpPr>
          <p:cNvPr id="17" name="TextBox 16"/>
          <p:cNvSpPr txBox="1"/>
          <p:nvPr/>
        </p:nvSpPr>
        <p:spPr>
          <a:xfrm>
            <a:off x="1133219" y="4921829"/>
            <a:ext cx="5603016" cy="369332"/>
          </a:xfrm>
          <a:prstGeom prst="rect">
            <a:avLst/>
          </a:prstGeom>
          <a:noFill/>
        </p:spPr>
        <p:txBody>
          <a:bodyPr wrap="square" rtlCol="0">
            <a:spAutoFit/>
          </a:bodyPr>
          <a:lstStyle/>
          <a:p>
            <a:pPr algn="just"/>
            <a:r>
              <a:rPr lang="ru-RU" sz="1800" i="1" dirty="0"/>
              <a:t>Рентабельность и оборачиваемость</a:t>
            </a:r>
            <a:endParaRPr lang="ru-RU" sz="1800" i="1" dirty="0">
              <a:latin typeface="Museo Sans Cyrl 900" pitchFamily="50" charset="-52"/>
            </a:endParaRPr>
          </a:p>
        </p:txBody>
      </p:sp>
      <p:pic>
        <p:nvPicPr>
          <p:cNvPr id="14" name="Picture 2" descr="D:\Ольга\Загрузки Телеграмм\15-54.jpg"/>
          <p:cNvPicPr>
            <a:picLocks noChangeAspect="1" noChangeArrowheads="1"/>
          </p:cNvPicPr>
          <p:nvPr/>
        </p:nvPicPr>
        <p:blipFill>
          <a:blip r:embed="rId3" cstate="print"/>
          <a:srcRect/>
          <a:stretch>
            <a:fillRect/>
          </a:stretch>
        </p:blipFill>
        <p:spPr bwMode="auto">
          <a:xfrm>
            <a:off x="16011" y="0"/>
            <a:ext cx="12195175" cy="6861175"/>
          </a:xfrm>
          <a:prstGeom prst="rect">
            <a:avLst/>
          </a:prstGeom>
          <a:noFill/>
        </p:spPr>
      </p:pic>
      <p:sp>
        <p:nvSpPr>
          <p:cNvPr id="18" name="Заголовок 1"/>
          <p:cNvSpPr txBox="1">
            <a:spLocks/>
          </p:cNvSpPr>
          <p:nvPr/>
        </p:nvSpPr>
        <p:spPr>
          <a:xfrm>
            <a:off x="441830" y="355556"/>
            <a:ext cx="8621030" cy="1054894"/>
          </a:xfrm>
          <a:prstGeom prst="rect">
            <a:avLst/>
          </a:prstGeom>
        </p:spPr>
        <p:txBody>
          <a:bodyPr vert="horz" lIns="103936" tIns="51969" rIns="103936" bIns="51969" rtlCol="0" anchor="ctr">
            <a:normAutofit fontScale="92500"/>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t>Анализ отчетности и регистров – материалы</a:t>
            </a:r>
          </a:p>
        </p:txBody>
      </p:sp>
      <p:sp>
        <p:nvSpPr>
          <p:cNvPr id="19" name="Текст 2"/>
          <p:cNvSpPr txBox="1">
            <a:spLocks/>
          </p:cNvSpPr>
          <p:nvPr/>
        </p:nvSpPr>
        <p:spPr>
          <a:xfrm>
            <a:off x="146757" y="1766196"/>
            <a:ext cx="6760919" cy="4377720"/>
          </a:xfrm>
          <a:prstGeom prst="rect">
            <a:avLst/>
          </a:prstGeom>
        </p:spPr>
        <p:txBody>
          <a:bodyPr vert="horz" lIns="103936" tIns="51969" rIns="103936" bIns="51969" rtlCol="0">
            <a:normAutofit/>
          </a:bodyPr>
          <a:lstStyle>
            <a:lvl1pPr marL="0" indent="0" algn="ctr" defTabSz="1039374" rtl="0" eaLnBrk="1" latinLnBrk="0" hangingPunct="1">
              <a:spcBef>
                <a:spcPct val="20000"/>
              </a:spcBef>
              <a:buFont typeface="Arial" pitchFamily="34" charset="0"/>
              <a:buNone/>
              <a:defRPr sz="3600" kern="1200">
                <a:solidFill>
                  <a:schemeClr val="tx1">
                    <a:tint val="75000"/>
                  </a:schemeClr>
                </a:solidFill>
                <a:latin typeface="+mn-lt"/>
                <a:ea typeface="+mn-ea"/>
                <a:cs typeface="+mn-cs"/>
              </a:defRPr>
            </a:lvl1pPr>
            <a:lvl2pPr marL="519686" indent="0" algn="ctr" defTabSz="1039374"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2pPr>
            <a:lvl3pPr marL="1039374" indent="0" algn="ctr" defTabSz="1039374" rtl="0" eaLnBrk="1" latinLnBrk="0" hangingPunct="1">
              <a:spcBef>
                <a:spcPct val="20000"/>
              </a:spcBef>
              <a:buFont typeface="Arial" pitchFamily="34" charset="0"/>
              <a:buNone/>
              <a:defRPr sz="2700" kern="1200">
                <a:solidFill>
                  <a:schemeClr val="tx1">
                    <a:tint val="75000"/>
                  </a:schemeClr>
                </a:solidFill>
                <a:latin typeface="+mn-lt"/>
                <a:ea typeface="+mn-ea"/>
                <a:cs typeface="+mn-cs"/>
              </a:defRPr>
            </a:lvl3pPr>
            <a:lvl4pPr marL="1559060"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4pPr>
            <a:lvl5pPr marL="207874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5pPr>
            <a:lvl6pPr marL="2598434"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6pPr>
            <a:lvl7pPr marL="3118121"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7pPr>
            <a:lvl8pPr marL="363780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8pPr>
            <a:lvl9pPr marL="4157495"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9pPr>
          </a:lstStyle>
          <a:p>
            <a:pPr algn="just"/>
            <a:r>
              <a:rPr lang="ru-RU" sz="1800" dirty="0">
                <a:solidFill>
                  <a:schemeClr val="tx1"/>
                </a:solidFill>
                <a:latin typeface="+mj-lt"/>
              </a:rPr>
              <a:t>Базовый анализ с предположительными выводами возможно сделать на основе информации открытого доступа – однако невозможно провести полноценный и всесторонний анализ.</a:t>
            </a:r>
          </a:p>
          <a:p>
            <a:pPr algn="just"/>
            <a:endParaRPr lang="ru-RU" sz="1800" dirty="0">
              <a:solidFill>
                <a:schemeClr val="tx1"/>
              </a:solidFill>
              <a:latin typeface="+mj-lt"/>
            </a:endParaRPr>
          </a:p>
          <a:p>
            <a:pPr marL="285750" indent="-285750" algn="just">
              <a:buFont typeface="Arial" panose="020B0604020202020204" pitchFamily="34" charset="0"/>
              <a:buChar char="•"/>
            </a:pPr>
            <a:r>
              <a:rPr lang="ru-RU" sz="1800" dirty="0">
                <a:solidFill>
                  <a:schemeClr val="tx1"/>
                </a:solidFill>
                <a:latin typeface="+mj-lt"/>
              </a:rPr>
              <a:t>бухгалтерская отчетность</a:t>
            </a:r>
          </a:p>
          <a:p>
            <a:pPr marL="285750" indent="-285750" algn="just">
              <a:buFont typeface="Arial" panose="020B0604020202020204" pitchFamily="34" charset="0"/>
              <a:buChar char="•"/>
            </a:pPr>
            <a:r>
              <a:rPr lang="ru-RU" sz="1800" dirty="0">
                <a:solidFill>
                  <a:schemeClr val="tx1"/>
                </a:solidFill>
                <a:latin typeface="+mj-lt"/>
              </a:rPr>
              <a:t>учетная политика</a:t>
            </a:r>
          </a:p>
          <a:p>
            <a:pPr marL="285750" indent="-285750" algn="just">
              <a:buFont typeface="Arial" panose="020B0604020202020204" pitchFamily="34" charset="0"/>
              <a:buChar char="•"/>
            </a:pPr>
            <a:r>
              <a:rPr lang="ru-RU" sz="1800" dirty="0">
                <a:solidFill>
                  <a:schemeClr val="tx1"/>
                </a:solidFill>
                <a:latin typeface="+mj-lt"/>
              </a:rPr>
              <a:t>аудиторские заключения</a:t>
            </a:r>
          </a:p>
          <a:p>
            <a:pPr marL="285750" indent="-285750" algn="just">
              <a:buFont typeface="Arial" panose="020B0604020202020204" pitchFamily="34" charset="0"/>
              <a:buChar char="•"/>
            </a:pPr>
            <a:r>
              <a:rPr lang="ru-RU" sz="1800" dirty="0">
                <a:solidFill>
                  <a:schemeClr val="tx1"/>
                </a:solidFill>
                <a:latin typeface="+mj-lt"/>
              </a:rPr>
              <a:t>регистры учета – </a:t>
            </a:r>
            <a:r>
              <a:rPr lang="ru-RU" sz="1800" dirty="0" err="1">
                <a:solidFill>
                  <a:schemeClr val="tx1"/>
                </a:solidFill>
                <a:latin typeface="+mj-lt"/>
              </a:rPr>
              <a:t>оборотно</a:t>
            </a:r>
            <a:r>
              <a:rPr lang="ru-RU" sz="1800" dirty="0">
                <a:solidFill>
                  <a:schemeClr val="tx1"/>
                </a:solidFill>
                <a:latin typeface="+mj-lt"/>
              </a:rPr>
              <a:t>-сальдовые ведомости, карточки и анализы счетов, иные специфические регистры (база 1С)</a:t>
            </a:r>
          </a:p>
          <a:p>
            <a:pPr marL="285750" indent="-285750" algn="just">
              <a:buFont typeface="Arial" panose="020B0604020202020204" pitchFamily="34" charset="0"/>
              <a:buChar char="•"/>
            </a:pPr>
            <a:r>
              <a:rPr lang="ru-RU" sz="1800" dirty="0">
                <a:solidFill>
                  <a:schemeClr val="tx1"/>
                </a:solidFill>
                <a:latin typeface="+mj-lt"/>
              </a:rPr>
              <a:t>первичные документы и договоры</a:t>
            </a:r>
          </a:p>
          <a:p>
            <a:pPr marL="285750" indent="-285750" algn="just">
              <a:buFont typeface="Arial" panose="020B0604020202020204" pitchFamily="34" charset="0"/>
              <a:buChar char="•"/>
            </a:pPr>
            <a:r>
              <a:rPr lang="ru-RU" sz="1800" dirty="0">
                <a:solidFill>
                  <a:schemeClr val="tx1"/>
                </a:solidFill>
                <a:latin typeface="+mj-lt"/>
              </a:rPr>
              <a:t>и т.д. </a:t>
            </a:r>
            <a:endParaRPr lang="ru-RU" sz="1800" dirty="0">
              <a:latin typeface="+mj-lt"/>
            </a:endParaRPr>
          </a:p>
        </p:txBody>
      </p:sp>
    </p:spTree>
    <p:extLst>
      <p:ext uri="{BB962C8B-B14F-4D97-AF65-F5344CB8AC3E}">
        <p14:creationId xmlns:p14="http://schemas.microsoft.com/office/powerpoint/2010/main" val="393586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2714" y="12825"/>
            <a:ext cx="12192000" cy="6861175"/>
          </a:xfrm>
          <a:prstGeom prst="rect">
            <a:avLst/>
          </a:prstGeom>
          <a:noFill/>
        </p:spPr>
      </p:pic>
      <p:sp>
        <p:nvSpPr>
          <p:cNvPr id="2" name="Заголовок 1"/>
          <p:cNvSpPr>
            <a:spLocks noGrp="1"/>
          </p:cNvSpPr>
          <p:nvPr>
            <p:ph type="title"/>
          </p:nvPr>
        </p:nvSpPr>
        <p:spPr>
          <a:xfrm>
            <a:off x="441060" y="319937"/>
            <a:ext cx="10807469" cy="1054894"/>
          </a:xfrm>
        </p:spPr>
        <p:txBody>
          <a:bodyPr>
            <a:normAutofit/>
          </a:bodyPr>
          <a:lstStyle/>
          <a:p>
            <a:pPr algn="l"/>
            <a:r>
              <a:rPr lang="ru-RU" sz="3600" b="1" dirty="0"/>
              <a:t>Вывод</a:t>
            </a:r>
            <a:r>
              <a:rPr lang="en-US" sz="3600" b="1" dirty="0"/>
              <a:t>:</a:t>
            </a:r>
            <a:endParaRPr lang="ru-RU" sz="3600" b="1" dirty="0"/>
          </a:p>
        </p:txBody>
      </p:sp>
      <p:sp>
        <p:nvSpPr>
          <p:cNvPr id="3" name="Текст 2"/>
          <p:cNvSpPr>
            <a:spLocks noGrp="1"/>
          </p:cNvSpPr>
          <p:nvPr>
            <p:ph type="body" idx="1"/>
          </p:nvPr>
        </p:nvSpPr>
        <p:spPr>
          <a:xfrm>
            <a:off x="441059" y="1947820"/>
            <a:ext cx="7469265" cy="4453891"/>
          </a:xfrm>
        </p:spPr>
        <p:txBody>
          <a:bodyPr>
            <a:normAutofit lnSpcReduction="10000"/>
          </a:bodyPr>
          <a:lstStyle/>
          <a:p>
            <a:pPr algn="just"/>
            <a:endParaRPr lang="ru-RU" sz="1800" b="0" dirty="0"/>
          </a:p>
          <a:p>
            <a:pPr algn="just"/>
            <a:r>
              <a:rPr lang="ru-RU" sz="1800" b="0" dirty="0"/>
              <a:t>Бухгалтерская отчетность и регистры являются основным источников информации о состоянии организации, составе имущества и обязательств. </a:t>
            </a:r>
          </a:p>
          <a:p>
            <a:pPr algn="just"/>
            <a:endParaRPr lang="ru-RU" sz="1800" b="0" dirty="0"/>
          </a:p>
          <a:p>
            <a:pPr algn="just"/>
            <a:r>
              <a:rPr lang="ru-RU" sz="1800" b="0" dirty="0"/>
              <a:t>Также мы отмечали, что реальная и балансовая стоимость объектов учета может существенно отличаться, как и степень их ликвидности. Это, в свою очередь, может оказать существенное влияние на результаты иных исследований – например, оценки стоимости бизнеса или даты объективного банкротства. </a:t>
            </a:r>
          </a:p>
          <a:p>
            <a:pPr algn="just"/>
            <a:endParaRPr lang="ru-RU" sz="1800" b="0" dirty="0"/>
          </a:p>
          <a:p>
            <a:pPr algn="just"/>
            <a:r>
              <a:rPr lang="ru-RU" sz="1800" b="0" dirty="0"/>
              <a:t>Чтобы учесть данные обстоятельства в рамках исследования, экономист проводит анализ отчетности и содержания регистров относительно ключевых активов и пассивов компании. </a:t>
            </a:r>
          </a:p>
          <a:p>
            <a:pPr algn="just"/>
            <a:r>
              <a:rPr lang="ru-RU" sz="1800" b="0" dirty="0"/>
              <a:t> </a:t>
            </a:r>
          </a:p>
          <a:p>
            <a:pPr algn="just"/>
            <a:endParaRPr lang="ru-RU" sz="1800" b="0" u="sng" dirty="0">
              <a:latin typeface="+mj-lt"/>
            </a:endParaRPr>
          </a:p>
        </p:txBody>
      </p:sp>
    </p:spTree>
    <p:extLst>
      <p:ext uri="{BB962C8B-B14F-4D97-AF65-F5344CB8AC3E}">
        <p14:creationId xmlns:p14="http://schemas.microsoft.com/office/powerpoint/2010/main" val="3529957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Ольга\Загрузки Телеграмм\6-06.jpg"/>
          <p:cNvPicPr>
            <a:picLocks noChangeAspect="1" noChangeArrowheads="1"/>
          </p:cNvPicPr>
          <p:nvPr/>
        </p:nvPicPr>
        <p:blipFill>
          <a:blip r:embed="rId2" cstate="print"/>
          <a:srcRect/>
          <a:stretch>
            <a:fillRect/>
          </a:stretch>
        </p:blipFill>
        <p:spPr bwMode="auto">
          <a:xfrm>
            <a:off x="0" y="0"/>
            <a:ext cx="12195175" cy="6861175"/>
          </a:xfrm>
          <a:prstGeom prst="rect">
            <a:avLst/>
          </a:prstGeom>
          <a:noFill/>
        </p:spPr>
      </p:pic>
      <p:sp>
        <p:nvSpPr>
          <p:cNvPr id="13" name="Заголовок 1"/>
          <p:cNvSpPr txBox="1">
            <a:spLocks/>
          </p:cNvSpPr>
          <p:nvPr/>
        </p:nvSpPr>
        <p:spPr>
          <a:xfrm>
            <a:off x="931977" y="642231"/>
            <a:ext cx="10331220" cy="1066799"/>
          </a:xfrm>
          <a:prstGeom prst="rect">
            <a:avLst/>
          </a:prstGeom>
        </p:spPr>
        <p:txBody>
          <a:bodyPr vert="horz" lIns="103936" tIns="51969" rIns="103936" bIns="51969" rtlCol="0" anchor="ctr">
            <a:no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t>Экспертиза в делах о банкротстве</a:t>
            </a:r>
          </a:p>
        </p:txBody>
      </p:sp>
      <p:sp>
        <p:nvSpPr>
          <p:cNvPr id="5" name="TextBox 4"/>
          <p:cNvSpPr txBox="1"/>
          <p:nvPr/>
        </p:nvSpPr>
        <p:spPr>
          <a:xfrm>
            <a:off x="471962" y="2351261"/>
            <a:ext cx="8415935" cy="3693319"/>
          </a:xfrm>
          <a:prstGeom prst="rect">
            <a:avLst/>
          </a:prstGeom>
          <a:noFill/>
        </p:spPr>
        <p:txBody>
          <a:bodyPr wrap="square" rtlCol="0">
            <a:spAutoFit/>
          </a:bodyPr>
          <a:lstStyle/>
          <a:p>
            <a:pPr algn="just"/>
            <a:r>
              <a:rPr lang="ru-RU" sz="1800" dirty="0"/>
              <a:t>Экономическая экспертиза в делах о банкротстве может быть использована для широкого круга задач, на различных этапах и в разных категориях обособленных споров (оспаривание сделок, субсидиарная ответственность и т.д.). Примеры задач:</a:t>
            </a:r>
          </a:p>
          <a:p>
            <a:pPr algn="just"/>
            <a:endParaRPr lang="ru-RU" sz="1800" dirty="0"/>
          </a:p>
          <a:p>
            <a:pPr marL="285750" indent="-285750" algn="just">
              <a:buFontTx/>
              <a:buChar char="-"/>
            </a:pPr>
            <a:r>
              <a:rPr lang="ru-RU" sz="1800" dirty="0"/>
              <a:t>установление даты объективного банкротства;</a:t>
            </a:r>
          </a:p>
          <a:p>
            <a:pPr marL="285750" indent="-285750" algn="just">
              <a:buFontTx/>
              <a:buChar char="-"/>
            </a:pPr>
            <a:r>
              <a:rPr lang="ru-RU" sz="1800" dirty="0"/>
              <a:t>установление условий и причин наступления банкротства;</a:t>
            </a:r>
          </a:p>
          <a:p>
            <a:pPr marL="285750" indent="-285750" algn="just">
              <a:buFontTx/>
              <a:buChar char="-"/>
            </a:pPr>
            <a:r>
              <a:rPr lang="ru-RU" sz="1800" dirty="0"/>
              <a:t>характеристика финансового состояния на дату;</a:t>
            </a:r>
          </a:p>
          <a:p>
            <a:pPr marL="285750" indent="-285750" algn="just">
              <a:buFontTx/>
              <a:buChar char="-"/>
            </a:pPr>
            <a:r>
              <a:rPr lang="ru-RU" sz="1800" dirty="0"/>
              <a:t>обнаружение сделок, ухудшивших состояние – как до, так и после даты объективного банкротства;</a:t>
            </a:r>
          </a:p>
          <a:p>
            <a:pPr marL="285750" indent="-285750" algn="just">
              <a:buFontTx/>
              <a:buChar char="-"/>
            </a:pPr>
            <a:r>
              <a:rPr lang="ru-RU" sz="1800" dirty="0"/>
              <a:t>оценка влияния сделок, действий руководства на состояние организации;</a:t>
            </a:r>
          </a:p>
          <a:p>
            <a:pPr marL="285750" indent="-285750" algn="just">
              <a:buFontTx/>
              <a:buChar char="-"/>
            </a:pPr>
            <a:r>
              <a:rPr lang="ru-RU" sz="1800" dirty="0"/>
              <a:t>определение экономической целесообразности сделок</a:t>
            </a:r>
          </a:p>
          <a:p>
            <a:pPr algn="just"/>
            <a:endParaRPr lang="ru-RU" sz="1800" dirty="0"/>
          </a:p>
        </p:txBody>
      </p:sp>
    </p:spTree>
    <p:extLst>
      <p:ext uri="{BB962C8B-B14F-4D97-AF65-F5344CB8AC3E}">
        <p14:creationId xmlns:p14="http://schemas.microsoft.com/office/powerpoint/2010/main" val="4693573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Ольга\Загрузки Телеграмм\9-33.jpg"/>
          <p:cNvPicPr>
            <a:picLocks noChangeAspect="1" noChangeArrowheads="1"/>
          </p:cNvPicPr>
          <p:nvPr/>
        </p:nvPicPr>
        <p:blipFill>
          <a:blip r:embed="rId2" cstate="print"/>
          <a:srcRect/>
          <a:stretch>
            <a:fillRect/>
          </a:stretch>
        </p:blipFill>
        <p:spPr bwMode="auto">
          <a:xfrm>
            <a:off x="0" y="63559"/>
            <a:ext cx="12195175" cy="6861175"/>
          </a:xfrm>
          <a:prstGeom prst="rect">
            <a:avLst/>
          </a:prstGeom>
          <a:noFill/>
        </p:spPr>
      </p:pic>
      <p:sp>
        <p:nvSpPr>
          <p:cNvPr id="2" name="Заголовок 1"/>
          <p:cNvSpPr>
            <a:spLocks noGrp="1"/>
          </p:cNvSpPr>
          <p:nvPr>
            <p:ph type="ctrTitle"/>
          </p:nvPr>
        </p:nvSpPr>
        <p:spPr>
          <a:xfrm>
            <a:off x="896936" y="764381"/>
            <a:ext cx="9161091" cy="821795"/>
          </a:xfrm>
        </p:spPr>
        <p:txBody>
          <a:bodyPr>
            <a:noAutofit/>
          </a:bodyPr>
          <a:lstStyle/>
          <a:p>
            <a:pPr algn="l"/>
            <a:r>
              <a:rPr lang="ru-RU" sz="3600" b="1" dirty="0"/>
              <a:t>Коэффициентный анализ отчетности </a:t>
            </a:r>
          </a:p>
        </p:txBody>
      </p:sp>
      <p:sp>
        <p:nvSpPr>
          <p:cNvPr id="5" name="TextBox 4"/>
          <p:cNvSpPr txBox="1"/>
          <p:nvPr/>
        </p:nvSpPr>
        <p:spPr>
          <a:xfrm>
            <a:off x="454993" y="1932670"/>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1</a:t>
            </a:r>
          </a:p>
        </p:txBody>
      </p:sp>
      <p:sp>
        <p:nvSpPr>
          <p:cNvPr id="9" name="TextBox 8"/>
          <p:cNvSpPr txBox="1"/>
          <p:nvPr/>
        </p:nvSpPr>
        <p:spPr>
          <a:xfrm>
            <a:off x="454993" y="3049346"/>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2</a:t>
            </a:r>
          </a:p>
        </p:txBody>
      </p:sp>
      <p:sp>
        <p:nvSpPr>
          <p:cNvPr id="10" name="TextBox 9"/>
          <p:cNvSpPr txBox="1"/>
          <p:nvPr/>
        </p:nvSpPr>
        <p:spPr>
          <a:xfrm>
            <a:off x="443917" y="4327620"/>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3</a:t>
            </a:r>
          </a:p>
        </p:txBody>
      </p:sp>
      <p:sp>
        <p:nvSpPr>
          <p:cNvPr id="11" name="TextBox 10"/>
          <p:cNvSpPr txBox="1"/>
          <p:nvPr/>
        </p:nvSpPr>
        <p:spPr>
          <a:xfrm>
            <a:off x="1200148" y="1936369"/>
            <a:ext cx="5276713" cy="400110"/>
          </a:xfrm>
          <a:prstGeom prst="rect">
            <a:avLst/>
          </a:prstGeom>
          <a:noFill/>
        </p:spPr>
        <p:txBody>
          <a:bodyPr wrap="square" rtlCol="0">
            <a:spAutoFit/>
          </a:bodyPr>
          <a:lstStyle/>
          <a:p>
            <a:r>
              <a:rPr lang="ru-RU" b="1" dirty="0"/>
              <a:t>Платежеспособность</a:t>
            </a:r>
            <a:endParaRPr lang="ru-RU" sz="1800" b="1" dirty="0">
              <a:latin typeface="Museo Sans Cyrl 900" pitchFamily="50" charset="-52"/>
            </a:endParaRPr>
          </a:p>
        </p:txBody>
      </p:sp>
      <p:sp>
        <p:nvSpPr>
          <p:cNvPr id="12" name="TextBox 11"/>
          <p:cNvSpPr txBox="1"/>
          <p:nvPr/>
        </p:nvSpPr>
        <p:spPr>
          <a:xfrm>
            <a:off x="1121387" y="4427147"/>
            <a:ext cx="4982508" cy="400110"/>
          </a:xfrm>
          <a:prstGeom prst="rect">
            <a:avLst/>
          </a:prstGeom>
          <a:noFill/>
        </p:spPr>
        <p:txBody>
          <a:bodyPr wrap="square" rtlCol="0">
            <a:spAutoFit/>
          </a:bodyPr>
          <a:lstStyle/>
          <a:p>
            <a:r>
              <a:rPr lang="ru-RU" b="1" dirty="0"/>
              <a:t>Эффективность и деловая активность</a:t>
            </a:r>
            <a:endParaRPr lang="ru-RU" sz="1800" b="1" dirty="0">
              <a:latin typeface="Museo Sans Cyrl 900" pitchFamily="50" charset="-52"/>
            </a:endParaRPr>
          </a:p>
        </p:txBody>
      </p:sp>
      <p:sp>
        <p:nvSpPr>
          <p:cNvPr id="13" name="TextBox 12"/>
          <p:cNvSpPr txBox="1"/>
          <p:nvPr/>
        </p:nvSpPr>
        <p:spPr>
          <a:xfrm>
            <a:off x="1200148" y="3106034"/>
            <a:ext cx="5276713" cy="400110"/>
          </a:xfrm>
          <a:prstGeom prst="rect">
            <a:avLst/>
          </a:prstGeom>
          <a:noFill/>
        </p:spPr>
        <p:txBody>
          <a:bodyPr wrap="square" rtlCol="0">
            <a:spAutoFit/>
          </a:bodyPr>
          <a:lstStyle/>
          <a:p>
            <a:r>
              <a:rPr lang="ru-RU" b="1" dirty="0"/>
              <a:t>Устойчивость</a:t>
            </a:r>
            <a:endParaRPr lang="ru-RU" sz="1800" b="1" dirty="0">
              <a:latin typeface="Museo Sans Cyrl 900" pitchFamily="50" charset="-52"/>
            </a:endParaRPr>
          </a:p>
        </p:txBody>
      </p:sp>
      <p:sp>
        <p:nvSpPr>
          <p:cNvPr id="15" name="TextBox 14"/>
          <p:cNvSpPr txBox="1"/>
          <p:nvPr/>
        </p:nvSpPr>
        <p:spPr>
          <a:xfrm>
            <a:off x="1189072" y="2310382"/>
            <a:ext cx="6705745" cy="646331"/>
          </a:xfrm>
          <a:prstGeom prst="rect">
            <a:avLst/>
          </a:prstGeom>
          <a:noFill/>
        </p:spPr>
        <p:txBody>
          <a:bodyPr wrap="square" rtlCol="0">
            <a:spAutoFit/>
          </a:bodyPr>
          <a:lstStyle/>
          <a:p>
            <a:pPr algn="just"/>
            <a:r>
              <a:rPr lang="ru-RU" sz="1800" i="1" dirty="0">
                <a:latin typeface="Museo Sans Cyrl 900" pitchFamily="50" charset="-52"/>
              </a:rPr>
              <a:t>Коэффициенты ликвидности, обеспеченность обязательств активами, степень платежеспособности </a:t>
            </a:r>
          </a:p>
        </p:txBody>
      </p:sp>
      <p:sp>
        <p:nvSpPr>
          <p:cNvPr id="16" name="TextBox 15"/>
          <p:cNvSpPr txBox="1"/>
          <p:nvPr/>
        </p:nvSpPr>
        <p:spPr>
          <a:xfrm>
            <a:off x="1189072" y="3503817"/>
            <a:ext cx="6705745" cy="923330"/>
          </a:xfrm>
          <a:prstGeom prst="rect">
            <a:avLst/>
          </a:prstGeom>
          <a:noFill/>
        </p:spPr>
        <p:txBody>
          <a:bodyPr wrap="square" rtlCol="0">
            <a:spAutoFit/>
          </a:bodyPr>
          <a:lstStyle/>
          <a:p>
            <a:pPr algn="just"/>
            <a:r>
              <a:rPr lang="ru-RU" sz="1800" i="1" dirty="0"/>
              <a:t>Коэффициенты автономии, обеспеченности собственными оборотными средствами, соотношение капитала и обязательств</a:t>
            </a:r>
          </a:p>
        </p:txBody>
      </p:sp>
      <p:sp>
        <p:nvSpPr>
          <p:cNvPr id="17" name="TextBox 16"/>
          <p:cNvSpPr txBox="1"/>
          <p:nvPr/>
        </p:nvSpPr>
        <p:spPr>
          <a:xfrm>
            <a:off x="1133219" y="4921829"/>
            <a:ext cx="5603016" cy="369332"/>
          </a:xfrm>
          <a:prstGeom prst="rect">
            <a:avLst/>
          </a:prstGeom>
          <a:noFill/>
        </p:spPr>
        <p:txBody>
          <a:bodyPr wrap="square" rtlCol="0">
            <a:spAutoFit/>
          </a:bodyPr>
          <a:lstStyle/>
          <a:p>
            <a:pPr algn="just"/>
            <a:r>
              <a:rPr lang="ru-RU" sz="1800" i="1" dirty="0"/>
              <a:t>Рентабельность и оборачиваемость</a:t>
            </a:r>
            <a:endParaRPr lang="ru-RU" sz="1800" i="1" dirty="0">
              <a:latin typeface="Museo Sans Cyrl 900" pitchFamily="50" charset="-52"/>
            </a:endParaRPr>
          </a:p>
        </p:txBody>
      </p:sp>
      <p:pic>
        <p:nvPicPr>
          <p:cNvPr id="14" name="Picture 2" descr="D:\Ольга\Загрузки Телеграмм\15-54.jpg"/>
          <p:cNvPicPr>
            <a:picLocks noChangeAspect="1" noChangeArrowheads="1"/>
          </p:cNvPicPr>
          <p:nvPr/>
        </p:nvPicPr>
        <p:blipFill>
          <a:blip r:embed="rId3" cstate="print"/>
          <a:srcRect/>
          <a:stretch>
            <a:fillRect/>
          </a:stretch>
        </p:blipFill>
        <p:spPr bwMode="auto">
          <a:xfrm>
            <a:off x="-1" y="1588"/>
            <a:ext cx="12195175" cy="6861175"/>
          </a:xfrm>
          <a:prstGeom prst="rect">
            <a:avLst/>
          </a:prstGeom>
          <a:noFill/>
        </p:spPr>
      </p:pic>
      <p:sp>
        <p:nvSpPr>
          <p:cNvPr id="18" name="Заголовок 1"/>
          <p:cNvSpPr txBox="1">
            <a:spLocks/>
          </p:cNvSpPr>
          <p:nvPr/>
        </p:nvSpPr>
        <p:spPr>
          <a:xfrm>
            <a:off x="816494" y="661561"/>
            <a:ext cx="8621030" cy="1054894"/>
          </a:xfrm>
          <a:prstGeom prst="rect">
            <a:avLst/>
          </a:prstGeom>
        </p:spPr>
        <p:txBody>
          <a:bodyPr vert="horz" lIns="103936" tIns="51969" rIns="103936" bIns="51969" rtlCol="0" anchor="ctr">
            <a:norm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t>Кейс 1 - А43-20583/2016</a:t>
            </a:r>
          </a:p>
        </p:txBody>
      </p:sp>
      <p:sp>
        <p:nvSpPr>
          <p:cNvPr id="19" name="Текст 2"/>
          <p:cNvSpPr txBox="1">
            <a:spLocks/>
          </p:cNvSpPr>
          <p:nvPr/>
        </p:nvSpPr>
        <p:spPr>
          <a:xfrm>
            <a:off x="313108" y="2132223"/>
            <a:ext cx="6423127" cy="4377720"/>
          </a:xfrm>
          <a:prstGeom prst="rect">
            <a:avLst/>
          </a:prstGeom>
        </p:spPr>
        <p:txBody>
          <a:bodyPr vert="horz" lIns="103936" tIns="51969" rIns="103936" bIns="51969" rtlCol="0">
            <a:normAutofit lnSpcReduction="10000"/>
          </a:bodyPr>
          <a:lstStyle>
            <a:lvl1pPr marL="0" indent="0" algn="ctr" defTabSz="1039374" rtl="0" eaLnBrk="1" latinLnBrk="0" hangingPunct="1">
              <a:spcBef>
                <a:spcPct val="20000"/>
              </a:spcBef>
              <a:buFont typeface="Arial" pitchFamily="34" charset="0"/>
              <a:buNone/>
              <a:defRPr sz="3600" kern="1200">
                <a:solidFill>
                  <a:schemeClr val="tx1">
                    <a:tint val="75000"/>
                  </a:schemeClr>
                </a:solidFill>
                <a:latin typeface="+mn-lt"/>
                <a:ea typeface="+mn-ea"/>
                <a:cs typeface="+mn-cs"/>
              </a:defRPr>
            </a:lvl1pPr>
            <a:lvl2pPr marL="519686" indent="0" algn="ctr" defTabSz="1039374"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2pPr>
            <a:lvl3pPr marL="1039374" indent="0" algn="ctr" defTabSz="1039374" rtl="0" eaLnBrk="1" latinLnBrk="0" hangingPunct="1">
              <a:spcBef>
                <a:spcPct val="20000"/>
              </a:spcBef>
              <a:buFont typeface="Arial" pitchFamily="34" charset="0"/>
              <a:buNone/>
              <a:defRPr sz="2700" kern="1200">
                <a:solidFill>
                  <a:schemeClr val="tx1">
                    <a:tint val="75000"/>
                  </a:schemeClr>
                </a:solidFill>
                <a:latin typeface="+mn-lt"/>
                <a:ea typeface="+mn-ea"/>
                <a:cs typeface="+mn-cs"/>
              </a:defRPr>
            </a:lvl3pPr>
            <a:lvl4pPr marL="1559060"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4pPr>
            <a:lvl5pPr marL="207874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5pPr>
            <a:lvl6pPr marL="2598434"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6pPr>
            <a:lvl7pPr marL="3118121"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7pPr>
            <a:lvl8pPr marL="363780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8pPr>
            <a:lvl9pPr marL="4157495"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9pPr>
          </a:lstStyle>
          <a:p>
            <a:pPr algn="just"/>
            <a:r>
              <a:rPr lang="ru-RU" sz="1800" dirty="0">
                <a:solidFill>
                  <a:schemeClr val="tx1"/>
                </a:solidFill>
              </a:rPr>
              <a:t>16 сентября 2016 года в отношении ООО «Стандарт», осуществлявшей деятельность по оптовой торговле потребительской продукцией, была введена процедура наблюдения. Спустя полгода «Стандарт» был признан банкротом.</a:t>
            </a:r>
          </a:p>
          <a:p>
            <a:pPr algn="just"/>
            <a:endParaRPr lang="ru-RU" sz="1800" dirty="0">
              <a:solidFill>
                <a:schemeClr val="tx1"/>
              </a:solidFill>
            </a:endParaRPr>
          </a:p>
          <a:p>
            <a:pPr algn="just"/>
            <a:r>
              <a:rPr lang="ru-RU" sz="1800" dirty="0">
                <a:solidFill>
                  <a:schemeClr val="tx1"/>
                </a:solidFill>
              </a:rPr>
              <a:t>Всего в реестр требований кредиторов к ООО «Стандарт» был выставлен долг в 978 594 308 рублей. Денег, поступивших от реализации имущества должника, было недостаточно для погашения всех требований.</a:t>
            </a:r>
          </a:p>
          <a:p>
            <a:pPr algn="just"/>
            <a:endParaRPr lang="ru-RU" sz="1800" dirty="0">
              <a:solidFill>
                <a:schemeClr val="tx1"/>
              </a:solidFill>
            </a:endParaRPr>
          </a:p>
          <a:p>
            <a:pPr algn="just"/>
            <a:r>
              <a:rPr lang="ru-RU" sz="1800" dirty="0">
                <a:solidFill>
                  <a:schemeClr val="tx1"/>
                </a:solidFill>
              </a:rPr>
              <a:t>Кредитор должника — ООО «Альянс» — обратился с заявлением в суд. Он хотел призвать к субсидиарной ответственности бывшего руководителя должника, а также ещё двух аффилированных лиц — учредителей ООО «Стандарт».</a:t>
            </a:r>
          </a:p>
          <a:p>
            <a:pPr algn="just"/>
            <a:endParaRPr lang="ru-RU" dirty="0"/>
          </a:p>
          <a:p>
            <a:pPr marL="285750" indent="-285750" algn="just">
              <a:buFont typeface="Arial" panose="020B0604020202020204" pitchFamily="34" charset="0"/>
              <a:buChar char="•"/>
            </a:pPr>
            <a:endParaRPr lang="ru-RU" sz="1800" dirty="0">
              <a:solidFill>
                <a:schemeClr val="tx1"/>
              </a:solidFill>
            </a:endParaRPr>
          </a:p>
          <a:p>
            <a:pPr marL="285750" indent="-285750" algn="just">
              <a:buFont typeface="Arial" panose="020B0604020202020204" pitchFamily="34" charset="0"/>
              <a:buChar char="•"/>
            </a:pPr>
            <a:endParaRPr lang="en-US" sz="1800" dirty="0">
              <a:solidFill>
                <a:schemeClr val="tx1"/>
              </a:solidFill>
            </a:endParaRPr>
          </a:p>
          <a:p>
            <a:pPr marL="285750" indent="-285750" algn="just">
              <a:buFont typeface="Arial" panose="020B0604020202020204" pitchFamily="34" charset="0"/>
              <a:buChar char="•"/>
            </a:pPr>
            <a:endParaRPr lang="ru-RU" sz="1800" dirty="0">
              <a:solidFill>
                <a:schemeClr val="tx1"/>
              </a:solidFill>
            </a:endParaRPr>
          </a:p>
          <a:p>
            <a:pPr marL="285750" indent="-285750" algn="just">
              <a:buFont typeface="Arial" panose="020B0604020202020204" pitchFamily="34" charset="0"/>
              <a:buChar char="•"/>
            </a:pPr>
            <a:endParaRPr lang="ru-RU" sz="1800" dirty="0">
              <a:solidFill>
                <a:schemeClr val="tx1"/>
              </a:solidFill>
            </a:endParaRPr>
          </a:p>
          <a:p>
            <a:pPr marL="285750" indent="-285750" algn="just">
              <a:buFont typeface="Arial" panose="020B0604020202020204" pitchFamily="34" charset="0"/>
              <a:buChar char="•"/>
            </a:pPr>
            <a:endParaRPr lang="ru-RU" sz="1800" dirty="0">
              <a:solidFill>
                <a:schemeClr val="tx1"/>
              </a:solidFill>
              <a:latin typeface="+mj-lt"/>
            </a:endParaRPr>
          </a:p>
          <a:p>
            <a:pPr marL="285750" indent="-285750" algn="just">
              <a:buFont typeface="Arial" panose="020B0604020202020204" pitchFamily="34" charset="0"/>
              <a:buChar char="•"/>
            </a:pPr>
            <a:endParaRPr lang="ru-RU" sz="1800" dirty="0">
              <a:solidFill>
                <a:schemeClr val="tx1"/>
              </a:solidFill>
              <a:latin typeface="+mj-lt"/>
            </a:endParaRPr>
          </a:p>
          <a:p>
            <a:pPr algn="just"/>
            <a:endParaRPr lang="ru-RU" sz="1800" dirty="0">
              <a:latin typeface="+mj-lt"/>
            </a:endParaRPr>
          </a:p>
        </p:txBody>
      </p:sp>
    </p:spTree>
    <p:extLst>
      <p:ext uri="{BB962C8B-B14F-4D97-AF65-F5344CB8AC3E}">
        <p14:creationId xmlns:p14="http://schemas.microsoft.com/office/powerpoint/2010/main" val="32407149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741992" y="699625"/>
            <a:ext cx="8486015" cy="1054894"/>
          </a:xfrm>
        </p:spPr>
        <p:txBody>
          <a:bodyPr>
            <a:normAutofit/>
          </a:bodyPr>
          <a:lstStyle/>
          <a:p>
            <a:pPr algn="l"/>
            <a:r>
              <a:rPr lang="ru-RU" sz="3600" b="1" dirty="0"/>
              <a:t>Кейс 1 - А43-20583/2016</a:t>
            </a:r>
          </a:p>
        </p:txBody>
      </p:sp>
      <p:sp>
        <p:nvSpPr>
          <p:cNvPr id="3" name="Текст 2"/>
          <p:cNvSpPr>
            <a:spLocks noGrp="1"/>
          </p:cNvSpPr>
          <p:nvPr>
            <p:ph type="body" idx="1"/>
          </p:nvPr>
        </p:nvSpPr>
        <p:spPr>
          <a:xfrm>
            <a:off x="426956" y="1746335"/>
            <a:ext cx="7605845" cy="5069161"/>
          </a:xfrm>
        </p:spPr>
        <p:txBody>
          <a:bodyPr>
            <a:normAutofit/>
          </a:bodyPr>
          <a:lstStyle/>
          <a:p>
            <a:pPr marL="285750" indent="-285750" algn="just">
              <a:buFont typeface="Arial" panose="020B0604020202020204" pitchFamily="34" charset="0"/>
              <a:buChar char="•"/>
            </a:pPr>
            <a:endParaRPr lang="ru-RU" sz="1800" b="0" dirty="0">
              <a:latin typeface="+mj-lt"/>
            </a:endParaRPr>
          </a:p>
          <a:p>
            <a:pPr algn="just"/>
            <a:r>
              <a:rPr lang="ru-RU" sz="1800" b="0" dirty="0"/>
              <a:t>Истца поддерживал конкурсный управляющий, но лишь частично. Например, он хотел привлечь к субсидиарной ответственности только бывшего руководителя должника, без аффилированных лиц. Разнились и мнения насчет периода наступления объективного банкротства. По мнению истца, это был 2013 год, по мнению конкурсного управляющего — 2016 год. </a:t>
            </a:r>
          </a:p>
          <a:p>
            <a:pPr algn="just"/>
            <a:endParaRPr lang="ru-RU" sz="1800" b="0" dirty="0"/>
          </a:p>
          <a:p>
            <a:pPr algn="just"/>
            <a:r>
              <a:rPr lang="ru-RU" sz="1800" b="0" dirty="0"/>
              <a:t>По делу проходило порядка 6 млн первичных документов, и количество требований кредиторов, включенных в реестр, также было большим. Поэтому истец настаивал на проведении судебной экспертизы. Суд удовлетворил это ходатайство.</a:t>
            </a:r>
          </a:p>
          <a:p>
            <a:pPr algn="just"/>
            <a:endParaRPr lang="ru-RU" sz="1800" b="0" dirty="0"/>
          </a:p>
          <a:p>
            <a:pPr marL="285750" indent="-285750" algn="just">
              <a:buFontTx/>
              <a:buChar char="-"/>
            </a:pPr>
            <a:endParaRPr lang="ru-RU" sz="1800" b="0" dirty="0">
              <a:latin typeface="+mj-lt"/>
            </a:endParaRPr>
          </a:p>
          <a:p>
            <a:pPr algn="just"/>
            <a:endParaRPr lang="ru-RU" sz="1800" b="0" dirty="0">
              <a:latin typeface="+mj-lt"/>
            </a:endParaRPr>
          </a:p>
        </p:txBody>
      </p:sp>
    </p:spTree>
    <p:extLst>
      <p:ext uri="{BB962C8B-B14F-4D97-AF65-F5344CB8AC3E}">
        <p14:creationId xmlns:p14="http://schemas.microsoft.com/office/powerpoint/2010/main" val="15045560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Ольга\Загрузки Телеграмм\4-15.jpg"/>
          <p:cNvPicPr>
            <a:picLocks noChangeAspect="1" noChangeArrowheads="1"/>
          </p:cNvPicPr>
          <p:nvPr/>
        </p:nvPicPr>
        <p:blipFill>
          <a:blip r:embed="rId3" cstate="print"/>
          <a:srcRect/>
          <a:stretch>
            <a:fillRect/>
          </a:stretch>
        </p:blipFill>
        <p:spPr bwMode="auto">
          <a:xfrm>
            <a:off x="0" y="0"/>
            <a:ext cx="12195175" cy="6861175"/>
          </a:xfrm>
          <a:prstGeom prst="rect">
            <a:avLst/>
          </a:prstGeom>
          <a:noFill/>
        </p:spPr>
      </p:pic>
      <p:sp>
        <p:nvSpPr>
          <p:cNvPr id="2" name="Заголовок 1"/>
          <p:cNvSpPr>
            <a:spLocks noGrp="1"/>
          </p:cNvSpPr>
          <p:nvPr>
            <p:ph type="ctrTitle"/>
          </p:nvPr>
        </p:nvSpPr>
        <p:spPr>
          <a:xfrm>
            <a:off x="828124" y="526465"/>
            <a:ext cx="10736265" cy="935641"/>
          </a:xfrm>
        </p:spPr>
        <p:txBody>
          <a:bodyPr>
            <a:normAutofit/>
          </a:bodyPr>
          <a:lstStyle/>
          <a:p>
            <a:pPr algn="l"/>
            <a:r>
              <a:rPr lang="ru-RU" sz="3600" b="1" dirty="0"/>
              <a:t>Кейс 1 - А43-20583/2016</a:t>
            </a:r>
          </a:p>
        </p:txBody>
      </p:sp>
      <p:graphicFrame>
        <p:nvGraphicFramePr>
          <p:cNvPr id="16" name="Таблица 15"/>
          <p:cNvGraphicFramePr>
            <a:graphicFrameLocks noGrp="1"/>
          </p:cNvGraphicFramePr>
          <p:nvPr/>
        </p:nvGraphicFramePr>
        <p:xfrm>
          <a:off x="3284431" y="1697623"/>
          <a:ext cx="8887899" cy="1188720"/>
        </p:xfrm>
        <a:graphic>
          <a:graphicData uri="http://schemas.openxmlformats.org/drawingml/2006/table">
            <a:tbl>
              <a:tblPr/>
              <a:tblGrid>
                <a:gridCol w="8887899">
                  <a:extLst>
                    <a:ext uri="{9D8B030D-6E8A-4147-A177-3AD203B41FA5}">
                      <a16:colId xmlns:a16="http://schemas.microsoft.com/office/drawing/2014/main" val="20000"/>
                    </a:ext>
                  </a:extLst>
                </a:gridCol>
              </a:tblGrid>
              <a:tr h="354806">
                <a:tc>
                  <a:txBody>
                    <a:bodyPr/>
                    <a:lstStyle/>
                    <a:p>
                      <a:pPr lvl="0"/>
                      <a:r>
                        <a:rPr lang="ru-RU" sz="1800" kern="1200" dirty="0">
                          <a:solidFill>
                            <a:schemeClr val="tx1"/>
                          </a:solidFill>
                          <a:effectLst/>
                          <a:latin typeface="+mn-lt"/>
                          <a:ea typeface="+mn-ea"/>
                          <a:cs typeface="+mn-cs"/>
                        </a:rPr>
                        <a:t>Установить дату объективного банкротства ООО "Стандарт" – неспособности должника удовлетворить в полном объеме требования кредиторов по денежным обязательствам в связи с превышением совокупного размера обязательств над реальной стоимостью активов;</a:t>
                      </a: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6" name="Таблица 5"/>
          <p:cNvGraphicFramePr>
            <a:graphicFrameLocks noGrp="1"/>
          </p:cNvGraphicFramePr>
          <p:nvPr/>
        </p:nvGraphicFramePr>
        <p:xfrm>
          <a:off x="3284430" y="3880861"/>
          <a:ext cx="8887900" cy="914400"/>
        </p:xfrm>
        <a:graphic>
          <a:graphicData uri="http://schemas.openxmlformats.org/drawingml/2006/table">
            <a:tbl>
              <a:tblPr/>
              <a:tblGrid>
                <a:gridCol w="8887900">
                  <a:extLst>
                    <a:ext uri="{9D8B030D-6E8A-4147-A177-3AD203B41FA5}">
                      <a16:colId xmlns:a16="http://schemas.microsoft.com/office/drawing/2014/main" val="20000"/>
                    </a:ext>
                  </a:extLst>
                </a:gridCol>
              </a:tblGrid>
              <a:tr h="354806">
                <a:tc>
                  <a:txBody>
                    <a:bodyPr/>
                    <a:lstStyle/>
                    <a:p>
                      <a:pPr lvl="0"/>
                      <a:r>
                        <a:rPr lang="ru-RU" sz="1800" kern="1200" dirty="0">
                          <a:solidFill>
                            <a:schemeClr val="tx1"/>
                          </a:solidFill>
                          <a:effectLst/>
                          <a:latin typeface="+mn-lt"/>
                          <a:ea typeface="+mn-ea"/>
                          <a:cs typeface="+mn-cs"/>
                        </a:rPr>
                        <a:t>Установить имели ли место со стороны Зайцевой Т.В., Осокина Е.В., Зубковой А.В. действия, совершенные после наступления состояния объективного банкротства ООО "Стандарт", которые значительно ухудшили финансовое положение должника;</a:t>
                      </a: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11" name="Таблица 10"/>
          <p:cNvGraphicFramePr>
            <a:graphicFrameLocks noGrp="1"/>
          </p:cNvGraphicFramePr>
          <p:nvPr/>
        </p:nvGraphicFramePr>
        <p:xfrm>
          <a:off x="3284430" y="3013983"/>
          <a:ext cx="8887900" cy="640080"/>
        </p:xfrm>
        <a:graphic>
          <a:graphicData uri="http://schemas.openxmlformats.org/drawingml/2006/table">
            <a:tbl>
              <a:tblPr/>
              <a:tblGrid>
                <a:gridCol w="8887900">
                  <a:extLst>
                    <a:ext uri="{9D8B030D-6E8A-4147-A177-3AD203B41FA5}">
                      <a16:colId xmlns:a16="http://schemas.microsoft.com/office/drawing/2014/main" val="20000"/>
                    </a:ext>
                  </a:extLst>
                </a:gridCol>
              </a:tblGrid>
              <a:tr h="367368">
                <a:tc>
                  <a:txBody>
                    <a:bodyPr/>
                    <a:lstStyle/>
                    <a:p>
                      <a:pPr lvl="0"/>
                      <a:r>
                        <a:rPr lang="ru-RU" sz="1800" kern="1200" dirty="0">
                          <a:solidFill>
                            <a:schemeClr val="tx1"/>
                          </a:solidFill>
                          <a:effectLst/>
                          <a:latin typeface="+mn-lt"/>
                          <a:ea typeface="+mn-ea"/>
                          <a:cs typeface="+mn-cs"/>
                        </a:rPr>
                        <a:t>Установить причины и условия, повлекшие неспособность ООО "Стандарт" удовлетворить в полном объеме требования кредиторов по денежным обязательствам;</a:t>
                      </a: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12" name="Таблица 11"/>
          <p:cNvGraphicFramePr>
            <a:graphicFrameLocks noGrp="1"/>
          </p:cNvGraphicFramePr>
          <p:nvPr/>
        </p:nvGraphicFramePr>
        <p:xfrm>
          <a:off x="3284430" y="4974292"/>
          <a:ext cx="8887900" cy="914400"/>
        </p:xfrm>
        <a:graphic>
          <a:graphicData uri="http://schemas.openxmlformats.org/drawingml/2006/table">
            <a:tbl>
              <a:tblPr/>
              <a:tblGrid>
                <a:gridCol w="8887900">
                  <a:extLst>
                    <a:ext uri="{9D8B030D-6E8A-4147-A177-3AD203B41FA5}">
                      <a16:colId xmlns:a16="http://schemas.microsoft.com/office/drawing/2014/main" val="20000"/>
                    </a:ext>
                  </a:extLst>
                </a:gridCol>
              </a:tblGrid>
              <a:tr h="367368">
                <a:tc>
                  <a:txBody>
                    <a:bodyPr/>
                    <a:lstStyle/>
                    <a:p>
                      <a:pPr lvl="0"/>
                      <a:r>
                        <a:rPr lang="ru-RU" sz="1800" kern="1200" dirty="0">
                          <a:solidFill>
                            <a:schemeClr val="tx1"/>
                          </a:solidFill>
                          <a:effectLst/>
                          <a:latin typeface="+mn-lt"/>
                          <a:ea typeface="+mn-ea"/>
                          <a:cs typeface="+mn-cs"/>
                        </a:rPr>
                        <a:t>Определить влияние совершенных в период за три года до даты возникновения объективного банкротства и до даты возбуждения производства по делу о банкротстве 15.06.2016, сделок на финансово-экономическое состояние должника;</a:t>
                      </a: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26785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3" name="Текст 2"/>
          <p:cNvSpPr>
            <a:spLocks noGrp="1"/>
          </p:cNvSpPr>
          <p:nvPr>
            <p:ph type="body" idx="1"/>
          </p:nvPr>
        </p:nvSpPr>
        <p:spPr>
          <a:xfrm>
            <a:off x="446479" y="2826110"/>
            <a:ext cx="7560840" cy="4377720"/>
          </a:xfrm>
        </p:spPr>
        <p:txBody>
          <a:bodyPr>
            <a:normAutofit lnSpcReduction="10000"/>
          </a:bodyPr>
          <a:lstStyle/>
          <a:p>
            <a:pPr algn="just"/>
            <a:endParaRPr lang="ru-RU" sz="1800" b="0" dirty="0"/>
          </a:p>
          <a:p>
            <a:pPr algn="just"/>
            <a:endParaRPr lang="ru-RU" sz="1800" b="0" dirty="0"/>
          </a:p>
          <a:p>
            <a:pPr marL="285750" indent="-285750" algn="just">
              <a:buFont typeface="Arial" panose="020B0604020202020204" pitchFamily="34" charset="0"/>
              <a:buChar char="•"/>
            </a:pPr>
            <a:r>
              <a:rPr lang="ru-RU" sz="1800" b="0" dirty="0"/>
              <a:t>основной источник информации – бухгалтерский учет</a:t>
            </a:r>
          </a:p>
          <a:p>
            <a:pPr marL="285750" indent="-285750" algn="just">
              <a:buFont typeface="Arial" panose="020B0604020202020204" pitchFamily="34" charset="0"/>
              <a:buChar char="•"/>
            </a:pPr>
            <a:endParaRPr lang="ru-RU" sz="1800" b="0" dirty="0"/>
          </a:p>
          <a:p>
            <a:pPr marL="285750" indent="-285750" algn="just">
              <a:buFont typeface="Arial" panose="020B0604020202020204" pitchFamily="34" charset="0"/>
              <a:buChar char="•"/>
            </a:pPr>
            <a:r>
              <a:rPr lang="ru-RU" sz="1800" b="0" dirty="0"/>
              <a:t>бухгалтерский учет – специфическая база данных</a:t>
            </a:r>
          </a:p>
          <a:p>
            <a:pPr marL="285750" indent="-285750" algn="just">
              <a:buFont typeface="Arial" panose="020B0604020202020204" pitchFamily="34" charset="0"/>
              <a:buChar char="•"/>
            </a:pPr>
            <a:endParaRPr lang="ru-RU" sz="1800" b="0" dirty="0"/>
          </a:p>
          <a:p>
            <a:pPr marL="285750" indent="-285750" algn="just">
              <a:buFont typeface="Arial" panose="020B0604020202020204" pitchFamily="34" charset="0"/>
              <a:buChar char="•"/>
            </a:pPr>
            <a:r>
              <a:rPr lang="ru-RU" sz="1800" b="0" dirty="0"/>
              <a:t>выделяются имущество (</a:t>
            </a:r>
            <a:r>
              <a:rPr lang="ru-RU" sz="1800" b="0" u="sng" dirty="0"/>
              <a:t>активы</a:t>
            </a:r>
            <a:r>
              <a:rPr lang="ru-RU" sz="1800" b="0" dirty="0"/>
              <a:t>) и источники его формирования (собственные средства или капитал, а также обязательства - </a:t>
            </a:r>
            <a:r>
              <a:rPr lang="ru-RU" sz="1800" b="0" u="sng" dirty="0"/>
              <a:t>пассивы</a:t>
            </a:r>
            <a:r>
              <a:rPr lang="ru-RU" sz="1800" b="0" dirty="0"/>
              <a:t>)</a:t>
            </a:r>
          </a:p>
          <a:p>
            <a:pPr marL="285750" indent="-285750" algn="just">
              <a:buFont typeface="Arial" panose="020B0604020202020204" pitchFamily="34" charset="0"/>
              <a:buChar char="•"/>
            </a:pPr>
            <a:endParaRPr lang="ru-RU" sz="1800" b="0" dirty="0"/>
          </a:p>
          <a:p>
            <a:pPr marL="285750" indent="-285750" algn="just">
              <a:buFont typeface="Arial" panose="020B0604020202020204" pitchFamily="34" charset="0"/>
              <a:buChar char="•"/>
            </a:pPr>
            <a:r>
              <a:rPr lang="ru-RU" sz="1800" b="0" i="1" dirty="0"/>
              <a:t>запись об операции делается по дебету одного счета и кредиту другого </a:t>
            </a:r>
            <a:r>
              <a:rPr lang="ru-RU" sz="1800" b="0" dirty="0"/>
              <a:t>– т.е. каждая операция классифицируется по 2 основаниям, и ее денежная оценка разносится по 2 таблицам, поэтому актив=пассив, дебет=кредит и т.д. </a:t>
            </a:r>
          </a:p>
          <a:p>
            <a:pPr marL="285750" indent="-285750" algn="just">
              <a:buFont typeface="Arial" panose="020B0604020202020204" pitchFamily="34" charset="0"/>
              <a:buChar char="•"/>
            </a:pPr>
            <a:endParaRPr lang="ru-RU" sz="1800" b="0" dirty="0">
              <a:latin typeface="Museo Sans Cyrl 900" pitchFamily="50" charset="-52"/>
            </a:endParaRPr>
          </a:p>
          <a:p>
            <a:pPr marL="285750" indent="-285750" algn="just">
              <a:buFont typeface="Arial" panose="020B0604020202020204" pitchFamily="34" charset="0"/>
              <a:buChar char="•"/>
            </a:pPr>
            <a:r>
              <a:rPr lang="ru-RU" sz="1800" b="0" dirty="0"/>
              <a:t> пирамида «Документ – Регистры – Отчетность»</a:t>
            </a:r>
            <a:endParaRPr lang="ru-RU" sz="1800" b="0" dirty="0">
              <a:latin typeface="Museo Sans Cyrl 900" pitchFamily="50" charset="-52"/>
            </a:endParaRPr>
          </a:p>
          <a:p>
            <a:pPr marL="285750" indent="-285750" algn="just">
              <a:buFontTx/>
              <a:buChar char="-"/>
            </a:pPr>
            <a:endParaRPr lang="ru-RU" sz="1800" b="0" dirty="0">
              <a:latin typeface="Museo Sans Cyrl 900" pitchFamily="50" charset="-52"/>
            </a:endParaRPr>
          </a:p>
          <a:p>
            <a:pPr marL="285750" indent="-285750" algn="just">
              <a:buFontTx/>
              <a:buChar char="-"/>
            </a:pPr>
            <a:endParaRPr lang="ru-RU" sz="1800" b="0" dirty="0"/>
          </a:p>
          <a:p>
            <a:pPr marL="285750" indent="-285750" algn="just">
              <a:buFontTx/>
              <a:buChar char="-"/>
            </a:pPr>
            <a:endParaRPr lang="ru-RU" sz="1800" b="0" dirty="0">
              <a:latin typeface="+mj-lt"/>
            </a:endParaRPr>
          </a:p>
          <a:p>
            <a:pPr algn="just"/>
            <a:endParaRPr lang="ru-RU" sz="1800" b="0" dirty="0">
              <a:latin typeface="+mj-lt"/>
            </a:endParaRPr>
          </a:p>
        </p:txBody>
      </p:sp>
      <p:sp>
        <p:nvSpPr>
          <p:cNvPr id="5" name="Заголовок 1">
            <a:extLst>
              <a:ext uri="{FF2B5EF4-FFF2-40B4-BE49-F238E27FC236}">
                <a16:creationId xmlns:a16="http://schemas.microsoft.com/office/drawing/2014/main" id="{D4A7ADCE-2CD2-6E9B-E7F0-4E085496F2A4}"/>
              </a:ext>
            </a:extLst>
          </p:cNvPr>
          <p:cNvSpPr txBox="1">
            <a:spLocks/>
          </p:cNvSpPr>
          <p:nvPr/>
        </p:nvSpPr>
        <p:spPr>
          <a:xfrm>
            <a:off x="516967" y="509492"/>
            <a:ext cx="9161091" cy="821795"/>
          </a:xfrm>
          <a:prstGeom prst="rect">
            <a:avLst/>
          </a:prstGeom>
        </p:spPr>
        <p:txBody>
          <a:bodyPr vert="horz" lIns="103936" tIns="51969" rIns="103936" bIns="51969" rtlCol="0" anchor="ctr">
            <a:no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a:t>Основные принципы БУ как базы данных </a:t>
            </a:r>
            <a:endParaRPr lang="ru-RU" sz="3600" b="1" dirty="0"/>
          </a:p>
        </p:txBody>
      </p:sp>
    </p:spTree>
    <p:extLst>
      <p:ext uri="{BB962C8B-B14F-4D97-AF65-F5344CB8AC3E}">
        <p14:creationId xmlns:p14="http://schemas.microsoft.com/office/powerpoint/2010/main" val="31873222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Ольга\Загрузки Телеграмм\6-06.jpg"/>
          <p:cNvPicPr>
            <a:picLocks noChangeAspect="1" noChangeArrowheads="1"/>
          </p:cNvPicPr>
          <p:nvPr/>
        </p:nvPicPr>
        <p:blipFill>
          <a:blip r:embed="rId2" cstate="print"/>
          <a:srcRect/>
          <a:stretch>
            <a:fillRect/>
          </a:stretch>
        </p:blipFill>
        <p:spPr bwMode="auto">
          <a:xfrm>
            <a:off x="0" y="0"/>
            <a:ext cx="12195175" cy="6861175"/>
          </a:xfrm>
          <a:prstGeom prst="rect">
            <a:avLst/>
          </a:prstGeom>
          <a:noFill/>
        </p:spPr>
      </p:pic>
      <p:sp>
        <p:nvSpPr>
          <p:cNvPr id="13" name="Заголовок 1"/>
          <p:cNvSpPr txBox="1">
            <a:spLocks/>
          </p:cNvSpPr>
          <p:nvPr/>
        </p:nvSpPr>
        <p:spPr>
          <a:xfrm>
            <a:off x="931977" y="654392"/>
            <a:ext cx="10331220" cy="1066799"/>
          </a:xfrm>
          <a:prstGeom prst="rect">
            <a:avLst/>
          </a:prstGeom>
        </p:spPr>
        <p:txBody>
          <a:bodyPr vert="horz" lIns="103936" tIns="51969" rIns="103936" bIns="51969" rtlCol="0" anchor="ctr">
            <a:no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t>Кейс 1 - А43-20583/2016</a:t>
            </a:r>
          </a:p>
        </p:txBody>
      </p:sp>
      <p:sp>
        <p:nvSpPr>
          <p:cNvPr id="5" name="TextBox 4"/>
          <p:cNvSpPr txBox="1"/>
          <p:nvPr/>
        </p:nvSpPr>
        <p:spPr>
          <a:xfrm>
            <a:off x="471962" y="2000421"/>
            <a:ext cx="8415935" cy="1477328"/>
          </a:xfrm>
          <a:prstGeom prst="rect">
            <a:avLst/>
          </a:prstGeom>
          <a:noFill/>
        </p:spPr>
        <p:txBody>
          <a:bodyPr wrap="square" rtlCol="0">
            <a:spAutoFit/>
          </a:bodyPr>
          <a:lstStyle/>
          <a:p>
            <a:pPr algn="just"/>
            <a:r>
              <a:rPr lang="ru-RU" sz="1800" dirty="0"/>
              <a:t>Кроме объема первичной документации на исследование были также представлены договоры с контрагентами компании, а также некоторые регистры бухгалтерского учета. </a:t>
            </a:r>
          </a:p>
          <a:p>
            <a:pPr algn="just"/>
            <a:endParaRPr lang="ru-RU" sz="1800" dirty="0"/>
          </a:p>
          <a:p>
            <a:pPr algn="just"/>
            <a:endParaRPr lang="ru-RU" sz="1800" dirty="0"/>
          </a:p>
        </p:txBody>
      </p:sp>
      <p:pic>
        <p:nvPicPr>
          <p:cNvPr id="6" name="Рисунок 5">
            <a:extLst>
              <a:ext uri="{FF2B5EF4-FFF2-40B4-BE49-F238E27FC236}">
                <a16:creationId xmlns:a16="http://schemas.microsoft.com/office/drawing/2014/main" id="{E48031D2-3A82-4E3E-B8DE-6CE45DBC2850}"/>
              </a:ext>
            </a:extLst>
          </p:cNvPr>
          <p:cNvPicPr>
            <a:picLocks noChangeAspect="1"/>
          </p:cNvPicPr>
          <p:nvPr/>
        </p:nvPicPr>
        <p:blipFill>
          <a:blip r:embed="rId3"/>
          <a:stretch>
            <a:fillRect/>
          </a:stretch>
        </p:blipFill>
        <p:spPr>
          <a:xfrm>
            <a:off x="1732102" y="2981330"/>
            <a:ext cx="6800850" cy="3375375"/>
          </a:xfrm>
          <a:prstGeom prst="rect">
            <a:avLst/>
          </a:prstGeom>
        </p:spPr>
      </p:pic>
    </p:spTree>
    <p:extLst>
      <p:ext uri="{BB962C8B-B14F-4D97-AF65-F5344CB8AC3E}">
        <p14:creationId xmlns:p14="http://schemas.microsoft.com/office/powerpoint/2010/main" val="18287887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Ольга\Загрузки Телеграмм\6-06.jpg"/>
          <p:cNvPicPr>
            <a:picLocks noChangeAspect="1" noChangeArrowheads="1"/>
          </p:cNvPicPr>
          <p:nvPr/>
        </p:nvPicPr>
        <p:blipFill>
          <a:blip r:embed="rId2" cstate="print"/>
          <a:srcRect/>
          <a:stretch>
            <a:fillRect/>
          </a:stretch>
        </p:blipFill>
        <p:spPr bwMode="auto">
          <a:xfrm>
            <a:off x="0" y="0"/>
            <a:ext cx="12195175" cy="6861175"/>
          </a:xfrm>
          <a:prstGeom prst="rect">
            <a:avLst/>
          </a:prstGeom>
          <a:noFill/>
        </p:spPr>
      </p:pic>
      <p:sp>
        <p:nvSpPr>
          <p:cNvPr id="13" name="Заголовок 1"/>
          <p:cNvSpPr txBox="1">
            <a:spLocks/>
          </p:cNvSpPr>
          <p:nvPr/>
        </p:nvSpPr>
        <p:spPr>
          <a:xfrm>
            <a:off x="931977" y="654392"/>
            <a:ext cx="10331220" cy="1066799"/>
          </a:xfrm>
          <a:prstGeom prst="rect">
            <a:avLst/>
          </a:prstGeom>
        </p:spPr>
        <p:txBody>
          <a:bodyPr vert="horz" lIns="103936" tIns="51969" rIns="103936" bIns="51969" rtlCol="0" anchor="ctr">
            <a:no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t>Кейс 1 - А43-20583/2016</a:t>
            </a:r>
          </a:p>
        </p:txBody>
      </p:sp>
      <p:sp>
        <p:nvSpPr>
          <p:cNvPr id="5" name="TextBox 4"/>
          <p:cNvSpPr txBox="1"/>
          <p:nvPr/>
        </p:nvSpPr>
        <p:spPr>
          <a:xfrm>
            <a:off x="471962" y="2351261"/>
            <a:ext cx="8415935" cy="2862322"/>
          </a:xfrm>
          <a:prstGeom prst="rect">
            <a:avLst/>
          </a:prstGeom>
          <a:noFill/>
        </p:spPr>
        <p:txBody>
          <a:bodyPr wrap="square" rtlCol="0">
            <a:spAutoFit/>
          </a:bodyPr>
          <a:lstStyle/>
          <a:p>
            <a:pPr algn="just"/>
            <a:endParaRPr lang="ru-RU" sz="1800" dirty="0"/>
          </a:p>
          <a:p>
            <a:pPr algn="just"/>
            <a:r>
              <a:rPr lang="ru-RU" sz="1800" dirty="0"/>
              <a:t>Первоначально экспертами был проведен анализ структуры и динамики активов, пассивов и финансовых результатов, на основе чего была проведена переоценка активов должника и установлена дата объективного банкротства – отрицательная стоимость чистых активов с учетом поправки на рыночную стоимость была зафиксирована по итогам 3 кв. 2016 г. </a:t>
            </a:r>
          </a:p>
          <a:p>
            <a:pPr algn="just"/>
            <a:endParaRPr lang="ru-RU" sz="1800" dirty="0"/>
          </a:p>
          <a:p>
            <a:pPr algn="just"/>
            <a:r>
              <a:rPr lang="ru-RU" sz="1800" dirty="0"/>
              <a:t>Проведенный анализ стал информационной базой для исследования сделок должника. </a:t>
            </a:r>
          </a:p>
          <a:p>
            <a:pPr algn="just"/>
            <a:endParaRPr lang="ru-RU" sz="1800" dirty="0"/>
          </a:p>
        </p:txBody>
      </p:sp>
    </p:spTree>
    <p:extLst>
      <p:ext uri="{BB962C8B-B14F-4D97-AF65-F5344CB8AC3E}">
        <p14:creationId xmlns:p14="http://schemas.microsoft.com/office/powerpoint/2010/main" val="6202465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D:\Ольга\Загрузки Телеграмм\10-34-34.jpg"/>
          <p:cNvPicPr>
            <a:picLocks noChangeAspect="1" noChangeArrowheads="1"/>
          </p:cNvPicPr>
          <p:nvPr/>
        </p:nvPicPr>
        <p:blipFill>
          <a:blip r:embed="rId2" cstate="print"/>
          <a:srcRect/>
          <a:stretch>
            <a:fillRect/>
          </a:stretch>
        </p:blipFill>
        <p:spPr bwMode="auto">
          <a:xfrm>
            <a:off x="0" y="0"/>
            <a:ext cx="12195175" cy="6861175"/>
          </a:xfrm>
          <a:prstGeom prst="rect">
            <a:avLst/>
          </a:prstGeom>
          <a:noFill/>
        </p:spPr>
      </p:pic>
      <p:sp>
        <p:nvSpPr>
          <p:cNvPr id="2" name="Заголовок 1"/>
          <p:cNvSpPr>
            <a:spLocks noGrp="1"/>
          </p:cNvSpPr>
          <p:nvPr>
            <p:ph type="ctrTitle"/>
          </p:nvPr>
        </p:nvSpPr>
        <p:spPr>
          <a:xfrm>
            <a:off x="336947" y="1136126"/>
            <a:ext cx="7650850" cy="5111750"/>
          </a:xfrm>
        </p:spPr>
        <p:txBody>
          <a:bodyPr>
            <a:normAutofit/>
          </a:bodyPr>
          <a:lstStyle/>
          <a:p>
            <a:pPr algn="l"/>
            <a:r>
              <a:rPr lang="ru-RU" sz="2000" dirty="0">
                <a:solidFill>
                  <a:schemeClr val="bg1"/>
                </a:solidFill>
              </a:rPr>
              <a:t>Экспертами был проанализирован весь массив сделок за исследуемый период (2013-2017 гг., окончание деятельности) – как для определения потенциальных причин несостоятельности, так и для поиска сделок, ухудшивших состояние после наступления объективного банкротства. </a:t>
            </a:r>
            <a:br>
              <a:rPr lang="ru-RU" sz="2000" dirty="0">
                <a:solidFill>
                  <a:schemeClr val="bg1"/>
                </a:solidFill>
              </a:rPr>
            </a:br>
            <a:br>
              <a:rPr lang="ru-RU" sz="2000" dirty="0">
                <a:solidFill>
                  <a:schemeClr val="bg1"/>
                </a:solidFill>
              </a:rPr>
            </a:br>
            <a:r>
              <a:rPr lang="ru-RU" sz="2000" dirty="0">
                <a:solidFill>
                  <a:schemeClr val="bg1"/>
                </a:solidFill>
              </a:rPr>
              <a:t>В том числе была проведена проверка рыночности закупки и реализации существенных позиций товарно-материальных ценностей – потребительской продукции. </a:t>
            </a:r>
            <a:br>
              <a:rPr lang="ru-RU" sz="2000" dirty="0">
                <a:solidFill>
                  <a:schemeClr val="bg1"/>
                </a:solidFill>
              </a:rPr>
            </a:br>
            <a:br>
              <a:rPr lang="ru-RU" sz="2000" dirty="0">
                <a:solidFill>
                  <a:schemeClr val="bg1"/>
                </a:solidFill>
              </a:rPr>
            </a:br>
            <a:r>
              <a:rPr lang="ru-RU" sz="2000" dirty="0">
                <a:solidFill>
                  <a:schemeClr val="bg1"/>
                </a:solidFill>
              </a:rPr>
              <a:t>В силу специфики деятельности компании перечень включал в себя сотни позиций; при этом экспертами не были выявлены существенные отклонения</a:t>
            </a:r>
          </a:p>
        </p:txBody>
      </p:sp>
      <p:sp>
        <p:nvSpPr>
          <p:cNvPr id="4" name="Заголовок 1"/>
          <p:cNvSpPr txBox="1">
            <a:spLocks/>
          </p:cNvSpPr>
          <p:nvPr/>
        </p:nvSpPr>
        <p:spPr>
          <a:xfrm>
            <a:off x="696987" y="191021"/>
            <a:ext cx="10331220" cy="1066799"/>
          </a:xfrm>
          <a:prstGeom prst="rect">
            <a:avLst/>
          </a:prstGeom>
        </p:spPr>
        <p:txBody>
          <a:bodyPr vert="horz" lIns="103936" tIns="51969" rIns="103936" bIns="51969" rtlCol="0" anchor="ctr">
            <a:no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solidFill>
                  <a:schemeClr val="bg1"/>
                </a:solidFill>
              </a:rPr>
              <a:t>Кейс 1 - А43-20583/2016</a:t>
            </a:r>
          </a:p>
        </p:txBody>
      </p:sp>
    </p:spTree>
    <p:extLst>
      <p:ext uri="{BB962C8B-B14F-4D97-AF65-F5344CB8AC3E}">
        <p14:creationId xmlns:p14="http://schemas.microsoft.com/office/powerpoint/2010/main" val="24470992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Ольга\Загрузки Телеграмм\9-33.jpg"/>
          <p:cNvPicPr>
            <a:picLocks noChangeAspect="1" noChangeArrowheads="1"/>
          </p:cNvPicPr>
          <p:nvPr/>
        </p:nvPicPr>
        <p:blipFill>
          <a:blip r:embed="rId2" cstate="print"/>
          <a:srcRect/>
          <a:stretch>
            <a:fillRect/>
          </a:stretch>
        </p:blipFill>
        <p:spPr bwMode="auto">
          <a:xfrm>
            <a:off x="0" y="63559"/>
            <a:ext cx="12195175" cy="6861175"/>
          </a:xfrm>
          <a:prstGeom prst="rect">
            <a:avLst/>
          </a:prstGeom>
          <a:noFill/>
        </p:spPr>
      </p:pic>
      <p:sp>
        <p:nvSpPr>
          <p:cNvPr id="2" name="Заголовок 1"/>
          <p:cNvSpPr>
            <a:spLocks noGrp="1"/>
          </p:cNvSpPr>
          <p:nvPr>
            <p:ph type="ctrTitle"/>
          </p:nvPr>
        </p:nvSpPr>
        <p:spPr>
          <a:xfrm>
            <a:off x="896936" y="764381"/>
            <a:ext cx="9161091" cy="821795"/>
          </a:xfrm>
        </p:spPr>
        <p:txBody>
          <a:bodyPr>
            <a:noAutofit/>
          </a:bodyPr>
          <a:lstStyle/>
          <a:p>
            <a:pPr algn="l"/>
            <a:r>
              <a:rPr lang="ru-RU" sz="3600" b="1" dirty="0"/>
              <a:t>Коэффициентный анализ отчетности </a:t>
            </a:r>
          </a:p>
        </p:txBody>
      </p:sp>
      <p:sp>
        <p:nvSpPr>
          <p:cNvPr id="5" name="TextBox 4"/>
          <p:cNvSpPr txBox="1"/>
          <p:nvPr/>
        </p:nvSpPr>
        <p:spPr>
          <a:xfrm>
            <a:off x="454993" y="1932670"/>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1</a:t>
            </a:r>
          </a:p>
        </p:txBody>
      </p:sp>
      <p:sp>
        <p:nvSpPr>
          <p:cNvPr id="9" name="TextBox 8"/>
          <p:cNvSpPr txBox="1"/>
          <p:nvPr/>
        </p:nvSpPr>
        <p:spPr>
          <a:xfrm>
            <a:off x="454993" y="3049346"/>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2</a:t>
            </a:r>
          </a:p>
        </p:txBody>
      </p:sp>
      <p:sp>
        <p:nvSpPr>
          <p:cNvPr id="10" name="TextBox 9"/>
          <p:cNvSpPr txBox="1"/>
          <p:nvPr/>
        </p:nvSpPr>
        <p:spPr>
          <a:xfrm>
            <a:off x="443917" y="4327620"/>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3</a:t>
            </a:r>
          </a:p>
        </p:txBody>
      </p:sp>
      <p:sp>
        <p:nvSpPr>
          <p:cNvPr id="11" name="TextBox 10"/>
          <p:cNvSpPr txBox="1"/>
          <p:nvPr/>
        </p:nvSpPr>
        <p:spPr>
          <a:xfrm>
            <a:off x="1200148" y="1936369"/>
            <a:ext cx="5276713" cy="400110"/>
          </a:xfrm>
          <a:prstGeom prst="rect">
            <a:avLst/>
          </a:prstGeom>
          <a:noFill/>
        </p:spPr>
        <p:txBody>
          <a:bodyPr wrap="square" rtlCol="0">
            <a:spAutoFit/>
          </a:bodyPr>
          <a:lstStyle/>
          <a:p>
            <a:r>
              <a:rPr lang="ru-RU" b="1" dirty="0"/>
              <a:t>Платежеспособность</a:t>
            </a:r>
            <a:endParaRPr lang="ru-RU" sz="1800" b="1" dirty="0">
              <a:latin typeface="Museo Sans Cyrl 900" pitchFamily="50" charset="-52"/>
            </a:endParaRPr>
          </a:p>
        </p:txBody>
      </p:sp>
      <p:sp>
        <p:nvSpPr>
          <p:cNvPr id="12" name="TextBox 11"/>
          <p:cNvSpPr txBox="1"/>
          <p:nvPr/>
        </p:nvSpPr>
        <p:spPr>
          <a:xfrm>
            <a:off x="1121387" y="4427147"/>
            <a:ext cx="4982508" cy="400110"/>
          </a:xfrm>
          <a:prstGeom prst="rect">
            <a:avLst/>
          </a:prstGeom>
          <a:noFill/>
        </p:spPr>
        <p:txBody>
          <a:bodyPr wrap="square" rtlCol="0">
            <a:spAutoFit/>
          </a:bodyPr>
          <a:lstStyle/>
          <a:p>
            <a:r>
              <a:rPr lang="ru-RU" b="1" dirty="0"/>
              <a:t>Эффективность и деловая активность</a:t>
            </a:r>
            <a:endParaRPr lang="ru-RU" sz="1800" b="1" dirty="0">
              <a:latin typeface="Museo Sans Cyrl 900" pitchFamily="50" charset="-52"/>
            </a:endParaRPr>
          </a:p>
        </p:txBody>
      </p:sp>
      <p:sp>
        <p:nvSpPr>
          <p:cNvPr id="13" name="TextBox 12"/>
          <p:cNvSpPr txBox="1"/>
          <p:nvPr/>
        </p:nvSpPr>
        <p:spPr>
          <a:xfrm>
            <a:off x="1200148" y="3106034"/>
            <a:ext cx="5276713" cy="400110"/>
          </a:xfrm>
          <a:prstGeom prst="rect">
            <a:avLst/>
          </a:prstGeom>
          <a:noFill/>
        </p:spPr>
        <p:txBody>
          <a:bodyPr wrap="square" rtlCol="0">
            <a:spAutoFit/>
          </a:bodyPr>
          <a:lstStyle/>
          <a:p>
            <a:r>
              <a:rPr lang="ru-RU" b="1" dirty="0"/>
              <a:t>Устойчивость</a:t>
            </a:r>
            <a:endParaRPr lang="ru-RU" sz="1800" b="1" dirty="0">
              <a:latin typeface="Museo Sans Cyrl 900" pitchFamily="50" charset="-52"/>
            </a:endParaRPr>
          </a:p>
        </p:txBody>
      </p:sp>
      <p:sp>
        <p:nvSpPr>
          <p:cNvPr id="15" name="TextBox 14"/>
          <p:cNvSpPr txBox="1"/>
          <p:nvPr/>
        </p:nvSpPr>
        <p:spPr>
          <a:xfrm>
            <a:off x="1189072" y="2310382"/>
            <a:ext cx="6705745" cy="646331"/>
          </a:xfrm>
          <a:prstGeom prst="rect">
            <a:avLst/>
          </a:prstGeom>
          <a:noFill/>
        </p:spPr>
        <p:txBody>
          <a:bodyPr wrap="square" rtlCol="0">
            <a:spAutoFit/>
          </a:bodyPr>
          <a:lstStyle/>
          <a:p>
            <a:pPr algn="just"/>
            <a:r>
              <a:rPr lang="ru-RU" sz="1800" i="1" dirty="0">
                <a:latin typeface="Museo Sans Cyrl 900" pitchFamily="50" charset="-52"/>
              </a:rPr>
              <a:t>Коэффициенты ликвидности, обеспеченность обязательств активами, степень платежеспособности </a:t>
            </a:r>
          </a:p>
        </p:txBody>
      </p:sp>
      <p:sp>
        <p:nvSpPr>
          <p:cNvPr id="16" name="TextBox 15"/>
          <p:cNvSpPr txBox="1"/>
          <p:nvPr/>
        </p:nvSpPr>
        <p:spPr>
          <a:xfrm>
            <a:off x="1189072" y="3503817"/>
            <a:ext cx="6705745" cy="923330"/>
          </a:xfrm>
          <a:prstGeom prst="rect">
            <a:avLst/>
          </a:prstGeom>
          <a:noFill/>
        </p:spPr>
        <p:txBody>
          <a:bodyPr wrap="square" rtlCol="0">
            <a:spAutoFit/>
          </a:bodyPr>
          <a:lstStyle/>
          <a:p>
            <a:pPr algn="just"/>
            <a:r>
              <a:rPr lang="ru-RU" sz="1800" i="1" dirty="0"/>
              <a:t>Коэффициенты автономии, обеспеченности собственными оборотными средствами, соотношение капитала и обязательств</a:t>
            </a:r>
          </a:p>
        </p:txBody>
      </p:sp>
      <p:sp>
        <p:nvSpPr>
          <p:cNvPr id="17" name="TextBox 16"/>
          <p:cNvSpPr txBox="1"/>
          <p:nvPr/>
        </p:nvSpPr>
        <p:spPr>
          <a:xfrm>
            <a:off x="1133219" y="4921829"/>
            <a:ext cx="5603016" cy="369332"/>
          </a:xfrm>
          <a:prstGeom prst="rect">
            <a:avLst/>
          </a:prstGeom>
          <a:noFill/>
        </p:spPr>
        <p:txBody>
          <a:bodyPr wrap="square" rtlCol="0">
            <a:spAutoFit/>
          </a:bodyPr>
          <a:lstStyle/>
          <a:p>
            <a:pPr algn="just"/>
            <a:r>
              <a:rPr lang="ru-RU" sz="1800" i="1" dirty="0"/>
              <a:t>Рентабельность и оборачиваемость</a:t>
            </a:r>
            <a:endParaRPr lang="ru-RU" sz="1800" i="1" dirty="0">
              <a:latin typeface="Museo Sans Cyrl 900" pitchFamily="50" charset="-52"/>
            </a:endParaRPr>
          </a:p>
        </p:txBody>
      </p:sp>
      <p:pic>
        <p:nvPicPr>
          <p:cNvPr id="14" name="Picture 2" descr="D:\Ольга\Загрузки Телеграмм\15-54.jpg"/>
          <p:cNvPicPr>
            <a:picLocks noChangeAspect="1" noChangeArrowheads="1"/>
          </p:cNvPicPr>
          <p:nvPr/>
        </p:nvPicPr>
        <p:blipFill>
          <a:blip r:embed="rId3" cstate="print"/>
          <a:srcRect/>
          <a:stretch>
            <a:fillRect/>
          </a:stretch>
        </p:blipFill>
        <p:spPr bwMode="auto">
          <a:xfrm>
            <a:off x="-1" y="1588"/>
            <a:ext cx="12195175" cy="6861175"/>
          </a:xfrm>
          <a:prstGeom prst="rect">
            <a:avLst/>
          </a:prstGeom>
          <a:noFill/>
        </p:spPr>
      </p:pic>
      <p:sp>
        <p:nvSpPr>
          <p:cNvPr id="19" name="Текст 2"/>
          <p:cNvSpPr txBox="1">
            <a:spLocks/>
          </p:cNvSpPr>
          <p:nvPr/>
        </p:nvSpPr>
        <p:spPr>
          <a:xfrm>
            <a:off x="313108" y="2132223"/>
            <a:ext cx="6423127" cy="4377720"/>
          </a:xfrm>
          <a:prstGeom prst="rect">
            <a:avLst/>
          </a:prstGeom>
        </p:spPr>
        <p:txBody>
          <a:bodyPr vert="horz" lIns="103936" tIns="51969" rIns="103936" bIns="51969" rtlCol="0">
            <a:normAutofit/>
          </a:bodyPr>
          <a:lstStyle>
            <a:lvl1pPr marL="0" indent="0" algn="ctr" defTabSz="1039374" rtl="0" eaLnBrk="1" latinLnBrk="0" hangingPunct="1">
              <a:spcBef>
                <a:spcPct val="20000"/>
              </a:spcBef>
              <a:buFont typeface="Arial" pitchFamily="34" charset="0"/>
              <a:buNone/>
              <a:defRPr sz="3600" kern="1200">
                <a:solidFill>
                  <a:schemeClr val="tx1">
                    <a:tint val="75000"/>
                  </a:schemeClr>
                </a:solidFill>
                <a:latin typeface="+mn-lt"/>
                <a:ea typeface="+mn-ea"/>
                <a:cs typeface="+mn-cs"/>
              </a:defRPr>
            </a:lvl1pPr>
            <a:lvl2pPr marL="519686" indent="0" algn="ctr" defTabSz="1039374"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2pPr>
            <a:lvl3pPr marL="1039374" indent="0" algn="ctr" defTabSz="1039374" rtl="0" eaLnBrk="1" latinLnBrk="0" hangingPunct="1">
              <a:spcBef>
                <a:spcPct val="20000"/>
              </a:spcBef>
              <a:buFont typeface="Arial" pitchFamily="34" charset="0"/>
              <a:buNone/>
              <a:defRPr sz="2700" kern="1200">
                <a:solidFill>
                  <a:schemeClr val="tx1">
                    <a:tint val="75000"/>
                  </a:schemeClr>
                </a:solidFill>
                <a:latin typeface="+mn-lt"/>
                <a:ea typeface="+mn-ea"/>
                <a:cs typeface="+mn-cs"/>
              </a:defRPr>
            </a:lvl3pPr>
            <a:lvl4pPr marL="1559060"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4pPr>
            <a:lvl5pPr marL="207874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5pPr>
            <a:lvl6pPr marL="2598434"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6pPr>
            <a:lvl7pPr marL="3118121"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7pPr>
            <a:lvl8pPr marL="363780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8pPr>
            <a:lvl9pPr marL="4157495"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9pPr>
          </a:lstStyle>
          <a:p>
            <a:pPr algn="just"/>
            <a:r>
              <a:rPr lang="ru-RU" sz="1800" dirty="0">
                <a:solidFill>
                  <a:schemeClr val="tx1"/>
                </a:solidFill>
              </a:rPr>
              <a:t>Массив сделок был проанализирован также и по другим признакам. В частности, экспертиза установила сделки, которые привели к ухудшению хозяйственной деятельности ответчика. Эти сделки контролировались как бывшим руководителем ответчика, так и аффилированными лицами. </a:t>
            </a:r>
          </a:p>
          <a:p>
            <a:pPr algn="just"/>
            <a:endParaRPr lang="ru-RU" sz="1800" dirty="0">
              <a:solidFill>
                <a:schemeClr val="tx1"/>
              </a:solidFill>
            </a:endParaRPr>
          </a:p>
          <a:p>
            <a:pPr algn="just"/>
            <a:endParaRPr lang="ru-RU" sz="1800" dirty="0">
              <a:solidFill>
                <a:schemeClr val="tx1"/>
              </a:solidFill>
            </a:endParaRPr>
          </a:p>
          <a:p>
            <a:pPr algn="just"/>
            <a:r>
              <a:rPr lang="ru-RU" sz="1800" dirty="0">
                <a:solidFill>
                  <a:schemeClr val="tx1"/>
                </a:solidFill>
              </a:rPr>
              <a:t>Например, были списаны и уничтожены товары на общую сумму почти 345 млн рублей. Будто бы у них истек срок годности, или они потеряли товарный вид. При этом документы о списании и уничтожении ответчиками представлены не были. Установить реальность уничтожения невозможно. </a:t>
            </a:r>
          </a:p>
          <a:p>
            <a:pPr algn="just"/>
            <a:endParaRPr lang="ru-RU" sz="1800" dirty="0">
              <a:solidFill>
                <a:schemeClr val="tx1"/>
              </a:solidFill>
            </a:endParaRPr>
          </a:p>
          <a:p>
            <a:pPr algn="just"/>
            <a:endParaRPr lang="en-US" sz="1800" dirty="0">
              <a:solidFill>
                <a:schemeClr val="tx1"/>
              </a:solidFill>
            </a:endParaRPr>
          </a:p>
          <a:p>
            <a:pPr marL="285750" indent="-285750" algn="just">
              <a:buFont typeface="Arial" panose="020B0604020202020204" pitchFamily="34" charset="0"/>
              <a:buChar char="•"/>
            </a:pPr>
            <a:endParaRPr lang="ru-RU" sz="1800" dirty="0">
              <a:solidFill>
                <a:schemeClr val="tx1"/>
              </a:solidFill>
            </a:endParaRPr>
          </a:p>
          <a:p>
            <a:pPr marL="285750" indent="-285750" algn="just">
              <a:buFont typeface="Arial" panose="020B0604020202020204" pitchFamily="34" charset="0"/>
              <a:buChar char="•"/>
            </a:pPr>
            <a:endParaRPr lang="ru-RU" sz="1800" dirty="0">
              <a:solidFill>
                <a:schemeClr val="tx1"/>
              </a:solidFill>
            </a:endParaRPr>
          </a:p>
          <a:p>
            <a:pPr marL="285750" indent="-285750" algn="just">
              <a:buFont typeface="Arial" panose="020B0604020202020204" pitchFamily="34" charset="0"/>
              <a:buChar char="•"/>
            </a:pPr>
            <a:endParaRPr lang="ru-RU" sz="1800" dirty="0">
              <a:solidFill>
                <a:schemeClr val="tx1"/>
              </a:solidFill>
              <a:latin typeface="+mj-lt"/>
            </a:endParaRPr>
          </a:p>
          <a:p>
            <a:pPr marL="285750" indent="-285750" algn="just">
              <a:buFont typeface="Arial" panose="020B0604020202020204" pitchFamily="34" charset="0"/>
              <a:buChar char="•"/>
            </a:pPr>
            <a:endParaRPr lang="ru-RU" sz="1800" dirty="0">
              <a:solidFill>
                <a:schemeClr val="tx1"/>
              </a:solidFill>
              <a:latin typeface="+mj-lt"/>
            </a:endParaRPr>
          </a:p>
          <a:p>
            <a:pPr algn="just"/>
            <a:endParaRPr lang="ru-RU" sz="1800" dirty="0">
              <a:latin typeface="+mj-lt"/>
            </a:endParaRPr>
          </a:p>
        </p:txBody>
      </p:sp>
      <p:sp>
        <p:nvSpPr>
          <p:cNvPr id="20" name="Заголовок 1"/>
          <p:cNvSpPr txBox="1">
            <a:spLocks/>
          </p:cNvSpPr>
          <p:nvPr/>
        </p:nvSpPr>
        <p:spPr>
          <a:xfrm>
            <a:off x="804172" y="509602"/>
            <a:ext cx="10331220" cy="1066799"/>
          </a:xfrm>
          <a:prstGeom prst="rect">
            <a:avLst/>
          </a:prstGeom>
        </p:spPr>
        <p:txBody>
          <a:bodyPr vert="horz" lIns="103936" tIns="51969" rIns="103936" bIns="51969" rtlCol="0" anchor="ctr">
            <a:no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t>Кейс 1 - А43-20583/2016</a:t>
            </a:r>
          </a:p>
        </p:txBody>
      </p:sp>
    </p:spTree>
    <p:extLst>
      <p:ext uri="{BB962C8B-B14F-4D97-AF65-F5344CB8AC3E}">
        <p14:creationId xmlns:p14="http://schemas.microsoft.com/office/powerpoint/2010/main" val="34014325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Ольга\Загрузки Телеграмм\2-12.jpg"/>
          <p:cNvPicPr>
            <a:picLocks noChangeAspect="1" noChangeArrowheads="1"/>
          </p:cNvPicPr>
          <p:nvPr/>
        </p:nvPicPr>
        <p:blipFill>
          <a:blip r:embed="rId2" cstate="print"/>
          <a:srcRect/>
          <a:stretch>
            <a:fillRect/>
          </a:stretch>
        </p:blipFill>
        <p:spPr bwMode="auto">
          <a:xfrm>
            <a:off x="-22236" y="0"/>
            <a:ext cx="12195175" cy="6861175"/>
          </a:xfrm>
          <a:prstGeom prst="rect">
            <a:avLst/>
          </a:prstGeom>
          <a:noFill/>
        </p:spPr>
      </p:pic>
      <p:sp>
        <p:nvSpPr>
          <p:cNvPr id="8" name="Текст 7"/>
          <p:cNvSpPr>
            <a:spLocks noGrp="1"/>
          </p:cNvSpPr>
          <p:nvPr>
            <p:ph type="body" sz="half" idx="2"/>
          </p:nvPr>
        </p:nvSpPr>
        <p:spPr>
          <a:xfrm>
            <a:off x="381952" y="1766196"/>
            <a:ext cx="6120680" cy="4455495"/>
          </a:xfrm>
        </p:spPr>
        <p:txBody>
          <a:bodyPr>
            <a:normAutofit fontScale="32500" lnSpcReduction="20000"/>
          </a:bodyPr>
          <a:lstStyle/>
          <a:p>
            <a:pPr algn="just"/>
            <a:r>
              <a:rPr lang="ru-RU" sz="6200" dirty="0">
                <a:solidFill>
                  <a:schemeClr val="bg1"/>
                </a:solidFill>
              </a:rPr>
              <a:t>Фактически сделка ухудшила хозяйственную деятельность компании. При этом она не повлияла на объективное банкротство, так как проходила уже после установленной даты банкротства. Эксперты </a:t>
            </a:r>
            <a:r>
              <a:rPr lang="ru-RU" sz="6200" dirty="0" err="1">
                <a:solidFill>
                  <a:schemeClr val="bg1"/>
                </a:solidFill>
              </a:rPr>
              <a:t>Veta</a:t>
            </a:r>
            <a:r>
              <a:rPr lang="ru-RU" sz="6200" dirty="0">
                <a:solidFill>
                  <a:schemeClr val="bg1"/>
                </a:solidFill>
              </a:rPr>
              <a:t> первыми нашли эту сомнительную сделку и предъявили суду.</a:t>
            </a:r>
          </a:p>
          <a:p>
            <a:pPr algn="just"/>
            <a:endParaRPr lang="ru-RU" sz="6200" dirty="0">
              <a:solidFill>
                <a:schemeClr val="bg1"/>
              </a:solidFill>
            </a:endParaRPr>
          </a:p>
          <a:p>
            <a:pPr algn="just"/>
            <a:r>
              <a:rPr lang="ru-RU" sz="6200" dirty="0">
                <a:solidFill>
                  <a:schemeClr val="bg1"/>
                </a:solidFill>
              </a:rPr>
              <a:t>Суд признал проведенную экспертизу надлежащим доказательством. Согласился с датой объективного банкротства. Неоднократно указал, что экспертами впервые была найдена сомнительная сделка, которая значительно ухудшила финансовое положение должника. Суду даже пришлось изучить ГОСТы по условиям и срокам хранения консервов, муки, фуфаек и ведер.</a:t>
            </a:r>
          </a:p>
        </p:txBody>
      </p:sp>
      <p:sp>
        <p:nvSpPr>
          <p:cNvPr id="4" name="Заголовок 1"/>
          <p:cNvSpPr txBox="1">
            <a:spLocks/>
          </p:cNvSpPr>
          <p:nvPr/>
        </p:nvSpPr>
        <p:spPr>
          <a:xfrm>
            <a:off x="651982" y="438781"/>
            <a:ext cx="10331220" cy="1066799"/>
          </a:xfrm>
          <a:prstGeom prst="rect">
            <a:avLst/>
          </a:prstGeom>
        </p:spPr>
        <p:txBody>
          <a:bodyPr vert="horz" lIns="103936" tIns="51969" rIns="103936" bIns="51969" rtlCol="0" anchor="ctr">
            <a:no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solidFill>
                  <a:schemeClr val="bg1"/>
                </a:solidFill>
              </a:rPr>
              <a:t>Кейс 1 - А43-20583/2016</a:t>
            </a:r>
          </a:p>
        </p:txBody>
      </p:sp>
    </p:spTree>
    <p:extLst>
      <p:ext uri="{BB962C8B-B14F-4D97-AF65-F5344CB8AC3E}">
        <p14:creationId xmlns:p14="http://schemas.microsoft.com/office/powerpoint/2010/main" val="26746150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741992" y="364140"/>
            <a:ext cx="8486015" cy="1054894"/>
          </a:xfrm>
        </p:spPr>
        <p:txBody>
          <a:bodyPr>
            <a:normAutofit/>
          </a:bodyPr>
          <a:lstStyle/>
          <a:p>
            <a:pPr algn="l"/>
            <a:r>
              <a:rPr lang="ru-RU" sz="3600" b="1" dirty="0"/>
              <a:t>Кейс 1 - А43-20583/2016</a:t>
            </a:r>
          </a:p>
        </p:txBody>
      </p:sp>
      <p:sp>
        <p:nvSpPr>
          <p:cNvPr id="3" name="Текст 2"/>
          <p:cNvSpPr>
            <a:spLocks noGrp="1"/>
          </p:cNvSpPr>
          <p:nvPr>
            <p:ph type="body" idx="1"/>
          </p:nvPr>
        </p:nvSpPr>
        <p:spPr>
          <a:xfrm>
            <a:off x="426956" y="1746335"/>
            <a:ext cx="7605845" cy="5069161"/>
          </a:xfrm>
        </p:spPr>
        <p:txBody>
          <a:bodyPr>
            <a:normAutofit lnSpcReduction="10000"/>
          </a:bodyPr>
          <a:lstStyle/>
          <a:p>
            <a:pPr algn="just"/>
            <a:r>
              <a:rPr lang="ru-RU" sz="1800" b="0" dirty="0"/>
              <a:t>Однако дальнейшие выводы суда не были так же логичны. Рассматривая сомнительную сделку по списанию товара, суд говорит, что она повлияла на объективное банкротство. Учитывая, что сделка совершена после установленной даты ОБ (с которой согласился суд), такой вывод кажется неверным. </a:t>
            </a:r>
          </a:p>
          <a:p>
            <a:pPr algn="just"/>
            <a:endParaRPr lang="ru-RU" sz="1800" b="0" dirty="0"/>
          </a:p>
          <a:p>
            <a:pPr algn="just"/>
            <a:r>
              <a:rPr lang="ru-RU" sz="1800" dirty="0"/>
              <a:t>Цитата</a:t>
            </a:r>
            <a:endParaRPr lang="ru-RU" sz="1800" b="0" dirty="0"/>
          </a:p>
          <a:p>
            <a:pPr algn="just"/>
            <a:r>
              <a:rPr lang="ru-RU" sz="1800" b="0" i="1" dirty="0"/>
              <a:t>«Суд приходит к выводу о том, что, несмотря на отсутствие в выводах экспертов о причинах наступления объективного банкротства факта списания товаров, последний, как указывают сами эксперты, наиболее существенно повлиял на финансовые результаты деятельности должника, следовательно, не мог не повлиять на наступление признаков объективного банкротства».</a:t>
            </a:r>
          </a:p>
          <a:p>
            <a:pPr algn="just"/>
            <a:endParaRPr lang="ru-RU" sz="1800" b="0" dirty="0"/>
          </a:p>
          <a:p>
            <a:pPr algn="just"/>
            <a:r>
              <a:rPr lang="ru-RU" sz="1800" b="0" dirty="0"/>
              <a:t>Справедливость частично восторжествовала. Доказана причастность аффилированных лиц к совершению действий, которые значительно ухудшили финансовое положение должника. Они привлечены к субсидиарной ответственности.</a:t>
            </a:r>
            <a:endParaRPr lang="ru-RU" sz="1800" b="0" dirty="0">
              <a:latin typeface="+mj-lt"/>
            </a:endParaRPr>
          </a:p>
          <a:p>
            <a:pPr algn="just"/>
            <a:endParaRPr lang="ru-RU" sz="1800" b="0" dirty="0">
              <a:latin typeface="+mj-lt"/>
            </a:endParaRPr>
          </a:p>
        </p:txBody>
      </p:sp>
    </p:spTree>
    <p:extLst>
      <p:ext uri="{BB962C8B-B14F-4D97-AF65-F5344CB8AC3E}">
        <p14:creationId xmlns:p14="http://schemas.microsoft.com/office/powerpoint/2010/main" val="22137157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741992" y="364140"/>
            <a:ext cx="8486015" cy="1054894"/>
          </a:xfrm>
        </p:spPr>
        <p:txBody>
          <a:bodyPr>
            <a:normAutofit/>
          </a:bodyPr>
          <a:lstStyle/>
          <a:p>
            <a:pPr algn="l"/>
            <a:r>
              <a:rPr lang="ru-RU" sz="3600" b="1" dirty="0"/>
              <a:t>Кейс 2 - А35-2488/2019 </a:t>
            </a:r>
          </a:p>
        </p:txBody>
      </p:sp>
      <p:sp>
        <p:nvSpPr>
          <p:cNvPr id="3" name="Текст 2"/>
          <p:cNvSpPr>
            <a:spLocks noGrp="1"/>
          </p:cNvSpPr>
          <p:nvPr>
            <p:ph type="body" idx="1"/>
          </p:nvPr>
        </p:nvSpPr>
        <p:spPr>
          <a:xfrm>
            <a:off x="381952" y="1271141"/>
            <a:ext cx="7605845" cy="5069161"/>
          </a:xfrm>
        </p:spPr>
        <p:txBody>
          <a:bodyPr>
            <a:normAutofit/>
          </a:bodyPr>
          <a:lstStyle/>
          <a:p>
            <a:pPr algn="just"/>
            <a:r>
              <a:rPr lang="ru-RU" sz="1800" b="0" dirty="0"/>
              <a:t>ООО «Курск-Молоко» (далее — компания, поручитель) в 2017 году заключило с банком договор поручительства для обеспечения кредита на 300 млн рублей.</a:t>
            </a:r>
          </a:p>
          <a:p>
            <a:pPr algn="just"/>
            <a:endParaRPr lang="ru-RU" sz="1800" b="0" dirty="0"/>
          </a:p>
          <a:p>
            <a:pPr algn="just"/>
            <a:r>
              <a:rPr lang="ru-RU" sz="1800" b="0" dirty="0"/>
              <a:t>Кредит получил молочный комбинат, входивший с компанией в один холдинг. Долг также был обеспечен залогом.</a:t>
            </a:r>
          </a:p>
          <a:p>
            <a:pPr algn="just"/>
            <a:endParaRPr lang="ru-RU" sz="1800" b="0" dirty="0"/>
          </a:p>
          <a:p>
            <a:pPr algn="just"/>
            <a:r>
              <a:rPr lang="ru-RU" sz="1800" b="0" dirty="0"/>
              <a:t>Поскольку заемщика по кредиту — молочный комбинат — в том же году суд признал банкротом, кредитор решил оспорить договор поручительства. Он заявил, что сделка лишена экономического смысла и привела к необоснованному росту задолженности у поручителя.</a:t>
            </a:r>
          </a:p>
          <a:p>
            <a:pPr algn="just"/>
            <a:endParaRPr lang="ru-RU" sz="1800" b="0" dirty="0"/>
          </a:p>
          <a:p>
            <a:pPr algn="just"/>
            <a:r>
              <a:rPr lang="ru-RU" sz="1800" b="0" dirty="0"/>
              <a:t>Для выяснения финансового состояния поручителя и его возможностей для оплаты долга суд назначил экспертизу.</a:t>
            </a:r>
          </a:p>
          <a:p>
            <a:pPr algn="just"/>
            <a:endParaRPr lang="ru-RU" sz="1800" b="0" dirty="0">
              <a:latin typeface="+mj-lt"/>
            </a:endParaRPr>
          </a:p>
        </p:txBody>
      </p:sp>
    </p:spTree>
    <p:extLst>
      <p:ext uri="{BB962C8B-B14F-4D97-AF65-F5344CB8AC3E}">
        <p14:creationId xmlns:p14="http://schemas.microsoft.com/office/powerpoint/2010/main" val="32880072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Ольга\Загрузки Телеграмм\9-33.jpg"/>
          <p:cNvPicPr>
            <a:picLocks noChangeAspect="1" noChangeArrowheads="1"/>
          </p:cNvPicPr>
          <p:nvPr/>
        </p:nvPicPr>
        <p:blipFill>
          <a:blip r:embed="rId2" cstate="print"/>
          <a:srcRect/>
          <a:stretch>
            <a:fillRect/>
          </a:stretch>
        </p:blipFill>
        <p:spPr bwMode="auto">
          <a:xfrm>
            <a:off x="0" y="63559"/>
            <a:ext cx="12195175" cy="6861175"/>
          </a:xfrm>
          <a:prstGeom prst="rect">
            <a:avLst/>
          </a:prstGeom>
          <a:noFill/>
        </p:spPr>
      </p:pic>
      <p:sp>
        <p:nvSpPr>
          <p:cNvPr id="2" name="Заголовок 1"/>
          <p:cNvSpPr>
            <a:spLocks noGrp="1"/>
          </p:cNvSpPr>
          <p:nvPr>
            <p:ph type="ctrTitle"/>
          </p:nvPr>
        </p:nvSpPr>
        <p:spPr>
          <a:xfrm>
            <a:off x="896936" y="764381"/>
            <a:ext cx="9161091" cy="821795"/>
          </a:xfrm>
        </p:spPr>
        <p:txBody>
          <a:bodyPr>
            <a:noAutofit/>
          </a:bodyPr>
          <a:lstStyle/>
          <a:p>
            <a:pPr algn="l"/>
            <a:r>
              <a:rPr lang="ru-RU" sz="3600" b="1" dirty="0"/>
              <a:t>Коэффициентный анализ отчетности </a:t>
            </a:r>
          </a:p>
        </p:txBody>
      </p:sp>
      <p:sp>
        <p:nvSpPr>
          <p:cNvPr id="5" name="TextBox 4"/>
          <p:cNvSpPr txBox="1"/>
          <p:nvPr/>
        </p:nvSpPr>
        <p:spPr>
          <a:xfrm>
            <a:off x="454993" y="1932670"/>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1</a:t>
            </a:r>
          </a:p>
        </p:txBody>
      </p:sp>
      <p:sp>
        <p:nvSpPr>
          <p:cNvPr id="9" name="TextBox 8"/>
          <p:cNvSpPr txBox="1"/>
          <p:nvPr/>
        </p:nvSpPr>
        <p:spPr>
          <a:xfrm>
            <a:off x="454993" y="3049346"/>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2</a:t>
            </a:r>
          </a:p>
        </p:txBody>
      </p:sp>
      <p:sp>
        <p:nvSpPr>
          <p:cNvPr id="10" name="TextBox 9"/>
          <p:cNvSpPr txBox="1"/>
          <p:nvPr/>
        </p:nvSpPr>
        <p:spPr>
          <a:xfrm>
            <a:off x="443917" y="4327620"/>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3</a:t>
            </a:r>
          </a:p>
        </p:txBody>
      </p:sp>
      <p:sp>
        <p:nvSpPr>
          <p:cNvPr id="11" name="TextBox 10"/>
          <p:cNvSpPr txBox="1"/>
          <p:nvPr/>
        </p:nvSpPr>
        <p:spPr>
          <a:xfrm>
            <a:off x="1200148" y="1936369"/>
            <a:ext cx="5276713" cy="400110"/>
          </a:xfrm>
          <a:prstGeom prst="rect">
            <a:avLst/>
          </a:prstGeom>
          <a:noFill/>
        </p:spPr>
        <p:txBody>
          <a:bodyPr wrap="square" rtlCol="0">
            <a:spAutoFit/>
          </a:bodyPr>
          <a:lstStyle/>
          <a:p>
            <a:r>
              <a:rPr lang="ru-RU" b="1" dirty="0"/>
              <a:t>Платежеспособность</a:t>
            </a:r>
            <a:endParaRPr lang="ru-RU" sz="1800" b="1" dirty="0">
              <a:latin typeface="Museo Sans Cyrl 900" pitchFamily="50" charset="-52"/>
            </a:endParaRPr>
          </a:p>
        </p:txBody>
      </p:sp>
      <p:sp>
        <p:nvSpPr>
          <p:cNvPr id="12" name="TextBox 11"/>
          <p:cNvSpPr txBox="1"/>
          <p:nvPr/>
        </p:nvSpPr>
        <p:spPr>
          <a:xfrm>
            <a:off x="1121387" y="4427147"/>
            <a:ext cx="4982508" cy="400110"/>
          </a:xfrm>
          <a:prstGeom prst="rect">
            <a:avLst/>
          </a:prstGeom>
          <a:noFill/>
        </p:spPr>
        <p:txBody>
          <a:bodyPr wrap="square" rtlCol="0">
            <a:spAutoFit/>
          </a:bodyPr>
          <a:lstStyle/>
          <a:p>
            <a:r>
              <a:rPr lang="ru-RU" b="1" dirty="0"/>
              <a:t>Эффективность и деловая активность</a:t>
            </a:r>
            <a:endParaRPr lang="ru-RU" sz="1800" b="1" dirty="0">
              <a:latin typeface="Museo Sans Cyrl 900" pitchFamily="50" charset="-52"/>
            </a:endParaRPr>
          </a:p>
        </p:txBody>
      </p:sp>
      <p:sp>
        <p:nvSpPr>
          <p:cNvPr id="13" name="TextBox 12"/>
          <p:cNvSpPr txBox="1"/>
          <p:nvPr/>
        </p:nvSpPr>
        <p:spPr>
          <a:xfrm>
            <a:off x="1200148" y="3106034"/>
            <a:ext cx="5276713" cy="400110"/>
          </a:xfrm>
          <a:prstGeom prst="rect">
            <a:avLst/>
          </a:prstGeom>
          <a:noFill/>
        </p:spPr>
        <p:txBody>
          <a:bodyPr wrap="square" rtlCol="0">
            <a:spAutoFit/>
          </a:bodyPr>
          <a:lstStyle/>
          <a:p>
            <a:r>
              <a:rPr lang="ru-RU" b="1" dirty="0"/>
              <a:t>Устойчивость</a:t>
            </a:r>
            <a:endParaRPr lang="ru-RU" sz="1800" b="1" dirty="0">
              <a:latin typeface="Museo Sans Cyrl 900" pitchFamily="50" charset="-52"/>
            </a:endParaRPr>
          </a:p>
        </p:txBody>
      </p:sp>
      <p:sp>
        <p:nvSpPr>
          <p:cNvPr id="15" name="TextBox 14"/>
          <p:cNvSpPr txBox="1"/>
          <p:nvPr/>
        </p:nvSpPr>
        <p:spPr>
          <a:xfrm>
            <a:off x="1189072" y="2310382"/>
            <a:ext cx="6705745" cy="646331"/>
          </a:xfrm>
          <a:prstGeom prst="rect">
            <a:avLst/>
          </a:prstGeom>
          <a:noFill/>
        </p:spPr>
        <p:txBody>
          <a:bodyPr wrap="square" rtlCol="0">
            <a:spAutoFit/>
          </a:bodyPr>
          <a:lstStyle/>
          <a:p>
            <a:pPr algn="just"/>
            <a:r>
              <a:rPr lang="ru-RU" sz="1800" i="1" dirty="0">
                <a:latin typeface="Museo Sans Cyrl 900" pitchFamily="50" charset="-52"/>
              </a:rPr>
              <a:t>Коэффициенты ликвидности, обеспеченность обязательств активами, степень платежеспособности </a:t>
            </a:r>
          </a:p>
        </p:txBody>
      </p:sp>
      <p:sp>
        <p:nvSpPr>
          <p:cNvPr id="16" name="TextBox 15"/>
          <p:cNvSpPr txBox="1"/>
          <p:nvPr/>
        </p:nvSpPr>
        <p:spPr>
          <a:xfrm>
            <a:off x="1189072" y="3503817"/>
            <a:ext cx="6705745" cy="923330"/>
          </a:xfrm>
          <a:prstGeom prst="rect">
            <a:avLst/>
          </a:prstGeom>
          <a:noFill/>
        </p:spPr>
        <p:txBody>
          <a:bodyPr wrap="square" rtlCol="0">
            <a:spAutoFit/>
          </a:bodyPr>
          <a:lstStyle/>
          <a:p>
            <a:pPr algn="just"/>
            <a:r>
              <a:rPr lang="ru-RU" sz="1800" i="1" dirty="0"/>
              <a:t>Коэффициенты автономии, обеспеченности собственными оборотными средствами, соотношение капитала и обязательств</a:t>
            </a:r>
          </a:p>
        </p:txBody>
      </p:sp>
      <p:sp>
        <p:nvSpPr>
          <p:cNvPr id="17" name="TextBox 16"/>
          <p:cNvSpPr txBox="1"/>
          <p:nvPr/>
        </p:nvSpPr>
        <p:spPr>
          <a:xfrm>
            <a:off x="1133219" y="4921829"/>
            <a:ext cx="5603016" cy="369332"/>
          </a:xfrm>
          <a:prstGeom prst="rect">
            <a:avLst/>
          </a:prstGeom>
          <a:noFill/>
        </p:spPr>
        <p:txBody>
          <a:bodyPr wrap="square" rtlCol="0">
            <a:spAutoFit/>
          </a:bodyPr>
          <a:lstStyle/>
          <a:p>
            <a:pPr algn="just"/>
            <a:r>
              <a:rPr lang="ru-RU" sz="1800" i="1" dirty="0"/>
              <a:t>Рентабельность и оборачиваемость</a:t>
            </a:r>
            <a:endParaRPr lang="ru-RU" sz="1800" i="1" dirty="0">
              <a:latin typeface="Museo Sans Cyrl 900" pitchFamily="50" charset="-52"/>
            </a:endParaRPr>
          </a:p>
        </p:txBody>
      </p:sp>
      <p:pic>
        <p:nvPicPr>
          <p:cNvPr id="14" name="Picture 2" descr="D:\Ольга\Загрузки Телеграмм\15-54.jpg"/>
          <p:cNvPicPr>
            <a:picLocks noChangeAspect="1" noChangeArrowheads="1"/>
          </p:cNvPicPr>
          <p:nvPr/>
        </p:nvPicPr>
        <p:blipFill>
          <a:blip r:embed="rId3" cstate="print"/>
          <a:srcRect/>
          <a:stretch>
            <a:fillRect/>
          </a:stretch>
        </p:blipFill>
        <p:spPr bwMode="auto">
          <a:xfrm>
            <a:off x="-1" y="1588"/>
            <a:ext cx="12195175" cy="6861175"/>
          </a:xfrm>
          <a:prstGeom prst="rect">
            <a:avLst/>
          </a:prstGeom>
          <a:noFill/>
        </p:spPr>
      </p:pic>
      <p:sp>
        <p:nvSpPr>
          <p:cNvPr id="19" name="Текст 2"/>
          <p:cNvSpPr txBox="1">
            <a:spLocks/>
          </p:cNvSpPr>
          <p:nvPr/>
        </p:nvSpPr>
        <p:spPr>
          <a:xfrm>
            <a:off x="313108" y="1669812"/>
            <a:ext cx="6423127" cy="4866914"/>
          </a:xfrm>
          <a:prstGeom prst="rect">
            <a:avLst/>
          </a:prstGeom>
        </p:spPr>
        <p:txBody>
          <a:bodyPr vert="horz" lIns="103936" tIns="51969" rIns="103936" bIns="51969" rtlCol="0">
            <a:normAutofit lnSpcReduction="10000"/>
          </a:bodyPr>
          <a:lstStyle>
            <a:lvl1pPr marL="0" indent="0" algn="ctr" defTabSz="1039374" rtl="0" eaLnBrk="1" latinLnBrk="0" hangingPunct="1">
              <a:spcBef>
                <a:spcPct val="20000"/>
              </a:spcBef>
              <a:buFont typeface="Arial" pitchFamily="34" charset="0"/>
              <a:buNone/>
              <a:defRPr sz="3600" kern="1200">
                <a:solidFill>
                  <a:schemeClr val="tx1">
                    <a:tint val="75000"/>
                  </a:schemeClr>
                </a:solidFill>
                <a:latin typeface="+mn-lt"/>
                <a:ea typeface="+mn-ea"/>
                <a:cs typeface="+mn-cs"/>
              </a:defRPr>
            </a:lvl1pPr>
            <a:lvl2pPr marL="519686" indent="0" algn="ctr" defTabSz="1039374"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2pPr>
            <a:lvl3pPr marL="1039374" indent="0" algn="ctr" defTabSz="1039374" rtl="0" eaLnBrk="1" latinLnBrk="0" hangingPunct="1">
              <a:spcBef>
                <a:spcPct val="20000"/>
              </a:spcBef>
              <a:buFont typeface="Arial" pitchFamily="34" charset="0"/>
              <a:buNone/>
              <a:defRPr sz="2700" kern="1200">
                <a:solidFill>
                  <a:schemeClr val="tx1">
                    <a:tint val="75000"/>
                  </a:schemeClr>
                </a:solidFill>
                <a:latin typeface="+mn-lt"/>
                <a:ea typeface="+mn-ea"/>
                <a:cs typeface="+mn-cs"/>
              </a:defRPr>
            </a:lvl3pPr>
            <a:lvl4pPr marL="1559060"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4pPr>
            <a:lvl5pPr marL="207874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5pPr>
            <a:lvl6pPr marL="2598434"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6pPr>
            <a:lvl7pPr marL="3118121"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7pPr>
            <a:lvl8pPr marL="363780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8pPr>
            <a:lvl9pPr marL="4157495"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9pPr>
          </a:lstStyle>
          <a:p>
            <a:pPr algn="just"/>
            <a:r>
              <a:rPr lang="ru-RU" sz="1800" dirty="0">
                <a:solidFill>
                  <a:schemeClr val="tx1"/>
                </a:solidFill>
              </a:rPr>
              <a:t>Судья поставил перед экспертами 4 вопроса. Экспертам предстояло определить:</a:t>
            </a:r>
          </a:p>
          <a:p>
            <a:pPr algn="just"/>
            <a:endParaRPr lang="ru-RU" sz="1800" dirty="0">
              <a:solidFill>
                <a:schemeClr val="tx1"/>
              </a:solidFill>
            </a:endParaRPr>
          </a:p>
          <a:p>
            <a:pPr algn="just"/>
            <a:r>
              <a:rPr lang="ru-RU" sz="1800" dirty="0">
                <a:solidFill>
                  <a:schemeClr val="tx1"/>
                </a:solidFill>
              </a:rPr>
              <a:t>1. Показатели платежеспособности компании до заключения договора.</a:t>
            </a:r>
          </a:p>
          <a:p>
            <a:pPr algn="just"/>
            <a:r>
              <a:rPr lang="ru-RU" sz="1800" dirty="0">
                <a:solidFill>
                  <a:schemeClr val="tx1"/>
                </a:solidFill>
              </a:rPr>
              <a:t>2. Возможность исполнения договора поручительства, учитывая долги компании.</a:t>
            </a:r>
          </a:p>
          <a:p>
            <a:pPr algn="just"/>
            <a:r>
              <a:rPr lang="ru-RU" sz="1800" dirty="0">
                <a:solidFill>
                  <a:schemeClr val="tx1"/>
                </a:solidFill>
              </a:rPr>
              <a:t>3. Признаки неплатежеспособности и недостаточности имущества, при условии, что компания заплатит долг.</a:t>
            </a:r>
          </a:p>
          <a:p>
            <a:pPr algn="just"/>
            <a:r>
              <a:rPr lang="ru-RU" sz="1800" dirty="0">
                <a:solidFill>
                  <a:schemeClr val="tx1"/>
                </a:solidFill>
              </a:rPr>
              <a:t>4. Возможность исполнения договора при наличии залога.</a:t>
            </a:r>
          </a:p>
          <a:p>
            <a:pPr algn="just"/>
            <a:endParaRPr lang="ru-RU" sz="1800" dirty="0">
              <a:solidFill>
                <a:schemeClr val="tx1"/>
              </a:solidFill>
            </a:endParaRPr>
          </a:p>
          <a:p>
            <a:pPr algn="just"/>
            <a:r>
              <a:rPr lang="ru-RU" sz="1800" dirty="0">
                <a:solidFill>
                  <a:schemeClr val="tx1"/>
                </a:solidFill>
              </a:rPr>
              <a:t>Первые два вопроса суд задал, чтобы получить представление о финансовом состоянии компании до заключения договора поручительства. Ответы на последние два вопроса должны были спрогнозировать ее финансовое состояние в результате исполнения сделки.</a:t>
            </a:r>
          </a:p>
          <a:p>
            <a:pPr algn="just"/>
            <a:endParaRPr lang="ru-RU" sz="1800" dirty="0">
              <a:solidFill>
                <a:schemeClr val="tx1"/>
              </a:solidFill>
            </a:endParaRPr>
          </a:p>
          <a:p>
            <a:pPr algn="just"/>
            <a:endParaRPr lang="en-US" sz="1800" dirty="0">
              <a:solidFill>
                <a:schemeClr val="tx1"/>
              </a:solidFill>
            </a:endParaRPr>
          </a:p>
          <a:p>
            <a:pPr marL="285750" indent="-285750" algn="just">
              <a:buFont typeface="Arial" panose="020B0604020202020204" pitchFamily="34" charset="0"/>
              <a:buChar char="•"/>
            </a:pPr>
            <a:endParaRPr lang="ru-RU" sz="1800" dirty="0">
              <a:solidFill>
                <a:schemeClr val="tx1"/>
              </a:solidFill>
            </a:endParaRPr>
          </a:p>
          <a:p>
            <a:pPr marL="285750" indent="-285750" algn="just">
              <a:buFont typeface="Arial" panose="020B0604020202020204" pitchFamily="34" charset="0"/>
              <a:buChar char="•"/>
            </a:pPr>
            <a:endParaRPr lang="ru-RU" sz="1800" dirty="0">
              <a:solidFill>
                <a:schemeClr val="tx1"/>
              </a:solidFill>
            </a:endParaRPr>
          </a:p>
          <a:p>
            <a:pPr marL="285750" indent="-285750" algn="just">
              <a:buFont typeface="Arial" panose="020B0604020202020204" pitchFamily="34" charset="0"/>
              <a:buChar char="•"/>
            </a:pPr>
            <a:endParaRPr lang="ru-RU" sz="1800" dirty="0">
              <a:solidFill>
                <a:schemeClr val="tx1"/>
              </a:solidFill>
              <a:latin typeface="+mj-lt"/>
            </a:endParaRPr>
          </a:p>
          <a:p>
            <a:pPr marL="285750" indent="-285750" algn="just">
              <a:buFont typeface="Arial" panose="020B0604020202020204" pitchFamily="34" charset="0"/>
              <a:buChar char="•"/>
            </a:pPr>
            <a:endParaRPr lang="ru-RU" sz="1800" dirty="0">
              <a:solidFill>
                <a:schemeClr val="tx1"/>
              </a:solidFill>
              <a:latin typeface="+mj-lt"/>
            </a:endParaRPr>
          </a:p>
          <a:p>
            <a:pPr algn="just"/>
            <a:endParaRPr lang="ru-RU" sz="1800" dirty="0">
              <a:latin typeface="+mj-lt"/>
            </a:endParaRPr>
          </a:p>
        </p:txBody>
      </p:sp>
      <p:sp>
        <p:nvSpPr>
          <p:cNvPr id="20" name="Заголовок 1"/>
          <p:cNvSpPr txBox="1">
            <a:spLocks/>
          </p:cNvSpPr>
          <p:nvPr/>
        </p:nvSpPr>
        <p:spPr>
          <a:xfrm>
            <a:off x="804172" y="509602"/>
            <a:ext cx="10331220" cy="1066799"/>
          </a:xfrm>
          <a:prstGeom prst="rect">
            <a:avLst/>
          </a:prstGeom>
        </p:spPr>
        <p:txBody>
          <a:bodyPr vert="horz" lIns="103936" tIns="51969" rIns="103936" bIns="51969" rtlCol="0" anchor="ctr">
            <a:no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t>Кейс 2 - А35-2488/2019 </a:t>
            </a:r>
          </a:p>
        </p:txBody>
      </p:sp>
    </p:spTree>
    <p:extLst>
      <p:ext uri="{BB962C8B-B14F-4D97-AF65-F5344CB8AC3E}">
        <p14:creationId xmlns:p14="http://schemas.microsoft.com/office/powerpoint/2010/main" val="41855591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741992" y="364140"/>
            <a:ext cx="10666185" cy="1054894"/>
          </a:xfrm>
        </p:spPr>
        <p:txBody>
          <a:bodyPr>
            <a:normAutofit/>
          </a:bodyPr>
          <a:lstStyle/>
          <a:p>
            <a:pPr algn="l"/>
            <a:r>
              <a:rPr lang="ru-RU" sz="3600" b="1" dirty="0"/>
              <a:t>Кейс 2 - А35-2488/2019. Что сделали эксперты? </a:t>
            </a:r>
          </a:p>
        </p:txBody>
      </p:sp>
      <p:sp>
        <p:nvSpPr>
          <p:cNvPr id="3" name="Текст 2"/>
          <p:cNvSpPr>
            <a:spLocks noGrp="1"/>
          </p:cNvSpPr>
          <p:nvPr>
            <p:ph type="body" idx="1"/>
          </p:nvPr>
        </p:nvSpPr>
        <p:spPr>
          <a:xfrm>
            <a:off x="391321" y="1419034"/>
            <a:ext cx="7605845" cy="5069161"/>
          </a:xfrm>
        </p:spPr>
        <p:txBody>
          <a:bodyPr>
            <a:normAutofit fontScale="92500" lnSpcReduction="10000"/>
          </a:bodyPr>
          <a:lstStyle/>
          <a:p>
            <a:pPr algn="just"/>
            <a:r>
              <a:rPr lang="ru-RU" sz="1800" dirty="0"/>
              <a:t>Первый вопрос. </a:t>
            </a:r>
            <a:r>
              <a:rPr lang="ru-RU" sz="1800" b="0" dirty="0"/>
              <a:t>Эксперты рассчитали четыре показателя платежеспособности: коэффициенты абсолютной и текущей ликвидности, обеспеченность обязательства активами, степень платежеспособности по текущим обязательствам. </a:t>
            </a:r>
          </a:p>
          <a:p>
            <a:pPr algn="just"/>
            <a:endParaRPr lang="ru-RU" sz="1800" b="0" dirty="0"/>
          </a:p>
          <a:p>
            <a:pPr algn="just"/>
            <a:r>
              <a:rPr lang="ru-RU" sz="1800" b="0" dirty="0"/>
              <a:t>Затем эксперты сопоставили полученные результаты с нормативными значениями. Полученный результат, казалось бы, не позволял однозначно определить платежеспособность компании: часть показателей соответствовала нормативам, но показатели ликвидности оказались ниже нормы.</a:t>
            </a:r>
          </a:p>
          <a:p>
            <a:pPr algn="just"/>
            <a:endParaRPr lang="ru-RU" sz="1800" b="0" dirty="0"/>
          </a:p>
          <a:p>
            <a:pPr algn="just"/>
            <a:r>
              <a:rPr lang="ru-RU" sz="1800" b="0" dirty="0"/>
              <a:t>Однако специфика коэффициентов ликвидности заключается в том, что они могут быть ниже нормативных в компаниях с высокой оборачиваемостью активов. Это следует из Методологических рекомендаций Госкомстата РФ. </a:t>
            </a:r>
          </a:p>
          <a:p>
            <a:pPr algn="just"/>
            <a:endParaRPr lang="ru-RU" sz="1800" b="0" dirty="0"/>
          </a:p>
          <a:p>
            <a:pPr algn="just"/>
            <a:r>
              <a:rPr lang="ru-RU" sz="1800" b="0" dirty="0"/>
              <a:t>Для определения оборачиваемости активов нужно проводить отраслевой анализ. Эксперты провели отраслевой анализ, применили методологию Госкомстата и пришли к выводу, что поручитель относится к категории компаний с высокооборотными активами и является платежеспособным.</a:t>
            </a:r>
          </a:p>
          <a:p>
            <a:pPr algn="just"/>
            <a:endParaRPr lang="ru-RU" sz="1800" b="0" dirty="0">
              <a:latin typeface="+mj-lt"/>
            </a:endParaRPr>
          </a:p>
        </p:txBody>
      </p:sp>
    </p:spTree>
    <p:extLst>
      <p:ext uri="{BB962C8B-B14F-4D97-AF65-F5344CB8AC3E}">
        <p14:creationId xmlns:p14="http://schemas.microsoft.com/office/powerpoint/2010/main" val="30534672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741992" y="364140"/>
            <a:ext cx="10666185" cy="1054894"/>
          </a:xfrm>
        </p:spPr>
        <p:txBody>
          <a:bodyPr>
            <a:normAutofit/>
          </a:bodyPr>
          <a:lstStyle/>
          <a:p>
            <a:pPr algn="l"/>
            <a:r>
              <a:rPr lang="ru-RU" sz="3600" b="1" dirty="0"/>
              <a:t>Кейс 2 - А35-2488/2019. Что сделали эксперты? </a:t>
            </a:r>
          </a:p>
        </p:txBody>
      </p:sp>
      <p:sp>
        <p:nvSpPr>
          <p:cNvPr id="3" name="Текст 2"/>
          <p:cNvSpPr>
            <a:spLocks noGrp="1"/>
          </p:cNvSpPr>
          <p:nvPr>
            <p:ph type="body" idx="1"/>
          </p:nvPr>
        </p:nvSpPr>
        <p:spPr>
          <a:xfrm>
            <a:off x="391321" y="1419034"/>
            <a:ext cx="7605845" cy="5069161"/>
          </a:xfrm>
        </p:spPr>
        <p:txBody>
          <a:bodyPr>
            <a:normAutofit/>
          </a:bodyPr>
          <a:lstStyle/>
          <a:p>
            <a:pPr algn="just"/>
            <a:r>
              <a:rPr lang="ru-RU" sz="1800" dirty="0"/>
              <a:t>Второй вопрос. </a:t>
            </a:r>
            <a:r>
              <a:rPr lang="ru-RU" sz="1800" b="0" dirty="0"/>
              <a:t>Эксперты определили, что компания предположительно не могла полностью исполнить обязательство по договору.</a:t>
            </a:r>
          </a:p>
          <a:p>
            <a:pPr algn="just"/>
            <a:endParaRPr lang="ru-RU" sz="1800" b="0" dirty="0"/>
          </a:p>
          <a:p>
            <a:pPr algn="just"/>
            <a:r>
              <a:rPr lang="ru-RU" sz="1800" dirty="0"/>
              <a:t>Третий вопрос. </a:t>
            </a:r>
            <a:r>
              <a:rPr lang="ru-RU" sz="1800" b="0" dirty="0"/>
              <a:t>Эксперты составили модель потенциального финансового состояния компании на основе схемы отражения обязательств в бухгалтерском учете и отчетности. Моделирование позволило составить характеристику возможного финансового состояния должника и сделать вывод: у него могли возникнуть признаки неплатежеспособности, но не признаки недостаточности имущества.</a:t>
            </a:r>
          </a:p>
          <a:p>
            <a:pPr algn="just"/>
            <a:endParaRPr lang="ru-RU" sz="1800" b="0" dirty="0"/>
          </a:p>
          <a:p>
            <a:pPr algn="just"/>
            <a:r>
              <a:rPr lang="ru-RU" sz="1800" dirty="0"/>
              <a:t>Четвертый вопрос. </a:t>
            </a:r>
            <a:r>
              <a:rPr lang="ru-RU" sz="1800" b="0" dirty="0"/>
              <a:t>Чтобы выяснить возможность исполнения договора при наличии залога, эксперты оценили стоимость предмета залога и прибавили к этой сумме остаток денежных средств компании. Они сопоставили итоговую сумму с размером обязательства по поручительству и сделали вывод: ООО «Курск-Молоко» могло заплатить долг банку.</a:t>
            </a:r>
          </a:p>
          <a:p>
            <a:pPr algn="just"/>
            <a:endParaRPr lang="ru-RU" sz="1800" b="0" dirty="0">
              <a:latin typeface="+mj-lt"/>
            </a:endParaRPr>
          </a:p>
        </p:txBody>
      </p:sp>
    </p:spTree>
    <p:extLst>
      <p:ext uri="{BB962C8B-B14F-4D97-AF65-F5344CB8AC3E}">
        <p14:creationId xmlns:p14="http://schemas.microsoft.com/office/powerpoint/2010/main" val="3479705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0047" y="358955"/>
            <a:ext cx="9161091" cy="821795"/>
          </a:xfrm>
        </p:spPr>
        <p:txBody>
          <a:bodyPr>
            <a:noAutofit/>
          </a:bodyPr>
          <a:lstStyle/>
          <a:p>
            <a:pPr algn="l"/>
            <a:r>
              <a:rPr lang="ru-RU" sz="3600" b="1" dirty="0"/>
              <a:t>Основные принципы БУ как базы данных </a:t>
            </a:r>
          </a:p>
        </p:txBody>
      </p:sp>
      <p:pic>
        <p:nvPicPr>
          <p:cNvPr id="5" name="Рисунок 4">
            <a:extLst>
              <a:ext uri="{FF2B5EF4-FFF2-40B4-BE49-F238E27FC236}">
                <a16:creationId xmlns:a16="http://schemas.microsoft.com/office/drawing/2014/main" id="{4130B638-8E06-6BF5-E2B1-C36594C40B11}"/>
              </a:ext>
            </a:extLst>
          </p:cNvPr>
          <p:cNvPicPr>
            <a:picLocks noChangeAspect="1"/>
          </p:cNvPicPr>
          <p:nvPr/>
        </p:nvPicPr>
        <p:blipFill>
          <a:blip r:embed="rId2"/>
          <a:stretch>
            <a:fillRect/>
          </a:stretch>
        </p:blipFill>
        <p:spPr>
          <a:xfrm>
            <a:off x="210151" y="4096004"/>
            <a:ext cx="4410490" cy="2644571"/>
          </a:xfrm>
          <a:prstGeom prst="rect">
            <a:avLst/>
          </a:prstGeom>
          <a:ln>
            <a:solidFill>
              <a:srgbClr val="0C5EAA"/>
            </a:solidFill>
          </a:ln>
        </p:spPr>
      </p:pic>
      <p:pic>
        <p:nvPicPr>
          <p:cNvPr id="7" name="Рисунок 6">
            <a:extLst>
              <a:ext uri="{FF2B5EF4-FFF2-40B4-BE49-F238E27FC236}">
                <a16:creationId xmlns:a16="http://schemas.microsoft.com/office/drawing/2014/main" id="{C4AC8033-3FE7-43E8-34E3-2E9FCA7B67D1}"/>
              </a:ext>
            </a:extLst>
          </p:cNvPr>
          <p:cNvPicPr/>
          <p:nvPr/>
        </p:nvPicPr>
        <p:blipFill>
          <a:blip r:embed="rId3"/>
          <a:stretch>
            <a:fillRect/>
          </a:stretch>
        </p:blipFill>
        <p:spPr>
          <a:xfrm>
            <a:off x="3347607" y="2712792"/>
            <a:ext cx="4410490" cy="2847275"/>
          </a:xfrm>
          <a:prstGeom prst="rect">
            <a:avLst/>
          </a:prstGeom>
          <a:ln>
            <a:solidFill>
              <a:srgbClr val="0C5EAA"/>
            </a:solidFill>
          </a:ln>
        </p:spPr>
      </p:pic>
      <p:pic>
        <p:nvPicPr>
          <p:cNvPr id="8" name="Рисунок 7">
            <a:extLst>
              <a:ext uri="{FF2B5EF4-FFF2-40B4-BE49-F238E27FC236}">
                <a16:creationId xmlns:a16="http://schemas.microsoft.com/office/drawing/2014/main" id="{8FA4BE39-7B14-67CE-8FD4-A4143DB1E742}"/>
              </a:ext>
            </a:extLst>
          </p:cNvPr>
          <p:cNvPicPr>
            <a:picLocks noChangeAspect="1"/>
          </p:cNvPicPr>
          <p:nvPr/>
        </p:nvPicPr>
        <p:blipFill>
          <a:blip r:embed="rId4"/>
          <a:stretch>
            <a:fillRect/>
          </a:stretch>
        </p:blipFill>
        <p:spPr>
          <a:xfrm>
            <a:off x="6425518" y="1180750"/>
            <a:ext cx="4844101" cy="4029314"/>
          </a:xfrm>
          <a:prstGeom prst="rect">
            <a:avLst/>
          </a:prstGeom>
          <a:ln>
            <a:solidFill>
              <a:srgbClr val="0C5EAA"/>
            </a:solidFill>
          </a:ln>
        </p:spPr>
      </p:pic>
      <p:sp>
        <p:nvSpPr>
          <p:cNvPr id="6" name="Стрелка: изогнутая 5">
            <a:extLst>
              <a:ext uri="{FF2B5EF4-FFF2-40B4-BE49-F238E27FC236}">
                <a16:creationId xmlns:a16="http://schemas.microsoft.com/office/drawing/2014/main" id="{D8C7788B-3520-FE88-3325-3D379C6BC0BE}"/>
              </a:ext>
            </a:extLst>
          </p:cNvPr>
          <p:cNvSpPr/>
          <p:nvPr/>
        </p:nvSpPr>
        <p:spPr>
          <a:xfrm>
            <a:off x="2047137" y="3048636"/>
            <a:ext cx="1125125" cy="821795"/>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0" name="Стрелка: изогнутая 9">
            <a:extLst>
              <a:ext uri="{FF2B5EF4-FFF2-40B4-BE49-F238E27FC236}">
                <a16:creationId xmlns:a16="http://schemas.microsoft.com/office/drawing/2014/main" id="{55A71016-71DB-7170-0115-E64CD395C098}"/>
              </a:ext>
            </a:extLst>
          </p:cNvPr>
          <p:cNvSpPr/>
          <p:nvPr/>
        </p:nvSpPr>
        <p:spPr>
          <a:xfrm>
            <a:off x="5207094" y="1717863"/>
            <a:ext cx="1125125" cy="821795"/>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11" name="Рисунок 10">
            <a:extLst>
              <a:ext uri="{FF2B5EF4-FFF2-40B4-BE49-F238E27FC236}">
                <a16:creationId xmlns:a16="http://schemas.microsoft.com/office/drawing/2014/main" id="{EC1512B0-7005-6DD8-7325-5FCBC7202F88}"/>
              </a:ext>
            </a:extLst>
          </p:cNvPr>
          <p:cNvPicPr>
            <a:picLocks noChangeAspect="1"/>
          </p:cNvPicPr>
          <p:nvPr/>
        </p:nvPicPr>
        <p:blipFill>
          <a:blip r:embed="rId5"/>
          <a:stretch>
            <a:fillRect/>
          </a:stretch>
        </p:blipFill>
        <p:spPr>
          <a:xfrm>
            <a:off x="7154461" y="1851203"/>
            <a:ext cx="5005652" cy="3798621"/>
          </a:xfrm>
          <a:prstGeom prst="rect">
            <a:avLst/>
          </a:prstGeom>
          <a:ln>
            <a:solidFill>
              <a:srgbClr val="0C5EAA"/>
            </a:solidFill>
          </a:ln>
        </p:spPr>
      </p:pic>
    </p:spTree>
    <p:extLst>
      <p:ext uri="{BB962C8B-B14F-4D97-AF65-F5344CB8AC3E}">
        <p14:creationId xmlns:p14="http://schemas.microsoft.com/office/powerpoint/2010/main" val="39587040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Ольга\Загрузки Телеграмм\9-33.jpg"/>
          <p:cNvPicPr>
            <a:picLocks noChangeAspect="1" noChangeArrowheads="1"/>
          </p:cNvPicPr>
          <p:nvPr/>
        </p:nvPicPr>
        <p:blipFill>
          <a:blip r:embed="rId2" cstate="print"/>
          <a:srcRect/>
          <a:stretch>
            <a:fillRect/>
          </a:stretch>
        </p:blipFill>
        <p:spPr bwMode="auto">
          <a:xfrm>
            <a:off x="0" y="63559"/>
            <a:ext cx="12195175" cy="6861175"/>
          </a:xfrm>
          <a:prstGeom prst="rect">
            <a:avLst/>
          </a:prstGeom>
          <a:noFill/>
        </p:spPr>
      </p:pic>
      <p:sp>
        <p:nvSpPr>
          <p:cNvPr id="2" name="Заголовок 1"/>
          <p:cNvSpPr>
            <a:spLocks noGrp="1"/>
          </p:cNvSpPr>
          <p:nvPr>
            <p:ph type="ctrTitle"/>
          </p:nvPr>
        </p:nvSpPr>
        <p:spPr>
          <a:xfrm>
            <a:off x="896936" y="764381"/>
            <a:ext cx="9161091" cy="821795"/>
          </a:xfrm>
        </p:spPr>
        <p:txBody>
          <a:bodyPr>
            <a:noAutofit/>
          </a:bodyPr>
          <a:lstStyle/>
          <a:p>
            <a:pPr algn="l"/>
            <a:r>
              <a:rPr lang="ru-RU" sz="3600" b="1" dirty="0"/>
              <a:t>Коэффициентный анализ отчетности </a:t>
            </a:r>
          </a:p>
        </p:txBody>
      </p:sp>
      <p:sp>
        <p:nvSpPr>
          <p:cNvPr id="5" name="TextBox 4"/>
          <p:cNvSpPr txBox="1"/>
          <p:nvPr/>
        </p:nvSpPr>
        <p:spPr>
          <a:xfrm>
            <a:off x="454993" y="1932670"/>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1</a:t>
            </a:r>
          </a:p>
        </p:txBody>
      </p:sp>
      <p:sp>
        <p:nvSpPr>
          <p:cNvPr id="9" name="TextBox 8"/>
          <p:cNvSpPr txBox="1"/>
          <p:nvPr/>
        </p:nvSpPr>
        <p:spPr>
          <a:xfrm>
            <a:off x="454993" y="3049346"/>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2</a:t>
            </a:r>
          </a:p>
        </p:txBody>
      </p:sp>
      <p:sp>
        <p:nvSpPr>
          <p:cNvPr id="10" name="TextBox 9"/>
          <p:cNvSpPr txBox="1"/>
          <p:nvPr/>
        </p:nvSpPr>
        <p:spPr>
          <a:xfrm>
            <a:off x="443917" y="4327620"/>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3</a:t>
            </a:r>
          </a:p>
        </p:txBody>
      </p:sp>
      <p:sp>
        <p:nvSpPr>
          <p:cNvPr id="11" name="TextBox 10"/>
          <p:cNvSpPr txBox="1"/>
          <p:nvPr/>
        </p:nvSpPr>
        <p:spPr>
          <a:xfrm>
            <a:off x="1200148" y="1936369"/>
            <a:ext cx="5276713" cy="400110"/>
          </a:xfrm>
          <a:prstGeom prst="rect">
            <a:avLst/>
          </a:prstGeom>
          <a:noFill/>
        </p:spPr>
        <p:txBody>
          <a:bodyPr wrap="square" rtlCol="0">
            <a:spAutoFit/>
          </a:bodyPr>
          <a:lstStyle/>
          <a:p>
            <a:r>
              <a:rPr lang="ru-RU" b="1" dirty="0"/>
              <a:t>Платежеспособность</a:t>
            </a:r>
            <a:endParaRPr lang="ru-RU" sz="1800" b="1" dirty="0">
              <a:latin typeface="Museo Sans Cyrl 900" pitchFamily="50" charset="-52"/>
            </a:endParaRPr>
          </a:p>
        </p:txBody>
      </p:sp>
      <p:sp>
        <p:nvSpPr>
          <p:cNvPr id="12" name="TextBox 11"/>
          <p:cNvSpPr txBox="1"/>
          <p:nvPr/>
        </p:nvSpPr>
        <p:spPr>
          <a:xfrm>
            <a:off x="1121387" y="4427147"/>
            <a:ext cx="4982508" cy="400110"/>
          </a:xfrm>
          <a:prstGeom prst="rect">
            <a:avLst/>
          </a:prstGeom>
          <a:noFill/>
        </p:spPr>
        <p:txBody>
          <a:bodyPr wrap="square" rtlCol="0">
            <a:spAutoFit/>
          </a:bodyPr>
          <a:lstStyle/>
          <a:p>
            <a:r>
              <a:rPr lang="ru-RU" b="1" dirty="0"/>
              <a:t>Эффективность и деловая активность</a:t>
            </a:r>
            <a:endParaRPr lang="ru-RU" sz="1800" b="1" dirty="0">
              <a:latin typeface="Museo Sans Cyrl 900" pitchFamily="50" charset="-52"/>
            </a:endParaRPr>
          </a:p>
        </p:txBody>
      </p:sp>
      <p:sp>
        <p:nvSpPr>
          <p:cNvPr id="13" name="TextBox 12"/>
          <p:cNvSpPr txBox="1"/>
          <p:nvPr/>
        </p:nvSpPr>
        <p:spPr>
          <a:xfrm>
            <a:off x="1200148" y="3106034"/>
            <a:ext cx="5276713" cy="400110"/>
          </a:xfrm>
          <a:prstGeom prst="rect">
            <a:avLst/>
          </a:prstGeom>
          <a:noFill/>
        </p:spPr>
        <p:txBody>
          <a:bodyPr wrap="square" rtlCol="0">
            <a:spAutoFit/>
          </a:bodyPr>
          <a:lstStyle/>
          <a:p>
            <a:r>
              <a:rPr lang="ru-RU" b="1" dirty="0"/>
              <a:t>Устойчивость</a:t>
            </a:r>
            <a:endParaRPr lang="ru-RU" sz="1800" b="1" dirty="0">
              <a:latin typeface="Museo Sans Cyrl 900" pitchFamily="50" charset="-52"/>
            </a:endParaRPr>
          </a:p>
        </p:txBody>
      </p:sp>
      <p:sp>
        <p:nvSpPr>
          <p:cNvPr id="15" name="TextBox 14"/>
          <p:cNvSpPr txBox="1"/>
          <p:nvPr/>
        </p:nvSpPr>
        <p:spPr>
          <a:xfrm>
            <a:off x="1189072" y="2310382"/>
            <a:ext cx="6705745" cy="646331"/>
          </a:xfrm>
          <a:prstGeom prst="rect">
            <a:avLst/>
          </a:prstGeom>
          <a:noFill/>
        </p:spPr>
        <p:txBody>
          <a:bodyPr wrap="square" rtlCol="0">
            <a:spAutoFit/>
          </a:bodyPr>
          <a:lstStyle/>
          <a:p>
            <a:pPr algn="just"/>
            <a:r>
              <a:rPr lang="ru-RU" sz="1800" i="1" dirty="0">
                <a:latin typeface="Museo Sans Cyrl 900" pitchFamily="50" charset="-52"/>
              </a:rPr>
              <a:t>Коэффициенты ликвидности, обеспеченность обязательств активами, степень платежеспособности </a:t>
            </a:r>
          </a:p>
        </p:txBody>
      </p:sp>
      <p:sp>
        <p:nvSpPr>
          <p:cNvPr id="16" name="TextBox 15"/>
          <p:cNvSpPr txBox="1"/>
          <p:nvPr/>
        </p:nvSpPr>
        <p:spPr>
          <a:xfrm>
            <a:off x="1189072" y="3503817"/>
            <a:ext cx="6705745" cy="923330"/>
          </a:xfrm>
          <a:prstGeom prst="rect">
            <a:avLst/>
          </a:prstGeom>
          <a:noFill/>
        </p:spPr>
        <p:txBody>
          <a:bodyPr wrap="square" rtlCol="0">
            <a:spAutoFit/>
          </a:bodyPr>
          <a:lstStyle/>
          <a:p>
            <a:pPr algn="just"/>
            <a:r>
              <a:rPr lang="ru-RU" sz="1800" i="1" dirty="0"/>
              <a:t>Коэффициенты автономии, обеспеченности собственными оборотными средствами, соотношение капитала и обязательств</a:t>
            </a:r>
          </a:p>
        </p:txBody>
      </p:sp>
      <p:sp>
        <p:nvSpPr>
          <p:cNvPr id="17" name="TextBox 16"/>
          <p:cNvSpPr txBox="1"/>
          <p:nvPr/>
        </p:nvSpPr>
        <p:spPr>
          <a:xfrm>
            <a:off x="1133219" y="4921829"/>
            <a:ext cx="5603016" cy="369332"/>
          </a:xfrm>
          <a:prstGeom prst="rect">
            <a:avLst/>
          </a:prstGeom>
          <a:noFill/>
        </p:spPr>
        <p:txBody>
          <a:bodyPr wrap="square" rtlCol="0">
            <a:spAutoFit/>
          </a:bodyPr>
          <a:lstStyle/>
          <a:p>
            <a:pPr algn="just"/>
            <a:r>
              <a:rPr lang="ru-RU" sz="1800" i="1" dirty="0"/>
              <a:t>Рентабельность и оборачиваемость</a:t>
            </a:r>
            <a:endParaRPr lang="ru-RU" sz="1800" i="1" dirty="0">
              <a:latin typeface="Museo Sans Cyrl 900" pitchFamily="50" charset="-52"/>
            </a:endParaRPr>
          </a:p>
        </p:txBody>
      </p:sp>
      <p:pic>
        <p:nvPicPr>
          <p:cNvPr id="14" name="Picture 2" descr="D:\Ольга\Загрузки Телеграмм\15-54.jpg"/>
          <p:cNvPicPr>
            <a:picLocks noChangeAspect="1" noChangeArrowheads="1"/>
          </p:cNvPicPr>
          <p:nvPr/>
        </p:nvPicPr>
        <p:blipFill>
          <a:blip r:embed="rId3" cstate="print"/>
          <a:srcRect/>
          <a:stretch>
            <a:fillRect/>
          </a:stretch>
        </p:blipFill>
        <p:spPr bwMode="auto">
          <a:xfrm>
            <a:off x="-1" y="1588"/>
            <a:ext cx="12195175" cy="6861175"/>
          </a:xfrm>
          <a:prstGeom prst="rect">
            <a:avLst/>
          </a:prstGeom>
          <a:noFill/>
        </p:spPr>
      </p:pic>
      <p:sp>
        <p:nvSpPr>
          <p:cNvPr id="19" name="Текст 2"/>
          <p:cNvSpPr txBox="1">
            <a:spLocks/>
          </p:cNvSpPr>
          <p:nvPr/>
        </p:nvSpPr>
        <p:spPr>
          <a:xfrm>
            <a:off x="313108" y="2954670"/>
            <a:ext cx="6423127" cy="4866914"/>
          </a:xfrm>
          <a:prstGeom prst="rect">
            <a:avLst/>
          </a:prstGeom>
        </p:spPr>
        <p:txBody>
          <a:bodyPr vert="horz" lIns="103936" tIns="51969" rIns="103936" bIns="51969" rtlCol="0">
            <a:normAutofit/>
          </a:bodyPr>
          <a:lstStyle>
            <a:lvl1pPr marL="0" indent="0" algn="ctr" defTabSz="1039374" rtl="0" eaLnBrk="1" latinLnBrk="0" hangingPunct="1">
              <a:spcBef>
                <a:spcPct val="20000"/>
              </a:spcBef>
              <a:buFont typeface="Arial" pitchFamily="34" charset="0"/>
              <a:buNone/>
              <a:defRPr sz="3600" kern="1200">
                <a:solidFill>
                  <a:schemeClr val="tx1">
                    <a:tint val="75000"/>
                  </a:schemeClr>
                </a:solidFill>
                <a:latin typeface="+mn-lt"/>
                <a:ea typeface="+mn-ea"/>
                <a:cs typeface="+mn-cs"/>
              </a:defRPr>
            </a:lvl1pPr>
            <a:lvl2pPr marL="519686" indent="0" algn="ctr" defTabSz="1039374"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2pPr>
            <a:lvl3pPr marL="1039374" indent="0" algn="ctr" defTabSz="1039374" rtl="0" eaLnBrk="1" latinLnBrk="0" hangingPunct="1">
              <a:spcBef>
                <a:spcPct val="20000"/>
              </a:spcBef>
              <a:buFont typeface="Arial" pitchFamily="34" charset="0"/>
              <a:buNone/>
              <a:defRPr sz="2700" kern="1200">
                <a:solidFill>
                  <a:schemeClr val="tx1">
                    <a:tint val="75000"/>
                  </a:schemeClr>
                </a:solidFill>
                <a:latin typeface="+mn-lt"/>
                <a:ea typeface="+mn-ea"/>
                <a:cs typeface="+mn-cs"/>
              </a:defRPr>
            </a:lvl3pPr>
            <a:lvl4pPr marL="1559060"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4pPr>
            <a:lvl5pPr marL="207874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5pPr>
            <a:lvl6pPr marL="2598434"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6pPr>
            <a:lvl7pPr marL="3118121"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7pPr>
            <a:lvl8pPr marL="3637807"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8pPr>
            <a:lvl9pPr marL="4157495" indent="0" algn="ctr" defTabSz="1039374" rtl="0" eaLnBrk="1" latinLnBrk="0" hangingPunct="1">
              <a:spcBef>
                <a:spcPct val="20000"/>
              </a:spcBef>
              <a:buFont typeface="Arial" pitchFamily="34" charset="0"/>
              <a:buNone/>
              <a:defRPr sz="2300" kern="1200">
                <a:solidFill>
                  <a:schemeClr val="tx1">
                    <a:tint val="75000"/>
                  </a:schemeClr>
                </a:solidFill>
                <a:latin typeface="+mn-lt"/>
                <a:ea typeface="+mn-ea"/>
                <a:cs typeface="+mn-cs"/>
              </a:defRPr>
            </a:lvl9pPr>
          </a:lstStyle>
          <a:p>
            <a:pPr algn="just"/>
            <a:r>
              <a:rPr lang="ru-RU" sz="1800" dirty="0">
                <a:solidFill>
                  <a:schemeClr val="tx1"/>
                </a:solidFill>
              </a:rPr>
              <a:t>Суд пришел к выводу, что договор поручительства совершен в рамках обычной хозяйственной деятельности, а тот факт, что компания приняла на себя дополнительные обязательства поручителя, не повлиял на возможность исполнения обязательств перед истцом — индивидуальным предпринимателем.</a:t>
            </a:r>
          </a:p>
          <a:p>
            <a:pPr algn="just"/>
            <a:endParaRPr lang="ru-RU" sz="1800" dirty="0">
              <a:solidFill>
                <a:schemeClr val="tx1"/>
              </a:solidFill>
            </a:endParaRPr>
          </a:p>
          <a:p>
            <a:pPr algn="just"/>
            <a:endParaRPr lang="en-US" sz="1800" dirty="0">
              <a:solidFill>
                <a:schemeClr val="tx1"/>
              </a:solidFill>
            </a:endParaRPr>
          </a:p>
          <a:p>
            <a:pPr marL="285750" indent="-285750" algn="just">
              <a:buFont typeface="Arial" panose="020B0604020202020204" pitchFamily="34" charset="0"/>
              <a:buChar char="•"/>
            </a:pPr>
            <a:endParaRPr lang="ru-RU" sz="1800" dirty="0">
              <a:solidFill>
                <a:schemeClr val="tx1"/>
              </a:solidFill>
            </a:endParaRPr>
          </a:p>
          <a:p>
            <a:pPr marL="285750" indent="-285750" algn="just">
              <a:buFont typeface="Arial" panose="020B0604020202020204" pitchFamily="34" charset="0"/>
              <a:buChar char="•"/>
            </a:pPr>
            <a:endParaRPr lang="ru-RU" sz="1800" dirty="0">
              <a:solidFill>
                <a:schemeClr val="tx1"/>
              </a:solidFill>
            </a:endParaRPr>
          </a:p>
          <a:p>
            <a:pPr marL="285750" indent="-285750" algn="just">
              <a:buFont typeface="Arial" panose="020B0604020202020204" pitchFamily="34" charset="0"/>
              <a:buChar char="•"/>
            </a:pPr>
            <a:endParaRPr lang="ru-RU" sz="1800" dirty="0">
              <a:solidFill>
                <a:schemeClr val="tx1"/>
              </a:solidFill>
              <a:latin typeface="+mj-lt"/>
            </a:endParaRPr>
          </a:p>
          <a:p>
            <a:pPr marL="285750" indent="-285750" algn="just">
              <a:buFont typeface="Arial" panose="020B0604020202020204" pitchFamily="34" charset="0"/>
              <a:buChar char="•"/>
            </a:pPr>
            <a:endParaRPr lang="ru-RU" sz="1800" dirty="0">
              <a:solidFill>
                <a:schemeClr val="tx1"/>
              </a:solidFill>
              <a:latin typeface="+mj-lt"/>
            </a:endParaRPr>
          </a:p>
          <a:p>
            <a:pPr algn="just"/>
            <a:endParaRPr lang="ru-RU" sz="1800" dirty="0">
              <a:latin typeface="+mj-lt"/>
            </a:endParaRPr>
          </a:p>
        </p:txBody>
      </p:sp>
      <p:sp>
        <p:nvSpPr>
          <p:cNvPr id="20" name="Заголовок 1"/>
          <p:cNvSpPr txBox="1">
            <a:spLocks/>
          </p:cNvSpPr>
          <p:nvPr/>
        </p:nvSpPr>
        <p:spPr>
          <a:xfrm>
            <a:off x="804172" y="509602"/>
            <a:ext cx="10331220" cy="1066799"/>
          </a:xfrm>
          <a:prstGeom prst="rect">
            <a:avLst/>
          </a:prstGeom>
        </p:spPr>
        <p:txBody>
          <a:bodyPr vert="horz" lIns="103936" tIns="51969" rIns="103936" bIns="51969" rtlCol="0" anchor="ctr">
            <a:noAutofit/>
          </a:bodyPr>
          <a:lstStyle>
            <a:lvl1pPr algn="ctr" defTabSz="1039374" rtl="0" eaLnBrk="1" latinLnBrk="0" hangingPunct="1">
              <a:spcBef>
                <a:spcPct val="0"/>
              </a:spcBef>
              <a:buNone/>
              <a:defRPr sz="5000" kern="1200">
                <a:solidFill>
                  <a:schemeClr val="tx1"/>
                </a:solidFill>
                <a:latin typeface="+mj-lt"/>
                <a:ea typeface="+mj-ea"/>
                <a:cs typeface="+mj-cs"/>
              </a:defRPr>
            </a:lvl1pPr>
          </a:lstStyle>
          <a:p>
            <a:pPr algn="l"/>
            <a:r>
              <a:rPr lang="ru-RU" sz="3600" b="1" dirty="0"/>
              <a:t>Кейс 2 - А35-2488/2019 </a:t>
            </a:r>
          </a:p>
        </p:txBody>
      </p:sp>
    </p:spTree>
    <p:extLst>
      <p:ext uri="{BB962C8B-B14F-4D97-AF65-F5344CB8AC3E}">
        <p14:creationId xmlns:p14="http://schemas.microsoft.com/office/powerpoint/2010/main" val="24212158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D:\Ольга\Загрузки Телеграмм\8-29.jpg"/>
          <p:cNvPicPr>
            <a:picLocks noChangeAspect="1" noChangeArrowheads="1"/>
          </p:cNvPicPr>
          <p:nvPr/>
        </p:nvPicPr>
        <p:blipFill>
          <a:blip r:embed="rId2" cstate="print"/>
          <a:srcRect/>
          <a:stretch>
            <a:fillRect/>
          </a:stretch>
        </p:blipFill>
        <p:spPr bwMode="auto">
          <a:xfrm>
            <a:off x="4351" y="0"/>
            <a:ext cx="12195175" cy="6861175"/>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Ольга\Загрузки Телеграмм\9-33.jpg"/>
          <p:cNvPicPr>
            <a:picLocks noChangeAspect="1" noChangeArrowheads="1"/>
          </p:cNvPicPr>
          <p:nvPr/>
        </p:nvPicPr>
        <p:blipFill>
          <a:blip r:embed="rId2" cstate="print"/>
          <a:srcRect/>
          <a:stretch>
            <a:fillRect/>
          </a:stretch>
        </p:blipFill>
        <p:spPr bwMode="auto">
          <a:xfrm>
            <a:off x="0" y="1588"/>
            <a:ext cx="12195175" cy="6861175"/>
          </a:xfrm>
          <a:prstGeom prst="rect">
            <a:avLst/>
          </a:prstGeom>
          <a:noFill/>
        </p:spPr>
      </p:pic>
      <p:sp>
        <p:nvSpPr>
          <p:cNvPr id="2" name="Заголовок 1"/>
          <p:cNvSpPr>
            <a:spLocks noGrp="1"/>
          </p:cNvSpPr>
          <p:nvPr>
            <p:ph type="ctrTitle"/>
          </p:nvPr>
        </p:nvSpPr>
        <p:spPr>
          <a:xfrm>
            <a:off x="516967" y="509492"/>
            <a:ext cx="9161091" cy="821795"/>
          </a:xfrm>
        </p:spPr>
        <p:txBody>
          <a:bodyPr>
            <a:noAutofit/>
          </a:bodyPr>
          <a:lstStyle/>
          <a:p>
            <a:pPr algn="l"/>
            <a:r>
              <a:rPr lang="ru-RU" sz="3600" b="1" dirty="0"/>
              <a:t>Основные принципы БУ как базы данных </a:t>
            </a:r>
          </a:p>
        </p:txBody>
      </p:sp>
      <p:pic>
        <p:nvPicPr>
          <p:cNvPr id="3" name="Рисунок 2"/>
          <p:cNvPicPr>
            <a:picLocks noChangeAspect="1"/>
          </p:cNvPicPr>
          <p:nvPr/>
        </p:nvPicPr>
        <p:blipFill>
          <a:blip r:embed="rId3"/>
          <a:stretch>
            <a:fillRect/>
          </a:stretch>
        </p:blipFill>
        <p:spPr>
          <a:xfrm>
            <a:off x="1102032" y="1331287"/>
            <a:ext cx="6165685" cy="5323086"/>
          </a:xfrm>
          <a:prstGeom prst="rect">
            <a:avLst/>
          </a:prstGeom>
        </p:spPr>
      </p:pic>
    </p:spTree>
    <p:extLst>
      <p:ext uri="{BB962C8B-B14F-4D97-AF65-F5344CB8AC3E}">
        <p14:creationId xmlns:p14="http://schemas.microsoft.com/office/powerpoint/2010/main" val="51421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Ольга\Загрузки Телеграмм\9-33.jpg"/>
          <p:cNvPicPr>
            <a:picLocks noChangeAspect="1" noChangeArrowheads="1"/>
          </p:cNvPicPr>
          <p:nvPr/>
        </p:nvPicPr>
        <p:blipFill>
          <a:blip r:embed="rId2" cstate="print"/>
          <a:srcRect/>
          <a:stretch>
            <a:fillRect/>
          </a:stretch>
        </p:blipFill>
        <p:spPr bwMode="auto">
          <a:xfrm>
            <a:off x="0" y="0"/>
            <a:ext cx="12195175" cy="6861175"/>
          </a:xfrm>
          <a:prstGeom prst="rect">
            <a:avLst/>
          </a:prstGeom>
          <a:noFill/>
        </p:spPr>
      </p:pic>
      <p:sp>
        <p:nvSpPr>
          <p:cNvPr id="2" name="Заголовок 1"/>
          <p:cNvSpPr>
            <a:spLocks noGrp="1"/>
          </p:cNvSpPr>
          <p:nvPr>
            <p:ph type="ctrTitle"/>
          </p:nvPr>
        </p:nvSpPr>
        <p:spPr>
          <a:xfrm>
            <a:off x="569310" y="508967"/>
            <a:ext cx="12084835" cy="1043822"/>
          </a:xfrm>
        </p:spPr>
        <p:txBody>
          <a:bodyPr>
            <a:noAutofit/>
          </a:bodyPr>
          <a:lstStyle/>
          <a:p>
            <a:pPr algn="l"/>
            <a:r>
              <a:rPr lang="ru-RU" sz="3600" b="1" dirty="0"/>
              <a:t>Иерархичность бухгалтерского учета как принцип построения анализа</a:t>
            </a:r>
          </a:p>
        </p:txBody>
      </p:sp>
      <p:sp>
        <p:nvSpPr>
          <p:cNvPr id="5" name="TextBox 4"/>
          <p:cNvSpPr txBox="1"/>
          <p:nvPr/>
        </p:nvSpPr>
        <p:spPr>
          <a:xfrm>
            <a:off x="896937" y="1977005"/>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1</a:t>
            </a:r>
          </a:p>
        </p:txBody>
      </p:sp>
      <p:sp>
        <p:nvSpPr>
          <p:cNvPr id="9" name="TextBox 8"/>
          <p:cNvSpPr txBox="1"/>
          <p:nvPr/>
        </p:nvSpPr>
        <p:spPr>
          <a:xfrm>
            <a:off x="909985" y="3131073"/>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2</a:t>
            </a:r>
          </a:p>
        </p:txBody>
      </p:sp>
      <p:sp>
        <p:nvSpPr>
          <p:cNvPr id="10" name="TextBox 9"/>
          <p:cNvSpPr txBox="1"/>
          <p:nvPr/>
        </p:nvSpPr>
        <p:spPr>
          <a:xfrm>
            <a:off x="907580" y="4419090"/>
            <a:ext cx="745155" cy="1107996"/>
          </a:xfrm>
          <a:prstGeom prst="rect">
            <a:avLst/>
          </a:prstGeom>
          <a:noFill/>
        </p:spPr>
        <p:txBody>
          <a:bodyPr wrap="square" rtlCol="0">
            <a:spAutoFit/>
          </a:bodyPr>
          <a:lstStyle/>
          <a:p>
            <a:r>
              <a:rPr lang="ru-RU" sz="6600" dirty="0">
                <a:solidFill>
                  <a:srgbClr val="0C5EAA"/>
                </a:solidFill>
                <a:latin typeface="Museo Sans Cyrl 900" pitchFamily="50" charset="-52"/>
              </a:rPr>
              <a:t>3</a:t>
            </a:r>
          </a:p>
        </p:txBody>
      </p:sp>
      <p:sp>
        <p:nvSpPr>
          <p:cNvPr id="11" name="TextBox 10"/>
          <p:cNvSpPr txBox="1"/>
          <p:nvPr/>
        </p:nvSpPr>
        <p:spPr>
          <a:xfrm>
            <a:off x="1629220" y="4979500"/>
            <a:ext cx="6763622" cy="923330"/>
          </a:xfrm>
          <a:prstGeom prst="rect">
            <a:avLst/>
          </a:prstGeom>
          <a:noFill/>
        </p:spPr>
        <p:txBody>
          <a:bodyPr wrap="square" rtlCol="0">
            <a:spAutoFit/>
          </a:bodyPr>
          <a:lstStyle/>
          <a:p>
            <a:r>
              <a:rPr lang="ru-RU" sz="1800" dirty="0"/>
              <a:t>(Счет-фактура, товарная накладная, товарно-транспортная накладная и т.д.). Подробная информация о конкретной операции, но далеко не всегда обо всей сделке (договоры).</a:t>
            </a:r>
            <a:endParaRPr lang="ru-RU" sz="1800" dirty="0">
              <a:latin typeface="Museo Sans Cyrl 900" pitchFamily="50" charset="-52"/>
            </a:endParaRPr>
          </a:p>
        </p:txBody>
      </p:sp>
      <p:sp>
        <p:nvSpPr>
          <p:cNvPr id="12" name="TextBox 11"/>
          <p:cNvSpPr txBox="1"/>
          <p:nvPr/>
        </p:nvSpPr>
        <p:spPr>
          <a:xfrm>
            <a:off x="1642092" y="4597941"/>
            <a:ext cx="4982508" cy="400110"/>
          </a:xfrm>
          <a:prstGeom prst="rect">
            <a:avLst/>
          </a:prstGeom>
          <a:noFill/>
        </p:spPr>
        <p:txBody>
          <a:bodyPr wrap="square" rtlCol="0">
            <a:spAutoFit/>
          </a:bodyPr>
          <a:lstStyle/>
          <a:p>
            <a:r>
              <a:rPr lang="ru-RU" b="1" dirty="0"/>
              <a:t>Бухгалтерский документ</a:t>
            </a:r>
            <a:endParaRPr lang="ru-RU" sz="1800" b="1" dirty="0">
              <a:latin typeface="Museo Sans Cyrl 900" pitchFamily="50" charset="-52"/>
            </a:endParaRPr>
          </a:p>
        </p:txBody>
      </p:sp>
      <p:sp>
        <p:nvSpPr>
          <p:cNvPr id="13" name="TextBox 12"/>
          <p:cNvSpPr txBox="1"/>
          <p:nvPr/>
        </p:nvSpPr>
        <p:spPr>
          <a:xfrm>
            <a:off x="1655140" y="3247464"/>
            <a:ext cx="5276713" cy="400110"/>
          </a:xfrm>
          <a:prstGeom prst="rect">
            <a:avLst/>
          </a:prstGeom>
          <a:noFill/>
        </p:spPr>
        <p:txBody>
          <a:bodyPr wrap="square" rtlCol="0">
            <a:spAutoFit/>
          </a:bodyPr>
          <a:lstStyle/>
          <a:p>
            <a:r>
              <a:rPr lang="ru-RU" b="1" dirty="0"/>
              <a:t>Счета (регистры) учета</a:t>
            </a:r>
            <a:endParaRPr lang="ru-RU" sz="1800" b="1" dirty="0">
              <a:latin typeface="Museo Sans Cyrl 900" pitchFamily="50" charset="-52"/>
            </a:endParaRPr>
          </a:p>
        </p:txBody>
      </p:sp>
      <p:sp>
        <p:nvSpPr>
          <p:cNvPr id="14" name="TextBox 13"/>
          <p:cNvSpPr txBox="1"/>
          <p:nvPr/>
        </p:nvSpPr>
        <p:spPr>
          <a:xfrm>
            <a:off x="1629220" y="2507872"/>
            <a:ext cx="6358578" cy="369332"/>
          </a:xfrm>
          <a:prstGeom prst="rect">
            <a:avLst/>
          </a:prstGeom>
          <a:noFill/>
        </p:spPr>
        <p:txBody>
          <a:bodyPr wrap="square" rtlCol="0">
            <a:spAutoFit/>
          </a:bodyPr>
          <a:lstStyle/>
          <a:p>
            <a:r>
              <a:rPr lang="ru-RU" sz="1800" dirty="0"/>
              <a:t>Общий анализ состояния, выявление явных «зон риска».</a:t>
            </a:r>
            <a:endParaRPr lang="ru-RU" sz="1800" dirty="0">
              <a:latin typeface="Museo Sans Cyrl 900" pitchFamily="50" charset="-52"/>
            </a:endParaRPr>
          </a:p>
        </p:txBody>
      </p:sp>
      <p:sp>
        <p:nvSpPr>
          <p:cNvPr id="15" name="TextBox 14"/>
          <p:cNvSpPr txBox="1"/>
          <p:nvPr/>
        </p:nvSpPr>
        <p:spPr>
          <a:xfrm>
            <a:off x="1655140" y="3606336"/>
            <a:ext cx="6335992" cy="646331"/>
          </a:xfrm>
          <a:prstGeom prst="rect">
            <a:avLst/>
          </a:prstGeom>
          <a:noFill/>
        </p:spPr>
        <p:txBody>
          <a:bodyPr wrap="square" rtlCol="0">
            <a:spAutoFit/>
          </a:bodyPr>
          <a:lstStyle/>
          <a:p>
            <a:pPr algn="just"/>
            <a:r>
              <a:rPr lang="ru-RU" sz="1800" dirty="0"/>
              <a:t>Основной массив информации об имуществе, источниках его формирования и сделках.</a:t>
            </a:r>
            <a:endParaRPr lang="ru-RU" sz="1800" dirty="0">
              <a:latin typeface="Museo Sans Cyrl 900" pitchFamily="50" charset="-52"/>
            </a:endParaRPr>
          </a:p>
        </p:txBody>
      </p:sp>
      <p:sp>
        <p:nvSpPr>
          <p:cNvPr id="16" name="TextBox 15"/>
          <p:cNvSpPr txBox="1"/>
          <p:nvPr/>
        </p:nvSpPr>
        <p:spPr>
          <a:xfrm>
            <a:off x="1663079" y="2130338"/>
            <a:ext cx="5276713" cy="400110"/>
          </a:xfrm>
          <a:prstGeom prst="rect">
            <a:avLst/>
          </a:prstGeom>
          <a:noFill/>
        </p:spPr>
        <p:txBody>
          <a:bodyPr wrap="square" rtlCol="0">
            <a:spAutoFit/>
          </a:bodyPr>
          <a:lstStyle/>
          <a:p>
            <a:r>
              <a:rPr lang="ru-RU" b="1" dirty="0"/>
              <a:t>Отчетность</a:t>
            </a:r>
            <a:endParaRPr lang="ru-RU" sz="1800" b="1" dirty="0">
              <a:latin typeface="Museo Sans Cyrl 900" pitchFamily="50" charset="-52"/>
            </a:endParaRPr>
          </a:p>
        </p:txBody>
      </p:sp>
    </p:spTree>
    <p:extLst>
      <p:ext uri="{BB962C8B-B14F-4D97-AF65-F5344CB8AC3E}">
        <p14:creationId xmlns:p14="http://schemas.microsoft.com/office/powerpoint/2010/main" val="2352611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Ольга\Загрузки Телеграмм\4-15.jpg"/>
          <p:cNvPicPr>
            <a:picLocks noChangeAspect="1" noChangeArrowheads="1"/>
          </p:cNvPicPr>
          <p:nvPr/>
        </p:nvPicPr>
        <p:blipFill>
          <a:blip r:embed="rId2" cstate="print"/>
          <a:srcRect/>
          <a:stretch>
            <a:fillRect/>
          </a:stretch>
        </p:blipFill>
        <p:spPr bwMode="auto">
          <a:xfrm>
            <a:off x="0" y="24064"/>
            <a:ext cx="12195175" cy="6861175"/>
          </a:xfrm>
          <a:prstGeom prst="rect">
            <a:avLst/>
          </a:prstGeom>
          <a:noFill/>
        </p:spPr>
      </p:pic>
      <p:sp>
        <p:nvSpPr>
          <p:cNvPr id="2" name="Заголовок 1"/>
          <p:cNvSpPr>
            <a:spLocks noGrp="1"/>
          </p:cNvSpPr>
          <p:nvPr>
            <p:ph type="ctrTitle"/>
          </p:nvPr>
        </p:nvSpPr>
        <p:spPr>
          <a:xfrm>
            <a:off x="1425385" y="820349"/>
            <a:ext cx="10736265" cy="1136829"/>
          </a:xfrm>
        </p:spPr>
        <p:txBody>
          <a:bodyPr>
            <a:normAutofit fontScale="90000"/>
          </a:bodyPr>
          <a:lstStyle/>
          <a:p>
            <a:pPr algn="l"/>
            <a:r>
              <a:rPr lang="ru-RU" sz="4000" b="1" dirty="0"/>
              <a:t>Обобщенная методика анализа деятельности</a:t>
            </a:r>
            <a:br>
              <a:rPr lang="en-US" sz="3600" b="1" dirty="0"/>
            </a:br>
            <a:endParaRPr lang="ru-RU" sz="3600" dirty="0">
              <a:latin typeface="Museo Sans Cyrl 900" pitchFamily="50" charset="-52"/>
            </a:endParaRPr>
          </a:p>
        </p:txBody>
      </p:sp>
      <p:graphicFrame>
        <p:nvGraphicFramePr>
          <p:cNvPr id="16" name="Таблица 15"/>
          <p:cNvGraphicFramePr>
            <a:graphicFrameLocks noGrp="1"/>
          </p:cNvGraphicFramePr>
          <p:nvPr>
            <p:extLst>
              <p:ext uri="{D42A27DB-BD31-4B8C-83A1-F6EECF244321}">
                <p14:modId xmlns:p14="http://schemas.microsoft.com/office/powerpoint/2010/main" val="388235904"/>
              </p:ext>
            </p:extLst>
          </p:nvPr>
        </p:nvGraphicFramePr>
        <p:xfrm>
          <a:off x="3694941" y="2779257"/>
          <a:ext cx="8887899" cy="365760"/>
        </p:xfrm>
        <a:graphic>
          <a:graphicData uri="http://schemas.openxmlformats.org/drawingml/2006/table">
            <a:tbl>
              <a:tblPr/>
              <a:tblGrid>
                <a:gridCol w="8887899">
                  <a:extLst>
                    <a:ext uri="{9D8B030D-6E8A-4147-A177-3AD203B41FA5}">
                      <a16:colId xmlns:a16="http://schemas.microsoft.com/office/drawing/2014/main" val="20000"/>
                    </a:ext>
                  </a:extLst>
                </a:gridCol>
              </a:tblGrid>
              <a:tr h="354806">
                <a:tc>
                  <a:txBody>
                    <a:bodyPr/>
                    <a:lstStyle/>
                    <a:p>
                      <a:pPr marL="0" marR="0" lvl="0" indent="0" algn="l" defTabSz="1039374" rtl="0" eaLnBrk="1" fontAlgn="auto" latinLnBrk="0" hangingPunct="1">
                        <a:lnSpc>
                          <a:spcPct val="100000"/>
                        </a:lnSpc>
                        <a:spcBef>
                          <a:spcPts val="0"/>
                        </a:spcBef>
                        <a:spcAft>
                          <a:spcPts val="0"/>
                        </a:spcAft>
                        <a:buClrTx/>
                        <a:buSzTx/>
                        <a:buFontTx/>
                        <a:buNone/>
                        <a:tabLst/>
                        <a:defRPr/>
                      </a:pPr>
                      <a:r>
                        <a:rPr lang="ru-RU" sz="1800" b="0" i="0" kern="1200" dirty="0">
                          <a:solidFill>
                            <a:schemeClr val="tx1"/>
                          </a:solidFill>
                          <a:effectLst/>
                          <a:latin typeface="+mn-lt"/>
                          <a:ea typeface="+mn-ea"/>
                          <a:cs typeface="+mn-cs"/>
                        </a:rPr>
                        <a:t>Анализ отрасли, рыночной конъюнктуры и внешних условий деятельности</a:t>
                      </a:r>
                      <a:endParaRPr lang="ru-RU" sz="1800" dirty="0">
                        <a:cs typeface="Arial" panose="020B0604020202020204" pitchFamily="34" charset="0"/>
                      </a:endParaRP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893477477"/>
              </p:ext>
            </p:extLst>
          </p:nvPr>
        </p:nvGraphicFramePr>
        <p:xfrm>
          <a:off x="3707541" y="3591154"/>
          <a:ext cx="8887899" cy="365760"/>
        </p:xfrm>
        <a:graphic>
          <a:graphicData uri="http://schemas.openxmlformats.org/drawingml/2006/table">
            <a:tbl>
              <a:tblPr/>
              <a:tblGrid>
                <a:gridCol w="8887899">
                  <a:extLst>
                    <a:ext uri="{9D8B030D-6E8A-4147-A177-3AD203B41FA5}">
                      <a16:colId xmlns:a16="http://schemas.microsoft.com/office/drawing/2014/main" val="20000"/>
                    </a:ext>
                  </a:extLst>
                </a:gridCol>
              </a:tblGrid>
              <a:tr h="354806">
                <a:tc>
                  <a:txBody>
                    <a:bodyPr/>
                    <a:lstStyle/>
                    <a:p>
                      <a:r>
                        <a:rPr lang="ru-RU" sz="1800" b="0" i="0" kern="1200" dirty="0">
                          <a:solidFill>
                            <a:schemeClr val="tx1"/>
                          </a:solidFill>
                          <a:effectLst/>
                          <a:latin typeface="+mn-lt"/>
                          <a:ea typeface="+mn-ea"/>
                          <a:cs typeface="+mn-cs"/>
                        </a:rPr>
                        <a:t>Анализ внутренних условий деятельности, специфики</a:t>
                      </a:r>
                      <a:endParaRPr lang="ru-RU" sz="1800" b="0" kern="1200" dirty="0">
                        <a:solidFill>
                          <a:schemeClr val="tx1"/>
                        </a:solidFill>
                        <a:latin typeface="+mn-lt"/>
                        <a:ea typeface="+mn-ea"/>
                        <a:cs typeface="+mn-cs"/>
                      </a:endParaRP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10" name="Таблица 9"/>
          <p:cNvGraphicFramePr>
            <a:graphicFrameLocks noGrp="1"/>
          </p:cNvGraphicFramePr>
          <p:nvPr>
            <p:extLst>
              <p:ext uri="{D42A27DB-BD31-4B8C-83A1-F6EECF244321}">
                <p14:modId xmlns:p14="http://schemas.microsoft.com/office/powerpoint/2010/main" val="1150916858"/>
              </p:ext>
            </p:extLst>
          </p:nvPr>
        </p:nvGraphicFramePr>
        <p:xfrm>
          <a:off x="3710662" y="5489268"/>
          <a:ext cx="6165709" cy="365760"/>
        </p:xfrm>
        <a:graphic>
          <a:graphicData uri="http://schemas.openxmlformats.org/drawingml/2006/table">
            <a:tbl>
              <a:tblPr/>
              <a:tblGrid>
                <a:gridCol w="6165709">
                  <a:extLst>
                    <a:ext uri="{9D8B030D-6E8A-4147-A177-3AD203B41FA5}">
                      <a16:colId xmlns:a16="http://schemas.microsoft.com/office/drawing/2014/main" val="20000"/>
                    </a:ext>
                  </a:extLst>
                </a:gridCol>
              </a:tblGrid>
              <a:tr h="354806">
                <a:tc>
                  <a:txBody>
                    <a:bodyPr/>
                    <a:lstStyle/>
                    <a:p>
                      <a:pPr marL="0" marR="0" lvl="0" indent="0" algn="l" defTabSz="1039374" rtl="0" eaLnBrk="1" fontAlgn="auto" latinLnBrk="0" hangingPunct="1">
                        <a:lnSpc>
                          <a:spcPct val="100000"/>
                        </a:lnSpc>
                        <a:spcBef>
                          <a:spcPts val="0"/>
                        </a:spcBef>
                        <a:spcAft>
                          <a:spcPts val="0"/>
                        </a:spcAft>
                        <a:buClrTx/>
                        <a:buSzTx/>
                        <a:buFontTx/>
                        <a:buNone/>
                        <a:tabLst/>
                        <a:defRPr/>
                      </a:pPr>
                      <a:r>
                        <a:rPr lang="ru-RU" sz="1800" dirty="0">
                          <a:cs typeface="Arial" panose="020B0604020202020204" pitchFamily="34" charset="0"/>
                        </a:rPr>
                        <a:t>Анализ сделок</a:t>
                      </a: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11" name="Таблица 10"/>
          <p:cNvGraphicFramePr>
            <a:graphicFrameLocks noGrp="1"/>
          </p:cNvGraphicFramePr>
          <p:nvPr>
            <p:extLst>
              <p:ext uri="{D42A27DB-BD31-4B8C-83A1-F6EECF244321}">
                <p14:modId xmlns:p14="http://schemas.microsoft.com/office/powerpoint/2010/main" val="1662475040"/>
              </p:ext>
            </p:extLst>
          </p:nvPr>
        </p:nvGraphicFramePr>
        <p:xfrm>
          <a:off x="3707540" y="4403051"/>
          <a:ext cx="8887900" cy="640080"/>
        </p:xfrm>
        <a:graphic>
          <a:graphicData uri="http://schemas.openxmlformats.org/drawingml/2006/table">
            <a:tbl>
              <a:tblPr/>
              <a:tblGrid>
                <a:gridCol w="8887900">
                  <a:extLst>
                    <a:ext uri="{9D8B030D-6E8A-4147-A177-3AD203B41FA5}">
                      <a16:colId xmlns:a16="http://schemas.microsoft.com/office/drawing/2014/main" val="20000"/>
                    </a:ext>
                  </a:extLst>
                </a:gridCol>
              </a:tblGrid>
              <a:tr h="354806">
                <a:tc>
                  <a:txBody>
                    <a:bodyPr/>
                    <a:lstStyle/>
                    <a:p>
                      <a:pPr marL="0" marR="0" lvl="0" indent="0" algn="l" defTabSz="1039374" rtl="0" eaLnBrk="1" fontAlgn="auto" latinLnBrk="0" hangingPunct="1">
                        <a:lnSpc>
                          <a:spcPct val="100000"/>
                        </a:lnSpc>
                        <a:spcBef>
                          <a:spcPts val="0"/>
                        </a:spcBef>
                        <a:spcAft>
                          <a:spcPts val="0"/>
                        </a:spcAft>
                        <a:buClrTx/>
                        <a:buSzTx/>
                        <a:buFontTx/>
                        <a:buNone/>
                        <a:tabLst/>
                        <a:defRPr/>
                      </a:pPr>
                      <a:r>
                        <a:rPr lang="ru-RU" sz="1800" kern="1200" dirty="0">
                          <a:solidFill>
                            <a:schemeClr val="tx1"/>
                          </a:solidFill>
                          <a:effectLst/>
                          <a:latin typeface="+mn-lt"/>
                          <a:ea typeface="+mn-ea"/>
                          <a:cs typeface="+mn-cs"/>
                        </a:rPr>
                        <a:t>Анализ</a:t>
                      </a:r>
                      <a:r>
                        <a:rPr lang="ru-RU" sz="1800" kern="1200" baseline="0" dirty="0">
                          <a:solidFill>
                            <a:schemeClr val="tx1"/>
                          </a:solidFill>
                          <a:effectLst/>
                          <a:latin typeface="+mn-lt"/>
                          <a:ea typeface="+mn-ea"/>
                          <a:cs typeface="+mn-cs"/>
                        </a:rPr>
                        <a:t> активов, пассивов и результатов деятельности по формам отчетности и регистрам</a:t>
                      </a:r>
                      <a:endParaRPr lang="ru-RU" sz="1800" dirty="0">
                        <a:cs typeface="Arial" panose="020B0604020202020204" pitchFamily="34" charset="0"/>
                      </a:endParaRPr>
                    </a:p>
                  </a:txBody>
                  <a:tcPr>
                    <a:lnL w="57150" cap="flat" cmpd="sng" algn="ctr">
                      <a:solidFill>
                        <a:srgbClr val="E51D3C"/>
                      </a:solidFill>
                      <a:prstDash val="solid"/>
                      <a:round/>
                      <a:headEnd type="none" w="med" len="med"/>
                      <a:tailEnd type="none" w="med" len="med"/>
                    </a:lnL>
                    <a:lnR w="57150" cmpd="sng">
                      <a:noFill/>
                      <a:prstDash val="solid"/>
                    </a:lnR>
                    <a:lnT w="57150" cmpd="sng">
                      <a:noFill/>
                      <a:prstDash val="solid"/>
                    </a:lnT>
                    <a:lnB w="5715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30712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468090" y="264073"/>
            <a:ext cx="10355021" cy="1054894"/>
          </a:xfrm>
        </p:spPr>
        <p:txBody>
          <a:bodyPr>
            <a:normAutofit fontScale="90000"/>
          </a:bodyPr>
          <a:lstStyle/>
          <a:p>
            <a:pPr algn="l"/>
            <a:r>
              <a:rPr lang="ru-RU" sz="3600" b="1" dirty="0"/>
              <a:t>Коэффициентный анализ отчетности: общие принципы </a:t>
            </a:r>
          </a:p>
        </p:txBody>
      </p:sp>
      <p:sp>
        <p:nvSpPr>
          <p:cNvPr id="3" name="Текст 2"/>
          <p:cNvSpPr>
            <a:spLocks noGrp="1"/>
          </p:cNvSpPr>
          <p:nvPr>
            <p:ph type="body" idx="1"/>
          </p:nvPr>
        </p:nvSpPr>
        <p:spPr>
          <a:xfrm>
            <a:off x="468091" y="1676186"/>
            <a:ext cx="7335815" cy="4950550"/>
          </a:xfrm>
        </p:spPr>
        <p:txBody>
          <a:bodyPr>
            <a:normAutofit/>
          </a:bodyPr>
          <a:lstStyle/>
          <a:p>
            <a:pPr algn="just"/>
            <a:r>
              <a:rPr lang="ru-RU" sz="1800" b="0" dirty="0">
                <a:latin typeface="+mj-lt"/>
              </a:rPr>
              <a:t>Анализ отчетности может решать ряд задач, в том числе он позволяет дать характеристику финансового состояния компании и выявить наиболее явные «зоны риска», т.е. те участки деятельности/учета, на которых с наибольшей вероятностью могут быть обнаружены следы негативного влияния. </a:t>
            </a:r>
          </a:p>
          <a:p>
            <a:pPr algn="just"/>
            <a:endParaRPr lang="ru-RU" sz="1800" b="0" dirty="0">
              <a:latin typeface="+mj-lt"/>
            </a:endParaRPr>
          </a:p>
          <a:p>
            <a:pPr algn="just"/>
            <a:r>
              <a:rPr lang="ru-RU" sz="1800" b="0" dirty="0">
                <a:latin typeface="+mj-lt"/>
              </a:rPr>
              <a:t>Для характеристики организации отчетность анализируется с различных точек зрения:</a:t>
            </a:r>
          </a:p>
          <a:p>
            <a:pPr marL="285750" indent="-285750" algn="just">
              <a:buFontTx/>
              <a:buChar char="-"/>
            </a:pPr>
            <a:r>
              <a:rPr lang="ru-RU" sz="1800" b="0" dirty="0">
                <a:latin typeface="+mj-lt"/>
              </a:rPr>
              <a:t>устойчивость;</a:t>
            </a:r>
          </a:p>
          <a:p>
            <a:pPr marL="285750" indent="-285750" algn="just">
              <a:buFontTx/>
              <a:buChar char="-"/>
            </a:pPr>
            <a:r>
              <a:rPr lang="ru-RU" sz="1800" b="0" dirty="0">
                <a:latin typeface="+mj-lt"/>
              </a:rPr>
              <a:t>платежеспособность (ликвидность);</a:t>
            </a:r>
          </a:p>
          <a:p>
            <a:pPr marL="285750" indent="-285750" algn="just">
              <a:buFontTx/>
              <a:buChar char="-"/>
            </a:pPr>
            <a:r>
              <a:rPr lang="ru-RU" sz="1800" b="0" dirty="0">
                <a:latin typeface="+mj-lt"/>
              </a:rPr>
              <a:t>оборачиваемость;</a:t>
            </a:r>
          </a:p>
          <a:p>
            <a:pPr marL="285750" indent="-285750" algn="just">
              <a:buFontTx/>
              <a:buChar char="-"/>
            </a:pPr>
            <a:r>
              <a:rPr lang="ru-RU" sz="1800" b="0" dirty="0">
                <a:latin typeface="+mj-lt"/>
              </a:rPr>
              <a:t>рентабельность.</a:t>
            </a:r>
          </a:p>
          <a:p>
            <a:pPr algn="just"/>
            <a:endParaRPr lang="ru-RU" sz="1800" b="0" dirty="0">
              <a:latin typeface="+mj-lt"/>
            </a:endParaRPr>
          </a:p>
          <a:p>
            <a:pPr algn="just"/>
            <a:endParaRPr lang="ru-RU" sz="1800" b="0" dirty="0">
              <a:latin typeface="+mj-lt"/>
            </a:endParaRPr>
          </a:p>
        </p:txBody>
      </p:sp>
    </p:spTree>
    <p:extLst>
      <p:ext uri="{BB962C8B-B14F-4D97-AF65-F5344CB8AC3E}">
        <p14:creationId xmlns:p14="http://schemas.microsoft.com/office/powerpoint/2010/main" val="3411971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D:\Ольга\Загрузки Телеграмм\3-03.jpg"/>
          <p:cNvPicPr>
            <a:picLocks noChangeAspect="1" noChangeArrowheads="1"/>
          </p:cNvPicPr>
          <p:nvPr/>
        </p:nvPicPr>
        <p:blipFill>
          <a:blip r:embed="rId2" cstate="print"/>
          <a:srcRect/>
          <a:stretch>
            <a:fillRect/>
          </a:stretch>
        </p:blipFill>
        <p:spPr bwMode="auto">
          <a:xfrm>
            <a:off x="0" y="0"/>
            <a:ext cx="12192000" cy="6861175"/>
          </a:xfrm>
          <a:prstGeom prst="rect">
            <a:avLst/>
          </a:prstGeom>
          <a:noFill/>
        </p:spPr>
      </p:pic>
      <p:sp>
        <p:nvSpPr>
          <p:cNvPr id="2" name="Заголовок 1"/>
          <p:cNvSpPr>
            <a:spLocks noGrp="1"/>
          </p:cNvSpPr>
          <p:nvPr>
            <p:ph type="title"/>
          </p:nvPr>
        </p:nvSpPr>
        <p:spPr>
          <a:xfrm>
            <a:off x="471962" y="213532"/>
            <a:ext cx="10858743" cy="1054894"/>
          </a:xfrm>
        </p:spPr>
        <p:txBody>
          <a:bodyPr>
            <a:normAutofit/>
          </a:bodyPr>
          <a:lstStyle/>
          <a:p>
            <a:pPr algn="l"/>
            <a:r>
              <a:rPr lang="ru-RU" sz="3600" b="1" dirty="0"/>
              <a:t>Устойчивость – чистые активы</a:t>
            </a:r>
          </a:p>
        </p:txBody>
      </p:sp>
      <p:sp>
        <p:nvSpPr>
          <p:cNvPr id="3" name="Текст 2"/>
          <p:cNvSpPr>
            <a:spLocks noGrp="1"/>
          </p:cNvSpPr>
          <p:nvPr>
            <p:ph type="body" idx="1"/>
          </p:nvPr>
        </p:nvSpPr>
        <p:spPr>
          <a:xfrm>
            <a:off x="246937" y="2126236"/>
            <a:ext cx="7830870" cy="3524598"/>
          </a:xfrm>
        </p:spPr>
        <p:txBody>
          <a:bodyPr>
            <a:normAutofit fontScale="92500"/>
          </a:bodyPr>
          <a:lstStyle/>
          <a:p>
            <a:pPr algn="just"/>
            <a:r>
              <a:rPr lang="ru-RU" sz="1800" b="0" dirty="0">
                <a:latin typeface="+mj-lt"/>
              </a:rPr>
              <a:t>Анализ устойчивости – это анализ соотношения собственных средств и различных видов обязательств; насколько организация зависима от внешнего финансирования.</a:t>
            </a:r>
          </a:p>
          <a:p>
            <a:pPr algn="just"/>
            <a:endParaRPr lang="ru-RU" sz="1800" b="0" dirty="0">
              <a:latin typeface="+mj-lt"/>
            </a:endParaRPr>
          </a:p>
          <a:p>
            <a:pPr algn="just"/>
            <a:r>
              <a:rPr lang="ru-RU" sz="1800" b="0" dirty="0">
                <a:latin typeface="+mj-lt"/>
              </a:rPr>
              <a:t>Первый этап экспресс-анализа состояния – </a:t>
            </a:r>
            <a:r>
              <a:rPr lang="ru-RU" sz="1800" b="0" u="sng" dirty="0">
                <a:latin typeface="+mj-lt"/>
              </a:rPr>
              <a:t>чистые активы (ЧА, собственные средства</a:t>
            </a:r>
            <a:r>
              <a:rPr lang="ru-RU" sz="1800" b="0" dirty="0">
                <a:latin typeface="+mj-lt"/>
              </a:rPr>
              <a:t>, то, что компания вложила и заработала), наиболее явный признак текущего состояния и наиболее понятный для неспециалиста. Отрицательное значение показателя и устойчивая динамика его снижения говорят о </a:t>
            </a:r>
            <a:r>
              <a:rPr lang="ru-RU" sz="1800" b="0" dirty="0" err="1">
                <a:latin typeface="+mj-lt"/>
              </a:rPr>
              <a:t>банкротном</a:t>
            </a:r>
            <a:r>
              <a:rPr lang="ru-RU" sz="1800" b="0" dirty="0">
                <a:latin typeface="+mj-lt"/>
              </a:rPr>
              <a:t> / </a:t>
            </a:r>
            <a:r>
              <a:rPr lang="ru-RU" sz="1800" b="0" dirty="0" err="1">
                <a:latin typeface="+mj-lt"/>
              </a:rPr>
              <a:t>предбанкротном</a:t>
            </a:r>
            <a:r>
              <a:rPr lang="ru-RU" sz="1800" b="0" dirty="0">
                <a:latin typeface="+mj-lt"/>
              </a:rPr>
              <a:t> состоянии организации.</a:t>
            </a:r>
          </a:p>
          <a:p>
            <a:pPr algn="just"/>
            <a:endParaRPr lang="ru-RU" sz="1800" b="0" dirty="0">
              <a:latin typeface="+mj-lt"/>
            </a:endParaRPr>
          </a:p>
          <a:p>
            <a:pPr algn="just"/>
            <a:r>
              <a:rPr lang="ru-RU" sz="1800" i="1" dirty="0"/>
              <a:t>ЧА = Активы (Внеоборотные + Оборотные) – Обязательства   </a:t>
            </a:r>
            <a:br>
              <a:rPr lang="ru-RU" sz="1800" i="1" dirty="0"/>
            </a:br>
            <a:r>
              <a:rPr lang="ru-RU" sz="1800" i="1" dirty="0"/>
              <a:t>+ Доходы будущих периодов - Задолженность участников по вкладам в УК</a:t>
            </a:r>
          </a:p>
        </p:txBody>
      </p:sp>
    </p:spTree>
    <p:extLst>
      <p:ext uri="{BB962C8B-B14F-4D97-AF65-F5344CB8AC3E}">
        <p14:creationId xmlns:p14="http://schemas.microsoft.com/office/powerpoint/2010/main" val="321400535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11701</TotalTime>
  <Words>3429</Words>
  <Application>Microsoft Office PowerPoint</Application>
  <PresentationFormat>Произвольный</PresentationFormat>
  <Paragraphs>351</Paragraphs>
  <Slides>41</Slides>
  <Notes>4</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41</vt:i4>
      </vt:variant>
    </vt:vector>
  </HeadingPairs>
  <TitlesOfParts>
    <vt:vector size="48" baseType="lpstr">
      <vt:lpstr>Arial</vt:lpstr>
      <vt:lpstr>Calibri</vt:lpstr>
      <vt:lpstr>Museo Sans Cyrl 100</vt:lpstr>
      <vt:lpstr>Museo Sans Cyrl 300</vt:lpstr>
      <vt:lpstr>Museo Sans Cyrl 700</vt:lpstr>
      <vt:lpstr>Museo Sans Cyrl 900</vt:lpstr>
      <vt:lpstr>Тема Office</vt:lpstr>
      <vt:lpstr>Оценочные подходы и методы вне оценочной деятельности. Оценка финансового состояния и анализ сделок</vt:lpstr>
      <vt:lpstr>План лекции на сегодня</vt:lpstr>
      <vt:lpstr>Презентация PowerPoint</vt:lpstr>
      <vt:lpstr>Основные принципы БУ как базы данных </vt:lpstr>
      <vt:lpstr>Основные принципы БУ как базы данных </vt:lpstr>
      <vt:lpstr>Иерархичность бухгалтерского учета как принцип построения анализа</vt:lpstr>
      <vt:lpstr>Обобщенная методика анализа деятельности </vt:lpstr>
      <vt:lpstr>Коэффициентный анализ отчетности: общие принципы </vt:lpstr>
      <vt:lpstr>Устойчивость – чистые активы</vt:lpstr>
      <vt:lpstr>Коэффициентный анализ отчетности </vt:lpstr>
      <vt:lpstr>Платежеспособность (ликвидность)</vt:lpstr>
      <vt:lpstr>Коэффициенты платежеспособности</vt:lpstr>
      <vt:lpstr>Коэффициенты платежеспособности</vt:lpstr>
      <vt:lpstr>Коэффициенты платежеспособности: начисление выручки</vt:lpstr>
      <vt:lpstr>Презентация PowerPoint</vt:lpstr>
      <vt:lpstr>Коэффициентный анализ отчетности </vt:lpstr>
      <vt:lpstr>Рентабельность и финансовые результаты</vt:lpstr>
      <vt:lpstr>Презентация PowerPoint</vt:lpstr>
      <vt:lpstr>Рентабельность и финансовые результаты</vt:lpstr>
      <vt:lpstr>Анализ регистров учета – анализ операций (сделок)  и их влияния</vt:lpstr>
      <vt:lpstr>Финансовые результаты – Анализ сделок</vt:lpstr>
      <vt:lpstr>Финансовые результаты – счета учета</vt:lpstr>
      <vt:lpstr>Анализ сделок – механизм и результат влияния  </vt:lpstr>
      <vt:lpstr>Коэффициентный анализ отчетности </vt:lpstr>
      <vt:lpstr>Вывод:</vt:lpstr>
      <vt:lpstr>Презентация PowerPoint</vt:lpstr>
      <vt:lpstr>Коэффициентный анализ отчетности </vt:lpstr>
      <vt:lpstr>Кейс 1 - А43-20583/2016</vt:lpstr>
      <vt:lpstr>Кейс 1 - А43-20583/2016</vt:lpstr>
      <vt:lpstr>Презентация PowerPoint</vt:lpstr>
      <vt:lpstr>Презентация PowerPoint</vt:lpstr>
      <vt:lpstr>Экспертами был проанализирован весь массив сделок за исследуемый период (2013-2017 гг., окончание деятельности) – как для определения потенциальных причин несостоятельности, так и для поиска сделок, ухудшивших состояние после наступления объективного банкротства.   В том числе была проведена проверка рыночности закупки и реализации существенных позиций товарно-материальных ценностей – потребительской продукции.   В силу специфики деятельности компании перечень включал в себя сотни позиций; при этом экспертами не были выявлены существенные отклонения</vt:lpstr>
      <vt:lpstr>Коэффициентный анализ отчетности </vt:lpstr>
      <vt:lpstr>Презентация PowerPoint</vt:lpstr>
      <vt:lpstr>Кейс 1 - А43-20583/2016</vt:lpstr>
      <vt:lpstr>Кейс 2 - А35-2488/2019 </vt:lpstr>
      <vt:lpstr>Коэффициентный анализ отчетности </vt:lpstr>
      <vt:lpstr>Кейс 2 - А35-2488/2019. Что сделали эксперты? </vt:lpstr>
      <vt:lpstr>Кейс 2 - А35-2488/2019. Что сделали эксперты? </vt:lpstr>
      <vt:lpstr>Коэффициентный анализ отчетности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1</cp:lastModifiedBy>
  <cp:revision>216</cp:revision>
  <dcterms:created xsi:type="dcterms:W3CDTF">2019-10-23T05:33:08Z</dcterms:created>
  <dcterms:modified xsi:type="dcterms:W3CDTF">2022-06-22T11:59:49Z</dcterms:modified>
</cp:coreProperties>
</file>