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CC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3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0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8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73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5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1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24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0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20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638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9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919">
              <a:schemeClr val="bg2"/>
            </a:gs>
            <a:gs pos="35840">
              <a:srgbClr val="FBF4E2"/>
            </a:gs>
            <a:gs pos="0">
              <a:schemeClr val="bg2">
                <a:tint val="40000"/>
                <a:satMod val="35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0386C-61CA-445F-83BA-27794D7927F6}" type="datetimeFigureOut">
              <a:rPr lang="ru-RU" smtClean="0"/>
              <a:pPr/>
              <a:t>27.01.22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D8E0C-B69C-437B-B2EC-B99E6366BF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6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chemeClr val="bg2"/>
            </a:gs>
            <a:gs pos="35840">
              <a:srgbClr val="FBF4E2"/>
            </a:gs>
            <a:gs pos="0">
              <a:schemeClr val="bg2">
                <a:tint val="40000"/>
                <a:satMod val="35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136904" cy="18722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Выпускная квалификационная работа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студента 3 курса гр.15.07В-ЮС1/19м 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Жуковского В.В.</a:t>
            </a:r>
            <a:endParaRPr lang="ru-RU" sz="24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3" y="3068960"/>
            <a:ext cx="7560840" cy="352839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Тема ВКР</a:t>
            </a:r>
            <a:r>
              <a:rPr lang="ru-RU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</a:rPr>
              <a:t>Правовые основы производства комиссионной и комплексной судебной экспертизы в современной России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Научный руководитель: </a:t>
            </a:r>
            <a:r>
              <a:rPr lang="ru-RU" sz="2400" dirty="0" err="1" smtClean="0">
                <a:solidFill>
                  <a:schemeClr val="tx1"/>
                </a:solidFill>
              </a:rPr>
              <a:t>к.ю.н</a:t>
            </a:r>
            <a:r>
              <a:rPr lang="ru-RU" sz="2400" dirty="0" smtClean="0">
                <a:solidFill>
                  <a:schemeClr val="tx1"/>
                </a:solidFill>
              </a:rPr>
              <a:t>. Жданов С.П.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31" y="198922"/>
            <a:ext cx="1050216" cy="114184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45" y="332656"/>
            <a:ext cx="1031317" cy="100811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63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Алгоритм проведенного исследования</a:t>
            </a:r>
            <a:endParaRPr lang="ru-RU" sz="2800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39552" y="1340768"/>
            <a:ext cx="7992888" cy="936104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Анализ природы комплексной и комиссионной экспертиз. Выделение  характеризующих их базовых принципов.  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39552" y="2708920"/>
            <a:ext cx="7992888" cy="720080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Формулирование определения комиссионной экспертизы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Формулирование определения комплексной экспертизы.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flipH="1">
            <a:off x="4463988" y="2276872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>
            <a:off x="4463988" y="3429000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539552" y="3870739"/>
            <a:ext cx="7992887" cy="1080120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Анализ действующей нормативной базы, регулирующей комиссионную и комплексную экспертизы . Выявление проблемных вопросов регулирования.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20" name="Блок-схема: процесс 19"/>
          <p:cNvSpPr/>
          <p:nvPr/>
        </p:nvSpPr>
        <p:spPr>
          <a:xfrm>
            <a:off x="552941" y="5445224"/>
            <a:ext cx="7992886" cy="936104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Формулирование предложений по модернизации  нормативной базы, регулирующей  комиссионную и </a:t>
            </a:r>
            <a:r>
              <a:rPr lang="ru-RU" sz="2200" smtClean="0">
                <a:solidFill>
                  <a:schemeClr val="tx1"/>
                </a:solidFill>
              </a:rPr>
              <a:t>комплексную  экспертизы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 flipH="1">
            <a:off x="4463988" y="4952797"/>
            <a:ext cx="50405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757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Выявленные базовые принципы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700" b="1" dirty="0" smtClean="0"/>
              <a:t>Комиссионная экспертиза</a:t>
            </a:r>
            <a:r>
              <a:rPr lang="ru-RU" sz="2700" dirty="0" smtClean="0"/>
              <a:t>:</a:t>
            </a:r>
          </a:p>
          <a:p>
            <a:pPr lvl="0"/>
            <a:r>
              <a:rPr lang="ru-RU" sz="2700" dirty="0"/>
              <a:t>реализация принципа разделения труда между экспертами, входящими в комиссию</a:t>
            </a:r>
            <a:r>
              <a:rPr lang="ru-RU" sz="2700" dirty="0" smtClean="0"/>
              <a:t>;</a:t>
            </a:r>
          </a:p>
          <a:p>
            <a:pPr lvl="0"/>
            <a:endParaRPr lang="ru-RU" sz="2700" dirty="0"/>
          </a:p>
          <a:p>
            <a:pPr lvl="0"/>
            <a:r>
              <a:rPr lang="ru-RU" sz="2700" dirty="0"/>
              <a:t>достижение системного эффекта от совместной деятельности </a:t>
            </a:r>
            <a:r>
              <a:rPr lang="ru-RU" sz="2700" dirty="0" smtClean="0"/>
              <a:t>экспертов;</a:t>
            </a:r>
          </a:p>
          <a:p>
            <a:pPr lvl="0"/>
            <a:endParaRPr lang="ru-RU" sz="2700" dirty="0"/>
          </a:p>
          <a:p>
            <a:r>
              <a:rPr lang="ru-RU" sz="2700" dirty="0" smtClean="0"/>
              <a:t>получение </a:t>
            </a:r>
            <a:r>
              <a:rPr lang="ru-RU" sz="2700" dirty="0"/>
              <a:t>единого вывода, согласованного со всеми членами группы</a:t>
            </a:r>
            <a:r>
              <a:rPr lang="ru-RU" sz="2700" dirty="0" smtClean="0"/>
              <a:t>.</a:t>
            </a:r>
          </a:p>
          <a:p>
            <a:endParaRPr lang="ru-RU" sz="2600" dirty="0" smtClean="0"/>
          </a:p>
          <a:p>
            <a:pPr marL="457200" indent="-457200">
              <a:buAutoNum type="arabicPeriod" startAt="2"/>
            </a:pPr>
            <a:r>
              <a:rPr lang="ru-RU" sz="2600" b="1" dirty="0" smtClean="0"/>
              <a:t>Комплексная экспертиза:</a:t>
            </a:r>
          </a:p>
          <a:p>
            <a:r>
              <a:rPr lang="ru-RU" sz="2700" dirty="0" smtClean="0"/>
              <a:t>единый </a:t>
            </a:r>
            <a:r>
              <a:rPr lang="ru-RU" sz="2700" dirty="0"/>
              <a:t>вопрос, требующий ответа в результате </a:t>
            </a:r>
            <a:r>
              <a:rPr lang="ru-RU" sz="2700" dirty="0" smtClean="0"/>
              <a:t>экспертизы,  </a:t>
            </a:r>
            <a:r>
              <a:rPr lang="ru-RU" sz="2700" dirty="0"/>
              <a:t>единый </a:t>
            </a:r>
            <a:r>
              <a:rPr lang="ru-RU" sz="2700" dirty="0" smtClean="0"/>
              <a:t>вывод как результат экспертизы;</a:t>
            </a:r>
          </a:p>
          <a:p>
            <a:endParaRPr lang="ru-RU" sz="2700" dirty="0" smtClean="0"/>
          </a:p>
          <a:p>
            <a:r>
              <a:rPr lang="ru-RU" sz="2700" dirty="0" smtClean="0"/>
              <a:t>Комплексный и интеграционный характер проводимых исследований.</a:t>
            </a:r>
          </a:p>
          <a:p>
            <a:pPr marL="0" indent="0">
              <a:buNone/>
            </a:pPr>
            <a:endParaRPr lang="ru-RU" sz="2600" dirty="0" smtClean="0"/>
          </a:p>
          <a:p>
            <a:endParaRPr lang="ru-RU" sz="2400" dirty="0" smtClean="0"/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  <a:p>
            <a:pPr marL="514350" indent="-514350">
              <a:buFont typeface="+mj-lt"/>
              <a:buAutoNum type="arabicPeriod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8034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Результаты анализа действующей </a:t>
            </a:r>
            <a:br>
              <a:rPr lang="ru-RU" sz="2800" dirty="0" smtClean="0"/>
            </a:br>
            <a:r>
              <a:rPr lang="ru-RU" sz="2800" dirty="0" smtClean="0"/>
              <a:t>нормативной базы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ru-RU" sz="2400" dirty="0" smtClean="0"/>
              <a:t>Отсутствуют  определения комиссионной и комплексной  экспертиз.</a:t>
            </a:r>
          </a:p>
          <a:p>
            <a:pPr marL="457200" indent="-457200" algn="just">
              <a:buAutoNum type="arabicPeriod"/>
            </a:pP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Отсутствует единая классификация экспертиз.</a:t>
            </a:r>
          </a:p>
          <a:p>
            <a:pPr marL="457200" indent="-457200">
              <a:buAutoNum type="arabicPeriod" startAt="2"/>
            </a:pP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Имеются противоречия между различными нормативными актами.</a:t>
            </a:r>
          </a:p>
          <a:p>
            <a:pPr marL="457200" indent="-457200">
              <a:buAutoNum type="arabicPeriod" startAt="2"/>
            </a:pP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Ряд позиций, заложенных в нормативных актах противоречит природе комиссионной и комплексной экспертизы.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910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Предложения по  </a:t>
            </a:r>
            <a:r>
              <a:rPr lang="ru-RU" sz="3100" dirty="0"/>
              <a:t>модернизации  нормативной базы, регулирующей  комиссионную и комплексную  экспертизы</a:t>
            </a:r>
            <a:r>
              <a:rPr lang="ru-RU" sz="3100" dirty="0" smtClean="0"/>
              <a:t> 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Необходимо дать в 73-ФЗ определения каждой из экспертиз</a:t>
            </a:r>
            <a:r>
              <a:rPr lang="ru-RU" sz="2400" dirty="0" smtClean="0"/>
              <a:t>. Конкретные формулировки приведены в ВКР.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Необходимо привести в 73-ФЗ корректную классификацию экспертиз</a:t>
            </a:r>
            <a:r>
              <a:rPr lang="ru-RU" sz="2400" dirty="0" smtClean="0"/>
              <a:t>. Предложение приведено в ВКР.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Необходимо </a:t>
            </a:r>
            <a:r>
              <a:rPr lang="ru-RU" sz="2400" dirty="0" smtClean="0"/>
              <a:t>в </a:t>
            </a:r>
            <a:r>
              <a:rPr lang="ru-RU" sz="2400" dirty="0" smtClean="0"/>
              <a:t>73-ФЗ </a:t>
            </a:r>
            <a:r>
              <a:rPr lang="ru-RU" sz="2400" dirty="0" smtClean="0"/>
              <a:t>дать определения  термину «экспертная </a:t>
            </a:r>
            <a:r>
              <a:rPr lang="ru-RU" sz="2400" dirty="0"/>
              <a:t>специальность». Предложение приведено в ВКР.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Из кодексов (ГПК, АПК, ГПК, КАС) целесообразно убрать дублирующие позиции и закрепить позиции, </a:t>
            </a:r>
            <a:r>
              <a:rPr lang="ru-RU" sz="2400" smtClean="0"/>
              <a:t>отражающие особенности </a:t>
            </a:r>
            <a:r>
              <a:rPr lang="ru-RU" sz="2400" dirty="0" smtClean="0"/>
              <a:t>конкретного вида процесса.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5201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Основные выводы и предложения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Комплексная экспертиза является самостоятельным видом судебной экспертизы.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Комплексная экспертиза может быть как комиссионной, так и единоличной.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Необходимо различать комплексную экспертизу (как интеграционное исследование) и комплекс экспертиз.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Комиссионная экспертиза может считаться выполненной только при наличии единого вывода, согласованного со всеми экспертами группы.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58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863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310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Выпускная квалификационная работа студента 3 курса гр.15.07В-ЮС1/19м  Жуковского В.В.</vt:lpstr>
      <vt:lpstr>Алгоритм проведенного исследования</vt:lpstr>
      <vt:lpstr>Выявленные базовые принципы</vt:lpstr>
      <vt:lpstr>Результаты анализа действующей  нормативной базы</vt:lpstr>
      <vt:lpstr>Предложения по  модернизации  нормативной базы, регулирующей  комиссионную и комплексную  экспертизы </vt:lpstr>
      <vt:lpstr>Основные выводы и предложения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Преддипломная практика  студента 3 курса гр.15.07В-ЮС1/19м  Жуковского В.В.</dc:title>
  <dc:creator>UserSPO</dc:creator>
  <cp:lastModifiedBy>UserSPO</cp:lastModifiedBy>
  <cp:revision>33</cp:revision>
  <dcterms:created xsi:type="dcterms:W3CDTF">2021-12-04T11:34:29Z</dcterms:created>
  <dcterms:modified xsi:type="dcterms:W3CDTF">2022-01-27T08:16:25Z</dcterms:modified>
</cp:coreProperties>
</file>