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5"/>
  </p:notesMasterIdLst>
  <p:sldIdLst>
    <p:sldId id="270" r:id="rId2"/>
    <p:sldId id="261" r:id="rId3"/>
    <p:sldId id="274" r:id="rId4"/>
    <p:sldId id="260" r:id="rId5"/>
    <p:sldId id="259" r:id="rId6"/>
    <p:sldId id="263" r:id="rId7"/>
    <p:sldId id="265" r:id="rId8"/>
    <p:sldId id="266" r:id="rId9"/>
    <p:sldId id="268" r:id="rId10"/>
    <p:sldId id="271" r:id="rId11"/>
    <p:sldId id="272" r:id="rId12"/>
    <p:sldId id="264" r:id="rId13"/>
    <p:sldId id="269" r:id="rId14"/>
  </p:sldIdLst>
  <p:sldSz cx="9144000" cy="6858000" type="screen4x3"/>
  <p:notesSz cx="6797675" cy="9926638"/>
  <p:custDataLst>
    <p:tags r:id="rId16"/>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4EA4E92-92A2-4210-A2EE-9AA46EAA4499}" type="datetimeFigureOut">
              <a:rPr lang="ru-RU" smtClean="0"/>
              <a:t>03.02.2022</a:t>
            </a:fld>
            <a:endParaRPr lang="ru-RU"/>
          </a:p>
        </p:txBody>
      </p:sp>
      <p:sp>
        <p:nvSpPr>
          <p:cNvPr id="4" name="Образ слайда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5B00895-9C81-498A-AC37-2CAB4C4FDA4F}" type="slidenum">
              <a:rPr lang="ru-RU" smtClean="0"/>
              <a:t>‹#›</a:t>
            </a:fld>
            <a:endParaRPr lang="ru-RU"/>
          </a:p>
        </p:txBody>
      </p:sp>
    </p:spTree>
    <p:extLst>
      <p:ext uri="{BB962C8B-B14F-4D97-AF65-F5344CB8AC3E}">
        <p14:creationId xmlns:p14="http://schemas.microsoft.com/office/powerpoint/2010/main" val="856699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5B00895-9C81-498A-AC37-2CAB4C4FDA4F}" type="slidenum">
              <a:rPr lang="ru-RU" smtClean="0"/>
              <a:t>3</a:t>
            </a:fld>
            <a:endParaRPr lang="ru-RU"/>
          </a:p>
        </p:txBody>
      </p:sp>
    </p:spTree>
    <p:extLst>
      <p:ext uri="{BB962C8B-B14F-4D97-AF65-F5344CB8AC3E}">
        <p14:creationId xmlns:p14="http://schemas.microsoft.com/office/powerpoint/2010/main" val="1715424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59832" y="4869160"/>
            <a:ext cx="5976664" cy="1470025"/>
          </a:xfrm>
        </p:spPr>
        <p:txBody>
          <a:body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3419872" y="5877272"/>
            <a:ext cx="5392688" cy="953344"/>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dirty="0" smtClean="0"/>
              <a:t>Образец подзаголовка</a:t>
            </a:r>
            <a:endParaRPr lang="ru-RU" dirty="0"/>
          </a:p>
        </p:txBody>
      </p:sp>
      <p:sp>
        <p:nvSpPr>
          <p:cNvPr id="4" name="Дата 3"/>
          <p:cNvSpPr>
            <a:spLocks noGrp="1"/>
          </p:cNvSpPr>
          <p:nvPr>
            <p:ph type="dt" sz="half" idx="10"/>
          </p:nvPr>
        </p:nvSpPr>
        <p:spPr/>
        <p:txBody>
          <a:bodyPr/>
          <a:lstStyle/>
          <a:p>
            <a:fld id="{01219317-478A-4BC8-B346-4FFFD61E4220}" type="datetimeFigureOut">
              <a:rPr lang="ru-RU" smtClean="0"/>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199824553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1219317-478A-4BC8-B346-4FFFD61E4220}" type="datetimeFigureOut">
              <a:rPr lang="ru-RU" smtClean="0"/>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4254953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1219317-478A-4BC8-B346-4FFFD61E4220}" type="datetimeFigureOut">
              <a:rPr lang="ru-RU" smtClean="0"/>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3796786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1219317-478A-4BC8-B346-4FFFD61E4220}" type="datetimeFigureOut">
              <a:rPr lang="ru-RU" smtClean="0"/>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45768879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1219317-478A-4BC8-B346-4FFFD61E4220}" type="datetimeFigureOut">
              <a:rPr lang="ru-RU" smtClean="0"/>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3936980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1219317-478A-4BC8-B346-4FFFD61E4220}" type="datetimeFigureOut">
              <a:rPr lang="ru-RU" smtClean="0"/>
              <a:t>03.02.2022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1949464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1219317-478A-4BC8-B346-4FFFD61E4220}" type="datetimeFigureOut">
              <a:rPr lang="ru-RU" smtClean="0"/>
              <a:t>03.02.2022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3716719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1219317-478A-4BC8-B346-4FFFD61E4220}" type="datetimeFigureOut">
              <a:rPr lang="ru-RU" smtClean="0"/>
              <a:t>03.02.2022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2981612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1219317-478A-4BC8-B346-4FFFD61E4220}" type="datetimeFigureOut">
              <a:rPr lang="ru-RU" smtClean="0"/>
              <a:t>03.02.2022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752549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1219317-478A-4BC8-B346-4FFFD61E4220}" type="datetimeFigureOut">
              <a:rPr lang="ru-RU" smtClean="0"/>
              <a:t>03.02.2022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3322379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1219317-478A-4BC8-B346-4FFFD61E4220}" type="datetimeFigureOut">
              <a:rPr lang="ru-RU" smtClean="0"/>
              <a:t>03.02.2022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0F2944-89F4-41A2-B0AA-E453CBCEA958}" type="slidenum">
              <a:rPr lang="ru-RU" smtClean="0"/>
              <a:t>‹#›</a:t>
            </a:fld>
            <a:endParaRPr lang="ru-RU"/>
          </a:p>
        </p:txBody>
      </p:sp>
    </p:spTree>
    <p:extLst>
      <p:ext uri="{BB962C8B-B14F-4D97-AF65-F5344CB8AC3E}">
        <p14:creationId xmlns:p14="http://schemas.microsoft.com/office/powerpoint/2010/main" val="2346591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44624"/>
            <a:ext cx="6419056" cy="1143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219317-478A-4BC8-B346-4FFFD61E4220}" type="datetimeFigureOut">
              <a:rPr lang="ru-RU" smtClean="0"/>
              <a:t>03.02.2022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F2944-89F4-41A2-B0AA-E453CBCEA958}" type="slidenum">
              <a:rPr lang="ru-RU" smtClean="0"/>
              <a:t>‹#›</a:t>
            </a:fld>
            <a:endParaRPr lang="ru-RU"/>
          </a:p>
        </p:txBody>
      </p:sp>
    </p:spTree>
    <p:extLst>
      <p:ext uri="{BB962C8B-B14F-4D97-AF65-F5344CB8AC3E}">
        <p14:creationId xmlns:p14="http://schemas.microsoft.com/office/powerpoint/2010/main" val="1238414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hyperlink" Target="https://kad.arbitr.ru/Card/77544184-08e2-4522-8bf2-298a22db808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44624"/>
            <a:ext cx="6419056" cy="1368152"/>
          </a:xfrm>
          <a:noFill/>
        </p:spPr>
        <p:txBody>
          <a:bodyPr>
            <a:noAutofit/>
          </a:bodyPr>
          <a:lstStyle/>
          <a:p>
            <a:r>
              <a:rPr lang="en-US" sz="2000" b="1" dirty="0" smtClean="0">
                <a:solidFill>
                  <a:prstClr val="black"/>
                </a:solidFill>
                <a:latin typeface="Calibri Light"/>
              </a:rPr>
              <a:t/>
            </a:r>
            <a:br>
              <a:rPr lang="en-US" sz="2000" b="1" dirty="0" smtClean="0">
                <a:solidFill>
                  <a:prstClr val="black"/>
                </a:solidFill>
                <a:latin typeface="Calibri Light"/>
              </a:rPr>
            </a:br>
            <a:r>
              <a:rPr lang="ru-RU" sz="2000" b="1" dirty="0" smtClean="0">
                <a:solidFill>
                  <a:prstClr val="black"/>
                </a:solidFill>
                <a:latin typeface="Calibri Light"/>
              </a:rPr>
              <a:t>ФГБОУ </a:t>
            </a:r>
            <a:r>
              <a:rPr lang="ru-RU" sz="2000" b="1" dirty="0">
                <a:solidFill>
                  <a:prstClr val="black"/>
                </a:solidFill>
                <a:latin typeface="Calibri Light"/>
              </a:rPr>
              <a:t>ВО «Российский экономический университет</a:t>
            </a:r>
            <a:br>
              <a:rPr lang="ru-RU" sz="2000" b="1" dirty="0">
                <a:solidFill>
                  <a:prstClr val="black"/>
                </a:solidFill>
                <a:latin typeface="Calibri Light"/>
              </a:rPr>
            </a:br>
            <a:r>
              <a:rPr lang="ru-RU" sz="2000" b="1" dirty="0">
                <a:solidFill>
                  <a:prstClr val="black"/>
                </a:solidFill>
                <a:latin typeface="Calibri Light"/>
              </a:rPr>
              <a:t>им. Г.В. Плеханова»</a:t>
            </a:r>
            <a:r>
              <a:rPr lang="ru-RU" sz="2000" dirty="0">
                <a:solidFill>
                  <a:prstClr val="black"/>
                </a:solidFill>
                <a:latin typeface="Calibri Light"/>
              </a:rPr>
              <a:t/>
            </a:r>
            <a:br>
              <a:rPr lang="ru-RU" sz="2000" dirty="0">
                <a:solidFill>
                  <a:prstClr val="black"/>
                </a:solidFill>
                <a:latin typeface="Calibri Light"/>
              </a:rPr>
            </a:br>
            <a:r>
              <a:rPr lang="ru-RU" sz="2000" b="1" dirty="0">
                <a:solidFill>
                  <a:prstClr val="black"/>
                </a:solidFill>
                <a:latin typeface="Calibri Light"/>
              </a:rPr>
              <a:t>факультет дистанционного образования</a:t>
            </a:r>
            <a:r>
              <a:rPr lang="ru-RU" sz="2000" dirty="0">
                <a:solidFill>
                  <a:srgbClr val="002060"/>
                </a:solidFill>
              </a:rPr>
              <a:t/>
            </a:r>
            <a:br>
              <a:rPr lang="ru-RU" sz="2000" dirty="0">
                <a:solidFill>
                  <a:srgbClr val="002060"/>
                </a:solidFill>
              </a:rPr>
            </a:br>
            <a:endParaRPr lang="ru-RU" sz="2000" dirty="0"/>
          </a:p>
        </p:txBody>
      </p:sp>
      <p:sp>
        <p:nvSpPr>
          <p:cNvPr id="3" name="Объект 2"/>
          <p:cNvSpPr>
            <a:spLocks noGrp="1"/>
          </p:cNvSpPr>
          <p:nvPr>
            <p:ph idx="1"/>
          </p:nvPr>
        </p:nvSpPr>
        <p: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70000" lnSpcReduction="20000"/>
          </a:bodyPr>
          <a:lstStyle/>
          <a:p>
            <a:pPr marL="0" indent="0" algn="ctr">
              <a:buNone/>
            </a:pPr>
            <a:endParaRPr lang="ru-RU" altLang="ru-RU" b="1" dirty="0" smtClean="0">
              <a:solidFill>
                <a:srgbClr val="0070C0"/>
              </a:solidFill>
              <a:cs typeface="Arial" panose="020B0604020202020204" pitchFamily="34" charset="0"/>
            </a:endParaRPr>
          </a:p>
          <a:p>
            <a:pPr marL="0" indent="0" algn="ctr">
              <a:buNone/>
            </a:pPr>
            <a:endParaRPr lang="ru-RU" altLang="ru-RU" b="1" dirty="0">
              <a:solidFill>
                <a:srgbClr val="0070C0"/>
              </a:solidFill>
              <a:cs typeface="Arial" panose="020B0604020202020204" pitchFamily="34" charset="0"/>
            </a:endParaRPr>
          </a:p>
          <a:p>
            <a:pPr marL="0" indent="0" algn="ctr">
              <a:buNone/>
            </a:pPr>
            <a:r>
              <a:rPr lang="ru-RU" altLang="ru-RU" sz="4000" b="1" dirty="0" smtClean="0">
                <a:solidFill>
                  <a:schemeClr val="tx1"/>
                </a:solidFill>
                <a:cs typeface="Arial" panose="020B0604020202020204" pitchFamily="34" charset="0"/>
              </a:rPr>
              <a:t>Выпускная </a:t>
            </a:r>
            <a:r>
              <a:rPr lang="ru-RU" altLang="ru-RU" sz="4000" b="1" dirty="0">
                <a:solidFill>
                  <a:schemeClr val="tx1"/>
                </a:solidFill>
                <a:cs typeface="Arial" panose="020B0604020202020204" pitchFamily="34" charset="0"/>
              </a:rPr>
              <a:t>квалификационная работа на тему: «Проблемы оценки векселей в судебной экспертизе»</a:t>
            </a:r>
            <a:endParaRPr lang="ru-RU" altLang="ru-RU" sz="4000" b="1" dirty="0" smtClean="0">
              <a:solidFill>
                <a:schemeClr val="tx1"/>
              </a:solidFill>
              <a:cs typeface="Arial" panose="020B0604020202020204" pitchFamily="34" charset="0"/>
            </a:endParaRPr>
          </a:p>
          <a:p>
            <a:pPr marL="0" indent="0" algn="ctr">
              <a:buNone/>
            </a:pPr>
            <a:endParaRPr lang="ru-RU" altLang="ru-RU" b="1" dirty="0">
              <a:solidFill>
                <a:schemeClr val="tx1"/>
              </a:solidFill>
              <a:cs typeface="Arial" panose="020B0604020202020204" pitchFamily="34" charset="0"/>
            </a:endParaRPr>
          </a:p>
          <a:p>
            <a:pPr marL="0" indent="0">
              <a:spcBef>
                <a:spcPts val="0"/>
              </a:spcBef>
              <a:buNone/>
              <a:defRPr/>
            </a:pPr>
            <a:r>
              <a:rPr lang="ru-RU" sz="3100" b="1" dirty="0" smtClean="0">
                <a:solidFill>
                  <a:schemeClr val="tx1"/>
                </a:solidFill>
              </a:rPr>
              <a:t>Выполнила</a:t>
            </a:r>
            <a:r>
              <a:rPr lang="ru-RU" sz="3100" dirty="0" smtClean="0">
                <a:solidFill>
                  <a:schemeClr val="tx1"/>
                </a:solidFill>
              </a:rPr>
              <a:t> </a:t>
            </a:r>
            <a:r>
              <a:rPr lang="ru-RU" sz="3100" dirty="0">
                <a:solidFill>
                  <a:schemeClr val="tx1"/>
                </a:solidFill>
              </a:rPr>
              <a:t>студентка Прудникова Наталия </a:t>
            </a:r>
            <a:r>
              <a:rPr lang="ru-RU" sz="3100" dirty="0" smtClean="0">
                <a:solidFill>
                  <a:schemeClr val="tx1"/>
                </a:solidFill>
              </a:rPr>
              <a:t>Вячеславовна</a:t>
            </a:r>
          </a:p>
          <a:p>
            <a:pPr marL="0" indent="0">
              <a:spcBef>
                <a:spcPts val="0"/>
              </a:spcBef>
              <a:buNone/>
              <a:defRPr/>
            </a:pPr>
            <a:r>
              <a:rPr lang="ru-RU" sz="3100" dirty="0" smtClean="0">
                <a:solidFill>
                  <a:schemeClr val="tx1"/>
                </a:solidFill>
              </a:rPr>
              <a:t>Группа 15.07В-ЭЭ1/19м</a:t>
            </a:r>
          </a:p>
          <a:p>
            <a:pPr marL="0" indent="0">
              <a:buNone/>
            </a:pPr>
            <a:r>
              <a:rPr lang="ru-RU" sz="3100" b="1" dirty="0">
                <a:solidFill>
                  <a:schemeClr val="tx1"/>
                </a:solidFill>
              </a:rPr>
              <a:t>Научный </a:t>
            </a:r>
            <a:r>
              <a:rPr lang="ru-RU" sz="3100" b="1" dirty="0" smtClean="0">
                <a:solidFill>
                  <a:schemeClr val="tx1"/>
                </a:solidFill>
              </a:rPr>
              <a:t>руководитель</a:t>
            </a:r>
            <a:r>
              <a:rPr lang="ru-RU" sz="3100" dirty="0" smtClean="0">
                <a:solidFill>
                  <a:schemeClr val="tx1"/>
                </a:solidFill>
              </a:rPr>
              <a:t> Семенкова Елена Вадимовна, </a:t>
            </a:r>
            <a:r>
              <a:rPr lang="ru-RU" sz="3100" dirty="0">
                <a:solidFill>
                  <a:schemeClr val="tx1"/>
                </a:solidFill>
              </a:rPr>
              <a:t>д.э.н., профессор, профессор </a:t>
            </a:r>
            <a:r>
              <a:rPr lang="ru-RU" sz="3100" dirty="0" smtClean="0">
                <a:solidFill>
                  <a:schemeClr val="tx1"/>
                </a:solidFill>
              </a:rPr>
              <a:t>кафедры «Финансовые </a:t>
            </a:r>
            <a:r>
              <a:rPr lang="ru-RU" sz="3100" dirty="0">
                <a:solidFill>
                  <a:schemeClr val="tx1"/>
                </a:solidFill>
              </a:rPr>
              <a:t>рынки»</a:t>
            </a:r>
          </a:p>
          <a:p>
            <a:pPr>
              <a:spcBef>
                <a:spcPts val="0"/>
              </a:spcBef>
              <a:defRPr/>
            </a:pPr>
            <a:endParaRPr lang="ru-RU" dirty="0" smtClean="0"/>
          </a:p>
          <a:p>
            <a:pPr marL="0" indent="0" algn="ctr">
              <a:buNone/>
            </a:pPr>
            <a:r>
              <a:rPr lang="ru-RU" altLang="ru-RU" b="1" dirty="0">
                <a:solidFill>
                  <a:srgbClr val="0070C0"/>
                </a:solidFill>
                <a:cs typeface="Arial" panose="020B0604020202020204" pitchFamily="34" charset="0"/>
              </a:rPr>
              <a:t/>
            </a:r>
            <a:br>
              <a:rPr lang="ru-RU" altLang="ru-RU" b="1" dirty="0">
                <a:solidFill>
                  <a:srgbClr val="0070C0"/>
                </a:solidFill>
                <a:cs typeface="Arial" panose="020B0604020202020204" pitchFamily="34" charset="0"/>
              </a:rPr>
            </a:br>
            <a:endParaRPr lang="ru-RU" dirty="0"/>
          </a:p>
        </p:txBody>
      </p:sp>
      <p:pic>
        <p:nvPicPr>
          <p:cNvPr id="4" name="Picture 2" descr="C:\Users\Ильин МО\Desktop\загруженное.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44624"/>
            <a:ext cx="1944216" cy="1484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3563888" y="6241579"/>
            <a:ext cx="1527982" cy="369332"/>
          </a:xfrm>
          <a:prstGeom prst="rect">
            <a:avLst/>
          </a:prstGeom>
        </p:spPr>
        <p:txBody>
          <a:bodyPr wrap="none">
            <a:spAutoFit/>
          </a:bodyPr>
          <a:lstStyle/>
          <a:p>
            <a:pPr>
              <a:spcBef>
                <a:spcPct val="0"/>
              </a:spcBef>
              <a:defRPr/>
            </a:pPr>
            <a:r>
              <a:rPr lang="ru-RU" altLang="ru-RU" b="1" dirty="0">
                <a:cs typeface="Arial" panose="020B0604020202020204" pitchFamily="34" charset="0"/>
              </a:rPr>
              <a:t>Москва, </a:t>
            </a:r>
            <a:r>
              <a:rPr lang="ru-RU" altLang="ru-RU" b="1" dirty="0" smtClean="0">
                <a:cs typeface="Arial" panose="020B0604020202020204" pitchFamily="34" charset="0"/>
              </a:rPr>
              <a:t>20</a:t>
            </a:r>
            <a:r>
              <a:rPr lang="en-US" altLang="ru-RU" b="1" dirty="0" smtClean="0">
                <a:cs typeface="Arial" panose="020B0604020202020204" pitchFamily="34" charset="0"/>
              </a:rPr>
              <a:t>22</a:t>
            </a:r>
            <a:endParaRPr lang="ru-RU" altLang="ru-RU" b="1" dirty="0">
              <a:cs typeface="Arial" panose="020B0604020202020204" pitchFamily="34" charset="0"/>
            </a:endParaRPr>
          </a:p>
        </p:txBody>
      </p:sp>
    </p:spTree>
    <p:extLst>
      <p:ext uri="{BB962C8B-B14F-4D97-AF65-F5344CB8AC3E}">
        <p14:creationId xmlns:p14="http://schemas.microsoft.com/office/powerpoint/2010/main" val="1867713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4624"/>
            <a:ext cx="8363272" cy="1143000"/>
          </a:xfrm>
          <a:noFill/>
        </p:spPr>
        <p:txBody>
          <a:bodyPr>
            <a:noAutofit/>
          </a:bodyPr>
          <a:lstStyle/>
          <a:p>
            <a:r>
              <a:rPr lang="ru-RU" sz="3600" dirty="0">
                <a:solidFill>
                  <a:schemeClr val="tx1"/>
                </a:solidFill>
              </a:rPr>
              <a:t>Модель определения интегрального риска векселя</a:t>
            </a:r>
          </a:p>
        </p:txBody>
      </p:sp>
      <p:sp>
        <p:nvSpPr>
          <p:cNvPr id="17" name="Text Box 27"/>
          <p:cNvSpPr txBox="1">
            <a:spLocks noChangeArrowheads="1"/>
          </p:cNvSpPr>
          <p:nvPr/>
        </p:nvSpPr>
        <p:spPr bwMode="gray">
          <a:xfrm>
            <a:off x="107504" y="1536709"/>
            <a:ext cx="3744416" cy="4770537"/>
          </a:xfrm>
          <a:prstGeom prst="rect">
            <a:avLst/>
          </a:prstGeom>
          <a:noFill/>
          <a:ln w="9525" algn="ctr">
            <a:noFill/>
            <a:miter lim="800000"/>
            <a:headEnd/>
            <a:tailEnd/>
          </a:ln>
          <a:effectLst/>
        </p:spPr>
        <p:txBody>
          <a:bodyPr wrap="square">
            <a:spAutoFit/>
          </a:bodyPr>
          <a:lstStyle/>
          <a:p>
            <a:pPr algn="just"/>
            <a:r>
              <a:rPr lang="ru-RU" sz="1600" dirty="0" smtClean="0"/>
              <a:t>основана на расчете ставки дисконтирования, рассчитанной методом кумулятивного построения:</a:t>
            </a:r>
          </a:p>
          <a:p>
            <a:pPr indent="360000" algn="just"/>
            <a:r>
              <a:rPr lang="ru-RU" sz="1600" dirty="0" smtClean="0"/>
              <a:t> − анализ юридической правоспособности векселя (правильное оформление векселя, присутствие всех реквизитов, правильно оформленный индоссамент, аваль и др.);</a:t>
            </a:r>
          </a:p>
          <a:p>
            <a:pPr algn="just"/>
            <a:r>
              <a:rPr lang="ru-RU" sz="1600" dirty="0" smtClean="0"/>
              <a:t>− </a:t>
            </a:r>
            <a:r>
              <a:rPr lang="ru-RU" sz="1600" dirty="0"/>
              <a:t>определение степени риска векселя на основе классификации векселедателя по критериям доступности и содержания информации; </a:t>
            </a:r>
          </a:p>
          <a:p>
            <a:pPr indent="360000" algn="just"/>
            <a:r>
              <a:rPr lang="ru-RU" sz="1600" dirty="0"/>
              <a:t>− определение кредитного риска, который может возникнуть, если векселедатель не исполнит обязательства по векселю;</a:t>
            </a:r>
          </a:p>
          <a:p>
            <a:pPr indent="360000" algn="just"/>
            <a:r>
              <a:rPr lang="ru-RU" sz="1600" dirty="0"/>
              <a:t>− определение агрегированной величины риска и учет ее в ставке дисконтирования.</a:t>
            </a:r>
          </a:p>
        </p:txBody>
      </p:sp>
      <p:pic>
        <p:nvPicPr>
          <p:cNvPr id="4" name="Рисунок 3"/>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3159" t="2621" r="2807" b="5243"/>
          <a:stretch/>
        </p:blipFill>
        <p:spPr>
          <a:xfrm>
            <a:off x="4067944" y="2038692"/>
            <a:ext cx="4896544" cy="3766572"/>
          </a:xfrm>
          <a:prstGeom prst="rect">
            <a:avLst/>
          </a:prstGeom>
        </p:spPr>
      </p:pic>
    </p:spTree>
    <p:extLst>
      <p:ext uri="{BB962C8B-B14F-4D97-AF65-F5344CB8AC3E}">
        <p14:creationId xmlns:p14="http://schemas.microsoft.com/office/powerpoint/2010/main" val="100898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4624"/>
            <a:ext cx="8748464" cy="1368152"/>
          </a:xfrm>
          <a:noFill/>
        </p:spPr>
        <p:txBody>
          <a:bodyPr>
            <a:noAutofit/>
          </a:bodyPr>
          <a:lstStyle/>
          <a:p>
            <a:r>
              <a:rPr lang="ru-RU" sz="3200" dirty="0" smtClean="0">
                <a:solidFill>
                  <a:schemeClr val="tx1"/>
                </a:solidFill>
              </a:rPr>
              <a:t>Алгоритм </a:t>
            </a:r>
            <a:r>
              <a:rPr lang="ru-RU" sz="3200" dirty="0">
                <a:solidFill>
                  <a:schemeClr val="tx1"/>
                </a:solidFill>
              </a:rPr>
              <a:t>проведения судебной экспертизы по определению рыночной стоимости векселя</a:t>
            </a:r>
          </a:p>
        </p:txBody>
      </p:sp>
      <p:sp>
        <p:nvSpPr>
          <p:cNvPr id="17" name="Text Box 27"/>
          <p:cNvSpPr txBox="1">
            <a:spLocks noChangeArrowheads="1"/>
          </p:cNvSpPr>
          <p:nvPr/>
        </p:nvSpPr>
        <p:spPr bwMode="gray">
          <a:xfrm>
            <a:off x="35496" y="1556793"/>
            <a:ext cx="2160240" cy="5601533"/>
          </a:xfrm>
          <a:prstGeom prst="rect">
            <a:avLst/>
          </a:prstGeom>
          <a:noFill/>
          <a:ln w="9525" algn="ctr">
            <a:noFill/>
            <a:miter lim="800000"/>
            <a:headEnd/>
            <a:tailEnd/>
          </a:ln>
          <a:effectLst/>
        </p:spPr>
        <p:txBody>
          <a:bodyPr wrap="square">
            <a:spAutoFit/>
          </a:bodyPr>
          <a:lstStyle/>
          <a:p>
            <a:r>
              <a:rPr lang="ru-RU" dirty="0"/>
              <a:t>Для систематизации и упрощения действия эксперта в рамках судебной экспертизы по определению рыночной стоимости векселя, можно предложить следующий алгоритм проведения данной </a:t>
            </a:r>
            <a:r>
              <a:rPr lang="ru-RU" dirty="0" smtClean="0"/>
              <a:t>экспертизы и примеры формулировок ответов на наиболее частые вопросы Суда</a:t>
            </a:r>
          </a:p>
          <a:p>
            <a:pPr algn="just"/>
            <a:endParaRPr lang="ru-RU" sz="1600" dirty="0"/>
          </a:p>
        </p:txBody>
      </p:sp>
      <p:pic>
        <p:nvPicPr>
          <p:cNvPr id="9" name="Рисунок 8"/>
          <p:cNvPicPr>
            <a:picLocks noChangeAspect="1"/>
          </p:cNvPicPr>
          <p:nvPr/>
        </p:nvPicPr>
        <p:blipFill>
          <a:blip r:embed="rId2"/>
          <a:stretch>
            <a:fillRect/>
          </a:stretch>
        </p:blipFill>
        <p:spPr>
          <a:xfrm>
            <a:off x="2483768" y="1257362"/>
            <a:ext cx="6552728" cy="5484006"/>
          </a:xfrm>
          <a:prstGeom prst="rect">
            <a:avLst/>
          </a:prstGeom>
        </p:spPr>
      </p:pic>
    </p:spTree>
    <p:extLst>
      <p:ext uri="{BB962C8B-B14F-4D97-AF65-F5344CB8AC3E}">
        <p14:creationId xmlns:p14="http://schemas.microsoft.com/office/powerpoint/2010/main" val="9318297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3" name="AutoShape 3"/>
          <p:cNvSpPr>
            <a:spLocks noChangeArrowheads="1"/>
          </p:cNvSpPr>
          <p:nvPr/>
        </p:nvSpPr>
        <p:spPr bwMode="gray">
          <a:xfrm>
            <a:off x="899592" y="1512736"/>
            <a:ext cx="6983933" cy="1023069"/>
          </a:xfrm>
          <a:prstGeom prst="roundRect">
            <a:avLst>
              <a:gd name="adj" fmla="val 11921"/>
            </a:avLst>
          </a:prstGeom>
          <a:gradFill rotWithShape="1">
            <a:gsLst>
              <a:gs pos="97000">
                <a:schemeClr val="accent1"/>
              </a:gs>
              <a:gs pos="100000">
                <a:schemeClr val="accent1">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r>
              <a:rPr lang="ru-RU" b="1" dirty="0"/>
              <a:t>заключение судебной экспертизы в качестве </a:t>
            </a:r>
            <a:r>
              <a:rPr lang="ru-RU" b="1" dirty="0" smtClean="0"/>
              <a:t>надлежащего</a:t>
            </a:r>
          </a:p>
          <a:p>
            <a:r>
              <a:rPr lang="ru-RU" b="1" dirty="0" smtClean="0"/>
              <a:t> </a:t>
            </a:r>
            <a:r>
              <a:rPr lang="ru-RU" b="1" dirty="0"/>
              <a:t>доказательства действительной стоимости </a:t>
            </a:r>
            <a:r>
              <a:rPr lang="ru-RU" b="1" dirty="0" smtClean="0"/>
              <a:t>векселей</a:t>
            </a:r>
          </a:p>
          <a:p>
            <a:r>
              <a:rPr lang="ru-RU" b="1" dirty="0" smtClean="0"/>
              <a:t>является востребованным в настоящее время</a:t>
            </a:r>
            <a:endParaRPr lang="ru-RU" dirty="0"/>
          </a:p>
        </p:txBody>
      </p:sp>
      <p:sp>
        <p:nvSpPr>
          <p:cNvPr id="4" name="AutoShape 4"/>
          <p:cNvSpPr>
            <a:spLocks noChangeArrowheads="1"/>
          </p:cNvSpPr>
          <p:nvPr/>
        </p:nvSpPr>
        <p:spPr bwMode="gray">
          <a:xfrm>
            <a:off x="885177" y="2646170"/>
            <a:ext cx="6975996" cy="968514"/>
          </a:xfrm>
          <a:prstGeom prst="roundRect">
            <a:avLst>
              <a:gd name="adj" fmla="val 11921"/>
            </a:avLst>
          </a:prstGeom>
          <a:gradFill rotWithShape="1">
            <a:gsLst>
              <a:gs pos="100000">
                <a:schemeClr val="accent2"/>
              </a:gs>
              <a:gs pos="68000">
                <a:schemeClr val="tx2">
                  <a:lumMod val="20000"/>
                  <a:lumOff val="80000"/>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endParaRPr lang="ru-RU"/>
          </a:p>
        </p:txBody>
      </p:sp>
      <p:sp>
        <p:nvSpPr>
          <p:cNvPr id="5" name="AutoShape 5"/>
          <p:cNvSpPr>
            <a:spLocks noChangeArrowheads="1"/>
          </p:cNvSpPr>
          <p:nvPr/>
        </p:nvSpPr>
        <p:spPr bwMode="gray">
          <a:xfrm>
            <a:off x="908583" y="3725049"/>
            <a:ext cx="6952590" cy="1311870"/>
          </a:xfrm>
          <a:prstGeom prst="roundRect">
            <a:avLst>
              <a:gd name="adj" fmla="val 11921"/>
            </a:avLst>
          </a:prstGeom>
          <a:gradFill rotWithShape="1">
            <a:gsLst>
              <a:gs pos="92000">
                <a:schemeClr val="tx2">
                  <a:lumMod val="40000"/>
                  <a:lumOff val="60000"/>
                </a:schemeClr>
              </a:gs>
              <a:gs pos="100000">
                <a:schemeClr val="hlink">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r>
              <a:rPr lang="ru-RU" b="1" dirty="0" smtClean="0"/>
              <a:t>классификация </a:t>
            </a:r>
            <a:r>
              <a:rPr lang="ru-RU" b="1" dirty="0"/>
              <a:t>векселедателей по критериям </a:t>
            </a:r>
            <a:r>
              <a:rPr lang="ru-RU" b="1" dirty="0" smtClean="0"/>
              <a:t>доступности</a:t>
            </a:r>
          </a:p>
          <a:p>
            <a:r>
              <a:rPr lang="ru-RU" b="1" dirty="0" smtClean="0"/>
              <a:t> информации поможет определить степень </a:t>
            </a:r>
            <a:r>
              <a:rPr lang="ru-RU" b="1" dirty="0"/>
              <a:t>рисков векселя</a:t>
            </a:r>
            <a:r>
              <a:rPr lang="ru-RU" b="1" dirty="0" smtClean="0"/>
              <a:t>,</a:t>
            </a:r>
          </a:p>
          <a:p>
            <a:r>
              <a:rPr lang="ru-RU" b="1" dirty="0" smtClean="0"/>
              <a:t> </a:t>
            </a:r>
            <a:r>
              <a:rPr lang="ru-RU" b="1" dirty="0"/>
              <a:t>выпущенного данной </a:t>
            </a:r>
            <a:r>
              <a:rPr lang="ru-RU" b="1" dirty="0" smtClean="0"/>
              <a:t>организацией и учесть их в ставке</a:t>
            </a:r>
          </a:p>
          <a:p>
            <a:r>
              <a:rPr lang="ru-RU" b="1" dirty="0" smtClean="0"/>
              <a:t> дисконтирования</a:t>
            </a:r>
            <a:endParaRPr lang="ru-RU" b="1" dirty="0"/>
          </a:p>
        </p:txBody>
      </p:sp>
      <p:sp>
        <p:nvSpPr>
          <p:cNvPr id="6" name="AutoShape 6"/>
          <p:cNvSpPr>
            <a:spLocks noChangeArrowheads="1"/>
          </p:cNvSpPr>
          <p:nvPr/>
        </p:nvSpPr>
        <p:spPr bwMode="gray">
          <a:xfrm flipV="1">
            <a:off x="1115725" y="2772569"/>
            <a:ext cx="6397625" cy="661987"/>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accent2">
                  <a:alpha val="39999"/>
                </a:schemeClr>
              </a:gs>
              <a:gs pos="100000">
                <a:schemeClr val="accent2">
                  <a:gamma/>
                  <a:tint val="0"/>
                  <a:invGamma/>
                  <a:alpha val="0"/>
                </a:schemeClr>
              </a:gs>
            </a:gsLst>
            <a:lin ang="5400000" scaled="1"/>
          </a:gradFill>
          <a:ln w="9525" algn="ctr">
            <a:noFill/>
            <a:miter lim="800000"/>
            <a:headEnd/>
            <a:tailEnd/>
          </a:ln>
          <a:effectLst/>
        </p:spPr>
        <p:txBody>
          <a:bodyPr wrap="none" anchor="ctr"/>
          <a:lstStyle/>
          <a:p>
            <a:endParaRPr lang="ru-RU"/>
          </a:p>
        </p:txBody>
      </p:sp>
      <p:sp>
        <p:nvSpPr>
          <p:cNvPr id="7" name="AutoShape 7"/>
          <p:cNvSpPr>
            <a:spLocks noChangeArrowheads="1"/>
          </p:cNvSpPr>
          <p:nvPr/>
        </p:nvSpPr>
        <p:spPr bwMode="gray">
          <a:xfrm flipV="1">
            <a:off x="1296988" y="1219200"/>
            <a:ext cx="6502400" cy="665163"/>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accent1">
                  <a:alpha val="39999"/>
                </a:schemeClr>
              </a:gs>
              <a:gs pos="100000">
                <a:schemeClr val="accent1">
                  <a:gamma/>
                  <a:tint val="0"/>
                  <a:invGamma/>
                  <a:alpha val="0"/>
                </a:schemeClr>
              </a:gs>
            </a:gsLst>
            <a:lin ang="5400000" scaled="1"/>
          </a:gradFill>
          <a:ln w="9525" algn="ctr">
            <a:noFill/>
            <a:miter lim="800000"/>
            <a:headEnd/>
            <a:tailEnd/>
          </a:ln>
          <a:effectLst/>
        </p:spPr>
        <p:txBody>
          <a:bodyPr wrap="none" anchor="ctr"/>
          <a:lstStyle/>
          <a:p>
            <a:endParaRPr lang="ru-RU" dirty="0"/>
          </a:p>
        </p:txBody>
      </p:sp>
      <p:sp>
        <p:nvSpPr>
          <p:cNvPr id="8" name="AutoShape 8"/>
          <p:cNvSpPr>
            <a:spLocks noChangeArrowheads="1"/>
          </p:cNvSpPr>
          <p:nvPr/>
        </p:nvSpPr>
        <p:spPr bwMode="gray">
          <a:xfrm flipV="1">
            <a:off x="1153851" y="3933056"/>
            <a:ext cx="6475413" cy="733692"/>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hlink">
                  <a:alpha val="39999"/>
                </a:schemeClr>
              </a:gs>
              <a:gs pos="100000">
                <a:schemeClr val="hlink">
                  <a:gamma/>
                  <a:tint val="0"/>
                  <a:invGamma/>
                  <a:alpha val="0"/>
                </a:schemeClr>
              </a:gs>
            </a:gsLst>
            <a:lin ang="5400000" scaled="1"/>
          </a:gradFill>
          <a:ln w="9525" algn="ctr">
            <a:noFill/>
            <a:miter lim="800000"/>
            <a:headEnd/>
            <a:tailEnd/>
          </a:ln>
          <a:effectLst/>
        </p:spPr>
        <p:txBody>
          <a:bodyPr wrap="none" anchor="ctr"/>
          <a:lstStyle/>
          <a:p>
            <a:endParaRPr lang="ru-RU" dirty="0"/>
          </a:p>
        </p:txBody>
      </p:sp>
      <p:pic>
        <p:nvPicPr>
          <p:cNvPr id="9" name="Picture 9" descr="Picture4"/>
          <p:cNvPicPr>
            <a:picLocks noChangeAspect="1" noChangeArrowheads="1"/>
          </p:cNvPicPr>
          <p:nvPr/>
        </p:nvPicPr>
        <p:blipFill>
          <a:blip r:embed="rId2" cstate="print"/>
          <a:srcRect/>
          <a:stretch>
            <a:fillRect/>
          </a:stretch>
        </p:blipFill>
        <p:spPr bwMode="gray">
          <a:xfrm>
            <a:off x="949414" y="1561793"/>
            <a:ext cx="674688" cy="574675"/>
          </a:xfrm>
          <a:prstGeom prst="rect">
            <a:avLst/>
          </a:prstGeom>
          <a:noFill/>
        </p:spPr>
      </p:pic>
      <p:pic>
        <p:nvPicPr>
          <p:cNvPr id="10" name="Picture 10" descr="Picture4"/>
          <p:cNvPicPr>
            <a:picLocks noChangeAspect="1" noChangeArrowheads="1"/>
          </p:cNvPicPr>
          <p:nvPr/>
        </p:nvPicPr>
        <p:blipFill>
          <a:blip r:embed="rId2" cstate="print"/>
          <a:srcRect/>
          <a:stretch>
            <a:fillRect/>
          </a:stretch>
        </p:blipFill>
        <p:spPr bwMode="gray">
          <a:xfrm>
            <a:off x="939006" y="2698802"/>
            <a:ext cx="676275" cy="573088"/>
          </a:xfrm>
          <a:prstGeom prst="rect">
            <a:avLst/>
          </a:prstGeom>
          <a:noFill/>
        </p:spPr>
      </p:pic>
      <p:pic>
        <p:nvPicPr>
          <p:cNvPr id="11" name="Picture 11" descr="Picture4"/>
          <p:cNvPicPr>
            <a:picLocks noChangeAspect="1" noChangeArrowheads="1"/>
          </p:cNvPicPr>
          <p:nvPr/>
        </p:nvPicPr>
        <p:blipFill>
          <a:blip r:embed="rId2" cstate="print"/>
          <a:srcRect/>
          <a:stretch>
            <a:fillRect/>
          </a:stretch>
        </p:blipFill>
        <p:spPr bwMode="gray">
          <a:xfrm>
            <a:off x="940594" y="3805926"/>
            <a:ext cx="674687" cy="573088"/>
          </a:xfrm>
          <a:prstGeom prst="rect">
            <a:avLst/>
          </a:prstGeom>
          <a:noFill/>
        </p:spPr>
      </p:pic>
      <p:sp>
        <p:nvSpPr>
          <p:cNvPr id="23" name="Заголовок 1"/>
          <p:cNvSpPr txBox="1">
            <a:spLocks/>
          </p:cNvSpPr>
          <p:nvPr/>
        </p:nvSpPr>
        <p:spPr>
          <a:xfrm>
            <a:off x="395536" y="103494"/>
            <a:ext cx="7638801"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bg1"/>
                </a:solidFill>
                <a:latin typeface="+mj-lt"/>
                <a:ea typeface="+mj-ea"/>
                <a:cs typeface="+mj-cs"/>
              </a:defRPr>
            </a:lvl1pPr>
          </a:lstStyle>
          <a:p>
            <a:r>
              <a:rPr lang="ru-RU" dirty="0" smtClean="0">
                <a:solidFill>
                  <a:schemeClr val="tx1"/>
                </a:solidFill>
              </a:rPr>
              <a:t>Выводы</a:t>
            </a:r>
            <a:endParaRPr lang="ru-RU" dirty="0">
              <a:solidFill>
                <a:schemeClr val="tx1"/>
              </a:solidFill>
            </a:endParaRPr>
          </a:p>
        </p:txBody>
      </p:sp>
      <p:sp>
        <p:nvSpPr>
          <p:cNvPr id="12" name="Прямоугольник 11"/>
          <p:cNvSpPr/>
          <p:nvPr/>
        </p:nvSpPr>
        <p:spPr>
          <a:xfrm>
            <a:off x="949413" y="2772569"/>
            <a:ext cx="6563935" cy="646331"/>
          </a:xfrm>
          <a:prstGeom prst="rect">
            <a:avLst/>
          </a:prstGeom>
        </p:spPr>
        <p:txBody>
          <a:bodyPr wrap="square">
            <a:spAutoFit/>
          </a:bodyPr>
          <a:lstStyle/>
          <a:p>
            <a:r>
              <a:rPr lang="ru-RU" b="1" dirty="0"/>
              <a:t> </a:t>
            </a:r>
            <a:r>
              <a:rPr lang="ru-RU" b="1" dirty="0" smtClean="0"/>
              <a:t>основной </a:t>
            </a:r>
            <a:r>
              <a:rPr lang="ru-RU" b="1" dirty="0"/>
              <a:t>проблемой является отсутствие профессиональных стандартов оценки долговых ценных бумаг</a:t>
            </a:r>
          </a:p>
        </p:txBody>
      </p:sp>
      <p:sp>
        <p:nvSpPr>
          <p:cNvPr id="14" name="AutoShape 5"/>
          <p:cNvSpPr>
            <a:spLocks noChangeArrowheads="1"/>
          </p:cNvSpPr>
          <p:nvPr/>
        </p:nvSpPr>
        <p:spPr bwMode="gray">
          <a:xfrm>
            <a:off x="885178" y="5189269"/>
            <a:ext cx="7011278" cy="1311870"/>
          </a:xfrm>
          <a:prstGeom prst="roundRect">
            <a:avLst>
              <a:gd name="adj" fmla="val 13809"/>
            </a:avLst>
          </a:prstGeom>
          <a:gradFill rotWithShape="1">
            <a:gsLst>
              <a:gs pos="92000">
                <a:schemeClr val="tx2">
                  <a:lumMod val="40000"/>
                  <a:lumOff val="60000"/>
                </a:schemeClr>
              </a:gs>
              <a:gs pos="100000">
                <a:schemeClr val="hlink">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r>
              <a:rPr lang="ru-RU" b="1" dirty="0" smtClean="0"/>
              <a:t>методические рекомендации </a:t>
            </a:r>
            <a:r>
              <a:rPr lang="ru-RU" b="1" dirty="0"/>
              <a:t>по оценке и </a:t>
            </a:r>
            <a:r>
              <a:rPr lang="ru-RU" b="1" dirty="0" smtClean="0"/>
              <a:t>экспертизе</a:t>
            </a:r>
          </a:p>
          <a:p>
            <a:r>
              <a:rPr lang="ru-RU" b="1" dirty="0" smtClean="0"/>
              <a:t> </a:t>
            </a:r>
            <a:r>
              <a:rPr lang="ru-RU" b="1" dirty="0"/>
              <a:t>векселей в рамках судебной экспертизы, </a:t>
            </a:r>
            <a:r>
              <a:rPr lang="ru-RU" b="1" dirty="0" smtClean="0"/>
              <a:t>помогут  </a:t>
            </a:r>
            <a:r>
              <a:rPr lang="ru-RU" b="1" dirty="0"/>
              <a:t>специалистам </a:t>
            </a:r>
            <a:endParaRPr lang="ru-RU" b="1" dirty="0" smtClean="0"/>
          </a:p>
          <a:p>
            <a:r>
              <a:rPr lang="ru-RU" b="1" dirty="0"/>
              <a:t>для оценки и экспертизы результатов расчета </a:t>
            </a:r>
            <a:r>
              <a:rPr lang="ru-RU" b="1" dirty="0" smtClean="0"/>
              <a:t>стоимости векселей </a:t>
            </a:r>
            <a:r>
              <a:rPr lang="ru-RU" b="1" dirty="0"/>
              <a:t>в </a:t>
            </a:r>
            <a:endParaRPr lang="ru-RU" b="1" dirty="0" smtClean="0"/>
          </a:p>
          <a:p>
            <a:r>
              <a:rPr lang="ru-RU" b="1" dirty="0" smtClean="0"/>
              <a:t>своей </a:t>
            </a:r>
            <a:r>
              <a:rPr lang="ru-RU" b="1" dirty="0"/>
              <a:t>практической деятельности</a:t>
            </a:r>
          </a:p>
        </p:txBody>
      </p:sp>
      <p:pic>
        <p:nvPicPr>
          <p:cNvPr id="15" name="Picture 11" descr="Picture4"/>
          <p:cNvPicPr>
            <a:picLocks noChangeAspect="1" noChangeArrowheads="1"/>
          </p:cNvPicPr>
          <p:nvPr/>
        </p:nvPicPr>
        <p:blipFill>
          <a:blip r:embed="rId2" cstate="print"/>
          <a:srcRect/>
          <a:stretch>
            <a:fillRect/>
          </a:stretch>
        </p:blipFill>
        <p:spPr bwMode="gray">
          <a:xfrm>
            <a:off x="959644" y="5244926"/>
            <a:ext cx="674687" cy="573088"/>
          </a:xfrm>
          <a:prstGeom prst="rect">
            <a:avLst/>
          </a:prstGeom>
          <a:noFill/>
        </p:spPr>
      </p:pic>
      <p:sp>
        <p:nvSpPr>
          <p:cNvPr id="16" name="AutoShape 8"/>
          <p:cNvSpPr>
            <a:spLocks noChangeArrowheads="1"/>
          </p:cNvSpPr>
          <p:nvPr/>
        </p:nvSpPr>
        <p:spPr bwMode="gray">
          <a:xfrm flipV="1">
            <a:off x="993673" y="5033290"/>
            <a:ext cx="6475413" cy="665163"/>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hlink">
                  <a:alpha val="39999"/>
                </a:schemeClr>
              </a:gs>
              <a:gs pos="100000">
                <a:schemeClr val="hlink">
                  <a:gamma/>
                  <a:tint val="0"/>
                  <a:invGamma/>
                  <a:alpha val="0"/>
                </a:schemeClr>
              </a:gs>
            </a:gsLst>
            <a:lin ang="5400000" scaled="1"/>
          </a:gradFill>
          <a:ln w="9525" algn="ctr">
            <a:noFill/>
            <a:miter lim="800000"/>
            <a:headEnd/>
            <a:tailEnd/>
          </a:ln>
          <a:effectLst/>
        </p:spPr>
        <p:txBody>
          <a:bodyPr wrap="none" anchor="ctr"/>
          <a:lstStyle/>
          <a:p>
            <a:endParaRPr lang="ru-RU" dirty="0"/>
          </a:p>
        </p:txBody>
      </p:sp>
    </p:spTree>
    <p:extLst>
      <p:ext uri="{BB962C8B-B14F-4D97-AF65-F5344CB8AC3E}">
        <p14:creationId xmlns:p14="http://schemas.microsoft.com/office/powerpoint/2010/main" val="12465533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41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683568" y="2924944"/>
            <a:ext cx="8229600" cy="4525963"/>
          </a:xfrm>
        </p:spPr>
        <p:txBody>
          <a:bodyPr>
            <a:normAutofit/>
          </a:bodyPr>
          <a:lstStyle/>
          <a:p>
            <a:pPr marL="0" indent="0" algn="ctr">
              <a:buNone/>
            </a:pPr>
            <a:r>
              <a:rPr lang="ru-RU" sz="6000" b="1" dirty="0" smtClean="0">
                <a:solidFill>
                  <a:schemeClr val="tx1"/>
                </a:solidFill>
              </a:rPr>
              <a:t>Спасибо за внимание!</a:t>
            </a:r>
            <a:endParaRPr lang="ru-RU" sz="6000" b="1" dirty="0">
              <a:solidFill>
                <a:schemeClr val="tx1"/>
              </a:solidFill>
            </a:endParaRPr>
          </a:p>
        </p:txBody>
      </p:sp>
      <p:pic>
        <p:nvPicPr>
          <p:cNvPr id="5" name="Picture 2" descr="C:\Users\Ильин МО\Desktop\загруженное.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44624"/>
            <a:ext cx="1944216" cy="1484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Picture4"/>
          <p:cNvPicPr>
            <a:picLocks noChangeAspect="1" noChangeArrowheads="1"/>
          </p:cNvPicPr>
          <p:nvPr/>
        </p:nvPicPr>
        <p:blipFill>
          <a:blip r:embed="rId3" cstate="print"/>
          <a:srcRect/>
          <a:stretch>
            <a:fillRect/>
          </a:stretch>
        </p:blipFill>
        <p:spPr bwMode="gray">
          <a:xfrm>
            <a:off x="697996" y="2924944"/>
            <a:ext cx="1029577" cy="876957"/>
          </a:xfrm>
          <a:prstGeom prst="rect">
            <a:avLst/>
          </a:prstGeom>
          <a:noFill/>
        </p:spPr>
      </p:pic>
    </p:spTree>
    <p:extLst>
      <p:ext uri="{BB962C8B-B14F-4D97-AF65-F5344CB8AC3E}">
        <p14:creationId xmlns:p14="http://schemas.microsoft.com/office/powerpoint/2010/main" val="3898579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4624"/>
            <a:ext cx="8291264" cy="1143000"/>
          </a:xfrm>
          <a:noFill/>
        </p:spPr>
        <p:txBody>
          <a:bodyPr/>
          <a:lstStyle/>
          <a:p>
            <a:r>
              <a:rPr lang="ru-RU" dirty="0" smtClean="0">
                <a:solidFill>
                  <a:schemeClr val="tx1"/>
                </a:solidFill>
              </a:rPr>
              <a:t>Актуальность вопроса</a:t>
            </a:r>
            <a:endParaRPr lang="ru-RU" dirty="0">
              <a:solidFill>
                <a:schemeClr val="tx1"/>
              </a:solidFill>
            </a:endParaRPr>
          </a:p>
        </p:txBody>
      </p:sp>
      <p:sp>
        <p:nvSpPr>
          <p:cNvPr id="17" name="Text Box 27"/>
          <p:cNvSpPr txBox="1">
            <a:spLocks noChangeArrowheads="1"/>
          </p:cNvSpPr>
          <p:nvPr/>
        </p:nvSpPr>
        <p:spPr bwMode="gray">
          <a:xfrm>
            <a:off x="143362" y="1183757"/>
            <a:ext cx="3312368" cy="5355312"/>
          </a:xfrm>
          <a:prstGeom prst="rect">
            <a:avLst/>
          </a:prstGeom>
          <a:noFill/>
          <a:ln w="9525" algn="ctr">
            <a:noFill/>
            <a:miter lim="800000"/>
            <a:headEnd/>
            <a:tailEnd/>
          </a:ln>
          <a:effectLst/>
        </p:spPr>
        <p:txBody>
          <a:bodyPr wrap="square">
            <a:spAutoFit/>
          </a:bodyPr>
          <a:lstStyle/>
          <a:p>
            <a:pPr algn="just"/>
            <a:r>
              <a:rPr lang="ru-RU" dirty="0" smtClean="0"/>
              <a:t>Доля векселей в общем объеме выпущенных долговых ценных бумаг составляет 20%.</a:t>
            </a:r>
          </a:p>
          <a:p>
            <a:pPr algn="just"/>
            <a:r>
              <a:rPr lang="ru-RU" dirty="0" smtClean="0"/>
              <a:t> В настоящее время в условиях кризиса, обусловленного пандемией и падением цен на большинство сырьевых товаров, вексель как долговой инструмент достаточно востребован коммерческими организациями, как средство расчетов. Поэтому для многих организаций вексель является не только удобным финансовым инструментом, позволяющим пополнять оборотные средства, но и инструментом, используемым в мошеннических схемах</a:t>
            </a:r>
            <a:endParaRPr lang="ru-RU" dirty="0"/>
          </a:p>
        </p:txBody>
      </p:sp>
      <p:pic>
        <p:nvPicPr>
          <p:cNvPr id="5" name="Рисунок 4"/>
          <p:cNvPicPr>
            <a:picLocks noChangeAspect="1"/>
          </p:cNvPicPr>
          <p:nvPr/>
        </p:nvPicPr>
        <p:blipFill rotWithShape="1">
          <a:blip r:embed="rId2"/>
          <a:srcRect r="3093"/>
          <a:stretch/>
        </p:blipFill>
        <p:spPr>
          <a:xfrm>
            <a:off x="3464432" y="1887462"/>
            <a:ext cx="5696038" cy="4032448"/>
          </a:xfrm>
          <a:prstGeom prst="rect">
            <a:avLst/>
          </a:prstGeom>
        </p:spPr>
      </p:pic>
      <p:pic>
        <p:nvPicPr>
          <p:cNvPr id="6" name="Picture 9" descr="Picture4"/>
          <p:cNvPicPr>
            <a:picLocks noChangeAspect="1" noChangeArrowheads="1"/>
          </p:cNvPicPr>
          <p:nvPr/>
        </p:nvPicPr>
        <p:blipFill>
          <a:blip r:embed="rId3" cstate="print"/>
          <a:srcRect/>
          <a:stretch>
            <a:fillRect/>
          </a:stretch>
        </p:blipFill>
        <p:spPr bwMode="gray">
          <a:xfrm>
            <a:off x="164657" y="1200137"/>
            <a:ext cx="806943" cy="687325"/>
          </a:xfrm>
          <a:prstGeom prst="rect">
            <a:avLst/>
          </a:prstGeom>
          <a:noFill/>
        </p:spPr>
      </p:pic>
    </p:spTree>
    <p:extLst>
      <p:ext uri="{BB962C8B-B14F-4D97-AF65-F5344CB8AC3E}">
        <p14:creationId xmlns:p14="http://schemas.microsoft.com/office/powerpoint/2010/main" val="2861084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4624"/>
            <a:ext cx="7787208" cy="1143000"/>
          </a:xfrm>
        </p:spPr>
        <p:txBody>
          <a:bodyPr/>
          <a:lstStyle/>
          <a:p>
            <a:r>
              <a:rPr lang="ru-RU" dirty="0" smtClean="0">
                <a:solidFill>
                  <a:schemeClr val="tx1"/>
                </a:solidFill>
              </a:rPr>
              <a:t>Актуальность вопроса</a:t>
            </a:r>
            <a:endParaRPr lang="ru-RU" dirty="0">
              <a:solidFill>
                <a:schemeClr val="tx1"/>
              </a:solidFill>
            </a:endParaRPr>
          </a:p>
        </p:txBody>
      </p:sp>
      <p:sp>
        <p:nvSpPr>
          <p:cNvPr id="16" name="Rectangle 26"/>
          <p:cNvSpPr>
            <a:spLocks noChangeArrowheads="1"/>
          </p:cNvSpPr>
          <p:nvPr/>
        </p:nvSpPr>
        <p:spPr bwMode="black">
          <a:xfrm>
            <a:off x="1907704" y="3212976"/>
            <a:ext cx="184731" cy="400110"/>
          </a:xfrm>
          <a:prstGeom prst="rect">
            <a:avLst/>
          </a:prstGeom>
          <a:noFill/>
          <a:ln w="9525" algn="ctr">
            <a:noFill/>
            <a:miter lim="800000"/>
            <a:headEnd/>
            <a:tailEnd/>
          </a:ln>
          <a:effectLst/>
        </p:spPr>
        <p:txBody>
          <a:bodyPr wrap="none">
            <a:spAutoFit/>
          </a:bodyPr>
          <a:lstStyle/>
          <a:p>
            <a:pPr algn="ctr"/>
            <a:endParaRPr lang="en-US" sz="2000" b="1" dirty="0">
              <a:solidFill>
                <a:srgbClr val="FFFFFF"/>
              </a:solidFill>
              <a:latin typeface="Arial" charset="0"/>
            </a:endParaRPr>
          </a:p>
        </p:txBody>
      </p:sp>
      <p:sp>
        <p:nvSpPr>
          <p:cNvPr id="15" name="Прямоугольник 14"/>
          <p:cNvSpPr/>
          <p:nvPr/>
        </p:nvSpPr>
        <p:spPr>
          <a:xfrm>
            <a:off x="500214" y="978039"/>
            <a:ext cx="7999556" cy="923330"/>
          </a:xfrm>
          <a:prstGeom prst="rect">
            <a:avLst/>
          </a:prstGeom>
        </p:spPr>
        <p:txBody>
          <a:bodyPr wrap="square">
            <a:spAutoFit/>
          </a:bodyPr>
          <a:lstStyle/>
          <a:p>
            <a:pPr algn="just"/>
            <a:r>
              <a:rPr lang="ru-RU" dirty="0"/>
              <a:t>Наиболее часто векселя используют при преднамеренном банкротстве, при мошенничестве с кредитами. Судебная практика при рассмотрении дел </a:t>
            </a:r>
            <a:r>
              <a:rPr lang="ru-RU" dirty="0" smtClean="0"/>
              <a:t>столкнулась </a:t>
            </a:r>
            <a:r>
              <a:rPr lang="ru-RU" dirty="0"/>
              <a:t>со схемами недобросовестного использования </a:t>
            </a:r>
            <a:r>
              <a:rPr lang="ru-RU" dirty="0" smtClean="0"/>
              <a:t>векселей </a:t>
            </a:r>
            <a:endParaRPr lang="ru-RU" dirty="0"/>
          </a:p>
        </p:txBody>
      </p:sp>
      <p:grpSp>
        <p:nvGrpSpPr>
          <p:cNvPr id="9" name="Group 19"/>
          <p:cNvGrpSpPr>
            <a:grpSpLocks/>
          </p:cNvGrpSpPr>
          <p:nvPr/>
        </p:nvGrpSpPr>
        <p:grpSpPr bwMode="auto">
          <a:xfrm>
            <a:off x="380445" y="2323703"/>
            <a:ext cx="4032448" cy="1565365"/>
            <a:chOff x="2140" y="2071"/>
            <a:chExt cx="1484" cy="330"/>
          </a:xfrm>
        </p:grpSpPr>
        <p:sp>
          <p:nvSpPr>
            <p:cNvPr id="10" name="AutoShape 20"/>
            <p:cNvSpPr>
              <a:spLocks noChangeArrowheads="1"/>
            </p:cNvSpPr>
            <p:nvPr/>
          </p:nvSpPr>
          <p:spPr bwMode="ltGray">
            <a:xfrm>
              <a:off x="2140" y="2071"/>
              <a:ext cx="1484" cy="330"/>
            </a:xfrm>
            <a:prstGeom prst="roundRect">
              <a:avLst>
                <a:gd name="adj" fmla="val 16667"/>
              </a:avLst>
            </a:prstGeom>
            <a:solidFill>
              <a:schemeClr val="folHlink"/>
            </a:solidFill>
            <a:ln w="38100" algn="ctr">
              <a:solidFill>
                <a:srgbClr val="FFFFFF">
                  <a:alpha val="70000"/>
                </a:srgbClr>
              </a:solidFill>
              <a:round/>
              <a:headEnd/>
              <a:tailEnd/>
            </a:ln>
            <a:effectLst/>
          </p:spPr>
          <p:txBody>
            <a:bodyPr wrap="none" anchor="ctr"/>
            <a:lstStyle/>
            <a:p>
              <a:endParaRPr lang="ru-RU"/>
            </a:p>
          </p:txBody>
        </p:sp>
        <p:sp>
          <p:nvSpPr>
            <p:cNvPr id="11" name="AutoShape 21"/>
            <p:cNvSpPr>
              <a:spLocks noChangeArrowheads="1"/>
            </p:cNvSpPr>
            <p:nvPr/>
          </p:nvSpPr>
          <p:spPr bwMode="ltGray">
            <a:xfrm>
              <a:off x="2163" y="2091"/>
              <a:ext cx="1432" cy="134"/>
            </a:xfrm>
            <a:prstGeom prst="roundRect">
              <a:avLst>
                <a:gd name="adj" fmla="val 28356"/>
              </a:avLst>
            </a:prstGeom>
            <a:gradFill rotWithShape="1">
              <a:gsLst>
                <a:gs pos="0">
                  <a:srgbClr val="FFFFFF">
                    <a:alpha val="70000"/>
                  </a:srgbClr>
                </a:gs>
                <a:gs pos="100000">
                  <a:schemeClr val="folHlink">
                    <a:alpha val="70000"/>
                  </a:schemeClr>
                </a:gs>
              </a:gsLst>
              <a:lin ang="5400000" scaled="1"/>
            </a:gradFill>
            <a:ln w="9525" algn="ctr">
              <a:noFill/>
              <a:round/>
              <a:headEnd/>
              <a:tailEnd/>
            </a:ln>
            <a:effectLst/>
          </p:spPr>
          <p:txBody>
            <a:bodyPr wrap="none" anchor="ctr"/>
            <a:lstStyle/>
            <a:p>
              <a:endParaRPr lang="ru-RU"/>
            </a:p>
          </p:txBody>
        </p:sp>
      </p:grpSp>
      <p:grpSp>
        <p:nvGrpSpPr>
          <p:cNvPr id="12" name="Group 19"/>
          <p:cNvGrpSpPr>
            <a:grpSpLocks/>
          </p:cNvGrpSpPr>
          <p:nvPr/>
        </p:nvGrpSpPr>
        <p:grpSpPr bwMode="auto">
          <a:xfrm>
            <a:off x="4623388" y="2291670"/>
            <a:ext cx="4245166" cy="1553380"/>
            <a:chOff x="2140" y="2071"/>
            <a:chExt cx="1484" cy="330"/>
          </a:xfrm>
        </p:grpSpPr>
        <p:sp>
          <p:nvSpPr>
            <p:cNvPr id="14" name="AutoShape 20"/>
            <p:cNvSpPr>
              <a:spLocks noChangeArrowheads="1"/>
            </p:cNvSpPr>
            <p:nvPr/>
          </p:nvSpPr>
          <p:spPr bwMode="ltGray">
            <a:xfrm>
              <a:off x="2140" y="2071"/>
              <a:ext cx="1484" cy="330"/>
            </a:xfrm>
            <a:prstGeom prst="roundRect">
              <a:avLst>
                <a:gd name="adj" fmla="val 16667"/>
              </a:avLst>
            </a:prstGeom>
            <a:solidFill>
              <a:schemeClr val="folHlink"/>
            </a:solidFill>
            <a:ln w="38100" algn="ctr">
              <a:solidFill>
                <a:srgbClr val="FFFFFF">
                  <a:alpha val="70000"/>
                </a:srgbClr>
              </a:solidFill>
              <a:round/>
              <a:headEnd/>
              <a:tailEnd/>
            </a:ln>
            <a:effectLst/>
          </p:spPr>
          <p:txBody>
            <a:bodyPr wrap="none" anchor="ctr"/>
            <a:lstStyle/>
            <a:p>
              <a:endParaRPr lang="ru-RU"/>
            </a:p>
          </p:txBody>
        </p:sp>
        <p:sp>
          <p:nvSpPr>
            <p:cNvPr id="17" name="AutoShape 21"/>
            <p:cNvSpPr>
              <a:spLocks noChangeArrowheads="1"/>
            </p:cNvSpPr>
            <p:nvPr/>
          </p:nvSpPr>
          <p:spPr bwMode="ltGray">
            <a:xfrm>
              <a:off x="2163" y="2091"/>
              <a:ext cx="1432" cy="134"/>
            </a:xfrm>
            <a:prstGeom prst="roundRect">
              <a:avLst>
                <a:gd name="adj" fmla="val 28356"/>
              </a:avLst>
            </a:prstGeom>
            <a:gradFill rotWithShape="1">
              <a:gsLst>
                <a:gs pos="0">
                  <a:srgbClr val="FFFFFF">
                    <a:alpha val="70000"/>
                  </a:srgbClr>
                </a:gs>
                <a:gs pos="100000">
                  <a:schemeClr val="folHlink">
                    <a:alpha val="70000"/>
                  </a:schemeClr>
                </a:gs>
              </a:gsLst>
              <a:lin ang="5400000" scaled="1"/>
            </a:gradFill>
            <a:ln w="9525" algn="ctr">
              <a:noFill/>
              <a:round/>
              <a:headEnd/>
              <a:tailEnd/>
            </a:ln>
            <a:effectLst/>
          </p:spPr>
          <p:txBody>
            <a:bodyPr wrap="none" anchor="ctr"/>
            <a:lstStyle/>
            <a:p>
              <a:endParaRPr lang="ru-RU"/>
            </a:p>
          </p:txBody>
        </p:sp>
      </p:grpSp>
      <p:grpSp>
        <p:nvGrpSpPr>
          <p:cNvPr id="23" name="Group 19"/>
          <p:cNvGrpSpPr>
            <a:grpSpLocks/>
          </p:cNvGrpSpPr>
          <p:nvPr/>
        </p:nvGrpSpPr>
        <p:grpSpPr bwMode="auto">
          <a:xfrm>
            <a:off x="4553950" y="4417451"/>
            <a:ext cx="4480193" cy="1794980"/>
            <a:chOff x="2140" y="2071"/>
            <a:chExt cx="1484" cy="330"/>
          </a:xfrm>
        </p:grpSpPr>
        <p:sp>
          <p:nvSpPr>
            <p:cNvPr id="24" name="AutoShape 20"/>
            <p:cNvSpPr>
              <a:spLocks noChangeArrowheads="1"/>
            </p:cNvSpPr>
            <p:nvPr/>
          </p:nvSpPr>
          <p:spPr bwMode="ltGray">
            <a:xfrm>
              <a:off x="2140" y="2071"/>
              <a:ext cx="1484" cy="330"/>
            </a:xfrm>
            <a:prstGeom prst="roundRect">
              <a:avLst>
                <a:gd name="adj" fmla="val 16667"/>
              </a:avLst>
            </a:prstGeom>
            <a:solidFill>
              <a:schemeClr val="folHlink"/>
            </a:solidFill>
            <a:ln w="38100" algn="ctr">
              <a:solidFill>
                <a:srgbClr val="FFFFFF">
                  <a:alpha val="70000"/>
                </a:srgbClr>
              </a:solidFill>
              <a:round/>
              <a:headEnd/>
              <a:tailEnd/>
            </a:ln>
            <a:effectLst/>
          </p:spPr>
          <p:txBody>
            <a:bodyPr wrap="none" anchor="ctr"/>
            <a:lstStyle/>
            <a:p>
              <a:endParaRPr lang="ru-RU"/>
            </a:p>
          </p:txBody>
        </p:sp>
        <p:sp>
          <p:nvSpPr>
            <p:cNvPr id="25" name="AutoShape 21"/>
            <p:cNvSpPr>
              <a:spLocks noChangeArrowheads="1"/>
            </p:cNvSpPr>
            <p:nvPr/>
          </p:nvSpPr>
          <p:spPr bwMode="ltGray">
            <a:xfrm>
              <a:off x="2163" y="2091"/>
              <a:ext cx="1432" cy="134"/>
            </a:xfrm>
            <a:prstGeom prst="roundRect">
              <a:avLst>
                <a:gd name="adj" fmla="val 28356"/>
              </a:avLst>
            </a:prstGeom>
            <a:gradFill rotWithShape="1">
              <a:gsLst>
                <a:gs pos="0">
                  <a:srgbClr val="FFFFFF">
                    <a:alpha val="70000"/>
                  </a:srgbClr>
                </a:gs>
                <a:gs pos="100000">
                  <a:schemeClr val="folHlink">
                    <a:alpha val="70000"/>
                  </a:schemeClr>
                </a:gs>
              </a:gsLst>
              <a:lin ang="5400000" scaled="1"/>
            </a:gradFill>
            <a:ln w="9525" algn="ctr">
              <a:noFill/>
              <a:round/>
              <a:headEnd/>
              <a:tailEnd/>
            </a:ln>
            <a:effectLst/>
          </p:spPr>
          <p:txBody>
            <a:bodyPr wrap="none" anchor="ctr"/>
            <a:lstStyle/>
            <a:p>
              <a:endParaRPr lang="ru-RU"/>
            </a:p>
          </p:txBody>
        </p:sp>
      </p:grpSp>
      <p:sp>
        <p:nvSpPr>
          <p:cNvPr id="5" name="Прямоугольник 4"/>
          <p:cNvSpPr/>
          <p:nvPr/>
        </p:nvSpPr>
        <p:spPr>
          <a:xfrm>
            <a:off x="500214" y="2418512"/>
            <a:ext cx="3984081" cy="1477328"/>
          </a:xfrm>
          <a:prstGeom prst="rect">
            <a:avLst/>
          </a:prstGeom>
        </p:spPr>
        <p:txBody>
          <a:bodyPr wrap="square">
            <a:spAutoFit/>
          </a:bodyPr>
          <a:lstStyle/>
          <a:p>
            <a:pPr algn="ctr"/>
            <a:r>
              <a:rPr lang="ru-RU" dirty="0"/>
              <a:t>создание искусственной кредиторской задолженности должника с целью закрепления преимущественного положения перед остальными кредиторами в деле о банкротстве</a:t>
            </a:r>
          </a:p>
        </p:txBody>
      </p:sp>
      <p:sp>
        <p:nvSpPr>
          <p:cNvPr id="6" name="Прямоугольник 5"/>
          <p:cNvSpPr/>
          <p:nvPr/>
        </p:nvSpPr>
        <p:spPr>
          <a:xfrm>
            <a:off x="4689182" y="2438278"/>
            <a:ext cx="4103385" cy="1200329"/>
          </a:xfrm>
          <a:prstGeom prst="rect">
            <a:avLst/>
          </a:prstGeom>
        </p:spPr>
        <p:txBody>
          <a:bodyPr wrap="square">
            <a:spAutoFit/>
          </a:bodyPr>
          <a:lstStyle/>
          <a:p>
            <a:pPr algn="ctr"/>
            <a:r>
              <a:rPr lang="ru-RU" dirty="0" smtClean="0">
                <a:ea typeface="Times New Roman" panose="02020603050405020304" pitchFamily="18" charset="0"/>
              </a:rPr>
              <a:t>для </a:t>
            </a:r>
            <a:r>
              <a:rPr lang="ru-RU" dirty="0">
                <a:ea typeface="Times New Roman" panose="02020603050405020304" pitchFamily="18" charset="0"/>
              </a:rPr>
              <a:t>совершения операций в целях легализации (отмывания) доходов, полученных преступным путем, или финансирования терроризма </a:t>
            </a:r>
            <a:endParaRPr lang="ru-RU" dirty="0"/>
          </a:p>
        </p:txBody>
      </p:sp>
      <p:sp>
        <p:nvSpPr>
          <p:cNvPr id="7" name="Прямоугольник 6"/>
          <p:cNvSpPr/>
          <p:nvPr/>
        </p:nvSpPr>
        <p:spPr>
          <a:xfrm>
            <a:off x="4553732" y="4458105"/>
            <a:ext cx="4568645" cy="1754326"/>
          </a:xfrm>
          <a:prstGeom prst="rect">
            <a:avLst/>
          </a:prstGeom>
        </p:spPr>
        <p:txBody>
          <a:bodyPr wrap="square">
            <a:spAutoFit/>
          </a:bodyPr>
          <a:lstStyle/>
          <a:p>
            <a:pPr algn="ctr"/>
            <a:r>
              <a:rPr lang="ru-RU" dirty="0">
                <a:ea typeface="Times New Roman" panose="02020603050405020304" pitchFamily="18" charset="0"/>
              </a:rPr>
              <a:t>схема, в расчетах с которой замешана офшорная компания, когда полученные кредитные средства используются на покупку векселей, после чего данные кредитные средства обналичиваются через офшорные компании</a:t>
            </a:r>
          </a:p>
        </p:txBody>
      </p:sp>
      <p:grpSp>
        <p:nvGrpSpPr>
          <p:cNvPr id="22" name="Group 19"/>
          <p:cNvGrpSpPr>
            <a:grpSpLocks/>
          </p:cNvGrpSpPr>
          <p:nvPr/>
        </p:nvGrpSpPr>
        <p:grpSpPr bwMode="auto">
          <a:xfrm>
            <a:off x="323527" y="4417452"/>
            <a:ext cx="4089365" cy="1794980"/>
            <a:chOff x="2140" y="2071"/>
            <a:chExt cx="1484" cy="330"/>
          </a:xfrm>
        </p:grpSpPr>
        <p:sp>
          <p:nvSpPr>
            <p:cNvPr id="26" name="AutoShape 20"/>
            <p:cNvSpPr>
              <a:spLocks noChangeArrowheads="1"/>
            </p:cNvSpPr>
            <p:nvPr/>
          </p:nvSpPr>
          <p:spPr bwMode="ltGray">
            <a:xfrm>
              <a:off x="2140" y="2071"/>
              <a:ext cx="1484" cy="330"/>
            </a:xfrm>
            <a:prstGeom prst="roundRect">
              <a:avLst>
                <a:gd name="adj" fmla="val 16667"/>
              </a:avLst>
            </a:prstGeom>
            <a:solidFill>
              <a:schemeClr val="folHlink"/>
            </a:solidFill>
            <a:ln w="38100" algn="ctr">
              <a:solidFill>
                <a:srgbClr val="FFFFFF">
                  <a:alpha val="70000"/>
                </a:srgbClr>
              </a:solidFill>
              <a:round/>
              <a:headEnd/>
              <a:tailEnd/>
            </a:ln>
            <a:effectLst/>
          </p:spPr>
          <p:txBody>
            <a:bodyPr wrap="none" anchor="ctr"/>
            <a:lstStyle/>
            <a:p>
              <a:endParaRPr lang="ru-RU"/>
            </a:p>
          </p:txBody>
        </p:sp>
        <p:sp>
          <p:nvSpPr>
            <p:cNvPr id="27" name="AutoShape 21"/>
            <p:cNvSpPr>
              <a:spLocks noChangeArrowheads="1"/>
            </p:cNvSpPr>
            <p:nvPr/>
          </p:nvSpPr>
          <p:spPr bwMode="ltGray">
            <a:xfrm>
              <a:off x="2163" y="2091"/>
              <a:ext cx="1432" cy="134"/>
            </a:xfrm>
            <a:prstGeom prst="roundRect">
              <a:avLst>
                <a:gd name="adj" fmla="val 28356"/>
              </a:avLst>
            </a:prstGeom>
            <a:gradFill rotWithShape="1">
              <a:gsLst>
                <a:gs pos="0">
                  <a:srgbClr val="FFFFFF">
                    <a:alpha val="70000"/>
                  </a:srgbClr>
                </a:gs>
                <a:gs pos="100000">
                  <a:schemeClr val="folHlink">
                    <a:alpha val="70000"/>
                  </a:schemeClr>
                </a:gs>
              </a:gsLst>
              <a:lin ang="5400000" scaled="1"/>
            </a:gradFill>
            <a:ln w="9525" algn="ctr">
              <a:noFill/>
              <a:round/>
              <a:headEnd/>
              <a:tailEnd/>
            </a:ln>
            <a:effectLst/>
          </p:spPr>
          <p:txBody>
            <a:bodyPr wrap="none" anchor="ctr"/>
            <a:lstStyle/>
            <a:p>
              <a:endParaRPr lang="ru-RU"/>
            </a:p>
          </p:txBody>
        </p:sp>
      </p:grpSp>
      <p:sp>
        <p:nvSpPr>
          <p:cNvPr id="28" name="Прямоугольник 27"/>
          <p:cNvSpPr/>
          <p:nvPr/>
        </p:nvSpPr>
        <p:spPr>
          <a:xfrm>
            <a:off x="614474" y="4793444"/>
            <a:ext cx="3490938" cy="923330"/>
          </a:xfrm>
          <a:prstGeom prst="rect">
            <a:avLst/>
          </a:prstGeom>
        </p:spPr>
        <p:txBody>
          <a:bodyPr wrap="square">
            <a:spAutoFit/>
          </a:bodyPr>
          <a:lstStyle/>
          <a:p>
            <a:pPr algn="ctr"/>
            <a:r>
              <a:rPr lang="ru-RU" dirty="0">
                <a:ea typeface="Times New Roman" panose="02020603050405020304" pitchFamily="18" charset="0"/>
              </a:rPr>
              <a:t>помощь должникам в погашении их задолженности перед банками через выдачу </a:t>
            </a:r>
            <a:r>
              <a:rPr lang="ru-RU" dirty="0" smtClean="0">
                <a:ea typeface="Times New Roman" panose="02020603050405020304" pitchFamily="18" charset="0"/>
              </a:rPr>
              <a:t>векселей</a:t>
            </a:r>
            <a:endParaRPr lang="ru-RU" dirty="0">
              <a:ea typeface="Times New Roman" panose="02020603050405020304" pitchFamily="18" charset="0"/>
            </a:endParaRPr>
          </a:p>
        </p:txBody>
      </p:sp>
      <p:pic>
        <p:nvPicPr>
          <p:cNvPr id="29" name="Picture 11" descr="Picture4"/>
          <p:cNvPicPr>
            <a:picLocks noChangeAspect="1" noChangeArrowheads="1"/>
          </p:cNvPicPr>
          <p:nvPr/>
        </p:nvPicPr>
        <p:blipFill>
          <a:blip r:embed="rId3" cstate="print"/>
          <a:srcRect/>
          <a:stretch>
            <a:fillRect/>
          </a:stretch>
        </p:blipFill>
        <p:spPr bwMode="gray">
          <a:xfrm>
            <a:off x="450193" y="2435219"/>
            <a:ext cx="674687" cy="573088"/>
          </a:xfrm>
          <a:prstGeom prst="rect">
            <a:avLst/>
          </a:prstGeom>
          <a:noFill/>
        </p:spPr>
      </p:pic>
      <p:pic>
        <p:nvPicPr>
          <p:cNvPr id="30" name="Picture 11" descr="Picture4"/>
          <p:cNvPicPr>
            <a:picLocks noChangeAspect="1" noChangeArrowheads="1"/>
          </p:cNvPicPr>
          <p:nvPr/>
        </p:nvPicPr>
        <p:blipFill>
          <a:blip r:embed="rId3" cstate="print"/>
          <a:srcRect/>
          <a:stretch>
            <a:fillRect/>
          </a:stretch>
        </p:blipFill>
        <p:spPr bwMode="gray">
          <a:xfrm>
            <a:off x="4701828" y="2385814"/>
            <a:ext cx="674687" cy="573088"/>
          </a:xfrm>
          <a:prstGeom prst="rect">
            <a:avLst/>
          </a:prstGeom>
          <a:noFill/>
        </p:spPr>
      </p:pic>
      <p:pic>
        <p:nvPicPr>
          <p:cNvPr id="31" name="Picture 11" descr="Picture4"/>
          <p:cNvPicPr>
            <a:picLocks noChangeAspect="1" noChangeArrowheads="1"/>
          </p:cNvPicPr>
          <p:nvPr/>
        </p:nvPicPr>
        <p:blipFill>
          <a:blip r:embed="rId3" cstate="print"/>
          <a:srcRect/>
          <a:stretch>
            <a:fillRect/>
          </a:stretch>
        </p:blipFill>
        <p:spPr bwMode="gray">
          <a:xfrm>
            <a:off x="386816" y="4550477"/>
            <a:ext cx="674687" cy="573088"/>
          </a:xfrm>
          <a:prstGeom prst="rect">
            <a:avLst/>
          </a:prstGeom>
          <a:noFill/>
        </p:spPr>
      </p:pic>
      <p:pic>
        <p:nvPicPr>
          <p:cNvPr id="32" name="Picture 11" descr="Picture4"/>
          <p:cNvPicPr>
            <a:picLocks noChangeAspect="1" noChangeArrowheads="1"/>
          </p:cNvPicPr>
          <p:nvPr/>
        </p:nvPicPr>
        <p:blipFill>
          <a:blip r:embed="rId3" cstate="print"/>
          <a:srcRect/>
          <a:stretch>
            <a:fillRect/>
          </a:stretch>
        </p:blipFill>
        <p:spPr bwMode="gray">
          <a:xfrm>
            <a:off x="4666704" y="4583641"/>
            <a:ext cx="674687" cy="573088"/>
          </a:xfrm>
          <a:prstGeom prst="rect">
            <a:avLst/>
          </a:prstGeom>
          <a:noFill/>
        </p:spPr>
      </p:pic>
    </p:spTree>
    <p:extLst>
      <p:ext uri="{BB962C8B-B14F-4D97-AF65-F5344CB8AC3E}">
        <p14:creationId xmlns:p14="http://schemas.microsoft.com/office/powerpoint/2010/main" val="32903455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3" name="AutoShape 3"/>
          <p:cNvSpPr>
            <a:spLocks noChangeArrowheads="1"/>
          </p:cNvSpPr>
          <p:nvPr/>
        </p:nvSpPr>
        <p:spPr bwMode="gray">
          <a:xfrm>
            <a:off x="899592" y="1512736"/>
            <a:ext cx="6983933" cy="1354410"/>
          </a:xfrm>
          <a:prstGeom prst="roundRect">
            <a:avLst>
              <a:gd name="adj" fmla="val 11921"/>
            </a:avLst>
          </a:prstGeom>
          <a:gradFill rotWithShape="1">
            <a:gsLst>
              <a:gs pos="95484">
                <a:srgbClr val="C7CAE7"/>
              </a:gs>
              <a:gs pos="93968">
                <a:srgbClr val="C4C9E7"/>
              </a:gs>
              <a:gs pos="90937">
                <a:srgbClr val="BFC7E6"/>
              </a:gs>
              <a:gs pos="84875">
                <a:srgbClr val="B5C2E5"/>
              </a:gs>
              <a:gs pos="100000">
                <a:srgbClr val="A1B8E3"/>
              </a:gs>
              <a:gs pos="48500">
                <a:srgbClr val="79A5DE"/>
              </a:gs>
              <a:gs pos="97000">
                <a:schemeClr val="tx2">
                  <a:lumMod val="20000"/>
                  <a:lumOff val="80000"/>
                </a:schemeClr>
              </a:gs>
              <a:gs pos="0">
                <a:schemeClr val="accent2"/>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r>
              <a:rPr lang="ru-RU" dirty="0"/>
              <a:t>действительная стоимость векселя не может быть </a:t>
            </a:r>
            <a:r>
              <a:rPr lang="ru-RU" dirty="0" smtClean="0"/>
              <a:t>автоматически</a:t>
            </a:r>
          </a:p>
          <a:p>
            <a:r>
              <a:rPr lang="ru-RU" dirty="0" smtClean="0"/>
              <a:t> </a:t>
            </a:r>
            <a:r>
              <a:rPr lang="ru-RU" dirty="0"/>
              <a:t>равна его номиналу или цене, указанной в </a:t>
            </a:r>
            <a:r>
              <a:rPr lang="ru-RU" dirty="0" smtClean="0"/>
              <a:t>двустороннем</a:t>
            </a:r>
          </a:p>
          <a:p>
            <a:r>
              <a:rPr lang="ru-RU" dirty="0" smtClean="0"/>
              <a:t> </a:t>
            </a:r>
            <a:r>
              <a:rPr lang="ru-RU" dirty="0"/>
              <a:t>соглашении, зависит от ликвидности и иных </a:t>
            </a:r>
            <a:r>
              <a:rPr lang="ru-RU" dirty="0" smtClean="0"/>
              <a:t>факторов</a:t>
            </a:r>
          </a:p>
          <a:p>
            <a:r>
              <a:rPr lang="ru-RU" dirty="0" smtClean="0"/>
              <a:t> </a:t>
            </a:r>
            <a:r>
              <a:rPr lang="ru-RU" dirty="0"/>
              <a:t>(Определение ВАС от 02.06.2011 № ВАС-5620/11</a:t>
            </a:r>
            <a:r>
              <a:rPr lang="ru-RU" dirty="0" smtClean="0"/>
              <a:t>)</a:t>
            </a:r>
            <a:endParaRPr lang="ru-RU" dirty="0"/>
          </a:p>
        </p:txBody>
      </p:sp>
      <p:sp>
        <p:nvSpPr>
          <p:cNvPr id="4" name="AutoShape 4"/>
          <p:cNvSpPr>
            <a:spLocks noChangeArrowheads="1"/>
          </p:cNvSpPr>
          <p:nvPr/>
        </p:nvSpPr>
        <p:spPr bwMode="gray">
          <a:xfrm>
            <a:off x="941432" y="3178128"/>
            <a:ext cx="6975996" cy="1514475"/>
          </a:xfrm>
          <a:prstGeom prst="roundRect">
            <a:avLst>
              <a:gd name="adj" fmla="val 11921"/>
            </a:avLst>
          </a:prstGeom>
          <a:gradFill rotWithShape="1">
            <a:gsLst>
              <a:gs pos="100000">
                <a:schemeClr val="accent2"/>
              </a:gs>
              <a:gs pos="68000">
                <a:schemeClr val="tx2">
                  <a:lumMod val="20000"/>
                  <a:lumOff val="80000"/>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endParaRPr lang="ru-RU"/>
          </a:p>
        </p:txBody>
      </p:sp>
      <p:sp>
        <p:nvSpPr>
          <p:cNvPr id="5" name="AutoShape 5"/>
          <p:cNvSpPr>
            <a:spLocks noChangeArrowheads="1"/>
          </p:cNvSpPr>
          <p:nvPr/>
        </p:nvSpPr>
        <p:spPr bwMode="gray">
          <a:xfrm>
            <a:off x="899592" y="4997450"/>
            <a:ext cx="6983933" cy="1455886"/>
          </a:xfrm>
          <a:prstGeom prst="roundRect">
            <a:avLst>
              <a:gd name="adj" fmla="val 11921"/>
            </a:avLst>
          </a:prstGeom>
          <a:gradFill rotWithShape="1">
            <a:gsLst>
              <a:gs pos="92000">
                <a:schemeClr val="tx2">
                  <a:lumMod val="40000"/>
                  <a:lumOff val="60000"/>
                </a:schemeClr>
              </a:gs>
              <a:gs pos="100000">
                <a:schemeClr val="hlink">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r>
              <a:rPr lang="ru-RU" dirty="0"/>
              <a:t>необходимость судебной проверки </a:t>
            </a:r>
            <a:r>
              <a:rPr lang="ru-RU" dirty="0" smtClean="0"/>
              <a:t>добросовестности</a:t>
            </a:r>
          </a:p>
          <a:p>
            <a:r>
              <a:rPr lang="ru-RU" dirty="0" smtClean="0"/>
              <a:t> </a:t>
            </a:r>
            <a:r>
              <a:rPr lang="ru-RU" dirty="0"/>
              <a:t>векселедержателя во избежание формирования </a:t>
            </a:r>
            <a:r>
              <a:rPr lang="ru-RU" dirty="0" smtClean="0"/>
              <a:t>несуществующей</a:t>
            </a:r>
          </a:p>
          <a:p>
            <a:r>
              <a:rPr lang="ru-RU" dirty="0" smtClean="0"/>
              <a:t> кредиторской задолженности </a:t>
            </a:r>
            <a:r>
              <a:rPr lang="ru-RU" dirty="0"/>
              <a:t>(Определение ВС от 02.09.2019 </a:t>
            </a:r>
            <a:endParaRPr lang="ru-RU" dirty="0" smtClean="0"/>
          </a:p>
          <a:p>
            <a:r>
              <a:rPr lang="ru-RU" dirty="0" smtClean="0">
                <a:hlinkClick r:id="rId2"/>
              </a:rPr>
              <a:t>№ 306-ЭС19-11667</a:t>
            </a:r>
            <a:r>
              <a:rPr lang="ru-RU" dirty="0" smtClean="0"/>
              <a:t>).</a:t>
            </a:r>
            <a:endParaRPr lang="ru-RU" dirty="0"/>
          </a:p>
        </p:txBody>
      </p:sp>
      <p:sp>
        <p:nvSpPr>
          <p:cNvPr id="6" name="AutoShape 6"/>
          <p:cNvSpPr>
            <a:spLocks noChangeArrowheads="1"/>
          </p:cNvSpPr>
          <p:nvPr/>
        </p:nvSpPr>
        <p:spPr bwMode="gray">
          <a:xfrm flipV="1">
            <a:off x="1427163" y="2718148"/>
            <a:ext cx="6397625" cy="661987"/>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accent2">
                  <a:alpha val="39999"/>
                </a:schemeClr>
              </a:gs>
              <a:gs pos="100000">
                <a:schemeClr val="accent2">
                  <a:gamma/>
                  <a:tint val="0"/>
                  <a:invGamma/>
                  <a:alpha val="0"/>
                </a:schemeClr>
              </a:gs>
            </a:gsLst>
            <a:lin ang="5400000" scaled="1"/>
          </a:gradFill>
          <a:ln w="9525" algn="ctr">
            <a:noFill/>
            <a:miter lim="800000"/>
            <a:headEnd/>
            <a:tailEnd/>
          </a:ln>
          <a:effectLst/>
        </p:spPr>
        <p:txBody>
          <a:bodyPr wrap="none" anchor="ctr"/>
          <a:lstStyle/>
          <a:p>
            <a:endParaRPr lang="ru-RU"/>
          </a:p>
        </p:txBody>
      </p:sp>
      <p:sp>
        <p:nvSpPr>
          <p:cNvPr id="7" name="AutoShape 7"/>
          <p:cNvSpPr>
            <a:spLocks noChangeArrowheads="1"/>
          </p:cNvSpPr>
          <p:nvPr/>
        </p:nvSpPr>
        <p:spPr bwMode="gray">
          <a:xfrm flipV="1">
            <a:off x="1296988" y="1219200"/>
            <a:ext cx="6502400" cy="665163"/>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accent1">
                  <a:alpha val="39999"/>
                </a:schemeClr>
              </a:gs>
              <a:gs pos="100000">
                <a:schemeClr val="accent1">
                  <a:gamma/>
                  <a:tint val="0"/>
                  <a:invGamma/>
                  <a:alpha val="0"/>
                </a:schemeClr>
              </a:gs>
            </a:gsLst>
            <a:lin ang="5400000" scaled="1"/>
          </a:gradFill>
          <a:ln w="9525" algn="ctr">
            <a:noFill/>
            <a:miter lim="800000"/>
            <a:headEnd/>
            <a:tailEnd/>
          </a:ln>
          <a:effectLst/>
        </p:spPr>
        <p:txBody>
          <a:bodyPr wrap="none" anchor="ctr"/>
          <a:lstStyle/>
          <a:p>
            <a:endParaRPr lang="ru-RU"/>
          </a:p>
        </p:txBody>
      </p:sp>
      <p:sp>
        <p:nvSpPr>
          <p:cNvPr id="8" name="AutoShape 8"/>
          <p:cNvSpPr>
            <a:spLocks noChangeArrowheads="1"/>
          </p:cNvSpPr>
          <p:nvPr/>
        </p:nvSpPr>
        <p:spPr bwMode="gray">
          <a:xfrm flipV="1">
            <a:off x="1349375" y="4330700"/>
            <a:ext cx="6475413" cy="665163"/>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hlink">
                  <a:alpha val="39999"/>
                </a:schemeClr>
              </a:gs>
              <a:gs pos="100000">
                <a:schemeClr val="hlink">
                  <a:gamma/>
                  <a:tint val="0"/>
                  <a:invGamma/>
                  <a:alpha val="0"/>
                </a:schemeClr>
              </a:gs>
            </a:gsLst>
            <a:lin ang="5400000" scaled="1"/>
          </a:gradFill>
          <a:ln w="9525" algn="ctr">
            <a:noFill/>
            <a:miter lim="800000"/>
            <a:headEnd/>
            <a:tailEnd/>
          </a:ln>
          <a:effectLst/>
        </p:spPr>
        <p:txBody>
          <a:bodyPr wrap="none" anchor="ctr"/>
          <a:lstStyle/>
          <a:p>
            <a:endParaRPr lang="ru-RU"/>
          </a:p>
        </p:txBody>
      </p:sp>
      <p:pic>
        <p:nvPicPr>
          <p:cNvPr id="9" name="Picture 9" descr="Picture4"/>
          <p:cNvPicPr>
            <a:picLocks noChangeAspect="1" noChangeArrowheads="1"/>
          </p:cNvPicPr>
          <p:nvPr/>
        </p:nvPicPr>
        <p:blipFill>
          <a:blip r:embed="rId3" cstate="print"/>
          <a:srcRect/>
          <a:stretch>
            <a:fillRect/>
          </a:stretch>
        </p:blipFill>
        <p:spPr bwMode="gray">
          <a:xfrm>
            <a:off x="935424" y="1551781"/>
            <a:ext cx="674688" cy="574675"/>
          </a:xfrm>
          <a:prstGeom prst="rect">
            <a:avLst/>
          </a:prstGeom>
          <a:noFill/>
        </p:spPr>
      </p:pic>
      <p:pic>
        <p:nvPicPr>
          <p:cNvPr id="10" name="Picture 10" descr="Picture4"/>
          <p:cNvPicPr>
            <a:picLocks noChangeAspect="1" noChangeArrowheads="1"/>
          </p:cNvPicPr>
          <p:nvPr/>
        </p:nvPicPr>
        <p:blipFill>
          <a:blip r:embed="rId3" cstate="print"/>
          <a:srcRect/>
          <a:stretch>
            <a:fillRect/>
          </a:stretch>
        </p:blipFill>
        <p:spPr bwMode="gray">
          <a:xfrm>
            <a:off x="958850" y="3244623"/>
            <a:ext cx="676275" cy="573088"/>
          </a:xfrm>
          <a:prstGeom prst="rect">
            <a:avLst/>
          </a:prstGeom>
          <a:noFill/>
        </p:spPr>
      </p:pic>
      <p:pic>
        <p:nvPicPr>
          <p:cNvPr id="11" name="Picture 11" descr="Picture4"/>
          <p:cNvPicPr>
            <a:picLocks noChangeAspect="1" noChangeArrowheads="1"/>
          </p:cNvPicPr>
          <p:nvPr/>
        </p:nvPicPr>
        <p:blipFill>
          <a:blip r:embed="rId3" cstate="print"/>
          <a:srcRect/>
          <a:stretch>
            <a:fillRect/>
          </a:stretch>
        </p:blipFill>
        <p:spPr bwMode="gray">
          <a:xfrm>
            <a:off x="960438" y="5070080"/>
            <a:ext cx="674687" cy="573088"/>
          </a:xfrm>
          <a:prstGeom prst="rect">
            <a:avLst/>
          </a:prstGeom>
          <a:noFill/>
        </p:spPr>
      </p:pic>
      <p:sp>
        <p:nvSpPr>
          <p:cNvPr id="23" name="Заголовок 1"/>
          <p:cNvSpPr txBox="1">
            <a:spLocks/>
          </p:cNvSpPr>
          <p:nvPr/>
        </p:nvSpPr>
        <p:spPr>
          <a:xfrm>
            <a:off x="827584" y="197024"/>
            <a:ext cx="7344816"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bg1"/>
                </a:solidFill>
                <a:latin typeface="+mj-lt"/>
                <a:ea typeface="+mj-ea"/>
                <a:cs typeface="+mj-cs"/>
              </a:defRPr>
            </a:lvl1pPr>
          </a:lstStyle>
          <a:p>
            <a:r>
              <a:rPr lang="ru-RU" sz="3600" dirty="0" smtClean="0">
                <a:solidFill>
                  <a:schemeClr val="tx1"/>
                </a:solidFill>
              </a:rPr>
              <a:t>Позиции Судов по </a:t>
            </a:r>
            <a:r>
              <a:rPr lang="ru-RU" sz="3600" dirty="0">
                <a:solidFill>
                  <a:schemeClr val="tx1"/>
                </a:solidFill>
              </a:rPr>
              <a:t>оценке </a:t>
            </a:r>
            <a:r>
              <a:rPr lang="ru-RU" sz="3600" dirty="0" smtClean="0">
                <a:solidFill>
                  <a:schemeClr val="tx1"/>
                </a:solidFill>
              </a:rPr>
              <a:t>векселей</a:t>
            </a:r>
            <a:endParaRPr lang="ru-RU" sz="3600" dirty="0">
              <a:solidFill>
                <a:schemeClr val="tx1"/>
              </a:solidFill>
            </a:endParaRPr>
          </a:p>
        </p:txBody>
      </p:sp>
      <p:sp>
        <p:nvSpPr>
          <p:cNvPr id="25" name="Прямоугольник 24"/>
          <p:cNvSpPr/>
          <p:nvPr/>
        </p:nvSpPr>
        <p:spPr>
          <a:xfrm>
            <a:off x="1044042" y="3312871"/>
            <a:ext cx="6924674" cy="1200329"/>
          </a:xfrm>
          <a:prstGeom prst="rect">
            <a:avLst/>
          </a:prstGeom>
        </p:spPr>
        <p:txBody>
          <a:bodyPr wrap="square">
            <a:spAutoFit/>
          </a:bodyPr>
          <a:lstStyle/>
          <a:p>
            <a:r>
              <a:rPr lang="ru-RU" dirty="0"/>
              <a:t>наличие у векселедателя в какой-то момент времени значительного актива без проверки совокупного размера его обязательств не свидетельствует об истинных финансовых возможностях векселедателя (Определение ВС РФ от </a:t>
            </a:r>
            <a:r>
              <a:rPr lang="ru-RU" dirty="0" smtClean="0"/>
              <a:t>04.03.2021 </a:t>
            </a:r>
            <a:r>
              <a:rPr lang="ru-RU" dirty="0"/>
              <a:t>№ </a:t>
            </a:r>
            <a:r>
              <a:rPr lang="ru-RU" dirty="0" smtClean="0"/>
              <a:t>302-ЭС19-473)</a:t>
            </a:r>
            <a:endParaRPr lang="ru-RU" dirty="0"/>
          </a:p>
        </p:txBody>
      </p:sp>
    </p:spTree>
    <p:extLst>
      <p:ext uri="{BB962C8B-B14F-4D97-AF65-F5344CB8AC3E}">
        <p14:creationId xmlns:p14="http://schemas.microsoft.com/office/powerpoint/2010/main" val="34076657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4624"/>
            <a:ext cx="7931224" cy="1143000"/>
          </a:xfrm>
        </p:spPr>
        <p:txBody>
          <a:bodyPr>
            <a:noAutofit/>
          </a:bodyPr>
          <a:lstStyle/>
          <a:p>
            <a:r>
              <a:rPr lang="ru-RU" sz="3600" dirty="0">
                <a:solidFill>
                  <a:schemeClr val="tx1"/>
                </a:solidFill>
              </a:rPr>
              <a:t>Позиции Судов по оценке векселей</a:t>
            </a:r>
          </a:p>
        </p:txBody>
      </p:sp>
      <p:sp>
        <p:nvSpPr>
          <p:cNvPr id="24" name="Прямоугольник 23"/>
          <p:cNvSpPr/>
          <p:nvPr/>
        </p:nvSpPr>
        <p:spPr>
          <a:xfrm>
            <a:off x="179512" y="1628800"/>
            <a:ext cx="4680520" cy="4708981"/>
          </a:xfrm>
          <a:prstGeom prst="rect">
            <a:avLst/>
          </a:prstGeom>
        </p:spPr>
        <p:txBody>
          <a:bodyPr wrap="square">
            <a:spAutoFit/>
          </a:bodyPr>
          <a:lstStyle/>
          <a:p>
            <a:pPr algn="ctr"/>
            <a:r>
              <a:rPr lang="ru-RU" sz="2000" dirty="0"/>
              <a:t>Таким образом, судебная практика </a:t>
            </a:r>
            <a:r>
              <a:rPr lang="ru-RU" sz="2000" dirty="0" smtClean="0"/>
              <a:t>позволяет </a:t>
            </a:r>
            <a:r>
              <a:rPr lang="ru-RU" sz="2000" dirty="0"/>
              <a:t>утверждать, что </a:t>
            </a:r>
            <a:r>
              <a:rPr lang="ru-RU" sz="2000" b="1" dirty="0"/>
              <a:t>отсутствие в материалах дела экспертного заключения об оценке векселей</a:t>
            </a:r>
            <a:r>
              <a:rPr lang="ru-RU" sz="2000" dirty="0"/>
              <a:t>, как правило, приводит к отмене судебных актов и направлению дела на новое рассмотрение. При этом судом должна быть установлена действительная стоимость ценных бумаг, несмотря на цену, которую стороны согласовали в своем соглашении. Следовательно, </a:t>
            </a:r>
            <a:r>
              <a:rPr lang="ru-RU" sz="2000" dirty="0" smtClean="0"/>
              <a:t>Суд </a:t>
            </a:r>
            <a:r>
              <a:rPr lang="ru-RU" sz="2000" dirty="0"/>
              <a:t>рассматривает именно </a:t>
            </a:r>
            <a:r>
              <a:rPr lang="ru-RU" sz="2000" b="1" dirty="0"/>
              <a:t>заключение судебной экспертизы в качестве надлежащего доказательства действительной стоимости векселей.</a:t>
            </a:r>
          </a:p>
        </p:txBody>
      </p:sp>
      <p:pic>
        <p:nvPicPr>
          <p:cNvPr id="25" name="Рисунок 24"/>
          <p:cNvPicPr>
            <a:picLocks noChangeAspect="1"/>
          </p:cNvPicPr>
          <p:nvPr/>
        </p:nvPicPr>
        <p:blipFill>
          <a:blip r:embed="rId2"/>
          <a:stretch>
            <a:fillRect/>
          </a:stretch>
        </p:blipFill>
        <p:spPr>
          <a:xfrm>
            <a:off x="5076056" y="2348880"/>
            <a:ext cx="3816424" cy="2738053"/>
          </a:xfrm>
          <a:prstGeom prst="rect">
            <a:avLst/>
          </a:prstGeom>
        </p:spPr>
      </p:pic>
      <p:pic>
        <p:nvPicPr>
          <p:cNvPr id="5" name="Picture 9" descr="Picture4"/>
          <p:cNvPicPr>
            <a:picLocks noChangeAspect="1" noChangeArrowheads="1"/>
          </p:cNvPicPr>
          <p:nvPr/>
        </p:nvPicPr>
        <p:blipFill>
          <a:blip r:embed="rId3" cstate="print"/>
          <a:srcRect/>
          <a:stretch>
            <a:fillRect/>
          </a:stretch>
        </p:blipFill>
        <p:spPr bwMode="gray">
          <a:xfrm>
            <a:off x="467544" y="1480914"/>
            <a:ext cx="674688" cy="574675"/>
          </a:xfrm>
          <a:prstGeom prst="rect">
            <a:avLst/>
          </a:prstGeom>
          <a:noFill/>
        </p:spPr>
      </p:pic>
    </p:spTree>
    <p:extLst>
      <p:ext uri="{BB962C8B-B14F-4D97-AF65-F5344CB8AC3E}">
        <p14:creationId xmlns:p14="http://schemas.microsoft.com/office/powerpoint/2010/main" val="1786366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4624"/>
            <a:ext cx="8435280" cy="1143000"/>
          </a:xfrm>
        </p:spPr>
        <p:txBody>
          <a:bodyPr>
            <a:normAutofit fontScale="90000"/>
          </a:bodyPr>
          <a:lstStyle/>
          <a:p>
            <a:r>
              <a:rPr lang="ru-RU" dirty="0">
                <a:solidFill>
                  <a:schemeClr val="tx1"/>
                </a:solidFill>
              </a:rPr>
              <a:t>Цель </a:t>
            </a:r>
            <a:r>
              <a:rPr lang="ru-RU" dirty="0" smtClean="0">
                <a:solidFill>
                  <a:schemeClr val="tx1"/>
                </a:solidFill>
              </a:rPr>
              <a:t>работы и научная значимость</a:t>
            </a:r>
            <a:endParaRPr lang="ru-RU" b="1" dirty="0">
              <a:solidFill>
                <a:schemeClr val="tx1"/>
              </a:solidFill>
            </a:endParaRPr>
          </a:p>
        </p:txBody>
      </p:sp>
      <p:sp>
        <p:nvSpPr>
          <p:cNvPr id="9" name="Прямоугольник 8"/>
          <p:cNvSpPr/>
          <p:nvPr/>
        </p:nvSpPr>
        <p:spPr>
          <a:xfrm>
            <a:off x="678333" y="1268760"/>
            <a:ext cx="7632848" cy="1815882"/>
          </a:xfrm>
          <a:prstGeom prst="rect">
            <a:avLst/>
          </a:prstGeom>
        </p:spPr>
        <p:txBody>
          <a:bodyPr wrap="square">
            <a:spAutoFit/>
          </a:bodyPr>
          <a:lstStyle/>
          <a:p>
            <a:pPr algn="just"/>
            <a:r>
              <a:rPr lang="ru-RU" sz="2800" b="1" dirty="0" smtClean="0"/>
              <a:t>Целью работы </a:t>
            </a:r>
            <a:r>
              <a:rPr lang="ru-RU" sz="2800" dirty="0" smtClean="0"/>
              <a:t>является разработка методических рекомендаций по оценке </a:t>
            </a:r>
            <a:r>
              <a:rPr lang="ru-RU" sz="2800" dirty="0"/>
              <a:t>и </a:t>
            </a:r>
            <a:r>
              <a:rPr lang="ru-RU" sz="2800" dirty="0" smtClean="0"/>
              <a:t>экспертизе </a:t>
            </a:r>
            <a:r>
              <a:rPr lang="ru-RU" sz="2800" dirty="0"/>
              <a:t>результатов расчета стоимости </a:t>
            </a:r>
            <a:r>
              <a:rPr lang="ru-RU" sz="2800" dirty="0" smtClean="0"/>
              <a:t>векселей</a:t>
            </a:r>
            <a:endParaRPr lang="ru-RU" sz="2800" dirty="0"/>
          </a:p>
        </p:txBody>
      </p:sp>
      <p:sp>
        <p:nvSpPr>
          <p:cNvPr id="11" name="Прямоугольник 10"/>
          <p:cNvSpPr/>
          <p:nvPr/>
        </p:nvSpPr>
        <p:spPr>
          <a:xfrm>
            <a:off x="695279" y="3429000"/>
            <a:ext cx="7632848" cy="2677656"/>
          </a:xfrm>
          <a:prstGeom prst="rect">
            <a:avLst/>
          </a:prstGeom>
        </p:spPr>
        <p:txBody>
          <a:bodyPr wrap="square">
            <a:spAutoFit/>
          </a:bodyPr>
          <a:lstStyle/>
          <a:p>
            <a:pPr algn="just"/>
            <a:r>
              <a:rPr lang="ru-RU" sz="2800" b="1" dirty="0"/>
              <a:t>Научная значимость и новизна исследования </a:t>
            </a:r>
            <a:r>
              <a:rPr lang="ru-RU" sz="2800" dirty="0"/>
              <a:t>состоит в разработке модели определения интегрального риска векселя для оценки и экспертизы </a:t>
            </a:r>
            <a:r>
              <a:rPr lang="ru-RU" sz="2800" dirty="0" smtClean="0"/>
              <a:t>векселей и разработке классификации векселедателя по критериям доступности информации </a:t>
            </a:r>
            <a:endParaRPr lang="ru-RU" sz="2800" dirty="0"/>
          </a:p>
        </p:txBody>
      </p:sp>
      <p:pic>
        <p:nvPicPr>
          <p:cNvPr id="5" name="Picture 9" descr="Picture4"/>
          <p:cNvPicPr>
            <a:picLocks noChangeAspect="1" noChangeArrowheads="1"/>
          </p:cNvPicPr>
          <p:nvPr/>
        </p:nvPicPr>
        <p:blipFill>
          <a:blip r:embed="rId2" cstate="print"/>
          <a:srcRect/>
          <a:stretch>
            <a:fillRect/>
          </a:stretch>
        </p:blipFill>
        <p:spPr bwMode="gray">
          <a:xfrm>
            <a:off x="659759" y="1244644"/>
            <a:ext cx="674688" cy="574675"/>
          </a:xfrm>
          <a:prstGeom prst="rect">
            <a:avLst/>
          </a:prstGeom>
          <a:noFill/>
        </p:spPr>
      </p:pic>
      <p:pic>
        <p:nvPicPr>
          <p:cNvPr id="6" name="Picture 9" descr="Picture4"/>
          <p:cNvPicPr>
            <a:picLocks noChangeAspect="1" noChangeArrowheads="1"/>
          </p:cNvPicPr>
          <p:nvPr/>
        </p:nvPicPr>
        <p:blipFill>
          <a:blip r:embed="rId2" cstate="print"/>
          <a:srcRect/>
          <a:stretch>
            <a:fillRect/>
          </a:stretch>
        </p:blipFill>
        <p:spPr bwMode="gray">
          <a:xfrm>
            <a:off x="659759" y="3429000"/>
            <a:ext cx="674688" cy="574675"/>
          </a:xfrm>
          <a:prstGeom prst="rect">
            <a:avLst/>
          </a:prstGeom>
          <a:noFill/>
        </p:spPr>
      </p:pic>
    </p:spTree>
    <p:extLst>
      <p:ext uri="{BB962C8B-B14F-4D97-AF65-F5344CB8AC3E}">
        <p14:creationId xmlns:p14="http://schemas.microsoft.com/office/powerpoint/2010/main" val="33816527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18" name="Заголовок 17"/>
          <p:cNvSpPr>
            <a:spLocks noGrp="1"/>
          </p:cNvSpPr>
          <p:nvPr>
            <p:ph type="title"/>
          </p:nvPr>
        </p:nvSpPr>
        <p:spPr>
          <a:xfrm>
            <a:off x="0" y="44624"/>
            <a:ext cx="8686800" cy="1143000"/>
          </a:xfrm>
        </p:spPr>
        <p:txBody>
          <a:bodyPr>
            <a:noAutofit/>
          </a:bodyPr>
          <a:lstStyle/>
          <a:p>
            <a:r>
              <a:rPr lang="ru-RU" sz="3600" dirty="0">
                <a:solidFill>
                  <a:schemeClr val="tx1"/>
                </a:solidFill>
              </a:rPr>
              <a:t>Классификация векселедателей по критериям доступности информации</a:t>
            </a:r>
          </a:p>
        </p:txBody>
      </p:sp>
      <p:sp>
        <p:nvSpPr>
          <p:cNvPr id="27" name="Объект 26"/>
          <p:cNvSpPr>
            <a:spLocks noGrp="1"/>
          </p:cNvSpPr>
          <p:nvPr>
            <p:ph idx="1"/>
          </p:nvPr>
        </p:nvSpPr>
        <p:spPr/>
        <p:txBody>
          <a:bodyPr/>
          <a:lstStyle/>
          <a:p>
            <a:endParaRPr lang="ru-RU"/>
          </a:p>
        </p:txBody>
      </p:sp>
      <p:pic>
        <p:nvPicPr>
          <p:cNvPr id="28" name="Рисунок 27"/>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38077" y="1565920"/>
            <a:ext cx="8067845" cy="4964211"/>
          </a:xfrm>
          <a:prstGeom prst="rect">
            <a:avLst/>
          </a:prstGeom>
        </p:spPr>
      </p:pic>
    </p:spTree>
    <p:extLst>
      <p:ext uri="{BB962C8B-B14F-4D97-AF65-F5344CB8AC3E}">
        <p14:creationId xmlns:p14="http://schemas.microsoft.com/office/powerpoint/2010/main" val="3047317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18" name="Заголовок 17"/>
          <p:cNvSpPr>
            <a:spLocks noGrp="1"/>
          </p:cNvSpPr>
          <p:nvPr>
            <p:ph type="title"/>
          </p:nvPr>
        </p:nvSpPr>
        <p:spPr>
          <a:xfrm>
            <a:off x="395536" y="44624"/>
            <a:ext cx="8291264" cy="1143000"/>
          </a:xfrm>
        </p:spPr>
        <p:txBody>
          <a:bodyPr>
            <a:noAutofit/>
          </a:bodyPr>
          <a:lstStyle/>
          <a:p>
            <a:r>
              <a:rPr lang="ru-RU" sz="3600" dirty="0">
                <a:solidFill>
                  <a:schemeClr val="tx1"/>
                </a:solidFill>
              </a:rPr>
              <a:t>Классификация векселедателей по критериям доступности информации</a:t>
            </a:r>
          </a:p>
        </p:txBody>
      </p:sp>
      <p:pic>
        <p:nvPicPr>
          <p:cNvPr id="6" name="Объект 5"/>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40754" y="1556792"/>
            <a:ext cx="8418444" cy="4997152"/>
          </a:xfrm>
          <a:prstGeom prst="rect">
            <a:avLst/>
          </a:prstGeom>
        </p:spPr>
      </p:pic>
    </p:spTree>
    <p:extLst>
      <p:ext uri="{BB962C8B-B14F-4D97-AF65-F5344CB8AC3E}">
        <p14:creationId xmlns:p14="http://schemas.microsoft.com/office/powerpoint/2010/main" val="2564988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40000">
              <a:schemeClr val="bg2"/>
            </a:gs>
            <a:gs pos="100000">
              <a:schemeClr val="tx2">
                <a:lumMod val="20000"/>
                <a:lumOff val="80000"/>
              </a:schemeClr>
            </a:gs>
          </a:gsLst>
          <a:lin ang="5400000" scaled="1"/>
        </a:gradFill>
        <a:effectLst/>
      </p:bgPr>
    </p:bg>
    <p:spTree>
      <p:nvGrpSpPr>
        <p:cNvPr id="1" name=""/>
        <p:cNvGrpSpPr/>
        <p:nvPr/>
      </p:nvGrpSpPr>
      <p:grpSpPr>
        <a:xfrm>
          <a:off x="0" y="0"/>
          <a:ext cx="0" cy="0"/>
          <a:chOff x="0" y="0"/>
          <a:chExt cx="0" cy="0"/>
        </a:xfrm>
      </p:grpSpPr>
      <p:sp>
        <p:nvSpPr>
          <p:cNvPr id="3" name="AutoShape 13"/>
          <p:cNvSpPr>
            <a:spLocks noChangeArrowheads="1"/>
          </p:cNvSpPr>
          <p:nvPr/>
        </p:nvSpPr>
        <p:spPr bwMode="gray">
          <a:xfrm>
            <a:off x="3688662" y="3714841"/>
            <a:ext cx="2547143" cy="1559886"/>
          </a:xfrm>
          <a:prstGeom prst="roundRect">
            <a:avLst>
              <a:gd name="adj" fmla="val 4639"/>
            </a:avLst>
          </a:prstGeom>
          <a:gradFill rotWithShape="1">
            <a:gsLst>
              <a:gs pos="0">
                <a:srgbClr val="D7D7D7">
                  <a:gamma/>
                  <a:tint val="4314"/>
                  <a:invGamma/>
                </a:srgbClr>
              </a:gs>
              <a:gs pos="100000">
                <a:srgbClr val="D7D7D7"/>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ru-RU"/>
          </a:p>
        </p:txBody>
      </p:sp>
      <p:sp>
        <p:nvSpPr>
          <p:cNvPr id="4" name="AutoShape 14"/>
          <p:cNvSpPr>
            <a:spLocks noChangeArrowheads="1"/>
          </p:cNvSpPr>
          <p:nvPr/>
        </p:nvSpPr>
        <p:spPr bwMode="gray">
          <a:xfrm>
            <a:off x="6519636" y="3714841"/>
            <a:ext cx="2369404" cy="1559886"/>
          </a:xfrm>
          <a:prstGeom prst="roundRect">
            <a:avLst>
              <a:gd name="adj" fmla="val 4639"/>
            </a:avLst>
          </a:prstGeom>
          <a:gradFill rotWithShape="1">
            <a:gsLst>
              <a:gs pos="0">
                <a:srgbClr val="D7D7D7">
                  <a:gamma/>
                  <a:tint val="4314"/>
                  <a:invGamma/>
                </a:srgbClr>
              </a:gs>
              <a:gs pos="100000">
                <a:srgbClr val="D7D7D7"/>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ru-RU"/>
          </a:p>
        </p:txBody>
      </p:sp>
      <p:grpSp>
        <p:nvGrpSpPr>
          <p:cNvPr id="5" name="Group 15"/>
          <p:cNvGrpSpPr>
            <a:grpSpLocks/>
          </p:cNvGrpSpPr>
          <p:nvPr/>
        </p:nvGrpSpPr>
        <p:grpSpPr bwMode="auto">
          <a:xfrm>
            <a:off x="6462790" y="1624054"/>
            <a:ext cx="2336867" cy="1045451"/>
            <a:chOff x="3964" y="2071"/>
            <a:chExt cx="1484" cy="330"/>
          </a:xfrm>
        </p:grpSpPr>
        <p:sp>
          <p:nvSpPr>
            <p:cNvPr id="6" name="AutoShape 16"/>
            <p:cNvSpPr>
              <a:spLocks noChangeArrowheads="1"/>
            </p:cNvSpPr>
            <p:nvPr/>
          </p:nvSpPr>
          <p:spPr bwMode="ltGray">
            <a:xfrm>
              <a:off x="3964" y="2071"/>
              <a:ext cx="1484" cy="330"/>
            </a:xfrm>
            <a:prstGeom prst="roundRect">
              <a:avLst>
                <a:gd name="adj" fmla="val 16667"/>
              </a:avLst>
            </a:prstGeom>
            <a:solidFill>
              <a:schemeClr val="accent2"/>
            </a:solidFill>
            <a:ln w="38100" algn="ctr">
              <a:solidFill>
                <a:srgbClr val="FFFFFF">
                  <a:alpha val="70000"/>
                </a:srgbClr>
              </a:solidFill>
              <a:round/>
              <a:headEnd/>
              <a:tailEnd/>
            </a:ln>
            <a:effectLst/>
          </p:spPr>
          <p:txBody>
            <a:bodyPr wrap="none" anchor="ctr"/>
            <a:lstStyle/>
            <a:p>
              <a:endParaRPr lang="ru-RU"/>
            </a:p>
          </p:txBody>
        </p:sp>
        <p:sp>
          <p:nvSpPr>
            <p:cNvPr id="7" name="AutoShape 17"/>
            <p:cNvSpPr>
              <a:spLocks noChangeArrowheads="1"/>
            </p:cNvSpPr>
            <p:nvPr/>
          </p:nvSpPr>
          <p:spPr bwMode="ltGray">
            <a:xfrm>
              <a:off x="3987" y="2091"/>
              <a:ext cx="1432" cy="134"/>
            </a:xfrm>
            <a:prstGeom prst="roundRect">
              <a:avLst>
                <a:gd name="adj" fmla="val 28356"/>
              </a:avLst>
            </a:prstGeom>
            <a:gradFill rotWithShape="1">
              <a:gsLst>
                <a:gs pos="0">
                  <a:srgbClr val="FFFFFF">
                    <a:alpha val="70000"/>
                  </a:srgbClr>
                </a:gs>
                <a:gs pos="100000">
                  <a:schemeClr val="accent2">
                    <a:alpha val="70000"/>
                  </a:schemeClr>
                </a:gs>
              </a:gsLst>
              <a:lin ang="5400000" scaled="1"/>
            </a:gradFill>
            <a:ln w="9525" algn="ctr">
              <a:noFill/>
              <a:round/>
              <a:headEnd/>
              <a:tailEnd/>
            </a:ln>
            <a:effectLst/>
          </p:spPr>
          <p:txBody>
            <a:bodyPr wrap="none" anchor="ctr"/>
            <a:lstStyle/>
            <a:p>
              <a:endParaRPr lang="ru-RU"/>
            </a:p>
          </p:txBody>
        </p:sp>
      </p:grpSp>
      <p:sp>
        <p:nvSpPr>
          <p:cNvPr id="8" name="Rectangle 18"/>
          <p:cNvSpPr>
            <a:spLocks noChangeArrowheads="1"/>
          </p:cNvSpPr>
          <p:nvPr/>
        </p:nvSpPr>
        <p:spPr bwMode="black">
          <a:xfrm>
            <a:off x="6622999" y="1789512"/>
            <a:ext cx="1909441" cy="646331"/>
          </a:xfrm>
          <a:prstGeom prst="rect">
            <a:avLst/>
          </a:prstGeom>
          <a:noFill/>
          <a:ln w="9525" algn="ctr">
            <a:noFill/>
            <a:miter lim="800000"/>
            <a:headEnd/>
            <a:tailEnd/>
          </a:ln>
          <a:effectLst/>
        </p:spPr>
        <p:txBody>
          <a:bodyPr wrap="square">
            <a:spAutoFit/>
          </a:bodyPr>
          <a:lstStyle/>
          <a:p>
            <a:pPr algn="ctr"/>
            <a:r>
              <a:rPr lang="ru-RU" b="1" dirty="0"/>
              <a:t>офшорные </a:t>
            </a:r>
            <a:r>
              <a:rPr lang="ru-RU" b="1" dirty="0" smtClean="0"/>
              <a:t>компании</a:t>
            </a:r>
            <a:endParaRPr lang="ru-RU" b="1" dirty="0"/>
          </a:p>
        </p:txBody>
      </p:sp>
      <p:grpSp>
        <p:nvGrpSpPr>
          <p:cNvPr id="9" name="Group 19"/>
          <p:cNvGrpSpPr>
            <a:grpSpLocks/>
          </p:cNvGrpSpPr>
          <p:nvPr/>
        </p:nvGrpSpPr>
        <p:grpSpPr bwMode="auto">
          <a:xfrm>
            <a:off x="3733490" y="1624054"/>
            <a:ext cx="2606644" cy="1070328"/>
            <a:chOff x="2140" y="2071"/>
            <a:chExt cx="1484" cy="330"/>
          </a:xfrm>
        </p:grpSpPr>
        <p:sp>
          <p:nvSpPr>
            <p:cNvPr id="10" name="AutoShape 20"/>
            <p:cNvSpPr>
              <a:spLocks noChangeArrowheads="1"/>
            </p:cNvSpPr>
            <p:nvPr/>
          </p:nvSpPr>
          <p:spPr bwMode="ltGray">
            <a:xfrm>
              <a:off x="2140" y="2071"/>
              <a:ext cx="1484" cy="330"/>
            </a:xfrm>
            <a:prstGeom prst="roundRect">
              <a:avLst>
                <a:gd name="adj" fmla="val 16667"/>
              </a:avLst>
            </a:prstGeom>
            <a:solidFill>
              <a:schemeClr val="folHlink"/>
            </a:solidFill>
            <a:ln w="38100" algn="ctr">
              <a:solidFill>
                <a:srgbClr val="FFFFFF">
                  <a:alpha val="70000"/>
                </a:srgbClr>
              </a:solidFill>
              <a:round/>
              <a:headEnd/>
              <a:tailEnd/>
            </a:ln>
            <a:effectLst/>
          </p:spPr>
          <p:txBody>
            <a:bodyPr wrap="none" anchor="ctr"/>
            <a:lstStyle/>
            <a:p>
              <a:endParaRPr lang="ru-RU"/>
            </a:p>
          </p:txBody>
        </p:sp>
        <p:sp>
          <p:nvSpPr>
            <p:cNvPr id="11" name="AutoShape 21"/>
            <p:cNvSpPr>
              <a:spLocks noChangeArrowheads="1"/>
            </p:cNvSpPr>
            <p:nvPr/>
          </p:nvSpPr>
          <p:spPr bwMode="ltGray">
            <a:xfrm>
              <a:off x="2163" y="2091"/>
              <a:ext cx="1432" cy="134"/>
            </a:xfrm>
            <a:prstGeom prst="roundRect">
              <a:avLst>
                <a:gd name="adj" fmla="val 28356"/>
              </a:avLst>
            </a:prstGeom>
            <a:gradFill rotWithShape="1">
              <a:gsLst>
                <a:gs pos="0">
                  <a:srgbClr val="FFFFFF">
                    <a:alpha val="70000"/>
                  </a:srgbClr>
                </a:gs>
                <a:gs pos="100000">
                  <a:schemeClr val="folHlink">
                    <a:alpha val="70000"/>
                  </a:schemeClr>
                </a:gs>
              </a:gsLst>
              <a:lin ang="5400000" scaled="1"/>
            </a:gradFill>
            <a:ln w="9525" algn="ctr">
              <a:noFill/>
              <a:round/>
              <a:headEnd/>
              <a:tailEnd/>
            </a:ln>
            <a:effectLst/>
          </p:spPr>
          <p:txBody>
            <a:bodyPr wrap="none" anchor="ctr"/>
            <a:lstStyle/>
            <a:p>
              <a:endParaRPr lang="ru-RU"/>
            </a:p>
          </p:txBody>
        </p:sp>
      </p:grpSp>
      <p:sp>
        <p:nvSpPr>
          <p:cNvPr id="13" name="AutoShape 23"/>
          <p:cNvSpPr>
            <a:spLocks noChangeArrowheads="1"/>
          </p:cNvSpPr>
          <p:nvPr/>
        </p:nvSpPr>
        <p:spPr bwMode="gray">
          <a:xfrm>
            <a:off x="662661" y="3714841"/>
            <a:ext cx="2613195" cy="1559886"/>
          </a:xfrm>
          <a:prstGeom prst="roundRect">
            <a:avLst>
              <a:gd name="adj" fmla="val 4639"/>
            </a:avLst>
          </a:prstGeom>
          <a:gradFill rotWithShape="1">
            <a:gsLst>
              <a:gs pos="0">
                <a:srgbClr val="D7D7D7">
                  <a:gamma/>
                  <a:tint val="4314"/>
                  <a:invGamma/>
                </a:srgbClr>
              </a:gs>
              <a:gs pos="100000">
                <a:srgbClr val="D7D7D7"/>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pPr>
              <a:spcBef>
                <a:spcPct val="50000"/>
              </a:spcBef>
            </a:pPr>
            <a:endParaRPr lang="ru-RU" dirty="0"/>
          </a:p>
        </p:txBody>
      </p:sp>
      <p:sp>
        <p:nvSpPr>
          <p:cNvPr id="14" name="AutoShape 24"/>
          <p:cNvSpPr>
            <a:spLocks noChangeArrowheads="1"/>
          </p:cNvSpPr>
          <p:nvPr/>
        </p:nvSpPr>
        <p:spPr bwMode="ltGray">
          <a:xfrm>
            <a:off x="683567" y="1625457"/>
            <a:ext cx="2885769" cy="1068926"/>
          </a:xfrm>
          <a:prstGeom prst="roundRect">
            <a:avLst>
              <a:gd name="adj" fmla="val 16667"/>
            </a:avLst>
          </a:prstGeom>
          <a:gradFill>
            <a:gsLst>
              <a:gs pos="0">
                <a:srgbClr val="7030A0"/>
              </a:gs>
              <a:gs pos="100000">
                <a:srgbClr val="D7D7D7"/>
              </a:gs>
            </a:gsLst>
            <a:lin ang="5400000" scaled="1"/>
          </a:gradFill>
          <a:ln w="38100" algn="ctr">
            <a:solidFill>
              <a:srgbClr val="FFFFFF">
                <a:alpha val="70000"/>
              </a:srgbClr>
            </a:solidFill>
            <a:round/>
            <a:headEnd/>
            <a:tailEnd/>
          </a:ln>
          <a:effectLst/>
        </p:spPr>
        <p:txBody>
          <a:bodyPr wrap="none" anchor="ctr"/>
          <a:lstStyle/>
          <a:p>
            <a:pPr algn="ctr"/>
            <a:r>
              <a:rPr lang="ru-RU" b="1" dirty="0"/>
              <a:t>ПАО, </a:t>
            </a:r>
            <a:r>
              <a:rPr lang="ru-RU" b="1" dirty="0" smtClean="0"/>
              <a:t>НПАО</a:t>
            </a:r>
          </a:p>
          <a:p>
            <a:pPr algn="ctr"/>
            <a:r>
              <a:rPr lang="ru-RU" b="1" dirty="0" smtClean="0"/>
              <a:t> </a:t>
            </a:r>
            <a:r>
              <a:rPr lang="ru-RU" b="1" dirty="0"/>
              <a:t>с публичным </a:t>
            </a:r>
            <a:r>
              <a:rPr lang="ru-RU" b="1" dirty="0" smtClean="0"/>
              <a:t>размещением</a:t>
            </a:r>
          </a:p>
          <a:p>
            <a:pPr algn="ctr"/>
            <a:r>
              <a:rPr lang="ru-RU" b="1" dirty="0" smtClean="0"/>
              <a:t> </a:t>
            </a:r>
            <a:r>
              <a:rPr lang="ru-RU" b="1" dirty="0"/>
              <a:t>ценных бумаг</a:t>
            </a:r>
          </a:p>
        </p:txBody>
      </p:sp>
      <p:sp>
        <p:nvSpPr>
          <p:cNvPr id="16" name="Rectangle 26"/>
          <p:cNvSpPr>
            <a:spLocks noChangeArrowheads="1"/>
          </p:cNvSpPr>
          <p:nvPr/>
        </p:nvSpPr>
        <p:spPr bwMode="black">
          <a:xfrm>
            <a:off x="1978528" y="2736433"/>
            <a:ext cx="217208" cy="810102"/>
          </a:xfrm>
          <a:prstGeom prst="rect">
            <a:avLst/>
          </a:prstGeom>
          <a:noFill/>
          <a:ln w="9525" algn="ctr">
            <a:noFill/>
            <a:miter lim="800000"/>
            <a:headEnd/>
            <a:tailEnd/>
          </a:ln>
          <a:effectLst/>
        </p:spPr>
        <p:txBody>
          <a:bodyPr wrap="square">
            <a:spAutoFit/>
          </a:bodyPr>
          <a:lstStyle/>
          <a:p>
            <a:pPr algn="ctr"/>
            <a:endParaRPr lang="en-US" sz="2000" b="1" dirty="0">
              <a:solidFill>
                <a:srgbClr val="FFFFFF"/>
              </a:solidFill>
              <a:latin typeface="Arial" charset="0"/>
            </a:endParaRPr>
          </a:p>
        </p:txBody>
      </p:sp>
      <p:sp>
        <p:nvSpPr>
          <p:cNvPr id="19" name="Text Box 29"/>
          <p:cNvSpPr txBox="1">
            <a:spLocks noChangeArrowheads="1"/>
          </p:cNvSpPr>
          <p:nvPr/>
        </p:nvSpPr>
        <p:spPr bwMode="gray">
          <a:xfrm>
            <a:off x="3851920" y="4025892"/>
            <a:ext cx="2197907" cy="646332"/>
          </a:xfrm>
          <a:prstGeom prst="rect">
            <a:avLst/>
          </a:prstGeom>
          <a:noFill/>
          <a:ln w="9525" algn="ctr">
            <a:noFill/>
            <a:miter lim="800000"/>
            <a:headEnd/>
            <a:tailEnd/>
          </a:ln>
          <a:effectLst/>
        </p:spPr>
        <p:txBody>
          <a:bodyPr wrap="square">
            <a:spAutoFit/>
          </a:bodyPr>
          <a:lstStyle/>
          <a:p>
            <a:pPr algn="ctr">
              <a:spcBef>
                <a:spcPct val="50000"/>
              </a:spcBef>
            </a:pPr>
            <a:r>
              <a:rPr lang="ru-RU" dirty="0" smtClean="0"/>
              <a:t>средний </a:t>
            </a:r>
            <a:r>
              <a:rPr lang="ru-RU" dirty="0"/>
              <a:t>уровень риска (от 20 до 50%)</a:t>
            </a:r>
            <a:endParaRPr lang="en-US" sz="1600" b="1" dirty="0">
              <a:solidFill>
                <a:srgbClr val="000000"/>
              </a:solidFill>
              <a:latin typeface="Arial" charset="0"/>
            </a:endParaRPr>
          </a:p>
        </p:txBody>
      </p:sp>
      <p:sp>
        <p:nvSpPr>
          <p:cNvPr id="20" name="Text Box 30"/>
          <p:cNvSpPr txBox="1">
            <a:spLocks noChangeArrowheads="1"/>
          </p:cNvSpPr>
          <p:nvPr/>
        </p:nvSpPr>
        <p:spPr bwMode="gray">
          <a:xfrm>
            <a:off x="6520517" y="4025891"/>
            <a:ext cx="2380101" cy="646331"/>
          </a:xfrm>
          <a:prstGeom prst="rect">
            <a:avLst/>
          </a:prstGeom>
          <a:noFill/>
          <a:ln w="9525" algn="ctr">
            <a:noFill/>
            <a:miter lim="800000"/>
            <a:headEnd/>
            <a:tailEnd/>
          </a:ln>
          <a:effectLst/>
        </p:spPr>
        <p:txBody>
          <a:bodyPr wrap="square">
            <a:spAutoFit/>
          </a:bodyPr>
          <a:lstStyle/>
          <a:p>
            <a:pPr algn="ctr">
              <a:spcBef>
                <a:spcPct val="50000"/>
              </a:spcBef>
            </a:pPr>
            <a:r>
              <a:rPr lang="ru-RU" dirty="0"/>
              <a:t>высокий уровень риска (от 50 до 90%)</a:t>
            </a:r>
            <a:endParaRPr lang="en-US" sz="1600" b="1" dirty="0">
              <a:solidFill>
                <a:srgbClr val="000000"/>
              </a:solidFill>
              <a:latin typeface="Arial" charset="0"/>
            </a:endParaRPr>
          </a:p>
        </p:txBody>
      </p:sp>
      <p:sp>
        <p:nvSpPr>
          <p:cNvPr id="22" name="Text Box 29"/>
          <p:cNvSpPr txBox="1">
            <a:spLocks noChangeArrowheads="1"/>
          </p:cNvSpPr>
          <p:nvPr/>
        </p:nvSpPr>
        <p:spPr bwMode="gray">
          <a:xfrm>
            <a:off x="871650" y="4046917"/>
            <a:ext cx="2195215" cy="646331"/>
          </a:xfrm>
          <a:prstGeom prst="rect">
            <a:avLst/>
          </a:prstGeom>
          <a:noFill/>
          <a:ln w="9525" algn="ctr">
            <a:noFill/>
            <a:miter lim="800000"/>
            <a:headEnd/>
            <a:tailEnd/>
          </a:ln>
          <a:effectLst/>
        </p:spPr>
        <p:txBody>
          <a:bodyPr wrap="square">
            <a:spAutoFit/>
          </a:bodyPr>
          <a:lstStyle/>
          <a:p>
            <a:pPr algn="ctr">
              <a:spcBef>
                <a:spcPct val="50000"/>
              </a:spcBef>
            </a:pPr>
            <a:r>
              <a:rPr lang="ru-RU" dirty="0"/>
              <a:t>низкий уровень риска (от 0 до </a:t>
            </a:r>
            <a:r>
              <a:rPr lang="ru-RU" dirty="0" smtClean="0"/>
              <a:t>20</a:t>
            </a:r>
            <a:r>
              <a:rPr lang="ru-RU" dirty="0"/>
              <a:t>%)</a:t>
            </a:r>
          </a:p>
        </p:txBody>
      </p:sp>
      <p:sp>
        <p:nvSpPr>
          <p:cNvPr id="18" name="Прямоугольник 17"/>
          <p:cNvSpPr/>
          <p:nvPr/>
        </p:nvSpPr>
        <p:spPr>
          <a:xfrm>
            <a:off x="3990126" y="1991288"/>
            <a:ext cx="1944216" cy="369332"/>
          </a:xfrm>
          <a:prstGeom prst="rect">
            <a:avLst/>
          </a:prstGeom>
        </p:spPr>
        <p:txBody>
          <a:bodyPr wrap="square">
            <a:spAutoFit/>
          </a:bodyPr>
          <a:lstStyle/>
          <a:p>
            <a:r>
              <a:rPr lang="ru-RU" b="1" dirty="0"/>
              <a:t>НПАО, ООО, ПО</a:t>
            </a:r>
          </a:p>
        </p:txBody>
      </p:sp>
      <p:sp>
        <p:nvSpPr>
          <p:cNvPr id="21" name="Стрелка вниз 20"/>
          <p:cNvSpPr/>
          <p:nvPr/>
        </p:nvSpPr>
        <p:spPr>
          <a:xfrm>
            <a:off x="1736212" y="2759902"/>
            <a:ext cx="484632" cy="9339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низ 22"/>
          <p:cNvSpPr/>
          <p:nvPr/>
        </p:nvSpPr>
        <p:spPr>
          <a:xfrm>
            <a:off x="4789226" y="271540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Стрелка вниз 24"/>
          <p:cNvSpPr/>
          <p:nvPr/>
        </p:nvSpPr>
        <p:spPr>
          <a:xfrm>
            <a:off x="7388644" y="2678143"/>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Заголовок 17"/>
          <p:cNvSpPr>
            <a:spLocks noGrp="1"/>
          </p:cNvSpPr>
          <p:nvPr>
            <p:ph type="title"/>
          </p:nvPr>
        </p:nvSpPr>
        <p:spPr>
          <a:xfrm>
            <a:off x="467544" y="44007"/>
            <a:ext cx="8219256" cy="1143000"/>
          </a:xfrm>
        </p:spPr>
        <p:txBody>
          <a:bodyPr>
            <a:normAutofit/>
          </a:bodyPr>
          <a:lstStyle/>
          <a:p>
            <a:r>
              <a:rPr lang="ru-RU" sz="3200" dirty="0">
                <a:solidFill>
                  <a:schemeClr val="tx1"/>
                </a:solidFill>
              </a:rPr>
              <a:t>Классификация</a:t>
            </a:r>
            <a:r>
              <a:rPr lang="ru-RU" sz="2800" dirty="0">
                <a:solidFill>
                  <a:schemeClr val="tx1"/>
                </a:solidFill>
              </a:rPr>
              <a:t> </a:t>
            </a:r>
            <a:r>
              <a:rPr lang="ru-RU" sz="3200" dirty="0">
                <a:solidFill>
                  <a:schemeClr val="tx1"/>
                </a:solidFill>
              </a:rPr>
              <a:t>векселедателей по критериям доступности информации</a:t>
            </a:r>
          </a:p>
        </p:txBody>
      </p:sp>
      <p:pic>
        <p:nvPicPr>
          <p:cNvPr id="24" name="Picture 9" descr="Picture4"/>
          <p:cNvPicPr>
            <a:picLocks noChangeAspect="1" noChangeArrowheads="1"/>
          </p:cNvPicPr>
          <p:nvPr/>
        </p:nvPicPr>
        <p:blipFill>
          <a:blip r:embed="rId2" cstate="print"/>
          <a:srcRect/>
          <a:stretch>
            <a:fillRect/>
          </a:stretch>
        </p:blipFill>
        <p:spPr bwMode="gray">
          <a:xfrm>
            <a:off x="733181" y="1687415"/>
            <a:ext cx="674688" cy="574675"/>
          </a:xfrm>
          <a:prstGeom prst="rect">
            <a:avLst/>
          </a:prstGeom>
          <a:noFill/>
        </p:spPr>
      </p:pic>
      <p:pic>
        <p:nvPicPr>
          <p:cNvPr id="26" name="Picture 9" descr="Picture4"/>
          <p:cNvPicPr>
            <a:picLocks noChangeAspect="1" noChangeArrowheads="1"/>
          </p:cNvPicPr>
          <p:nvPr/>
        </p:nvPicPr>
        <p:blipFill>
          <a:blip r:embed="rId2" cstate="print"/>
          <a:srcRect/>
          <a:stretch>
            <a:fillRect/>
          </a:stretch>
        </p:blipFill>
        <p:spPr bwMode="gray">
          <a:xfrm>
            <a:off x="3787847" y="1715746"/>
            <a:ext cx="674688" cy="574675"/>
          </a:xfrm>
          <a:prstGeom prst="rect">
            <a:avLst/>
          </a:prstGeom>
          <a:noFill/>
        </p:spPr>
      </p:pic>
      <p:pic>
        <p:nvPicPr>
          <p:cNvPr id="28" name="Picture 9" descr="Picture4"/>
          <p:cNvPicPr>
            <a:picLocks noChangeAspect="1" noChangeArrowheads="1"/>
          </p:cNvPicPr>
          <p:nvPr/>
        </p:nvPicPr>
        <p:blipFill>
          <a:blip r:embed="rId2" cstate="print"/>
          <a:srcRect/>
          <a:stretch>
            <a:fillRect/>
          </a:stretch>
        </p:blipFill>
        <p:spPr bwMode="gray">
          <a:xfrm>
            <a:off x="6519636" y="1675836"/>
            <a:ext cx="674688" cy="574675"/>
          </a:xfrm>
          <a:prstGeom prst="rect">
            <a:avLst/>
          </a:prstGeom>
          <a:noFill/>
        </p:spPr>
      </p:pic>
    </p:spTree>
    <p:extLst>
      <p:ext uri="{BB962C8B-B14F-4D97-AF65-F5344CB8AC3E}">
        <p14:creationId xmlns:p14="http://schemas.microsoft.com/office/powerpoint/2010/main" val="399924005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b92324367819d322e13b1fae48f415da3379a3"/>
</p:tagLst>
</file>

<file path=ppt/theme/theme1.xml><?xml version="1.0" encoding="utf-8"?>
<a:theme xmlns:a="http://schemas.openxmlformats.org/drawingml/2006/main" name="Тема Office">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1247</TotalTime>
  <Words>676</Words>
  <Application>Microsoft Office PowerPoint</Application>
  <PresentationFormat>Экран (4:3)</PresentationFormat>
  <Paragraphs>69</Paragraphs>
  <Slides>13</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Times New Roman</vt:lpstr>
      <vt:lpstr>Тема Office</vt:lpstr>
      <vt:lpstr> ФГБОУ ВО «Российский экономический университет им. Г.В. Плеханова» факультет дистанционного образования </vt:lpstr>
      <vt:lpstr>Актуальность вопроса</vt:lpstr>
      <vt:lpstr>Актуальность вопроса</vt:lpstr>
      <vt:lpstr>Презентация PowerPoint</vt:lpstr>
      <vt:lpstr>Позиции Судов по оценке векселей</vt:lpstr>
      <vt:lpstr>Цель работы и научная значимость</vt:lpstr>
      <vt:lpstr>Классификация векселедателей по критериям доступности информации</vt:lpstr>
      <vt:lpstr>Классификация векселедателей по критериям доступности информации</vt:lpstr>
      <vt:lpstr>Классификация векселедателей по критериям доступности информации</vt:lpstr>
      <vt:lpstr>Модель определения интегрального риска векселя</vt:lpstr>
      <vt:lpstr>Алгоритм проведения судебной экспертизы по определению рыночной стоимости векселя</vt:lpstr>
      <vt:lpstr>Презентация PowerPoint</vt:lpstr>
      <vt:lpstr>Презентация PowerPoint</vt:lpstr>
    </vt:vector>
  </TitlesOfParts>
  <Company>http://presentation-creation.ru/</Company>
  <LinksUpToDate>false</LinksUpToDate>
  <SharedDoc>false</SharedDoc>
  <HyperlinkBase>http://presentation-creation.ru/powerpoint-lessons.html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Шаблон презентации Курс доллара</dc:title>
  <dc:creator>obstinate</dc:creator>
  <dc:description>Шаблон презентации с сайта http://presentation-creation.ru/</dc:description>
  <cp:lastModifiedBy>Наташа</cp:lastModifiedBy>
  <cp:revision>56</cp:revision>
  <cp:lastPrinted>2022-01-12T11:49:52Z</cp:lastPrinted>
  <dcterms:created xsi:type="dcterms:W3CDTF">2018-02-06T05:59:21Z</dcterms:created>
  <dcterms:modified xsi:type="dcterms:W3CDTF">2022-02-03T08:39:26Z</dcterms:modified>
</cp:coreProperties>
</file>