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8">
  <p:sldMasterIdLst>
    <p:sldMasterId id="2147483696" r:id="rId1"/>
  </p:sldMasterIdLst>
  <p:notesMasterIdLst>
    <p:notesMasterId r:id="rId13"/>
  </p:notesMasterIdLst>
  <p:handoutMasterIdLst>
    <p:handoutMasterId r:id="rId14"/>
  </p:handoutMasterIdLst>
  <p:sldIdLst>
    <p:sldId id="268" r:id="rId2"/>
    <p:sldId id="316" r:id="rId3"/>
    <p:sldId id="326" r:id="rId4"/>
    <p:sldId id="317" r:id="rId5"/>
    <p:sldId id="300" r:id="rId6"/>
    <p:sldId id="327" r:id="rId7"/>
    <p:sldId id="315" r:id="rId8"/>
    <p:sldId id="318" r:id="rId9"/>
    <p:sldId id="303" r:id="rId10"/>
    <p:sldId id="328" r:id="rId11"/>
    <p:sldId id="293" r:id="rId12"/>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8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200F72F2-7FDD-4150-AFF3-E230AF2E640D}" type="datetimeFigureOut">
              <a:rPr lang="ru-RU"/>
              <a:pPr>
                <a:defRPr/>
              </a:pPr>
              <a:t>28.01.2022</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3182955-53A6-4B5E-81D0-E43D920074BA}" type="slidenum">
              <a:rPr lang="ru-RU"/>
              <a:pPr>
                <a:defRPr/>
              </a:pPr>
              <a:t>‹#›</a:t>
            </a:fld>
            <a:endParaRPr lang="ru-RU"/>
          </a:p>
        </p:txBody>
      </p:sp>
    </p:spTree>
    <p:extLst>
      <p:ext uri="{BB962C8B-B14F-4D97-AF65-F5344CB8AC3E}">
        <p14:creationId xmlns:p14="http://schemas.microsoft.com/office/powerpoint/2010/main" val="1321761318"/>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9816B7F-F7AC-47BB-8F9A-D7A392383D2F}" type="datetimeFigureOut">
              <a:rPr lang="ru-RU"/>
              <a:pPr>
                <a:defRPr/>
              </a:pPr>
              <a:t>28.01.2022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012BD74-C17F-4723-8C5A-88D0517D8B32}" type="slidenum">
              <a:rPr lang="ru-RU"/>
              <a:pPr>
                <a:defRPr/>
              </a:pPr>
              <a:t>‹#›</a:t>
            </a:fld>
            <a:endParaRPr lang="ru-RU"/>
          </a:p>
        </p:txBody>
      </p:sp>
    </p:spTree>
    <p:extLst>
      <p:ext uri="{BB962C8B-B14F-4D97-AF65-F5344CB8AC3E}">
        <p14:creationId xmlns:p14="http://schemas.microsoft.com/office/powerpoint/2010/main" val="2163300929"/>
      </p:ext>
    </p:extLst>
  </p:cSld>
  <p:clrMap bg1="lt1" tx1="dk1" bg2="lt2" tx2="dk2" accent1="accent1" accent2="accent2" accent3="accent3" accent4="accent4" accent5="accent5" accent6="accent6" hlink="hlink" folHlink="folHlink"/>
  <p:hf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Верхний колонтитул 3"/>
          <p:cNvSpPr>
            <a:spLocks noGrp="1"/>
          </p:cNvSpPr>
          <p:nvPr>
            <p:ph type="hdr" sz="quarter" idx="10"/>
          </p:nvPr>
        </p:nvSpPr>
        <p:spPr/>
        <p:txBody>
          <a:bodyPr/>
          <a:lstStyle/>
          <a:p>
            <a:pPr>
              <a:defRPr/>
            </a:pPr>
            <a:endParaRPr lang="ru-RU"/>
          </a:p>
        </p:txBody>
      </p:sp>
      <p:sp>
        <p:nvSpPr>
          <p:cNvPr id="5" name="Номер слайда 4"/>
          <p:cNvSpPr>
            <a:spLocks noGrp="1"/>
          </p:cNvSpPr>
          <p:nvPr>
            <p:ph type="sldNum" sz="quarter" idx="11"/>
          </p:nvPr>
        </p:nvSpPr>
        <p:spPr/>
        <p:txBody>
          <a:bodyPr/>
          <a:lstStyle/>
          <a:p>
            <a:pPr>
              <a:defRPr/>
            </a:pPr>
            <a:fld id="{9012BD74-C17F-4723-8C5A-88D0517D8B32}" type="slidenum">
              <a:rPr lang="ru-RU" smtClean="0"/>
              <a:pPr>
                <a:defRPr/>
              </a:pPr>
              <a:t>2</a:t>
            </a:fld>
            <a:endParaRPr lang="ru-RU"/>
          </a:p>
        </p:txBody>
      </p:sp>
    </p:spTree>
    <p:extLst>
      <p:ext uri="{BB962C8B-B14F-4D97-AF65-F5344CB8AC3E}">
        <p14:creationId xmlns:p14="http://schemas.microsoft.com/office/powerpoint/2010/main" val="3888118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pPr>
              <a:defRPr/>
            </a:pPr>
            <a:fld id="{5324EF22-FA51-4350-98E1-057407BB2E7B}" type="datetime1">
              <a:rPr lang="ru-RU" smtClean="0"/>
              <a:pPr>
                <a:defRPr/>
              </a:pPr>
              <a:t>28.01.2022</a:t>
            </a:fld>
            <a:endParaRPr lang="ru-RU"/>
          </a:p>
        </p:txBody>
      </p:sp>
      <p:sp>
        <p:nvSpPr>
          <p:cNvPr id="8" name="Slide Number Placeholder 7"/>
          <p:cNvSpPr>
            <a:spLocks noGrp="1"/>
          </p:cNvSpPr>
          <p:nvPr>
            <p:ph type="sldNum" sz="quarter" idx="11"/>
          </p:nvPr>
        </p:nvSpPr>
        <p:spPr/>
        <p:txBody>
          <a:bodyPr/>
          <a:lstStyle/>
          <a:p>
            <a:pPr>
              <a:defRPr/>
            </a:pPr>
            <a:fld id="{F96419DF-7EE6-4B2B-92C1-FBFB4904AB7D}" type="slidenum">
              <a:rPr lang="ru-RU" smtClean="0"/>
              <a:pPr>
                <a:defRPr/>
              </a:pPr>
              <a:t>‹#›</a:t>
            </a:fld>
            <a:endParaRPr lang="ru-RU"/>
          </a:p>
        </p:txBody>
      </p:sp>
      <p:sp>
        <p:nvSpPr>
          <p:cNvPr id="9" name="Footer Placeholder 8"/>
          <p:cNvSpPr>
            <a:spLocks noGrp="1"/>
          </p:cNvSpPr>
          <p:nvPr>
            <p:ph type="ftr" sz="quarter" idx="12"/>
          </p:nvPr>
        </p:nvSpPr>
        <p:spPr/>
        <p:txBody>
          <a:bodyPr/>
          <a:lstStyle/>
          <a:p>
            <a:pPr>
              <a:defRPr/>
            </a:pP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73BB622A-BFB8-446B-B7AC-20624D43A772}" type="datetime1">
              <a:rPr lang="ru-RU" smtClean="0"/>
              <a:pPr>
                <a:defRPr/>
              </a:pPr>
              <a:t>28.01.2022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C4B3B37-3B68-4B6C-BD61-10FA0FAB85CB}" type="slidenum">
              <a:rPr lang="ru-RU" smtClean="0"/>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pPr>
              <a:defRPr/>
            </a:pPr>
            <a:fld id="{F71262EB-1F6D-4243-B971-D07D361A6441}" type="datetime1">
              <a:rPr lang="ru-RU" smtClean="0"/>
              <a:pPr>
                <a:defRPr/>
              </a:pPr>
              <a:t>28.01.2022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0F28A9C-7231-4CB6-A61D-5DF768A203E0}" type="slidenum">
              <a:rPr lang="ru-RU" smtClean="0"/>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pPr>
              <a:defRPr/>
            </a:pPr>
            <a:fld id="{524E5E33-9F13-4398-B2DD-3E15E0205821}" type="datetime1">
              <a:rPr lang="ru-RU" smtClean="0"/>
              <a:pPr>
                <a:defRPr/>
              </a:pPr>
              <a:t>28.01.2022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3316F256-55DE-44D2-87E1-0F9B84128991}" type="slidenum">
              <a:rPr lang="ru-RU" smtClean="0"/>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3434465-DB64-42AE-A852-C131C62B5C94}" type="datetime1">
              <a:rPr lang="ru-RU" smtClean="0"/>
              <a:pPr>
                <a:defRPr/>
              </a:pPr>
              <a:t>28.01.2022</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FED24262-3509-4DE1-9DB6-A8C56E64CF72}" type="slidenum">
              <a:rPr lang="ru-RU" smtClean="0"/>
              <a:pPr>
                <a:defRPr/>
              </a:pPr>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pPr>
              <a:defRPr/>
            </a:pPr>
            <a:fld id="{14CAADDF-0EC8-4F54-BAE2-60A7309A6B1D}" type="datetime1">
              <a:rPr lang="ru-RU" smtClean="0"/>
              <a:pPr>
                <a:defRPr/>
              </a:pPr>
              <a:t>28.01.2022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958689C1-35CE-438D-AAFE-2079BF131163}" type="slidenum">
              <a:rPr lang="ru-RU" smtClean="0"/>
              <a:pPr>
                <a:defRPr/>
              </a:pPr>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pPr>
              <a:defRPr/>
            </a:pPr>
            <a:fld id="{344FCD42-4E75-4BF2-B58A-2316270BF0E0}" type="datetime1">
              <a:rPr lang="ru-RU" smtClean="0"/>
              <a:pPr>
                <a:defRPr/>
              </a:pPr>
              <a:t>28.01.2022</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51050E7C-D24E-489A-B07F-6B425E8D6CA6}" type="slidenum">
              <a:rPr lang="ru-RU" smtClean="0"/>
              <a:pPr>
                <a:defRPr/>
              </a:pPr>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18256557-478B-44A5-85C8-327012046C84}" type="datetime1">
              <a:rPr lang="ru-RU" smtClean="0"/>
              <a:pPr>
                <a:defRPr/>
              </a:pPr>
              <a:t>28.01.2022</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6522BF4B-403D-4D86-95F2-28163EDD140E}" type="slidenum">
              <a:rPr lang="ru-RU" smtClean="0"/>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1D28F0C-E012-4DF1-B671-9579D75811EF}" type="datetime1">
              <a:rPr lang="ru-RU" smtClean="0"/>
              <a:pPr>
                <a:defRPr/>
              </a:pPr>
              <a:t>28.01.2022</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873008FC-B531-42E4-9BAD-E39BB282E7CD}" type="slidenum">
              <a:rPr lang="ru-RU" smtClean="0"/>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93FB122F-B679-46BC-A33E-20B2055FF926}" type="datetime1">
              <a:rPr lang="ru-RU" smtClean="0"/>
              <a:pPr>
                <a:defRPr/>
              </a:pPr>
              <a:t>28.01.2022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5790380C-9868-4D18-BC21-A2D20CCBC1B7}" type="slidenum">
              <a:rPr lang="ru-RU" smtClean="0"/>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A2066E83-3A30-420D-9B2E-026083643278}" type="datetime1">
              <a:rPr lang="ru-RU" smtClean="0"/>
              <a:pPr>
                <a:defRPr/>
              </a:pPr>
              <a:t>28.01.2022</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D8443E29-434A-487B-A2BA-C1848E212253}" type="slidenum">
              <a:rPr lang="ru-RU" smtClean="0"/>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fld id="{F7408699-FD8C-4FCD-932F-B1D328444593}" type="datetime1">
              <a:rPr lang="ru-RU" smtClean="0"/>
              <a:pPr>
                <a:defRPr/>
              </a:pPr>
              <a:t>28.01.2022</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1455023B-0652-4DF0-B7AB-FBDF0ACF2962}" type="slidenum">
              <a:rPr lang="ru-RU" smtClean="0"/>
              <a:pPr>
                <a:defRPr/>
              </a:pPr>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51520" y="1916832"/>
            <a:ext cx="8568952" cy="2737023"/>
          </a:xfrm>
        </p:spPr>
        <p:txBody>
          <a:bodyPr rtlCol="0">
            <a:normAutofit/>
          </a:bodyPr>
          <a:lstStyle/>
          <a:p>
            <a:pPr fontAlgn="auto">
              <a:spcAft>
                <a:spcPts val="0"/>
              </a:spcAft>
              <a:defRPr/>
            </a:pPr>
            <a:r>
              <a:rPr lang="ru-RU" sz="2400" b="1" dirty="0">
                <a:solidFill>
                  <a:schemeClr val="tx1"/>
                </a:solidFill>
              </a:rPr>
              <a:t>Выпускная квалификационная работа</a:t>
            </a:r>
            <a:r>
              <a:rPr lang="ru-RU" altLang="ru-RU" sz="2200" b="1" dirty="0" smtClean="0">
                <a:solidFill>
                  <a:schemeClr val="tx1"/>
                </a:solidFill>
                <a:latin typeface="Times New Roman" panose="02020603050405020304" pitchFamily="18" charset="0"/>
                <a:cs typeface="Times New Roman" panose="02020603050405020304" pitchFamily="18" charset="0"/>
              </a:rPr>
              <a:t>:</a:t>
            </a:r>
            <a:r>
              <a:rPr lang="ru-RU" altLang="ru-RU" sz="1800" b="1" dirty="0">
                <a:solidFill>
                  <a:schemeClr val="tx1"/>
                </a:solidFill>
                <a:latin typeface="Times New Roman" panose="02020603050405020304" pitchFamily="18" charset="0"/>
                <a:cs typeface="Times New Roman" panose="02020603050405020304" pitchFamily="18" charset="0"/>
              </a:rPr>
              <a:t/>
            </a:r>
            <a:br>
              <a:rPr lang="ru-RU" altLang="ru-RU" sz="1800" b="1" dirty="0">
                <a:solidFill>
                  <a:schemeClr val="tx1"/>
                </a:solidFill>
                <a:latin typeface="Times New Roman" panose="02020603050405020304" pitchFamily="18" charset="0"/>
                <a:cs typeface="Times New Roman" panose="02020603050405020304" pitchFamily="18" charset="0"/>
              </a:rPr>
            </a:br>
            <a:r>
              <a:rPr lang="ru-RU" altLang="ru-RU" sz="2800" b="1" dirty="0">
                <a:solidFill>
                  <a:schemeClr val="tx1"/>
                </a:solidFill>
                <a:latin typeface="Times New Roman" panose="02020603050405020304" pitchFamily="18" charset="0"/>
                <a:cs typeface="Times New Roman" panose="02020603050405020304" pitchFamily="18" charset="0"/>
              </a:rPr>
              <a:t/>
            </a:r>
            <a:br>
              <a:rPr lang="ru-RU" altLang="ru-RU" sz="2800" b="1" dirty="0">
                <a:solidFill>
                  <a:schemeClr val="tx1"/>
                </a:solidFill>
                <a:latin typeface="Times New Roman" panose="02020603050405020304" pitchFamily="18" charset="0"/>
                <a:cs typeface="Times New Roman" panose="02020603050405020304" pitchFamily="18" charset="0"/>
              </a:rPr>
            </a:br>
            <a:r>
              <a:rPr lang="ru-RU" altLang="ru-RU" sz="2800" b="1" dirty="0" smtClean="0">
                <a:solidFill>
                  <a:schemeClr val="tx1"/>
                </a:solidFill>
                <a:latin typeface="Times New Roman" panose="02020603050405020304" pitchFamily="18" charset="0"/>
                <a:cs typeface="Times New Roman" panose="02020603050405020304" pitchFamily="18" charset="0"/>
              </a:rPr>
              <a:t> «</a:t>
            </a:r>
            <a:r>
              <a:rPr lang="ru-RU" sz="2800" b="1" dirty="0">
                <a:solidFill>
                  <a:schemeClr val="tx1"/>
                </a:solidFill>
                <a:latin typeface="Times New Roman" panose="02020603050405020304" pitchFamily="18" charset="0"/>
                <a:cs typeface="Times New Roman" panose="02020603050405020304" pitchFamily="18" charset="0"/>
              </a:rPr>
              <a:t>ПРАВОВЫЕ ОСНОВЫ РЕГУЛИРОВАНИЯ ОБРАЩЕНИЯ НА ДЕБИТОРСКУЮ ЗАДОЛЖЕННОСТЬ (ПРАВА ТРЕБОВАНИЯ) ЮРИДИЧЕСКИХ ЛИЦ</a:t>
            </a:r>
            <a:r>
              <a:rPr lang="ru-RU" altLang="ru-RU" sz="2800" b="1" dirty="0" smtClean="0">
                <a:solidFill>
                  <a:schemeClr val="tx1"/>
                </a:solidFill>
                <a:latin typeface="Times New Roman" panose="02020603050405020304" pitchFamily="18" charset="0"/>
                <a:cs typeface="Times New Roman" panose="02020603050405020304" pitchFamily="18" charset="0"/>
              </a:rPr>
              <a:t>»</a:t>
            </a:r>
            <a:endParaRPr lang="ru-RU" altLang="ru-RU" sz="2800" b="1" dirty="0">
              <a:solidFill>
                <a:schemeClr val="tx1"/>
              </a:solidFill>
              <a:latin typeface="Times New Roman" panose="02020603050405020304" pitchFamily="18" charset="0"/>
              <a:cs typeface="Times New Roman" panose="02020603050405020304" pitchFamily="18" charset="0"/>
            </a:endParaRPr>
          </a:p>
        </p:txBody>
      </p:sp>
      <p:sp>
        <p:nvSpPr>
          <p:cNvPr id="15362" name="Rectangle 3"/>
          <p:cNvSpPr>
            <a:spLocks noGrp="1" noChangeArrowheads="1"/>
          </p:cNvSpPr>
          <p:nvPr>
            <p:ph type="subTitle" idx="1"/>
          </p:nvPr>
        </p:nvSpPr>
        <p:spPr>
          <a:xfrm>
            <a:off x="755576" y="5085184"/>
            <a:ext cx="7615611" cy="936625"/>
          </a:xfrm>
        </p:spPr>
        <p:txBody>
          <a:bodyPr>
            <a:normAutofit fontScale="92500" lnSpcReduction="10000"/>
          </a:bodyPr>
          <a:lstStyle/>
          <a:p>
            <a:r>
              <a:rPr lang="ru-RU" altLang="ru-RU" sz="1800" i="1" dirty="0" smtClean="0">
                <a:solidFill>
                  <a:schemeClr val="tx1"/>
                </a:solidFill>
                <a:latin typeface="Times New Roman" panose="02020603050405020304" pitchFamily="18" charset="0"/>
                <a:cs typeface="Times New Roman" panose="02020603050405020304" pitchFamily="18" charset="0"/>
              </a:rPr>
              <a:t>Студентка: Пироженко </a:t>
            </a:r>
            <a:r>
              <a:rPr lang="ru-RU" altLang="ru-RU" sz="1800" i="1" dirty="0" smtClean="0">
                <a:solidFill>
                  <a:schemeClr val="tx1"/>
                </a:solidFill>
                <a:latin typeface="Times New Roman" panose="02020603050405020304" pitchFamily="18" charset="0"/>
                <a:cs typeface="Times New Roman" panose="02020603050405020304" pitchFamily="18" charset="0"/>
              </a:rPr>
              <a:t>Марина </a:t>
            </a:r>
            <a:r>
              <a:rPr lang="ru-RU" altLang="ru-RU" sz="1800" i="1" dirty="0" smtClean="0">
                <a:solidFill>
                  <a:schemeClr val="tx1"/>
                </a:solidFill>
                <a:latin typeface="Times New Roman" panose="02020603050405020304" pitchFamily="18" charset="0"/>
                <a:cs typeface="Times New Roman" panose="02020603050405020304" pitchFamily="18" charset="0"/>
              </a:rPr>
              <a:t>Владимировна</a:t>
            </a:r>
            <a:endParaRPr lang="ru-RU" sz="1800" i="1" dirty="0">
              <a:solidFill>
                <a:schemeClr val="tx1"/>
              </a:solidFill>
              <a:latin typeface="Times New Roman" panose="02020603050405020304" pitchFamily="18" charset="0"/>
              <a:cs typeface="Times New Roman" panose="02020603050405020304" pitchFamily="18" charset="0"/>
            </a:endParaRPr>
          </a:p>
          <a:p>
            <a:r>
              <a:rPr lang="ru-RU" sz="1800" i="1" dirty="0">
                <a:solidFill>
                  <a:schemeClr val="tx1"/>
                </a:solidFill>
                <a:latin typeface="Times New Roman" panose="02020603050405020304" pitchFamily="18" charset="0"/>
                <a:cs typeface="Times New Roman" panose="02020603050405020304" pitchFamily="18" charset="0"/>
              </a:rPr>
              <a:t>Научный руководитель: Доктор юридических наук, профессор </a:t>
            </a:r>
          </a:p>
          <a:p>
            <a:r>
              <a:rPr lang="ru-RU" sz="1800" i="1" dirty="0" smtClean="0">
                <a:solidFill>
                  <a:schemeClr val="tx1"/>
                </a:solidFill>
                <a:latin typeface="Times New Roman" panose="02020603050405020304" pitchFamily="18" charset="0"/>
                <a:cs typeface="Times New Roman" panose="02020603050405020304" pitchFamily="18" charset="0"/>
              </a:rPr>
              <a:t>Крохина Юлия Александровна</a:t>
            </a:r>
            <a:endParaRPr lang="ru-RU" sz="1800" i="1" dirty="0">
              <a:solidFill>
                <a:schemeClr val="tx1"/>
              </a:solidFill>
              <a:latin typeface="Times New Roman" panose="02020603050405020304" pitchFamily="18" charset="0"/>
              <a:cs typeface="Times New Roman" panose="02020603050405020304" pitchFamily="18" charset="0"/>
            </a:endParaRPr>
          </a:p>
          <a:p>
            <a:endParaRPr lang="ru-RU" altLang="ru-RU" sz="1800" dirty="0" smtClean="0">
              <a:solidFill>
                <a:srgbClr val="0070C0"/>
              </a:solidFill>
              <a:latin typeface="Times New Roman" panose="02020603050405020304" pitchFamily="18" charset="0"/>
              <a:cs typeface="Times New Roman" panose="02020603050405020304" pitchFamily="18" charset="0"/>
            </a:endParaRPr>
          </a:p>
        </p:txBody>
      </p:sp>
      <p:sp>
        <p:nvSpPr>
          <p:cNvPr id="15363" name="Rectangle 2"/>
          <p:cNvSpPr txBox="1">
            <a:spLocks noChangeArrowheads="1"/>
          </p:cNvSpPr>
          <p:nvPr/>
        </p:nvSpPr>
        <p:spPr bwMode="auto">
          <a:xfrm>
            <a:off x="2262213" y="156472"/>
            <a:ext cx="6696744" cy="981075"/>
          </a:xfrm>
          <a:prstGeom prst="rect">
            <a:avLst/>
          </a:prstGeom>
          <a:noFill/>
          <a:ln w="9525">
            <a:noFill/>
            <a:miter lim="800000"/>
            <a:headEnd/>
            <a:tailEnd/>
          </a:ln>
        </p:spPr>
        <p:txBody>
          <a:bodyPr anchor="ctr"/>
          <a:lstStyle/>
          <a:p>
            <a:pPr algn="ctr"/>
            <a:r>
              <a:rPr lang="ru-RU" sz="2000" b="1" dirty="0">
                <a:latin typeface="Times New Roman" panose="02020603050405020304" pitchFamily="18" charset="0"/>
                <a:cs typeface="Times New Roman" panose="02020603050405020304" pitchFamily="18" charset="0"/>
              </a:rPr>
              <a:t>ФГБОУ ВПО «Российский экономический университет </a:t>
            </a:r>
            <a:endParaRPr lang="en-US" sz="2000" b="1" dirty="0" smtClean="0">
              <a:latin typeface="Times New Roman" panose="02020603050405020304" pitchFamily="18" charset="0"/>
              <a:cs typeface="Times New Roman" panose="02020603050405020304" pitchFamily="18" charset="0"/>
            </a:endParaRPr>
          </a:p>
          <a:p>
            <a:pPr algn="ctr"/>
            <a:r>
              <a:rPr lang="ru-RU" sz="2000" b="1" dirty="0" smtClean="0">
                <a:latin typeface="Times New Roman" panose="02020603050405020304" pitchFamily="18" charset="0"/>
                <a:cs typeface="Times New Roman" panose="02020603050405020304" pitchFamily="18" charset="0"/>
              </a:rPr>
              <a:t>им</a:t>
            </a:r>
            <a:r>
              <a:rPr lang="ru-RU" sz="2000" b="1" dirty="0">
                <a:latin typeface="Times New Roman" panose="02020603050405020304" pitchFamily="18" charset="0"/>
                <a:cs typeface="Times New Roman" panose="02020603050405020304" pitchFamily="18" charset="0"/>
              </a:rPr>
              <a:t>. Г.В. Плеханова»</a:t>
            </a:r>
            <a:endParaRPr lang="ru-RU" sz="2000" dirty="0">
              <a:latin typeface="Times New Roman" panose="02020603050405020304" pitchFamily="18" charset="0"/>
              <a:cs typeface="Times New Roman" panose="02020603050405020304" pitchFamily="18" charset="0"/>
            </a:endParaRPr>
          </a:p>
          <a:p>
            <a:pPr algn="ctr">
              <a:spcBef>
                <a:spcPts val="600"/>
              </a:spcBef>
            </a:pPr>
            <a:r>
              <a:rPr lang="ru-RU" sz="2000" b="1" dirty="0">
                <a:latin typeface="Times New Roman" panose="02020603050405020304" pitchFamily="18" charset="0"/>
                <a:cs typeface="Times New Roman" panose="02020603050405020304" pitchFamily="18" charset="0"/>
              </a:rPr>
              <a:t>факультет дистанционного </a:t>
            </a:r>
            <a:r>
              <a:rPr lang="ru-RU" sz="2000" b="1" dirty="0" smtClean="0">
                <a:latin typeface="Times New Roman" panose="02020603050405020304" pitchFamily="18" charset="0"/>
                <a:cs typeface="Times New Roman" panose="02020603050405020304" pitchFamily="18" charset="0"/>
              </a:rPr>
              <a:t>обучения</a:t>
            </a:r>
            <a:endParaRPr lang="ru-RU" sz="2000" dirty="0">
              <a:latin typeface="Times New Roman" panose="02020603050405020304" pitchFamily="18" charset="0"/>
              <a:cs typeface="Times New Roman" panose="02020603050405020304" pitchFamily="18" charset="0"/>
            </a:endParaRPr>
          </a:p>
        </p:txBody>
      </p:sp>
      <p:pic>
        <p:nvPicPr>
          <p:cNvPr id="15364" name="Picture 2" descr="C:\Users\Ильин МО\Desktop\загруженное.jpg"/>
          <p:cNvPicPr>
            <a:picLocks noChangeAspect="1" noChangeArrowheads="1"/>
          </p:cNvPicPr>
          <p:nvPr/>
        </p:nvPicPr>
        <p:blipFill>
          <a:blip r:embed="rId2"/>
          <a:srcRect/>
          <a:stretch>
            <a:fillRect/>
          </a:stretch>
        </p:blipFill>
        <p:spPr bwMode="auto">
          <a:xfrm>
            <a:off x="49212" y="17462"/>
            <a:ext cx="2218532" cy="1992083"/>
          </a:xfrm>
          <a:prstGeom prst="rect">
            <a:avLst/>
          </a:prstGeom>
          <a:noFill/>
          <a:ln w="9525">
            <a:noFill/>
            <a:miter lim="800000"/>
            <a:headEnd/>
            <a:tailEnd/>
          </a:ln>
        </p:spPr>
      </p:pic>
      <p:sp>
        <p:nvSpPr>
          <p:cNvPr id="2" name="TextBox 1"/>
          <p:cNvSpPr txBox="1"/>
          <p:nvPr/>
        </p:nvSpPr>
        <p:spPr>
          <a:xfrm>
            <a:off x="4122603" y="6278175"/>
            <a:ext cx="1512168" cy="369332"/>
          </a:xfrm>
          <a:prstGeom prst="rect">
            <a:avLst/>
          </a:prstGeom>
          <a:noFill/>
        </p:spPr>
        <p:txBody>
          <a:bodyPr wrap="square" rtlCol="0">
            <a:spAutoFit/>
          </a:bodyPr>
          <a:lstStyle/>
          <a:p>
            <a:pPr algn="ctr"/>
            <a:r>
              <a:rPr lang="ru-RU" smtClean="0">
                <a:solidFill>
                  <a:schemeClr val="accent1"/>
                </a:solidFill>
                <a:latin typeface="Times New Roman" panose="02020603050405020304" pitchFamily="18" charset="0"/>
                <a:cs typeface="Times New Roman" panose="02020603050405020304" pitchFamily="18" charset="0"/>
              </a:rPr>
              <a:t>2022</a:t>
            </a:r>
            <a:endParaRPr lang="ru-RU" dirty="0">
              <a:solidFill>
                <a:schemeClr val="accent1"/>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6521" y="342231"/>
            <a:ext cx="5385009" cy="523220"/>
          </a:xfrm>
          <a:prstGeom prst="rect">
            <a:avLst/>
          </a:prstGeom>
        </p:spPr>
        <p:txBody>
          <a:bodyPr wrap="square">
            <a:spAutoFit/>
          </a:bodyPr>
          <a:lstStyle/>
          <a:p>
            <a:pPr algn="ctr"/>
            <a:r>
              <a:rPr lang="ru-RU" sz="2800" dirty="0" smtClean="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ВЫВОДЫ И ПРЕДЛОЖЕНИЯ</a:t>
            </a:r>
            <a:endParaRPr lang="ru-RU" sz="28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45336" y="1484784"/>
            <a:ext cx="8496944" cy="4001095"/>
          </a:xfrm>
          <a:prstGeom prst="rect">
            <a:avLst/>
          </a:prstGeom>
        </p:spPr>
        <p:txBody>
          <a:bodyPr wrap="square">
            <a:spAutoFit/>
          </a:bodyPr>
          <a:lstStyle/>
          <a:p>
            <a:pPr marL="285750" lvl="0" indent="-285750" algn="just">
              <a:spcAft>
                <a:spcPts val="1200"/>
              </a:spcAf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Проведенное исследование судебной практики позволило убедиться в том, что </a:t>
            </a:r>
            <a:r>
              <a:rPr lang="ru-RU" u="sng" dirty="0">
                <a:latin typeface="Times New Roman" panose="02020603050405020304" pitchFamily="18" charset="0"/>
                <a:cs typeface="Times New Roman" panose="02020603050405020304" pitchFamily="18" charset="0"/>
              </a:rPr>
              <a:t>суды считают уступку прав требования путем их продажи исключительным способом пополнения конкурсной массы</a:t>
            </a:r>
            <a:r>
              <a:rPr lang="ru-RU" dirty="0">
                <a:latin typeface="Times New Roman" panose="02020603050405020304" pitchFamily="18" charset="0"/>
                <a:cs typeface="Times New Roman" panose="02020603050405020304" pitchFamily="18" charset="0"/>
              </a:rPr>
              <a:t>, в данном случае разумно зафиксировать данную позицию в ФЗ «О несостоятельности (банкротстве)» от 26.10.2002 N 127-ФЗ</a:t>
            </a:r>
          </a:p>
          <a:p>
            <a:pPr marL="285750" lvl="0" indent="-285750" algn="just">
              <a:spcAft>
                <a:spcPts val="1200"/>
              </a:spcAf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Кроме этого необходимо урегулировать, возможно с помощью профессиональных стандартов арбитражных управляющих </a:t>
            </a:r>
            <a:r>
              <a:rPr lang="ru-RU" u="sng" dirty="0">
                <a:latin typeface="Times New Roman" panose="02020603050405020304" pitchFamily="18" charset="0"/>
                <a:cs typeface="Times New Roman" panose="02020603050405020304" pitchFamily="18" charset="0"/>
              </a:rPr>
              <a:t>порядок действий при установлении дебиторской задолженности, не </a:t>
            </a:r>
            <a:r>
              <a:rPr lang="ru-RU" u="sng" dirty="0" smtClean="0">
                <a:latin typeface="Times New Roman" panose="02020603050405020304" pitchFamily="18" charset="0"/>
                <a:cs typeface="Times New Roman" panose="02020603050405020304" pitchFamily="18" charset="0"/>
              </a:rPr>
              <a:t>подтвержденной </a:t>
            </a:r>
            <a:r>
              <a:rPr lang="ru-RU" u="sng" dirty="0">
                <a:latin typeface="Times New Roman" panose="02020603050405020304" pitchFamily="18" charset="0"/>
                <a:cs typeface="Times New Roman" panose="02020603050405020304" pitchFamily="18" charset="0"/>
              </a:rPr>
              <a:t>первичной документацией</a:t>
            </a:r>
            <a:r>
              <a:rPr lang="ru-RU" dirty="0">
                <a:latin typeface="Times New Roman" panose="02020603050405020304" pitchFamily="18" charset="0"/>
                <a:cs typeface="Times New Roman" panose="02020603050405020304" pitchFamily="18" charset="0"/>
              </a:rPr>
              <a:t>; порядок обоснованности невозможности взыскания дебиторской задолженности.</a:t>
            </a:r>
          </a:p>
          <a:p>
            <a:pPr marL="285750" indent="-285750" algn="just">
              <a:spcAft>
                <a:spcPts val="1200"/>
              </a:spcAft>
              <a:buFont typeface="Arial" panose="020B0604020202020204" pitchFamily="34" charset="0"/>
              <a:buChar char="•"/>
            </a:pPr>
            <a:r>
              <a:rPr lang="ru-RU" dirty="0">
                <a:latin typeface="Times New Roman" panose="02020603050405020304" pitchFamily="18" charset="0"/>
                <a:cs typeface="Times New Roman" panose="02020603050405020304" pitchFamily="18" charset="0"/>
              </a:rPr>
              <a:t>Уточнить толкование права </a:t>
            </a:r>
            <a:r>
              <a:rPr lang="ru-RU" dirty="0" smtClean="0">
                <a:latin typeface="Times New Roman" panose="02020603050405020304" pitchFamily="18" charset="0"/>
                <a:cs typeface="Times New Roman" panose="02020603050405020304" pitchFamily="18" charset="0"/>
              </a:rPr>
              <a:t>(ст. 139 </a:t>
            </a:r>
            <a:r>
              <a:rPr lang="ru-RU" dirty="0">
                <a:latin typeface="Times New Roman" panose="02020603050405020304" pitchFamily="18" charset="0"/>
                <a:cs typeface="Times New Roman" panose="02020603050405020304" pitchFamily="18" charset="0"/>
              </a:rPr>
              <a:t>N </a:t>
            </a:r>
            <a:r>
              <a:rPr lang="ru-RU" dirty="0" smtClean="0">
                <a:latin typeface="Times New Roman" panose="02020603050405020304" pitchFamily="18" charset="0"/>
                <a:cs typeface="Times New Roman" panose="02020603050405020304" pitchFamily="18" charset="0"/>
              </a:rPr>
              <a:t>127-ФЗ </a:t>
            </a:r>
            <a:r>
              <a:rPr lang="ru-RU" dirty="0">
                <a:latin typeface="Times New Roman" panose="02020603050405020304" pitchFamily="18" charset="0"/>
                <a:cs typeface="Times New Roman" panose="02020603050405020304" pitchFamily="18" charset="0"/>
              </a:rPr>
              <a:t>от </a:t>
            </a:r>
            <a:r>
              <a:rPr lang="ru-RU" dirty="0" smtClean="0">
                <a:latin typeface="Times New Roman" panose="02020603050405020304" pitchFamily="18" charset="0"/>
                <a:cs typeface="Times New Roman" panose="02020603050405020304" pitchFamily="18" charset="0"/>
              </a:rPr>
              <a:t>26.10.2002): </a:t>
            </a:r>
            <a:r>
              <a:rPr lang="ru-RU" u="sng" dirty="0" smtClean="0">
                <a:latin typeface="Times New Roman" panose="02020603050405020304" pitchFamily="18" charset="0"/>
                <a:cs typeface="Times New Roman" panose="02020603050405020304" pitchFamily="18" charset="0"/>
              </a:rPr>
              <a:t>что </a:t>
            </a:r>
            <a:r>
              <a:rPr lang="ru-RU" u="sng" dirty="0">
                <a:latin typeface="Times New Roman" panose="02020603050405020304" pitchFamily="18" charset="0"/>
                <a:cs typeface="Times New Roman" panose="02020603050405020304" pitchFamily="18" charset="0"/>
              </a:rPr>
              <a:t>считать повторной оценкой</a:t>
            </a:r>
            <a:r>
              <a:rPr lang="ru-RU" dirty="0">
                <a:latin typeface="Times New Roman" panose="02020603050405020304" pitchFamily="18" charset="0"/>
                <a:cs typeface="Times New Roman" panose="02020603050405020304" pitchFamily="18" charset="0"/>
              </a:rPr>
              <a:t>: считать ли в случае если процедура банкротства затянулась и имелась необходимость по актуализации рыночной стоимости имущества, либо при реализации имущества должника как единого имущественного комплекса.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702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5" y="1988840"/>
            <a:ext cx="9144000" cy="1656184"/>
          </a:xfrm>
        </p:spPr>
        <p:style>
          <a:lnRef idx="1">
            <a:schemeClr val="accent6"/>
          </a:lnRef>
          <a:fillRef idx="3">
            <a:schemeClr val="accent6"/>
          </a:fillRef>
          <a:effectRef idx="2">
            <a:schemeClr val="accent6"/>
          </a:effectRef>
          <a:fontRef idx="minor">
            <a:schemeClr val="lt1"/>
          </a:fontRef>
        </p:style>
        <p:txBody>
          <a:bodyPr/>
          <a:lstStyle/>
          <a:p>
            <a:pPr marL="0" indent="0" algn="ctr">
              <a:buNone/>
            </a:pPr>
            <a:r>
              <a:rPr lang="ru-RU" sz="7200" dirty="0" smtClean="0">
                <a:latin typeface="Times New Roman" panose="02020603050405020304" pitchFamily="18" charset="0"/>
                <a:cs typeface="Times New Roman" panose="02020603050405020304" pitchFamily="18" charset="0"/>
              </a:rPr>
              <a:t>Спасибо за внимание!</a:t>
            </a:r>
            <a:endParaRPr lang="ru-RU" sz="7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211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1"/>
          <p:cNvSpPr>
            <a:spLocks noChangeArrowheads="1"/>
          </p:cNvSpPr>
          <p:nvPr/>
        </p:nvSpPr>
        <p:spPr bwMode="auto">
          <a:xfrm>
            <a:off x="1547664" y="17611"/>
            <a:ext cx="5735096" cy="523220"/>
          </a:xfrm>
          <a:prstGeom prst="rect">
            <a:avLst/>
          </a:prstGeom>
          <a:noFill/>
          <a:ln w="9525">
            <a:noFill/>
            <a:miter lim="800000"/>
            <a:headEnd/>
            <a:tailEnd/>
          </a:ln>
        </p:spPr>
        <p:txBody>
          <a:bodyPr wrap="none">
            <a:spAutoFit/>
          </a:bodyPr>
          <a:lstStyle/>
          <a:p>
            <a:r>
              <a:rPr lang="ru-RU" sz="2800" b="1" dirty="0" smtClean="0">
                <a:solidFill>
                  <a:srgbClr val="C00000"/>
                </a:solidFill>
                <a:latin typeface="Times New Roman" panose="02020603050405020304" pitchFamily="18" charset="0"/>
                <a:cs typeface="Times New Roman" panose="02020603050405020304" pitchFamily="18" charset="0"/>
              </a:rPr>
              <a:t>Актуальность темы исследования</a:t>
            </a:r>
            <a:endParaRPr lang="ru-RU" sz="2800" b="1" dirty="0" smtClean="0">
              <a:solidFill>
                <a:srgbClr val="C00000"/>
              </a:solidFill>
              <a:latin typeface="Times New Roman" panose="02020603050405020304" pitchFamily="18" charset="0"/>
              <a:cs typeface="Times New Roman" panose="02020603050405020304" pitchFamily="18" charset="0"/>
            </a:endParaRPr>
          </a:p>
        </p:txBody>
      </p:sp>
      <p:graphicFrame>
        <p:nvGraphicFramePr>
          <p:cNvPr id="7" name="Group 263"/>
          <p:cNvGraphicFramePr>
            <a:graphicFrameLocks noGrp="1"/>
          </p:cNvGraphicFramePr>
          <p:nvPr>
            <p:extLst>
              <p:ext uri="{D42A27DB-BD31-4B8C-83A1-F6EECF244321}">
                <p14:modId xmlns:p14="http://schemas.microsoft.com/office/powerpoint/2010/main" val="579036448"/>
              </p:ext>
            </p:extLst>
          </p:nvPr>
        </p:nvGraphicFramePr>
        <p:xfrm>
          <a:off x="63870" y="637547"/>
          <a:ext cx="9080130" cy="6217920"/>
        </p:xfrm>
        <a:graphic>
          <a:graphicData uri="http://schemas.openxmlformats.org/drawingml/2006/table">
            <a:tbl>
              <a:tblPr/>
              <a:tblGrid>
                <a:gridCol w="1801905"/>
                <a:gridCol w="7278225"/>
              </a:tblGrid>
              <a:tr h="271706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sz="1600" b="1" i="1" u="none" strike="noStrike" cap="none" normalizeH="0" baseline="0" dirty="0" smtClean="0">
                          <a:ln>
                            <a:noFill/>
                          </a:ln>
                          <a:solidFill>
                            <a:schemeClr val="tx1"/>
                          </a:solidFill>
                          <a:effectLst/>
                          <a:latin typeface="+mn-lt"/>
                          <a:cs typeface="Simplified Arabic" panose="02020603050405020304" pitchFamily="18" charset="-78"/>
                        </a:rPr>
                        <a:t>Актуальность</a:t>
                      </a:r>
                      <a:endParaRPr kumimoji="0" lang="ru-RU" sz="1600" b="0" i="1" u="none" strike="noStrike" cap="none" normalizeH="0" baseline="0" dirty="0" smtClean="0">
                        <a:ln>
                          <a:noFill/>
                        </a:ln>
                        <a:solidFill>
                          <a:schemeClr val="tx1"/>
                        </a:solidFill>
                        <a:effectLst/>
                        <a:latin typeface="+mn-lt"/>
                        <a:cs typeface="Simplified Arabic" panose="02020603050405020304" pitchFamily="18" charset="-78"/>
                      </a:endParaRPr>
                    </a:p>
                  </a:txBody>
                  <a:tcPr marL="121920" marR="121920" marT="34290" marB="34290" anchor="ctr"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342900" marR="0" lvl="0" indent="-342900" algn="just" defTabSz="914400" rtl="0" eaLnBrk="1" fontAlgn="base" latinLnBrk="0" hangingPunct="1">
                        <a:lnSpc>
                          <a:spcPct val="100000"/>
                        </a:lnSpc>
                        <a:spcBef>
                          <a:spcPts val="300"/>
                        </a:spcBef>
                        <a:spcAft>
                          <a:spcPts val="300"/>
                        </a:spcAft>
                        <a:buClrTx/>
                        <a:buSzTx/>
                        <a:buFont typeface="Symbol" pitchFamily="18" charset="2"/>
                        <a:buAutoNum type="arabicPeriod"/>
                        <a:tabLst/>
                        <a:defRPr/>
                      </a:pPr>
                      <a:r>
                        <a:rPr lang="ru-RU" sz="1600" kern="1200" dirty="0" smtClean="0">
                          <a:solidFill>
                            <a:schemeClr val="tx1"/>
                          </a:solidFill>
                          <a:effectLst/>
                          <a:latin typeface="+mn-lt"/>
                          <a:ea typeface="+mn-ea"/>
                          <a:cs typeface="+mn-cs"/>
                        </a:rPr>
                        <a:t>Непогашенная своевременно дебиторская задолженность, неэффективные действия по взысканию оказывают влияние на финансово-экономическое положение организации</a:t>
                      </a:r>
                      <a:r>
                        <a:rPr kumimoji="0" lang="ru-RU" sz="1600" b="0" i="0" u="none" strike="noStrike" kern="1200" cap="none" normalizeH="0" baseline="0" dirty="0" smtClean="0">
                          <a:ln>
                            <a:noFill/>
                          </a:ln>
                          <a:solidFill>
                            <a:schemeClr val="tx1"/>
                          </a:solidFill>
                          <a:effectLst/>
                          <a:latin typeface="+mn-lt"/>
                          <a:ea typeface="+mn-ea"/>
                          <a:cs typeface="Simplified Arabic" panose="02020603050405020304" pitchFamily="18" charset="-78"/>
                        </a:rPr>
                        <a:t>.</a:t>
                      </a:r>
                    </a:p>
                    <a:p>
                      <a:pPr marL="342900" marR="0" lvl="0" indent="-342900" algn="just" defTabSz="914400" rtl="0" eaLnBrk="1" fontAlgn="base" latinLnBrk="0" hangingPunct="1">
                        <a:lnSpc>
                          <a:spcPct val="100000"/>
                        </a:lnSpc>
                        <a:spcBef>
                          <a:spcPts val="300"/>
                        </a:spcBef>
                        <a:spcAft>
                          <a:spcPts val="300"/>
                        </a:spcAft>
                        <a:buClrTx/>
                        <a:buSzTx/>
                        <a:buFont typeface="Symbol" pitchFamily="18" charset="2"/>
                        <a:buAutoNum type="arabicPeriod"/>
                        <a:tabLst/>
                        <a:defRPr/>
                      </a:pPr>
                      <a:r>
                        <a:rPr lang="ru-RU" sz="1600" kern="1200" dirty="0" smtClean="0">
                          <a:solidFill>
                            <a:schemeClr val="tx1"/>
                          </a:solidFill>
                          <a:effectLst/>
                          <a:latin typeface="+mn-lt"/>
                          <a:ea typeface="+mn-ea"/>
                          <a:cs typeface="+mn-cs"/>
                        </a:rPr>
                        <a:t>Нарастание дебиторской задолженности не только снижает эффективность бизнеса, нарушается добросовестная конкуренция, ущемляются имущественные права собственников, но может и полностью разрушить бизнес.</a:t>
                      </a:r>
                    </a:p>
                    <a:p>
                      <a:pPr marL="342900" marR="0" lvl="0" indent="-342900" algn="just" defTabSz="914400" rtl="0" eaLnBrk="1" fontAlgn="base" latinLnBrk="0" hangingPunct="1">
                        <a:lnSpc>
                          <a:spcPct val="100000"/>
                        </a:lnSpc>
                        <a:spcBef>
                          <a:spcPts val="300"/>
                        </a:spcBef>
                        <a:spcAft>
                          <a:spcPts val="300"/>
                        </a:spcAft>
                        <a:buClrTx/>
                        <a:buSzTx/>
                        <a:buFont typeface="Symbol" pitchFamily="18" charset="2"/>
                        <a:buAutoNum type="arabicPeriod"/>
                        <a:tabLst/>
                        <a:defRPr/>
                      </a:pPr>
                      <a:r>
                        <a:rPr lang="ru-RU" sz="1600" kern="1200" dirty="0" smtClean="0">
                          <a:solidFill>
                            <a:schemeClr val="tx1"/>
                          </a:solidFill>
                          <a:effectLst/>
                          <a:latin typeface="+mn-lt"/>
                          <a:ea typeface="+mn-ea"/>
                          <a:cs typeface="+mn-cs"/>
                        </a:rPr>
                        <a:t>Дебиторская задолженность часто становится предметом судебных рассмотрений и тяжб.</a:t>
                      </a:r>
                    </a:p>
                    <a:p>
                      <a:pPr marL="342900" marR="0" lvl="0" indent="-342900" algn="just" defTabSz="914400" rtl="0" eaLnBrk="1" fontAlgn="base" latinLnBrk="0" hangingPunct="1">
                        <a:lnSpc>
                          <a:spcPct val="100000"/>
                        </a:lnSpc>
                        <a:spcBef>
                          <a:spcPts val="300"/>
                        </a:spcBef>
                        <a:spcAft>
                          <a:spcPts val="300"/>
                        </a:spcAft>
                        <a:buClrTx/>
                        <a:buSzTx/>
                        <a:buFont typeface="Symbol" pitchFamily="18" charset="2"/>
                        <a:buAutoNum type="arabicPeriod"/>
                        <a:tabLst/>
                        <a:defRPr/>
                      </a:pPr>
                      <a:endParaRPr kumimoji="0" lang="ru-RU" sz="1600" b="0" i="0" u="none" strike="noStrike" kern="1200" cap="none" normalizeH="0" baseline="0" dirty="0" smtClean="0">
                        <a:ln>
                          <a:noFill/>
                        </a:ln>
                        <a:solidFill>
                          <a:schemeClr val="tx1"/>
                        </a:solidFill>
                        <a:effectLst/>
                        <a:latin typeface="+mn-lt"/>
                        <a:ea typeface="+mn-ea"/>
                        <a:cs typeface="Simplified Arabic" panose="02020603050405020304" pitchFamily="18" charset="-78"/>
                      </a:endParaRPr>
                    </a:p>
                  </a:txBody>
                  <a:tcPr marL="121920" marR="121920" marT="34290" marB="34290"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58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1" u="none" strike="noStrike" cap="none" normalizeH="0" baseline="0" dirty="0" smtClean="0">
                          <a:ln>
                            <a:noFill/>
                          </a:ln>
                          <a:solidFill>
                            <a:schemeClr val="tx1"/>
                          </a:solidFill>
                          <a:effectLst/>
                          <a:latin typeface="+mn-lt"/>
                          <a:cs typeface="Simplified Arabic" panose="02020603050405020304" pitchFamily="18" charset="-78"/>
                        </a:rPr>
                        <a:t>Актуальность в рамках института судебной экспертизы</a:t>
                      </a:r>
                      <a:endParaRPr kumimoji="0" lang="ru-RU" sz="1600" b="1" i="0" u="none" strike="noStrike" cap="none" normalizeH="0" baseline="0" dirty="0" smtClean="0">
                        <a:ln>
                          <a:noFill/>
                        </a:ln>
                        <a:solidFill>
                          <a:srgbClr val="0070C0"/>
                        </a:solidFill>
                        <a:effectLst/>
                        <a:latin typeface="+mn-lt"/>
                        <a:cs typeface="Simplified Arabic" panose="02020603050405020304" pitchFamily="18" charset="-78"/>
                      </a:endParaRPr>
                    </a:p>
                  </a:txBody>
                  <a:tcPr marL="121920" marR="121920" marT="34290" marB="34290" anchor="ctr" horzOverflow="overflow">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algn="just"/>
                      <a:r>
                        <a:rPr lang="ru-RU" sz="1600" kern="1200" dirty="0" smtClean="0">
                          <a:solidFill>
                            <a:schemeClr val="tx1"/>
                          </a:solidFill>
                          <a:effectLst/>
                          <a:latin typeface="+mn-lt"/>
                          <a:ea typeface="+mn-ea"/>
                          <a:cs typeface="+mn-cs"/>
                        </a:rPr>
                        <a:t>В рамках </a:t>
                      </a:r>
                      <a:r>
                        <a:rPr lang="ru-RU" sz="1600" kern="1200" dirty="0" err="1" smtClean="0">
                          <a:solidFill>
                            <a:schemeClr val="tx1"/>
                          </a:solidFill>
                          <a:effectLst/>
                          <a:latin typeface="+mn-lt"/>
                          <a:ea typeface="+mn-ea"/>
                          <a:cs typeface="+mn-cs"/>
                        </a:rPr>
                        <a:t>банкротного</a:t>
                      </a:r>
                      <a:r>
                        <a:rPr lang="ru-RU" sz="1600" kern="1200" dirty="0" smtClean="0">
                          <a:solidFill>
                            <a:schemeClr val="tx1"/>
                          </a:solidFill>
                          <a:effectLst/>
                          <a:latin typeface="+mn-lt"/>
                          <a:ea typeface="+mn-ea"/>
                          <a:cs typeface="+mn-cs"/>
                        </a:rPr>
                        <a:t> права, продажа дебиторской задолженности необходима для финансового оздоровления бизнеса или для удовлетворения требований кредитора. В процедуре исполнительного производства дебиторская задолженность является мерой принудительного исполнения обязанности должника по погашению задолженности. </a:t>
                      </a:r>
                    </a:p>
                    <a:p>
                      <a:pPr algn="just"/>
                      <a:r>
                        <a:rPr lang="ru-RU" sz="1600" kern="1200" dirty="0" smtClean="0">
                          <a:solidFill>
                            <a:schemeClr val="tx1"/>
                          </a:solidFill>
                          <a:effectLst/>
                          <a:latin typeface="+mn-lt"/>
                          <a:ea typeface="+mn-ea"/>
                          <a:cs typeface="+mn-cs"/>
                        </a:rPr>
                        <a:t>Поэтому обращение на дебиторскую задолженность имеет важное значение, как в процедуре банкротства так и в исполнительном производстве. Для судебной экспертизы дебиторской задолженности важна не только методология расчета рыночной стоимости, но и понимание правовой природы данного оборотного актива, а так же особенности судебной практики правоотношений, складывающихся в процессе исполнения обязательств по регулированию обращения на дебиторскую задолженность.</a:t>
                      </a:r>
                      <a:endParaRPr kumimoji="0" lang="ru-RU" sz="1600" b="0" i="0" u="none" strike="noStrike" kern="1200" cap="none" normalizeH="0" baseline="0" dirty="0">
                        <a:ln>
                          <a:noFill/>
                        </a:ln>
                        <a:solidFill>
                          <a:srgbClr val="0070C0"/>
                        </a:solidFill>
                        <a:effectLst/>
                        <a:latin typeface="+mn-lt"/>
                        <a:ea typeface="+mn-ea"/>
                        <a:cs typeface="Simplified Arabic" panose="02020603050405020304" pitchFamily="18" charset="-78"/>
                      </a:endParaRPr>
                    </a:p>
                  </a:txBody>
                  <a:tcPr marL="121920" marR="121920" marT="34290" marB="34290" horzOverflow="overflow">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11170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60648"/>
            <a:ext cx="8280920" cy="5632311"/>
          </a:xfrm>
          <a:prstGeom prst="rect">
            <a:avLst/>
          </a:prstGeom>
        </p:spPr>
        <p:txBody>
          <a:bodyPr wrap="square">
            <a:spAutoFit/>
          </a:bodyPr>
          <a:lstStyle/>
          <a:p>
            <a:pPr algn="just"/>
            <a:r>
              <a:rPr lang="ru-RU" b="1" dirty="0" smtClean="0"/>
              <a:t>Ст</a:t>
            </a:r>
            <a:r>
              <a:rPr lang="ru-RU" b="1" dirty="0"/>
              <a:t>. 307 Гражданского кодекса РФ</a:t>
            </a:r>
            <a:r>
              <a:rPr lang="ru-RU" dirty="0"/>
              <a:t> раскрывает понятие обязательства: «В силу обязательства одно лицо (должник) обязано совершить в пользу другого лица (кредитора) определенное действие, как то: передать имущество, выполнить работу, оказать услугу, внести вклад в совместную деятельность, уплатить деньги и т. п., либо воздержаться от определенного действия, а кредитор имеет право требовать от должника исполнения его обязанности» </a:t>
            </a:r>
            <a:endParaRPr lang="ru-RU" dirty="0" smtClean="0"/>
          </a:p>
          <a:p>
            <a:pPr algn="just"/>
            <a:endParaRPr lang="ru-RU" dirty="0"/>
          </a:p>
          <a:p>
            <a:pPr algn="just"/>
            <a:r>
              <a:rPr lang="ru-RU" dirty="0" smtClean="0"/>
              <a:t>Юридический подход понимания </a:t>
            </a:r>
            <a:r>
              <a:rPr lang="ru-RU" dirty="0"/>
              <a:t>дебиторской задолженности следующий: под </a:t>
            </a:r>
            <a:r>
              <a:rPr lang="ru-RU" b="1" dirty="0"/>
              <a:t>дебиторской задолженностью понимается элемент обязательственного правоотношения</a:t>
            </a:r>
            <a:r>
              <a:rPr lang="ru-RU" dirty="0" smtClean="0"/>
              <a:t>.</a:t>
            </a:r>
          </a:p>
          <a:p>
            <a:pPr algn="just"/>
            <a:endParaRPr lang="ru-RU" dirty="0"/>
          </a:p>
          <a:p>
            <a:pPr algn="just"/>
            <a:r>
              <a:rPr lang="ru-RU" dirty="0" smtClean="0"/>
              <a:t>Из нормы </a:t>
            </a:r>
            <a:r>
              <a:rPr lang="ru-RU" b="1" dirty="0" smtClean="0"/>
              <a:t>ст</a:t>
            </a:r>
            <a:r>
              <a:rPr lang="ru-RU" b="1" dirty="0"/>
              <a:t>. 128 ГК РФ</a:t>
            </a:r>
            <a:r>
              <a:rPr lang="ru-RU" dirty="0"/>
              <a:t> следует, что имущественные права входят в состав имущества и являются видом объектов гражданских прав. </a:t>
            </a:r>
            <a:endParaRPr lang="ru-RU" dirty="0" smtClean="0"/>
          </a:p>
          <a:p>
            <a:pPr algn="just"/>
            <a:endParaRPr lang="ru-RU" b="1" dirty="0"/>
          </a:p>
          <a:p>
            <a:pPr algn="just"/>
            <a:r>
              <a:rPr lang="ru-RU" b="1" dirty="0" smtClean="0"/>
              <a:t>Имущественные права:</a:t>
            </a:r>
          </a:p>
          <a:p>
            <a:pPr marL="285750" indent="-285750" algn="just">
              <a:buFont typeface="Arial" panose="020B0604020202020204" pitchFamily="34" charset="0"/>
              <a:buChar char="•"/>
            </a:pPr>
            <a:r>
              <a:rPr lang="ru-RU" b="1" dirty="0" smtClean="0"/>
              <a:t>обязательственные </a:t>
            </a:r>
            <a:r>
              <a:rPr lang="ru-RU" b="1" dirty="0"/>
              <a:t>права. </a:t>
            </a:r>
            <a:endParaRPr lang="ru-RU" b="1" dirty="0" smtClean="0"/>
          </a:p>
          <a:p>
            <a:pPr marL="285750" indent="-285750" algn="just">
              <a:buFont typeface="Arial" panose="020B0604020202020204" pitchFamily="34" charset="0"/>
              <a:buChar char="•"/>
            </a:pPr>
            <a:endParaRPr lang="ru-RU" b="1" dirty="0" smtClean="0"/>
          </a:p>
          <a:p>
            <a:pPr algn="just"/>
            <a:r>
              <a:rPr lang="ru-RU" b="1" dirty="0" smtClean="0"/>
              <a:t>Дебиторская </a:t>
            </a:r>
            <a:r>
              <a:rPr lang="ru-RU" b="1" dirty="0"/>
              <a:t>задолженность является имущественным правом, с возможностью участия в гражданском </a:t>
            </a:r>
            <a:r>
              <a:rPr lang="ru-RU" b="1" dirty="0" smtClean="0"/>
              <a:t>обороте. </a:t>
            </a:r>
            <a:endParaRPr lang="ru-RU" b="1" dirty="0"/>
          </a:p>
        </p:txBody>
      </p:sp>
    </p:spTree>
    <p:extLst>
      <p:ext uri="{BB962C8B-B14F-4D97-AF65-F5344CB8AC3E}">
        <p14:creationId xmlns:p14="http://schemas.microsoft.com/office/powerpoint/2010/main" val="3000474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1"/>
          <p:cNvSpPr>
            <a:spLocks noChangeArrowheads="1"/>
          </p:cNvSpPr>
          <p:nvPr/>
        </p:nvSpPr>
        <p:spPr bwMode="auto">
          <a:xfrm>
            <a:off x="451720" y="260648"/>
            <a:ext cx="8294202" cy="1200329"/>
          </a:xfrm>
          <a:prstGeom prst="rect">
            <a:avLst/>
          </a:prstGeom>
          <a:noFill/>
          <a:ln w="9525">
            <a:noFill/>
            <a:miter lim="800000"/>
            <a:headEnd/>
            <a:tailEnd/>
          </a:ln>
        </p:spPr>
        <p:txBody>
          <a:bodyPr wrap="square">
            <a:spAutoFit/>
          </a:bodyPr>
          <a:lstStyle/>
          <a:p>
            <a:pPr algn="ctr"/>
            <a:r>
              <a:rPr lang="ru-RU" sz="24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Основные этапы </a:t>
            </a:r>
            <a:r>
              <a:rPr lang="ru-RU" sz="24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регулирования обращения на дебиторскую задолженность, которые вызывают неоднозначное (спорное, дискуссионное) решение вопроса </a:t>
            </a:r>
            <a:r>
              <a:rPr lang="ru-RU" sz="24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a:t>
            </a:r>
            <a:endParaRPr lang="ru-RU" sz="24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endParaRPr>
          </a:p>
        </p:txBody>
      </p:sp>
      <p:sp>
        <p:nvSpPr>
          <p:cNvPr id="7" name="Прямоугольник 1"/>
          <p:cNvSpPr>
            <a:spLocks noChangeArrowheads="1"/>
          </p:cNvSpPr>
          <p:nvPr/>
        </p:nvSpPr>
        <p:spPr bwMode="auto">
          <a:xfrm>
            <a:off x="1025605" y="1522099"/>
            <a:ext cx="7720317" cy="64633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dirty="0"/>
              <a:t>Порядок проведения инвентаризации имущества должника, в частности дебиторской задолженности</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8" name="Прямоугольник 1"/>
          <p:cNvSpPr>
            <a:spLocks noChangeArrowheads="1"/>
          </p:cNvSpPr>
          <p:nvPr/>
        </p:nvSpPr>
        <p:spPr bwMode="auto">
          <a:xfrm>
            <a:off x="1025605" y="2647963"/>
            <a:ext cx="7702314" cy="36933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dirty="0" smtClean="0"/>
              <a:t>Порядок </a:t>
            </a:r>
            <a:r>
              <a:rPr lang="ru-RU" dirty="0"/>
              <a:t>взыскания дебиторской задолженности.</a:t>
            </a:r>
          </a:p>
        </p:txBody>
      </p:sp>
      <p:sp>
        <p:nvSpPr>
          <p:cNvPr id="9" name="Прямоугольник 1"/>
          <p:cNvSpPr>
            <a:spLocks noChangeArrowheads="1"/>
          </p:cNvSpPr>
          <p:nvPr/>
        </p:nvSpPr>
        <p:spPr bwMode="auto">
          <a:xfrm>
            <a:off x="1025605" y="3448546"/>
            <a:ext cx="7720317" cy="92333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dirty="0" smtClean="0"/>
              <a:t>Определение </a:t>
            </a:r>
            <a:r>
              <a:rPr lang="ru-RU" dirty="0"/>
              <a:t>наилучшего способа взыскания дебиторской задолженности: путем принудительного взыскания или реализация права требования на </a:t>
            </a:r>
            <a:r>
              <a:rPr lang="ru-RU" dirty="0" smtClean="0"/>
              <a:t>торгах.</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10" name="Прямоугольник 1"/>
          <p:cNvSpPr>
            <a:spLocks noChangeArrowheads="1"/>
          </p:cNvSpPr>
          <p:nvPr/>
        </p:nvSpPr>
        <p:spPr bwMode="auto">
          <a:xfrm>
            <a:off x="1043607" y="4811880"/>
            <a:ext cx="7702315" cy="64633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dirty="0" smtClean="0"/>
              <a:t>Оценка </a:t>
            </a:r>
            <a:r>
              <a:rPr lang="ru-RU" dirty="0"/>
              <a:t>дебиторской задолженности, определение стоимости дебиторской задолженности (прав требования)</a:t>
            </a:r>
            <a:endParaRPr lang="ru-RU" b="1" dirty="0">
              <a:solidFill>
                <a:srgbClr val="0070C0"/>
              </a:solidFill>
              <a:latin typeface="Times New Roman" panose="02020603050405020304" pitchFamily="18" charset="0"/>
              <a:cs typeface="Times New Roman" panose="02020603050405020304" pitchFamily="18" charset="0"/>
            </a:endParaRPr>
          </a:p>
        </p:txBody>
      </p:sp>
      <p:sp>
        <p:nvSpPr>
          <p:cNvPr id="2" name="Стрелка вниз 1"/>
          <p:cNvSpPr/>
          <p:nvPr/>
        </p:nvSpPr>
        <p:spPr>
          <a:xfrm>
            <a:off x="4644008" y="2168725"/>
            <a:ext cx="288032" cy="316597"/>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2" name="Стрелка вниз 11"/>
          <p:cNvSpPr/>
          <p:nvPr/>
        </p:nvSpPr>
        <p:spPr>
          <a:xfrm>
            <a:off x="4644008" y="3032683"/>
            <a:ext cx="288032" cy="316597"/>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3" name="Стрелка вниз 12"/>
          <p:cNvSpPr/>
          <p:nvPr/>
        </p:nvSpPr>
        <p:spPr>
          <a:xfrm>
            <a:off x="4741747" y="4387413"/>
            <a:ext cx="288032" cy="316597"/>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1" name="Прямоугольник 10"/>
          <p:cNvSpPr/>
          <p:nvPr/>
        </p:nvSpPr>
        <p:spPr>
          <a:xfrm>
            <a:off x="179512" y="1552877"/>
            <a:ext cx="504056" cy="400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400" b="1" dirty="0">
                <a:solidFill>
                  <a:srgbClr val="0070C0"/>
                </a:solidFill>
                <a:latin typeface="Times New Roman" panose="02020603050405020304" pitchFamily="18" charset="0"/>
                <a:cs typeface="Times New Roman" panose="02020603050405020304" pitchFamily="18" charset="0"/>
              </a:rPr>
              <a:t>1</a:t>
            </a:r>
          </a:p>
        </p:txBody>
      </p:sp>
      <p:sp>
        <p:nvSpPr>
          <p:cNvPr id="15" name="Прямоугольник 14"/>
          <p:cNvSpPr/>
          <p:nvPr/>
        </p:nvSpPr>
        <p:spPr>
          <a:xfrm>
            <a:off x="179512" y="2632575"/>
            <a:ext cx="504056" cy="400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400" b="1" dirty="0" smtClean="0">
                <a:solidFill>
                  <a:srgbClr val="0070C0"/>
                </a:solidFill>
                <a:latin typeface="Times New Roman" panose="02020603050405020304" pitchFamily="18" charset="0"/>
                <a:cs typeface="Times New Roman" panose="02020603050405020304" pitchFamily="18" charset="0"/>
              </a:rPr>
              <a:t>2</a:t>
            </a:r>
            <a:endParaRPr lang="ru-RU" sz="2400" b="1" dirty="0">
              <a:solidFill>
                <a:srgbClr val="0070C0"/>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27675" y="3662918"/>
            <a:ext cx="504056" cy="400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400" b="1" dirty="0" smtClean="0">
                <a:solidFill>
                  <a:srgbClr val="0070C0"/>
                </a:solidFill>
                <a:latin typeface="Times New Roman" panose="02020603050405020304" pitchFamily="18" charset="0"/>
                <a:cs typeface="Times New Roman" panose="02020603050405020304" pitchFamily="18" charset="0"/>
              </a:rPr>
              <a:t>3</a:t>
            </a:r>
            <a:endParaRPr lang="ru-RU" sz="2400" b="1" dirty="0">
              <a:solidFill>
                <a:srgbClr val="0070C0"/>
              </a:solidFill>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227675" y="4811880"/>
            <a:ext cx="504056" cy="4001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ru-RU" sz="2400" b="1" dirty="0" smtClean="0">
                <a:solidFill>
                  <a:srgbClr val="0070C0"/>
                </a:solidFill>
                <a:latin typeface="Times New Roman" panose="02020603050405020304" pitchFamily="18" charset="0"/>
                <a:cs typeface="Times New Roman" panose="02020603050405020304" pitchFamily="18" charset="0"/>
              </a:rPr>
              <a:t>4</a:t>
            </a:r>
            <a:endParaRPr lang="ru-RU" sz="2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108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1"/>
          <p:cNvSpPr>
            <a:spLocks noChangeArrowheads="1"/>
          </p:cNvSpPr>
          <p:nvPr/>
        </p:nvSpPr>
        <p:spPr bwMode="auto">
          <a:xfrm>
            <a:off x="107504" y="188640"/>
            <a:ext cx="8856984" cy="954107"/>
          </a:xfrm>
          <a:prstGeom prst="rect">
            <a:avLst/>
          </a:prstGeom>
          <a:noFill/>
          <a:ln w="9525">
            <a:noFill/>
            <a:miter lim="800000"/>
            <a:headEnd/>
            <a:tailEnd/>
          </a:ln>
        </p:spPr>
        <p:txBody>
          <a:bodyPr wrap="square">
            <a:spAutoFit/>
          </a:bodyPr>
          <a:lstStyle/>
          <a:p>
            <a:pPr algn="ctr"/>
            <a:r>
              <a:rPr lang="ru-RU" sz="28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Порядок проведения инвентаризации имущества должника, в частности дебиторской задолженности</a:t>
            </a:r>
          </a:p>
        </p:txBody>
      </p:sp>
      <p:graphicFrame>
        <p:nvGraphicFramePr>
          <p:cNvPr id="17" name="Таблица 16"/>
          <p:cNvGraphicFramePr>
            <a:graphicFrameLocks noGrp="1"/>
          </p:cNvGraphicFramePr>
          <p:nvPr>
            <p:extLst>
              <p:ext uri="{D42A27DB-BD31-4B8C-83A1-F6EECF244321}">
                <p14:modId xmlns:p14="http://schemas.microsoft.com/office/powerpoint/2010/main" val="2797494222"/>
              </p:ext>
            </p:extLst>
          </p:nvPr>
        </p:nvGraphicFramePr>
        <p:xfrm>
          <a:off x="323529" y="1268759"/>
          <a:ext cx="8566162" cy="5112569"/>
        </p:xfrm>
        <a:graphic>
          <a:graphicData uri="http://schemas.openxmlformats.org/drawingml/2006/table">
            <a:tbl>
              <a:tblPr>
                <a:tableStyleId>{3C2FFA5D-87B4-456A-9821-1D502468CF0F}</a:tableStyleId>
              </a:tblPr>
              <a:tblGrid>
                <a:gridCol w="432047"/>
                <a:gridCol w="3600400"/>
                <a:gridCol w="4533715"/>
              </a:tblGrid>
              <a:tr h="380227">
                <a:tc>
                  <a:txBody>
                    <a:bodyPr/>
                    <a:lstStyle/>
                    <a:p>
                      <a:pPr algn="ctr" fontAlgn="ctr"/>
                      <a:r>
                        <a:rPr lang="ru-RU" sz="1600" u="none" strike="noStrike" dirty="0">
                          <a:solidFill>
                            <a:schemeClr val="tx1"/>
                          </a:solidFill>
                          <a:effectLst/>
                        </a:rPr>
                        <a:t>№</a:t>
                      </a:r>
                      <a:endParaRPr lang="ru-RU" sz="1600" b="1"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c>
                  <a:txBody>
                    <a:bodyPr/>
                    <a:lstStyle/>
                    <a:p>
                      <a:pPr algn="ctr" fontAlgn="ctr"/>
                      <a:r>
                        <a:rPr lang="ru-RU" sz="1600" u="none" strike="noStrike" dirty="0" smtClean="0">
                          <a:solidFill>
                            <a:schemeClr val="tx1"/>
                          </a:solidFill>
                          <a:effectLst/>
                        </a:rPr>
                        <a:t>Спорное толкование</a:t>
                      </a:r>
                      <a:endParaRPr lang="ru-RU" sz="1600" b="1"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c>
                  <a:txBody>
                    <a:bodyPr/>
                    <a:lstStyle/>
                    <a:p>
                      <a:pPr algn="ctr" fontAlgn="ctr"/>
                      <a:r>
                        <a:rPr lang="ru-RU" sz="1600" b="0" i="0" u="none" strike="noStrike" dirty="0" smtClean="0">
                          <a:solidFill>
                            <a:schemeClr val="tx1"/>
                          </a:solidFill>
                          <a:effectLst/>
                          <a:latin typeface="+mn-lt"/>
                        </a:rPr>
                        <a:t>Дело,</a:t>
                      </a:r>
                      <a:r>
                        <a:rPr lang="ru-RU" sz="1600" b="0" i="0" u="none" strike="noStrike" baseline="0" dirty="0" smtClean="0">
                          <a:solidFill>
                            <a:schemeClr val="tx1"/>
                          </a:solidFill>
                          <a:effectLst/>
                          <a:latin typeface="+mn-lt"/>
                        </a:rPr>
                        <a:t> судебный акт</a:t>
                      </a:r>
                      <a:endParaRPr lang="ru-RU" sz="1600" b="1"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r>
              <a:tr h="799673">
                <a:tc>
                  <a:txBody>
                    <a:bodyPr/>
                    <a:lstStyle/>
                    <a:p>
                      <a:pPr algn="l" fontAlgn="ctr"/>
                      <a:r>
                        <a:rPr lang="ru-RU" sz="1600" u="none" strike="noStrike" dirty="0">
                          <a:solidFill>
                            <a:schemeClr val="tx1"/>
                          </a:solidFill>
                          <a:effectLst/>
                        </a:rPr>
                        <a:t>1</a:t>
                      </a:r>
                      <a:endParaRPr lang="ru-RU" sz="1600" b="1" i="1" u="none" strike="noStrike" dirty="0">
                        <a:solidFill>
                          <a:schemeClr val="tx1"/>
                        </a:solidFill>
                        <a:effectLst/>
                        <a:latin typeface="Times New Roman" panose="02020603050405020304" pitchFamily="18" charset="0"/>
                      </a:endParaRPr>
                    </a:p>
                  </a:txBody>
                  <a:tcPr marL="237392" marR="8792" marT="8792" marB="0" anchor="ctr">
                    <a:solidFill>
                      <a:schemeClr val="bg1">
                        <a:lumMod val="75000"/>
                        <a:alpha val="47000"/>
                      </a:schemeClr>
                    </a:solidFill>
                  </a:tcPr>
                </a:tc>
                <a:tc>
                  <a:txBody>
                    <a:bodyPr/>
                    <a:lstStyle/>
                    <a:p>
                      <a:pPr algn="just" fontAlgn="ctr"/>
                      <a:r>
                        <a:rPr lang="ru-RU" sz="1600" kern="1200" dirty="0" smtClean="0">
                          <a:solidFill>
                            <a:schemeClr val="dk1"/>
                          </a:solidFill>
                          <a:effectLst/>
                          <a:latin typeface="+mn-lt"/>
                          <a:ea typeface="+mn-ea"/>
                          <a:cs typeface="+mn-cs"/>
                        </a:rPr>
                        <a:t>Прядке проведения инвентаризации</a:t>
                      </a:r>
                      <a:endParaRPr lang="ru-RU" sz="1600" b="0"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c>
                  <a:txBody>
                    <a:bodyPr/>
                    <a:lstStyle/>
                    <a:p>
                      <a:pPr algn="ctr" fontAlgn="ctr"/>
                      <a:r>
                        <a:rPr lang="ru-RU" sz="1600" kern="1200" dirty="0" smtClean="0">
                          <a:solidFill>
                            <a:schemeClr val="dk1"/>
                          </a:solidFill>
                          <a:effectLst/>
                          <a:latin typeface="+mn-lt"/>
                          <a:ea typeface="+mn-ea"/>
                          <a:cs typeface="+mn-cs"/>
                        </a:rPr>
                        <a:t>дело N А36-9203/2020 Арбитражного суда Центрального округа</a:t>
                      </a:r>
                    </a:p>
                    <a:p>
                      <a:pPr marL="0" algn="ctr" defTabSz="914400" rtl="0" eaLnBrk="1" fontAlgn="ctr" latinLnBrk="0" hangingPunct="1"/>
                      <a:r>
                        <a:rPr lang="ru-RU" sz="1600" kern="1200" dirty="0" smtClean="0">
                          <a:solidFill>
                            <a:schemeClr val="dk1"/>
                          </a:solidFill>
                          <a:effectLst/>
                          <a:latin typeface="+mn-lt"/>
                          <a:ea typeface="+mn-ea"/>
                          <a:cs typeface="+mn-cs"/>
                        </a:rPr>
                        <a:t>дело № А53-2421/2021 Арбитражного суда Северо-Кавказского округа</a:t>
                      </a:r>
                      <a:endParaRPr lang="ru-RU" sz="1600" kern="1200" dirty="0">
                        <a:solidFill>
                          <a:schemeClr val="dk1"/>
                        </a:solidFill>
                        <a:effectLst/>
                        <a:latin typeface="+mn-lt"/>
                        <a:ea typeface="+mn-ea"/>
                        <a:cs typeface="+mn-cs"/>
                      </a:endParaRPr>
                    </a:p>
                  </a:txBody>
                  <a:tcPr marL="8792" marR="8792" marT="8792" marB="0" anchor="ctr">
                    <a:solidFill>
                      <a:schemeClr val="bg1">
                        <a:lumMod val="75000"/>
                        <a:alpha val="47000"/>
                      </a:schemeClr>
                    </a:solidFill>
                  </a:tcPr>
                </a:tc>
              </a:tr>
              <a:tr h="2164014">
                <a:tc>
                  <a:txBody>
                    <a:bodyPr/>
                    <a:lstStyle/>
                    <a:p>
                      <a:pPr algn="l" fontAlgn="ctr"/>
                      <a:r>
                        <a:rPr lang="ru-RU" sz="1600" u="none" strike="noStrike">
                          <a:solidFill>
                            <a:schemeClr val="tx1"/>
                          </a:solidFill>
                          <a:effectLst/>
                        </a:rPr>
                        <a:t>2</a:t>
                      </a:r>
                      <a:endParaRPr lang="ru-RU" sz="1600" b="1" i="1" u="none" strike="noStrike">
                        <a:solidFill>
                          <a:schemeClr val="tx1"/>
                        </a:solidFill>
                        <a:effectLst/>
                        <a:latin typeface="Times New Roman" panose="02020603050405020304" pitchFamily="18" charset="0"/>
                      </a:endParaRPr>
                    </a:p>
                  </a:txBody>
                  <a:tcPr marL="237392" marR="8792" marT="8792" marB="0" anchor="ctr">
                    <a:solidFill>
                      <a:schemeClr val="bg1">
                        <a:lumMod val="75000"/>
                        <a:alpha val="47000"/>
                      </a:schemeClr>
                    </a:solidFill>
                  </a:tcPr>
                </a:tc>
                <a:tc>
                  <a:txBody>
                    <a:bodyPr/>
                    <a:lstStyle/>
                    <a:p>
                      <a:pPr algn="just" fontAlgn="ctr"/>
                      <a:r>
                        <a:rPr lang="ru-RU" sz="1800" kern="1200" dirty="0" smtClean="0">
                          <a:solidFill>
                            <a:schemeClr val="dk1"/>
                          </a:solidFill>
                          <a:effectLst/>
                          <a:latin typeface="+mn-lt"/>
                          <a:ea typeface="+mn-ea"/>
                          <a:cs typeface="+mn-cs"/>
                        </a:rPr>
                        <a:t>Включение/</a:t>
                      </a:r>
                      <a:r>
                        <a:rPr lang="ru-RU" sz="1800" kern="1200" dirty="0" err="1" smtClean="0">
                          <a:solidFill>
                            <a:schemeClr val="dk1"/>
                          </a:solidFill>
                          <a:effectLst/>
                          <a:latin typeface="+mn-lt"/>
                          <a:ea typeface="+mn-ea"/>
                          <a:cs typeface="+mn-cs"/>
                        </a:rPr>
                        <a:t>невключение</a:t>
                      </a:r>
                      <a:r>
                        <a:rPr lang="ru-RU" sz="1800" kern="1200" dirty="0" smtClean="0">
                          <a:solidFill>
                            <a:schemeClr val="dk1"/>
                          </a:solidFill>
                          <a:effectLst/>
                          <a:latin typeface="+mn-lt"/>
                          <a:ea typeface="+mn-ea"/>
                          <a:cs typeface="+mn-cs"/>
                        </a:rPr>
                        <a:t> в акт инвентаризации, не подтвержденной документально дебиторской задолженности</a:t>
                      </a:r>
                      <a:endParaRPr lang="ru-RU" sz="1600" b="0"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Дело N А40-239581/2015 (Постановление Арбитражного суда Московского округа от 20 февраля 2020 г. N Ф05-21218/16</a:t>
                      </a:r>
                    </a:p>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Дело </a:t>
                      </a:r>
                      <a:r>
                        <a:rPr lang="en-US" sz="1400" kern="1200" dirty="0" smtClean="0">
                          <a:solidFill>
                            <a:schemeClr val="dk1"/>
                          </a:solidFill>
                          <a:effectLst/>
                          <a:latin typeface="+mn-lt"/>
                          <a:ea typeface="+mn-ea"/>
                          <a:cs typeface="+mn-cs"/>
                        </a:rPr>
                        <a:t>N </a:t>
                      </a:r>
                      <a:r>
                        <a:rPr lang="ru-RU" sz="1400" kern="1200" dirty="0" smtClean="0">
                          <a:solidFill>
                            <a:schemeClr val="dk1"/>
                          </a:solidFill>
                          <a:effectLst/>
                          <a:latin typeface="+mn-lt"/>
                          <a:ea typeface="+mn-ea"/>
                          <a:cs typeface="+mn-cs"/>
                        </a:rPr>
                        <a:t>А40-36537/2007 (Постановление Арбитражного суда Московского округа от 17 февраля 2016 г. N Ф05-13141/07)</a:t>
                      </a:r>
                    </a:p>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Дело </a:t>
                      </a:r>
                      <a:r>
                        <a:rPr lang="en-US" sz="1400" kern="1200" dirty="0" smtClean="0">
                          <a:solidFill>
                            <a:schemeClr val="dk1"/>
                          </a:solidFill>
                          <a:effectLst/>
                          <a:latin typeface="+mn-lt"/>
                          <a:ea typeface="+mn-ea"/>
                          <a:cs typeface="+mn-cs"/>
                        </a:rPr>
                        <a:t>N </a:t>
                      </a:r>
                      <a:r>
                        <a:rPr lang="ru-RU" sz="1400" kern="1200" dirty="0" smtClean="0">
                          <a:solidFill>
                            <a:schemeClr val="dk1"/>
                          </a:solidFill>
                          <a:effectLst/>
                          <a:latin typeface="+mn-lt"/>
                          <a:ea typeface="+mn-ea"/>
                          <a:cs typeface="+mn-cs"/>
                        </a:rPr>
                        <a:t>А56-85827/2015-з.49 Постановление Тринадцатого арбитражного апелляционного</a:t>
                      </a:r>
                    </a:p>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от 19 декабря 2018 г. N 13АП-21347/2018 </a:t>
                      </a:r>
                      <a:endParaRPr lang="ru-RU" sz="1600" kern="1200" dirty="0">
                        <a:solidFill>
                          <a:schemeClr val="dk1"/>
                        </a:solidFill>
                        <a:effectLst/>
                        <a:latin typeface="+mn-lt"/>
                        <a:ea typeface="+mn-ea"/>
                        <a:cs typeface="+mn-cs"/>
                      </a:endParaRPr>
                    </a:p>
                  </a:txBody>
                  <a:tcPr marL="8792" marR="8792" marT="8792" marB="0" anchor="ctr">
                    <a:solidFill>
                      <a:schemeClr val="bg1">
                        <a:lumMod val="75000"/>
                        <a:alpha val="47000"/>
                      </a:schemeClr>
                    </a:solidFill>
                  </a:tcPr>
                </a:tc>
              </a:tr>
              <a:tr h="1584176">
                <a:tc>
                  <a:txBody>
                    <a:bodyPr/>
                    <a:lstStyle/>
                    <a:p>
                      <a:pPr algn="l" fontAlgn="ctr"/>
                      <a:r>
                        <a:rPr lang="ru-RU" sz="1600" u="none" strike="noStrike">
                          <a:solidFill>
                            <a:schemeClr val="tx1"/>
                          </a:solidFill>
                          <a:effectLst/>
                        </a:rPr>
                        <a:t>3</a:t>
                      </a:r>
                      <a:endParaRPr lang="ru-RU" sz="1600" b="1" i="1" u="none" strike="noStrike">
                        <a:solidFill>
                          <a:schemeClr val="tx1"/>
                        </a:solidFill>
                        <a:effectLst/>
                        <a:latin typeface="Times New Roman" panose="02020603050405020304" pitchFamily="18" charset="0"/>
                      </a:endParaRPr>
                    </a:p>
                  </a:txBody>
                  <a:tcPr marL="237392" marR="8792" marT="8792" marB="0" anchor="ctr">
                    <a:solidFill>
                      <a:schemeClr val="bg1">
                        <a:lumMod val="75000"/>
                        <a:alpha val="47000"/>
                      </a:schemeClr>
                    </a:solidFill>
                  </a:tcPr>
                </a:tc>
                <a:tc>
                  <a:txBody>
                    <a:bodyPr/>
                    <a:lstStyle/>
                    <a:p>
                      <a:pPr algn="just" fontAlgn="ctr"/>
                      <a:r>
                        <a:rPr lang="ru-RU" sz="1800" kern="1200" dirty="0" smtClean="0">
                          <a:solidFill>
                            <a:schemeClr val="dk1"/>
                          </a:solidFill>
                          <a:effectLst/>
                          <a:latin typeface="+mn-lt"/>
                          <a:ea typeface="+mn-ea"/>
                          <a:cs typeface="+mn-cs"/>
                        </a:rPr>
                        <a:t>Необходимость проведения повторной и последующей инвентаризации</a:t>
                      </a:r>
                      <a:endParaRPr lang="ru-RU" sz="1600" b="0" i="0" u="none" strike="noStrike" dirty="0">
                        <a:solidFill>
                          <a:schemeClr val="tx1"/>
                        </a:solidFill>
                        <a:effectLst/>
                        <a:latin typeface="Times New Roman" panose="02020603050405020304" pitchFamily="18" charset="0"/>
                      </a:endParaRPr>
                    </a:p>
                  </a:txBody>
                  <a:tcPr marL="8792" marR="8792" marT="8792" marB="0" anchor="ctr">
                    <a:solidFill>
                      <a:schemeClr val="bg1">
                        <a:lumMod val="75000"/>
                        <a:alpha val="47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Дело N А04-59/2020 (Постановление Арбитражного суда Дальневосточного округа от 16.09.2020 г. № Ф03-2942/20</a:t>
                      </a:r>
                    </a:p>
                    <a:p>
                      <a:pPr marL="0" marR="0" indent="0" algn="ctr" defTabSz="914400" rtl="0" eaLnBrk="1" fontAlgn="ctr" latinLnBrk="0" hangingPunct="1">
                        <a:lnSpc>
                          <a:spcPct val="100000"/>
                        </a:lnSpc>
                        <a:spcBef>
                          <a:spcPts val="0"/>
                        </a:spcBef>
                        <a:spcAft>
                          <a:spcPts val="0"/>
                        </a:spcAft>
                        <a:buClrTx/>
                        <a:buSzTx/>
                        <a:buFontTx/>
                        <a:buNone/>
                        <a:tabLst/>
                        <a:defRPr/>
                      </a:pPr>
                      <a:r>
                        <a:rPr lang="ru-RU" sz="1400" kern="1200" dirty="0" smtClean="0">
                          <a:solidFill>
                            <a:schemeClr val="dk1"/>
                          </a:solidFill>
                          <a:effectLst/>
                          <a:latin typeface="+mn-lt"/>
                          <a:ea typeface="+mn-ea"/>
                          <a:cs typeface="+mn-cs"/>
                        </a:rPr>
                        <a:t>Дело </a:t>
                      </a:r>
                      <a:r>
                        <a:rPr lang="en-US" sz="1400" kern="1200" dirty="0" smtClean="0">
                          <a:solidFill>
                            <a:schemeClr val="dk1"/>
                          </a:solidFill>
                          <a:effectLst/>
                          <a:latin typeface="+mn-lt"/>
                          <a:ea typeface="+mn-ea"/>
                          <a:cs typeface="+mn-cs"/>
                        </a:rPr>
                        <a:t>N </a:t>
                      </a:r>
                      <a:r>
                        <a:rPr lang="ru-RU" sz="1400" kern="1200" dirty="0" smtClean="0">
                          <a:solidFill>
                            <a:schemeClr val="dk1"/>
                          </a:solidFill>
                          <a:effectLst/>
                          <a:latin typeface="+mn-lt"/>
                          <a:ea typeface="+mn-ea"/>
                          <a:cs typeface="+mn-cs"/>
                        </a:rPr>
                        <a:t>А29-13051/2015 (Постановление Арбитражного суда Волго-Вятского округа от 14 октября 2021 г. N Ф01-5801/21</a:t>
                      </a:r>
                      <a:endParaRPr lang="ru-RU" sz="1400" kern="1200" dirty="0">
                        <a:solidFill>
                          <a:schemeClr val="dk1"/>
                        </a:solidFill>
                        <a:effectLst/>
                        <a:latin typeface="+mn-lt"/>
                        <a:ea typeface="+mn-ea"/>
                        <a:cs typeface="+mn-cs"/>
                      </a:endParaRPr>
                    </a:p>
                  </a:txBody>
                  <a:tcPr marL="8792" marR="8792" marT="8792" marB="0" anchor="ctr">
                    <a:solidFill>
                      <a:schemeClr val="bg1">
                        <a:lumMod val="75000"/>
                        <a:alpha val="47000"/>
                      </a:schemeClr>
                    </a:solidFill>
                  </a:tcPr>
                </a:tc>
              </a:tr>
            </a:tbl>
          </a:graphicData>
        </a:graphic>
      </p:graphicFrame>
    </p:spTree>
    <p:extLst>
      <p:ext uri="{BB962C8B-B14F-4D97-AF65-F5344CB8AC3E}">
        <p14:creationId xmlns:p14="http://schemas.microsoft.com/office/powerpoint/2010/main" val="3973372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88640"/>
            <a:ext cx="8229600" cy="648072"/>
          </a:xfrm>
        </p:spPr>
        <p:txBody>
          <a:bodyPr/>
          <a:lstStyle/>
          <a:p>
            <a:pPr fontAlgn="base">
              <a:spcAft>
                <a:spcPct val="0"/>
              </a:spcAft>
            </a:pPr>
            <a:r>
              <a:rPr lang="ru-RU" sz="2800" dirty="0">
                <a:solidFill>
                  <a:srgbClr val="C00000"/>
                </a:solidFill>
                <a:latin typeface="Times New Roman" panose="02020603050405020304" pitchFamily="18" charset="0"/>
                <a:ea typeface="+mn-ea"/>
                <a:cs typeface="Times New Roman" panose="02020603050405020304" pitchFamily="18" charset="0"/>
              </a:rPr>
              <a:t>Порядок взыскания дебиторской задолженности</a:t>
            </a:r>
          </a:p>
        </p:txBody>
      </p:sp>
      <p:sp>
        <p:nvSpPr>
          <p:cNvPr id="5" name="Прямоугольник 4"/>
          <p:cNvSpPr/>
          <p:nvPr/>
        </p:nvSpPr>
        <p:spPr>
          <a:xfrm>
            <a:off x="683568" y="980728"/>
            <a:ext cx="7920880" cy="5262979"/>
          </a:xfrm>
          <a:prstGeom prst="rect">
            <a:avLst/>
          </a:prstGeom>
        </p:spPr>
        <p:txBody>
          <a:bodyPr wrap="square">
            <a:spAutoFit/>
          </a:bodyPr>
          <a:lstStyle/>
          <a:p>
            <a:pPr indent="457200" algn="just"/>
            <a:r>
              <a:rPr lang="ru-RU" dirty="0" smtClean="0">
                <a:latin typeface="Times New Roman" panose="02020603050405020304" pitchFamily="18" charset="0"/>
                <a:cs typeface="Times New Roman" panose="02020603050405020304" pitchFamily="18" charset="0"/>
              </a:rPr>
              <a:t>Взыскание </a:t>
            </a:r>
            <a:r>
              <a:rPr lang="ru-RU" dirty="0">
                <a:latin typeface="Times New Roman" panose="02020603050405020304" pitchFamily="18" charset="0"/>
                <a:cs typeface="Times New Roman" panose="02020603050405020304" pitchFamily="18" charset="0"/>
              </a:rPr>
              <a:t>задолженности является одной из ключевых обязанностей управляющего. Порядок взыскания дебиторской задолженности не регулируется законом, поэтому достаточность действий арбитражного управляющего, исходя из судебной практики трактуется произвольно. Здесь возникает вопрос об обоснованности невозможности взыскания дебиторской </a:t>
            </a:r>
            <a:r>
              <a:rPr lang="ru-RU" dirty="0" smtClean="0">
                <a:latin typeface="Times New Roman" panose="02020603050405020304" pitchFamily="18" charset="0"/>
                <a:cs typeface="Times New Roman" panose="02020603050405020304" pitchFamily="18" charset="0"/>
              </a:rPr>
              <a:t>задолженности.</a:t>
            </a:r>
          </a:p>
          <a:p>
            <a:pPr indent="457200" algn="just"/>
            <a:r>
              <a:rPr lang="ru-RU" b="1" u="sng" dirty="0">
                <a:latin typeface="Times New Roman" panose="02020603050405020304" pitchFamily="18" charset="0"/>
                <a:cs typeface="Times New Roman" panose="02020603050405020304" pitchFamily="18" charset="0"/>
              </a:rPr>
              <a:t>Жалоба не </a:t>
            </a:r>
            <a:r>
              <a:rPr lang="ru-RU" b="1" u="sng" dirty="0" smtClean="0">
                <a:latin typeface="Times New Roman" panose="02020603050405020304" pitchFamily="18" charset="0"/>
                <a:cs typeface="Times New Roman" panose="02020603050405020304" pitchFamily="18" charset="0"/>
              </a:rPr>
              <a:t>удовлетворена:</a:t>
            </a:r>
          </a:p>
          <a:p>
            <a:pPr marL="285750" indent="-285750" algn="just">
              <a:spcAft>
                <a:spcPts val="600"/>
              </a:spcAft>
              <a:buFont typeface="Arial" panose="020B0604020202020204" pitchFamily="34" charset="0"/>
              <a:buChar char="•"/>
            </a:pPr>
            <a:r>
              <a:rPr lang="ru-RU" sz="1400" dirty="0" smtClean="0">
                <a:latin typeface="Times New Roman" panose="02020603050405020304" pitchFamily="18" charset="0"/>
                <a:cs typeface="Times New Roman" panose="02020603050405020304" pitchFamily="18" charset="0"/>
              </a:rPr>
              <a:t>Жалоба: работа </a:t>
            </a:r>
            <a:r>
              <a:rPr lang="ru-RU" sz="1400" dirty="0">
                <a:latin typeface="Times New Roman" panose="02020603050405020304" pitchFamily="18" charset="0"/>
                <a:cs typeface="Times New Roman" panose="02020603050405020304" pitchFamily="18" charset="0"/>
              </a:rPr>
              <a:t>по взысканию дебиторской задолженности велась пассивно, </a:t>
            </a:r>
            <a:r>
              <a:rPr lang="ru-RU" sz="1400" dirty="0" smtClean="0">
                <a:latin typeface="Times New Roman" panose="02020603050405020304" pitchFamily="18" charset="0"/>
                <a:cs typeface="Times New Roman" panose="02020603050405020304" pitchFamily="18" charset="0"/>
              </a:rPr>
              <a:t>что </a:t>
            </a:r>
            <a:r>
              <a:rPr lang="ru-RU" sz="1400" dirty="0">
                <a:latin typeface="Times New Roman" panose="02020603050405020304" pitchFamily="18" charset="0"/>
                <a:cs typeface="Times New Roman" panose="02020603050405020304" pitchFamily="18" charset="0"/>
              </a:rPr>
              <a:t>не привело к наполнению конкурсной массы в полном объеме. </a:t>
            </a:r>
            <a:r>
              <a:rPr lang="ru-RU" sz="1400" dirty="0" smtClean="0">
                <a:latin typeface="Times New Roman" panose="02020603050405020304" pitchFamily="18" charset="0"/>
                <a:cs typeface="Times New Roman" panose="02020603050405020304" pitchFamily="18" charset="0"/>
              </a:rPr>
              <a:t>КУ представил направленные исковые заявления, исполнительные листы. ( Дело </a:t>
            </a:r>
            <a:r>
              <a:rPr lang="ru-RU" sz="1400" dirty="0">
                <a:latin typeface="Times New Roman" panose="02020603050405020304" pitchFamily="18" charset="0"/>
                <a:cs typeface="Times New Roman" panose="02020603050405020304" pitchFamily="18" charset="0"/>
              </a:rPr>
              <a:t>N А23-1130/2016 Арбитражного суда Центрального округа (Постановление от 13 октября 2021 г. N </a:t>
            </a:r>
            <a:r>
              <a:rPr lang="ru-RU" sz="1400" dirty="0" smtClean="0">
                <a:latin typeface="Times New Roman" panose="02020603050405020304" pitchFamily="18" charset="0"/>
                <a:cs typeface="Times New Roman" panose="02020603050405020304" pitchFamily="18" charset="0"/>
              </a:rPr>
              <a:t>Ф10-3229/18). </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Жалоба: </a:t>
            </a:r>
            <a:r>
              <a:rPr lang="ru-RU" sz="1400" dirty="0">
                <a:latin typeface="Times New Roman" panose="02020603050405020304" pitchFamily="18" charset="0"/>
                <a:cs typeface="Times New Roman" panose="02020603050405020304" pitchFamily="18" charset="0"/>
              </a:rPr>
              <a:t>непринятия конкурсным управляющим мер по взысканию </a:t>
            </a:r>
            <a:r>
              <a:rPr lang="ru-RU" sz="1400" dirty="0">
                <a:latin typeface="Times New Roman" panose="02020603050405020304" pitchFamily="18" charset="0"/>
                <a:cs typeface="Times New Roman" panose="02020603050405020304" pitchFamily="18" charset="0"/>
              </a:rPr>
              <a:t>дебиторской задолженности. (</a:t>
            </a:r>
            <a:r>
              <a:rPr lang="ru-RU" sz="1400" dirty="0">
                <a:latin typeface="Times New Roman" panose="02020603050405020304" pitchFamily="18" charset="0"/>
                <a:cs typeface="Times New Roman" panose="02020603050405020304" pitchFamily="18" charset="0"/>
              </a:rPr>
              <a:t>Дело N А35-6699/2018 Арбитражного суда Центрального округа (Постановление от 7 октября 2021 г. N Ф10-4484/21</a:t>
            </a:r>
            <a:r>
              <a:rPr lang="ru-RU" sz="1400" dirty="0">
                <a:latin typeface="Times New Roman" panose="02020603050405020304" pitchFamily="18" charset="0"/>
                <a:cs typeface="Times New Roman" panose="02020603050405020304" pitchFamily="18" charset="0"/>
              </a:rPr>
              <a:t>) Кредитор </a:t>
            </a:r>
            <a:r>
              <a:rPr lang="ru-RU" sz="1400" dirty="0">
                <a:latin typeface="Times New Roman" panose="02020603050405020304" pitchFamily="18" charset="0"/>
                <a:cs typeface="Times New Roman" panose="02020603050405020304" pitchFamily="18" charset="0"/>
              </a:rPr>
              <a:t>не представил доказательств неисполнения или ненадлежащего исполнения конкурсным управляющим </a:t>
            </a:r>
            <a:r>
              <a:rPr lang="ru-RU" sz="1400" dirty="0">
                <a:latin typeface="Times New Roman" panose="02020603050405020304" pitchFamily="18" charset="0"/>
                <a:cs typeface="Times New Roman" panose="02020603050405020304" pitchFamily="18" charset="0"/>
              </a:rPr>
              <a:t>обязанностей по взысканию </a:t>
            </a:r>
            <a:endParaRPr lang="ru-RU" sz="1400" dirty="0">
              <a:latin typeface="Times New Roman" panose="02020603050405020304" pitchFamily="18" charset="0"/>
              <a:cs typeface="Times New Roman" panose="02020603050405020304" pitchFamily="18" charset="0"/>
            </a:endParaRPr>
          </a:p>
          <a:p>
            <a:pPr marL="285750" indent="457200" algn="just"/>
            <a:r>
              <a:rPr lang="ru-RU" b="1" u="sng" dirty="0">
                <a:latin typeface="Times New Roman" panose="02020603050405020304" pitchFamily="18" charset="0"/>
                <a:cs typeface="Times New Roman" panose="02020603050405020304" pitchFamily="18" charset="0"/>
              </a:rPr>
              <a:t>Жалоба </a:t>
            </a:r>
            <a:r>
              <a:rPr lang="ru-RU" b="1" u="sng" dirty="0">
                <a:latin typeface="Times New Roman" panose="02020603050405020304" pitchFamily="18" charset="0"/>
                <a:cs typeface="Times New Roman" panose="02020603050405020304" pitchFamily="18" charset="0"/>
              </a:rPr>
              <a:t>удовлетворена</a:t>
            </a:r>
            <a:endParaRPr lang="ru-RU" b="1" u="sng" dirty="0">
              <a:latin typeface="Times New Roman" panose="02020603050405020304" pitchFamily="18" charset="0"/>
              <a:cs typeface="Times New Roman" panose="02020603050405020304" pitchFamily="18" charset="0"/>
            </a:endParaRPr>
          </a:p>
          <a:p>
            <a:pPr marL="285750" indent="-285750" algn="just">
              <a:spcAft>
                <a:spcPts val="600"/>
              </a:spcAft>
              <a:buFont typeface="Arial" panose="020B0604020202020204" pitchFamily="34" charset="0"/>
              <a:buChar char="•"/>
              <a:defRPr/>
            </a:pPr>
            <a:r>
              <a:rPr lang="ru-RU" sz="1400" dirty="0" smtClean="0">
                <a:latin typeface="Times New Roman" panose="02020603050405020304" pitchFamily="18" charset="0"/>
                <a:cs typeface="Times New Roman" panose="02020603050405020304" pitchFamily="18" charset="0"/>
              </a:rPr>
              <a:t>Дело </a:t>
            </a:r>
            <a:r>
              <a:rPr lang="ru-RU" sz="1400" dirty="0">
                <a:latin typeface="Times New Roman" panose="02020603050405020304" pitchFamily="18" charset="0"/>
                <a:cs typeface="Times New Roman" panose="02020603050405020304" pitchFamily="18" charset="0"/>
              </a:rPr>
              <a:t>N А53-2421/2021 Арбитражный суд Северо-Кавказского округа (Постановление от 20.08.2020 г. N Ф08-7890/2021</a:t>
            </a:r>
            <a:r>
              <a:rPr lang="ru-RU" sz="1400" dirty="0">
                <a:latin typeface="Times New Roman" panose="02020603050405020304" pitchFamily="18" charset="0"/>
                <a:cs typeface="Times New Roman" panose="02020603050405020304" pitchFamily="18" charset="0"/>
              </a:rPr>
              <a:t>); Дело </a:t>
            </a:r>
            <a:r>
              <a:rPr lang="ru-RU" sz="1400" dirty="0">
                <a:latin typeface="Times New Roman" panose="02020603050405020304" pitchFamily="18" charset="0"/>
                <a:cs typeface="Times New Roman" panose="02020603050405020304" pitchFamily="18" charset="0"/>
              </a:rPr>
              <a:t>№ А04-507/2021 Арбитражного суда Амурской области (Постановлением Шестого арбитражного апелляционного суда от 20.05.2021 г</a:t>
            </a:r>
            <a:r>
              <a:rPr lang="ru-RU" sz="1400" dirty="0" smtClean="0">
                <a:latin typeface="Times New Roman" panose="02020603050405020304" pitchFamily="18" charset="0"/>
                <a:cs typeface="Times New Roman" panose="02020603050405020304" pitchFamily="18" charset="0"/>
              </a:rPr>
              <a:t>.) ненадлежащее </a:t>
            </a:r>
            <a:r>
              <a:rPr lang="ru-RU" sz="1400" dirty="0">
                <a:latin typeface="Times New Roman" panose="02020603050405020304" pitchFamily="18" charset="0"/>
                <a:cs typeface="Times New Roman" panose="02020603050405020304" pitchFamily="18" charset="0"/>
              </a:rPr>
              <a:t>исполнение обязанностей (недостаточно проведена работа по взысканию дебиторской задолженности) , проведена </a:t>
            </a:r>
            <a:r>
              <a:rPr lang="ru-RU" sz="1400" dirty="0" smtClean="0">
                <a:latin typeface="Times New Roman" panose="02020603050405020304" pitchFamily="18" charset="0"/>
                <a:cs typeface="Times New Roman" panose="02020603050405020304" pitchFamily="18" charset="0"/>
              </a:rPr>
              <a:t>только </a:t>
            </a:r>
            <a:r>
              <a:rPr lang="ru-RU" sz="1400" dirty="0" err="1" smtClean="0">
                <a:latin typeface="Times New Roman" panose="02020603050405020304" pitchFamily="18" charset="0"/>
                <a:cs typeface="Times New Roman" panose="02020603050405020304" pitchFamily="18" charset="0"/>
              </a:rPr>
              <a:t>претензионно</a:t>
            </a:r>
            <a:r>
              <a:rPr lang="ru-RU" sz="1400" dirty="0" smtClean="0">
                <a:latin typeface="Times New Roman" panose="02020603050405020304" pitchFamily="18" charset="0"/>
                <a:cs typeface="Times New Roman" panose="02020603050405020304" pitchFamily="18" charset="0"/>
              </a:rPr>
              <a:t>-исковая работа</a:t>
            </a:r>
            <a:endParaRPr lang="ru-RU" dirty="0"/>
          </a:p>
        </p:txBody>
      </p:sp>
    </p:spTree>
    <p:extLst>
      <p:ext uri="{BB962C8B-B14F-4D97-AF65-F5344CB8AC3E}">
        <p14:creationId xmlns:p14="http://schemas.microsoft.com/office/powerpoint/2010/main" val="1947841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10" name="Прямоугольник 1"/>
          <p:cNvSpPr>
            <a:spLocks noChangeArrowheads="1"/>
          </p:cNvSpPr>
          <p:nvPr/>
        </p:nvSpPr>
        <p:spPr bwMode="auto">
          <a:xfrm>
            <a:off x="19829" y="116632"/>
            <a:ext cx="9124171" cy="1384995"/>
          </a:xfrm>
          <a:prstGeom prst="rect">
            <a:avLst/>
          </a:prstGeom>
          <a:noFill/>
          <a:ln w="9525">
            <a:noFill/>
            <a:miter lim="800000"/>
            <a:headEnd/>
            <a:tailEnd/>
          </a:ln>
        </p:spPr>
        <p:txBody>
          <a:bodyPr wrap="square">
            <a:spAutoFit/>
          </a:bodyPr>
          <a:lstStyle/>
          <a:p>
            <a:pPr algn="ctr"/>
            <a:r>
              <a:rPr lang="ru-RU" sz="28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Наилучший способ взыскания дебиторской задолженности: путем принудительного взыскания или реализация права требования на торгах</a:t>
            </a:r>
          </a:p>
        </p:txBody>
      </p:sp>
      <p:sp>
        <p:nvSpPr>
          <p:cNvPr id="2" name="Прямоугольник 1"/>
          <p:cNvSpPr/>
          <p:nvPr/>
        </p:nvSpPr>
        <p:spPr>
          <a:xfrm>
            <a:off x="323528" y="1628800"/>
            <a:ext cx="8496944" cy="4832092"/>
          </a:xfrm>
          <a:prstGeom prst="rect">
            <a:avLst/>
          </a:prstGeom>
        </p:spPr>
        <p:txBody>
          <a:bodyPr wrap="square">
            <a:spAutoFit/>
          </a:bodyPr>
          <a:lstStyle/>
          <a:p>
            <a:pPr indent="457200" algn="just"/>
            <a:r>
              <a:rPr lang="ru-RU" b="1" u="sng" dirty="0">
                <a:latin typeface="Times New Roman" panose="02020603050405020304" pitchFamily="18" charset="0"/>
                <a:cs typeface="Times New Roman" panose="02020603050405020304" pitchFamily="18" charset="0"/>
              </a:rPr>
              <a:t>В подтверждение обоснованности реализации</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реализовывать дебиторскую задолженность с публичных торгов без проведения первых и повторных торгов, является обоснованным с целью сокращения срока (дело N А40-179304/2017 Постановление Арбитражного суда Московского округа от 8 апреля 2021 г. N Ф05-23336/18) </a:t>
            </a:r>
          </a:p>
          <a:p>
            <a:pPr indent="457200" algn="just"/>
            <a:r>
              <a:rPr lang="ru-RU" b="1" u="sng" dirty="0">
                <a:latin typeface="Times New Roman" panose="02020603050405020304" pitchFamily="18" charset="0"/>
                <a:cs typeface="Times New Roman" panose="02020603050405020304" pitchFamily="18" charset="0"/>
              </a:rPr>
              <a:t>В подтверждение обоснованности взыскания</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Кредиторы посчитали нецелесообразным проведение комплекса мероприятий по взысканию дебиторской задолженности и выступили за ее скорейшую реализацию. Суды в данном случае посчитали работу по взысканию ДЗ обоснованной. (Постановлением Арбитражного суда Московского округа от 30 января 2020 г. N Ф05-19091/16 по делу N А40-176043/2015</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Суды посчитали преждевременным намерение конкурсного управляющего реализовать дебиторскую задолженность на торгах, без принятия мер по ее взысканию (Постановление Арбитражного суда Волго-Вятского округа от 19.10.2021 N Ф01-5538/2021 по делу N А28-12646/2017)</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Предложение о реализации прав требований, вместо проведения взыскания дебиторской задолженности должно быть доказано конкурсным управляющим (Дело N А40-190950/14 Постановление Арбитражного суда Московского округа от 16 февраля 2021 г. N Ф05-24940/19)</a:t>
            </a:r>
          </a:p>
          <a:p>
            <a:pPr marL="285750" indent="-285750" algn="just">
              <a:spcAft>
                <a:spcPts val="600"/>
              </a:spcAft>
              <a:buFont typeface="Arial" panose="020B0604020202020204" pitchFamily="34" charset="0"/>
              <a:buChar char="•"/>
            </a:pPr>
            <a:r>
              <a:rPr lang="ru-RU" sz="1400" dirty="0">
                <a:latin typeface="Times New Roman" panose="02020603050405020304" pitchFamily="18" charset="0"/>
                <a:cs typeface="Times New Roman" panose="02020603050405020304" pitchFamily="18" charset="0"/>
              </a:rPr>
              <a:t>Задолженность реализована конкурсным управляющим без принятия исчерпывающих мер по взысканию в судебном порядке (Дело № А07-7974/2016 Арбитражный суд Республики Башкортостан; Решение Арбитражного суда Новосибирской области от 06 июля 2018 года по делу N А45-9914/2018; Постановление Арбитражного суда Поволжского округа от 3 декабря 2020 г. N Ф06-68076/20 по делу N А65-20576/2016)</a:t>
            </a:r>
          </a:p>
        </p:txBody>
      </p:sp>
    </p:spTree>
    <p:extLst>
      <p:ext uri="{BB962C8B-B14F-4D97-AF65-F5344CB8AC3E}">
        <p14:creationId xmlns:p14="http://schemas.microsoft.com/office/powerpoint/2010/main" val="37406727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1"/>
          <p:cNvSpPr>
            <a:spLocks noChangeArrowheads="1"/>
          </p:cNvSpPr>
          <p:nvPr/>
        </p:nvSpPr>
        <p:spPr bwMode="auto">
          <a:xfrm>
            <a:off x="467544" y="260648"/>
            <a:ext cx="8280920" cy="523220"/>
          </a:xfrm>
          <a:prstGeom prst="rect">
            <a:avLst/>
          </a:prstGeom>
          <a:noFill/>
          <a:ln w="9525">
            <a:noFill/>
            <a:miter lim="800000"/>
            <a:headEnd/>
            <a:tailEnd/>
          </a:ln>
        </p:spPr>
        <p:txBody>
          <a:bodyPr wrap="square">
            <a:spAutoFit/>
          </a:bodyPr>
          <a:lstStyle/>
          <a:p>
            <a:pPr algn="ctr"/>
            <a:r>
              <a:rPr lang="ru-RU" sz="28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Вопросы оценки дебиторской задолженности</a:t>
            </a:r>
          </a:p>
        </p:txBody>
      </p:sp>
      <p:sp>
        <p:nvSpPr>
          <p:cNvPr id="2" name="Прямоугольник 1"/>
          <p:cNvSpPr/>
          <p:nvPr/>
        </p:nvSpPr>
        <p:spPr>
          <a:xfrm>
            <a:off x="827584" y="1052736"/>
            <a:ext cx="7704856" cy="5786199"/>
          </a:xfrm>
          <a:prstGeom prst="rect">
            <a:avLst/>
          </a:prstGeom>
        </p:spPr>
        <p:txBody>
          <a:bodyPr wrap="square">
            <a:spAutoFit/>
          </a:bodyPr>
          <a:lstStyle/>
          <a:p>
            <a:pPr marL="342900" indent="-342900" algn="just">
              <a:spcAft>
                <a:spcPts val="1200"/>
              </a:spcAft>
              <a:buFont typeface="+mj-lt"/>
              <a:buAutoNum type="arabicPeriod"/>
            </a:pPr>
            <a:r>
              <a:rPr lang="ru-RU" sz="2000" dirty="0" smtClean="0">
                <a:latin typeface="Times New Roman" panose="02020603050405020304" pitchFamily="18" charset="0"/>
                <a:cs typeface="Times New Roman" panose="02020603050405020304" pitchFamily="18" charset="0"/>
              </a:rPr>
              <a:t>В законе «О несостоятельности (банкротстве) не </a:t>
            </a:r>
            <a:r>
              <a:rPr lang="ru-RU" sz="2000" dirty="0">
                <a:latin typeface="Times New Roman" panose="02020603050405020304" pitchFamily="18" charset="0"/>
                <a:cs typeface="Times New Roman" panose="02020603050405020304" pitchFamily="18" charset="0"/>
              </a:rPr>
              <a:t>следует </a:t>
            </a:r>
            <a:r>
              <a:rPr lang="ru-RU" sz="2000" b="1" dirty="0">
                <a:latin typeface="Times New Roman" panose="02020603050405020304" pitchFamily="18" charset="0"/>
                <a:cs typeface="Times New Roman" panose="02020603050405020304" pitchFamily="18" charset="0"/>
              </a:rPr>
              <a:t>обязательность проведения повторной оценки </a:t>
            </a:r>
            <a:r>
              <a:rPr lang="ru-RU" sz="2000" b="1" dirty="0" smtClean="0">
                <a:latin typeface="Times New Roman" panose="02020603050405020304" pitchFamily="18" charset="0"/>
                <a:cs typeface="Times New Roman" panose="02020603050405020304" pitchFamily="18" charset="0"/>
              </a:rPr>
              <a:t>имущества</a:t>
            </a:r>
            <a:r>
              <a:rPr lang="ru-RU" sz="2000" dirty="0" smtClean="0">
                <a:latin typeface="Times New Roman" panose="02020603050405020304" pitchFamily="18" charset="0"/>
                <a:cs typeface="Times New Roman" panose="02020603050405020304" pitchFamily="18" charset="0"/>
              </a:rPr>
              <a:t>. Источником оплаты повторной оценки </a:t>
            </a:r>
            <a:r>
              <a:rPr lang="ru-RU" sz="2000" dirty="0">
                <a:latin typeface="Times New Roman" panose="02020603050405020304" pitchFamily="18" charset="0"/>
                <a:cs typeface="Times New Roman" panose="02020603050405020304" pitchFamily="18" charset="0"/>
              </a:rPr>
              <a:t>имущества </a:t>
            </a:r>
            <a:r>
              <a:rPr lang="ru-RU" sz="2000" dirty="0" smtClean="0">
                <a:latin typeface="Times New Roman" panose="02020603050405020304" pitchFamily="18" charset="0"/>
                <a:cs typeface="Times New Roman" panose="02020603050405020304" pitchFamily="18" charset="0"/>
              </a:rPr>
              <a:t>должника с целью актуализации рыночной стоимости рассматривается судами за счет средств кредиторов </a:t>
            </a:r>
            <a:r>
              <a:rPr lang="ru-RU" sz="2000" dirty="0">
                <a:latin typeface="Times New Roman" panose="02020603050405020304" pitchFamily="18" charset="0"/>
                <a:cs typeface="Times New Roman" panose="02020603050405020304" pitchFamily="18" charset="0"/>
              </a:rPr>
              <a:t>или уполномоченный орган </a:t>
            </a:r>
            <a:r>
              <a:rPr lang="ru-RU" sz="2000" dirty="0" smtClean="0">
                <a:latin typeface="Times New Roman" panose="02020603050405020304" pitchFamily="18" charset="0"/>
                <a:cs typeface="Times New Roman" panose="02020603050405020304" pitchFamily="18" charset="0"/>
              </a:rPr>
              <a:t>(Постановление </a:t>
            </a:r>
            <a:r>
              <a:rPr lang="ru-RU" sz="2000" dirty="0">
                <a:latin typeface="Times New Roman" panose="02020603050405020304" pitchFamily="18" charset="0"/>
                <a:cs typeface="Times New Roman" panose="02020603050405020304" pitchFamily="18" charset="0"/>
              </a:rPr>
              <a:t>Арбитражного суда Волго-Вятского округа от 12 августа 2021 г. N Ф01-3974/21 по делу N </a:t>
            </a:r>
            <a:r>
              <a:rPr lang="ru-RU" sz="2000" dirty="0" smtClean="0">
                <a:latin typeface="Times New Roman" panose="02020603050405020304" pitchFamily="18" charset="0"/>
                <a:cs typeface="Times New Roman" panose="02020603050405020304" pitchFamily="18" charset="0"/>
              </a:rPr>
              <a:t>А29-16108/2020); </a:t>
            </a:r>
          </a:p>
          <a:p>
            <a:pPr marL="342900" indent="-342900" algn="just">
              <a:spcAft>
                <a:spcPts val="1200"/>
              </a:spcAft>
              <a:buFont typeface="+mj-lt"/>
              <a:buAutoNum type="arabicPeriod"/>
            </a:pPr>
            <a:r>
              <a:rPr lang="ru-RU"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Вопрос </a:t>
            </a:r>
            <a:r>
              <a:rPr lang="ru-RU" sz="2000" b="1" dirty="0">
                <a:latin typeface="Times New Roman" panose="02020603050405020304" pitchFamily="18" charset="0"/>
                <a:cs typeface="Times New Roman" panose="02020603050405020304" pitchFamily="18" charset="0"/>
              </a:rPr>
              <a:t>о цене уступаемого права</a:t>
            </a:r>
            <a:r>
              <a:rPr lang="ru-RU" sz="2000" dirty="0">
                <a:latin typeface="Times New Roman" panose="02020603050405020304" pitchFamily="18" charset="0"/>
                <a:cs typeface="Times New Roman" panose="02020603050405020304" pitchFamily="18" charset="0"/>
              </a:rPr>
              <a:t>. Когда стоимость дебиторской задолженности, определенная оценщиком или самим управляющим может быть гораздо ниже балансовой стоимости, и менее чем сто тысяч рублей, в этом случае возможен выбор продажи дебиторской задолженности по прямым договорам. В данном случае может быть нарушен принцип </a:t>
            </a:r>
            <a:r>
              <a:rPr lang="ru-RU" sz="2000" dirty="0">
                <a:latin typeface="Times New Roman" panose="02020603050405020304" pitchFamily="18" charset="0"/>
                <a:cs typeface="Times New Roman" panose="02020603050405020304" pitchFamily="18" charset="0"/>
              </a:rPr>
              <a:t>добросовестности. </a:t>
            </a:r>
            <a:r>
              <a:rPr lang="ru-RU" sz="2000"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Постановление Арбитражного суда Северо-Западного округа от 29.01.2019 N Ф07-14773/2018 по делу N </a:t>
            </a:r>
            <a:r>
              <a:rPr lang="ru-RU" sz="2000" dirty="0">
                <a:latin typeface="Times New Roman" panose="02020603050405020304" pitchFamily="18" charset="0"/>
                <a:cs typeface="Times New Roman" panose="02020603050405020304" pitchFamily="18" charset="0"/>
              </a:rPr>
              <a:t>А42-1854/2013; Постановление </a:t>
            </a:r>
            <a:r>
              <a:rPr lang="ru-RU" sz="2000" dirty="0">
                <a:latin typeface="Times New Roman" panose="02020603050405020304" pitchFamily="18" charset="0"/>
                <a:cs typeface="Times New Roman" panose="02020603050405020304" pitchFamily="18" charset="0"/>
              </a:rPr>
              <a:t>Арбитражного суда Северо-Западного округа от 18.10.2021 N </a:t>
            </a:r>
            <a:r>
              <a:rPr lang="ru-RU" sz="2000" dirty="0">
                <a:latin typeface="Times New Roman" panose="02020603050405020304" pitchFamily="18" charset="0"/>
                <a:cs typeface="Times New Roman" panose="02020603050405020304" pitchFamily="18" charset="0"/>
              </a:rPr>
              <a:t>Ф07-14492/2021 по делу </a:t>
            </a:r>
            <a:r>
              <a:rPr lang="ru-RU" sz="2000" dirty="0">
                <a:latin typeface="Times New Roman" panose="02020603050405020304" pitchFamily="18" charset="0"/>
                <a:cs typeface="Times New Roman" panose="02020603050405020304" pitchFamily="18" charset="0"/>
              </a:rPr>
              <a:t>N А42-4375/2017</a:t>
            </a:r>
            <a:r>
              <a:rPr lang="ru-RU" sz="2000"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1571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6521" y="342231"/>
            <a:ext cx="5385009" cy="523220"/>
          </a:xfrm>
          <a:prstGeom prst="rect">
            <a:avLst/>
          </a:prstGeom>
        </p:spPr>
        <p:txBody>
          <a:bodyPr wrap="square">
            <a:spAutoFit/>
          </a:bodyPr>
          <a:lstStyle/>
          <a:p>
            <a:pPr algn="ctr"/>
            <a:r>
              <a:rPr lang="ru-RU" sz="2800" dirty="0" smtClean="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rPr>
              <a:t>ВЫВОДЫ И ПРЕДЛОЖЕНИЯ</a:t>
            </a:r>
            <a:endParaRPr lang="ru-RU" sz="2800" dirty="0">
              <a:solidFill>
                <a:srgbClr val="C00000"/>
              </a:solidFill>
              <a:effectLst>
                <a:outerShdw blurRad="63500" dist="38100" dir="5400000" algn="t" rotWithShape="0">
                  <a:prstClr val="black">
                    <a:alpha val="25000"/>
                  </a:prstClr>
                </a:outerShdw>
              </a:effectLst>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51520" y="865451"/>
            <a:ext cx="8638171" cy="5478423"/>
          </a:xfrm>
          <a:prstGeom prst="rect">
            <a:avLst/>
          </a:prstGeom>
        </p:spPr>
        <p:txBody>
          <a:bodyPr wrap="square">
            <a:spAutoFit/>
          </a:bodyPr>
          <a:lstStyle/>
          <a:p>
            <a:pPr marL="285750" indent="-285750" algn="just">
              <a:spcAft>
                <a:spcPts val="1200"/>
              </a:spcAf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Урегулировать вопросы проведения инвентаризации дебиторской задолженности в конкурсном и исполнительном производстве, а именно: какими документами подтверждается наличие дебиторской задолженности, что позволило бы требовать ее (ДЗ) должнику от контрагентов в установленном законном порядке, в том числе путем обращения в суд либо с целью реализации прав требования. С этой целью внести дополнения в п.3.44 Приказ Минфина РФ от 13 июня 1995 г. N 49 «Об утверждении методических указаний по инвентаризации имущества и финансовых обязательств» в части уточнения перечня первичных документов, подтверждающих наличие дебиторской задолженности (акт выполненных услуг, товарная (товарно-транспортная) накладная</a:t>
            </a:r>
            <a:r>
              <a:rPr lang="ru-RU" sz="1600" dirty="0">
                <a:latin typeface="Times New Roman" panose="02020603050405020304" pitchFamily="18" charset="0"/>
                <a:cs typeface="Times New Roman" panose="02020603050405020304" pitchFamily="18" charset="0"/>
              </a:rPr>
              <a:t>). </a:t>
            </a:r>
            <a:endParaRPr lang="ru-RU" sz="1600" dirty="0">
              <a:latin typeface="Times New Roman" panose="02020603050405020304" pitchFamily="18" charset="0"/>
              <a:cs typeface="Times New Roman" panose="02020603050405020304" pitchFamily="18" charset="0"/>
            </a:endParaRPr>
          </a:p>
          <a:p>
            <a:pPr marL="285750" indent="-285750" algn="just">
              <a:spcAft>
                <a:spcPts val="1200"/>
              </a:spcAf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Урегулировать </a:t>
            </a:r>
            <a:r>
              <a:rPr lang="ru-RU" sz="1600" dirty="0" smtClean="0">
                <a:latin typeface="Times New Roman" panose="02020603050405020304" pitchFamily="18" charset="0"/>
                <a:cs typeface="Times New Roman" panose="02020603050405020304" pitchFamily="18" charset="0"/>
              </a:rPr>
              <a:t>в </a:t>
            </a:r>
            <a:r>
              <a:rPr lang="ru-RU" sz="1600" dirty="0">
                <a:latin typeface="Times New Roman" panose="02020603050405020304" pitchFamily="18" charset="0"/>
                <a:cs typeface="Times New Roman" panose="02020603050405020304" pitchFamily="18" charset="0"/>
              </a:rPr>
              <a:t>ФЗ </a:t>
            </a:r>
            <a:r>
              <a:rPr lang="ru-RU" sz="1600" dirty="0" smtClean="0">
                <a:latin typeface="Times New Roman" panose="02020603050405020304" pitchFamily="18" charset="0"/>
                <a:cs typeface="Times New Roman" panose="02020603050405020304" pitchFamily="18" charset="0"/>
              </a:rPr>
              <a:t>«О </a:t>
            </a:r>
            <a:r>
              <a:rPr lang="ru-RU" sz="1600" dirty="0">
                <a:latin typeface="Times New Roman" panose="02020603050405020304" pitchFamily="18" charset="0"/>
                <a:cs typeface="Times New Roman" panose="02020603050405020304" pitchFamily="18" charset="0"/>
              </a:rPr>
              <a:t>несостоятельности (</a:t>
            </a:r>
            <a:r>
              <a:rPr lang="ru-RU" sz="1600" dirty="0" smtClean="0">
                <a:latin typeface="Times New Roman" panose="02020603050405020304" pitchFamily="18" charset="0"/>
                <a:cs typeface="Times New Roman" panose="02020603050405020304" pitchFamily="18" charset="0"/>
              </a:rPr>
              <a:t>банкротстве)» </a:t>
            </a:r>
            <a:r>
              <a:rPr lang="ru-RU" sz="1600" dirty="0">
                <a:latin typeface="Times New Roman" panose="02020603050405020304" pitchFamily="18" charset="0"/>
                <a:cs typeface="Times New Roman" panose="02020603050405020304" pitchFamily="18" charset="0"/>
              </a:rPr>
              <a:t>от 26.10.2002 N </a:t>
            </a:r>
            <a:r>
              <a:rPr lang="ru-RU" sz="1600" dirty="0" smtClean="0">
                <a:latin typeface="Times New Roman" panose="02020603050405020304" pitchFamily="18" charset="0"/>
                <a:cs typeface="Times New Roman" panose="02020603050405020304" pitchFamily="18" charset="0"/>
              </a:rPr>
              <a:t>127-ФЗ п.2 ст. 129 вопрос </a:t>
            </a:r>
            <a:r>
              <a:rPr lang="ru-RU" sz="1600" dirty="0">
                <a:latin typeface="Times New Roman" panose="02020603050405020304" pitchFamily="18" charset="0"/>
                <a:cs typeface="Times New Roman" panose="02020603050405020304" pitchFamily="18" charset="0"/>
              </a:rPr>
              <a:t>о необходимости проведения </a:t>
            </a:r>
            <a:r>
              <a:rPr lang="ru-RU" sz="1600" b="1" dirty="0">
                <a:latin typeface="Times New Roman" panose="02020603050405020304" pitchFamily="18" charset="0"/>
                <a:cs typeface="Times New Roman" panose="02020603050405020304" pitchFamily="18" charset="0"/>
              </a:rPr>
              <a:t>повторной и последующей инвентаризации, и определить что является повторной инвентаризацией</a:t>
            </a:r>
            <a:r>
              <a:rPr lang="ru-RU" sz="1600" dirty="0">
                <a:latin typeface="Times New Roman" panose="02020603050405020304" pitchFamily="18" charset="0"/>
                <a:cs typeface="Times New Roman" panose="02020603050405020304" pitchFamily="18" charset="0"/>
              </a:rPr>
              <a:t>.</a:t>
            </a:r>
          </a:p>
          <a:p>
            <a:pPr marL="285750" lvl="0" indent="-285750" algn="just">
              <a:spcAft>
                <a:spcPts val="1200"/>
              </a:spcAft>
              <a:buFont typeface="Arial" panose="020B0604020202020204" pitchFamily="34" charset="0"/>
              <a:buChar char="•"/>
            </a:pPr>
            <a:r>
              <a:rPr lang="ru-RU" sz="1600" dirty="0">
                <a:latin typeface="Times New Roman" panose="02020603050405020304" pitchFamily="18" charset="0"/>
                <a:cs typeface="Times New Roman" panose="02020603050405020304" pitchFamily="18" charset="0"/>
              </a:rPr>
              <a:t>Раскрыть в законе о банкротстве </a:t>
            </a:r>
            <a:r>
              <a:rPr lang="ru-RU" sz="1600" b="1" dirty="0">
                <a:latin typeface="Times New Roman" panose="02020603050405020304" pitchFamily="18" charset="0"/>
                <a:cs typeface="Times New Roman" panose="02020603050405020304" pitchFamily="18" charset="0"/>
              </a:rPr>
              <a:t>понятие «все надлежащие меры по взысканию данной задолженности»</a:t>
            </a:r>
            <a:r>
              <a:rPr lang="ru-RU" sz="1600" dirty="0">
                <a:latin typeface="Times New Roman" panose="02020603050405020304" pitchFamily="18" charset="0"/>
                <a:cs typeface="Times New Roman" panose="02020603050405020304" pitchFamily="18" charset="0"/>
              </a:rPr>
              <a:t>. В Законе о банкротстве прямо не предусмотрены нормы, устанавливающие полный комплекс мер по взысканию дебиторской задолженности. При решении вопроса о взыскании дебиторской задолженности, либо продаже права требования, управляющий самостоятельно выбирает самый рациональный и эффективный вариант, то есть вариант который ведет к наиболее вероятному пополнению конкурсной массы. Но именно на арбитражного управляющего возложено (на основе судебной практики) обязательство доказать отсутствие экономической ценности у спорной дебиторской задолженности. </a:t>
            </a:r>
          </a:p>
        </p:txBody>
      </p:sp>
    </p:spTree>
    <p:extLst>
      <p:ext uri="{BB962C8B-B14F-4D97-AF65-F5344CB8AC3E}">
        <p14:creationId xmlns:p14="http://schemas.microsoft.com/office/powerpoint/2010/main" val="5918310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33807</TotalTime>
  <Words>1435</Words>
  <Application>Microsoft Office PowerPoint</Application>
  <PresentationFormat>Экран (4:3)</PresentationFormat>
  <Paragraphs>81</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Исполнительная</vt:lpstr>
      <vt:lpstr>Выпускная квалификационная работа:   «ПРАВОВЫЕ ОСНОВЫ РЕГУЛИРОВАНИЯ ОБРАЩЕНИЯ НА ДЕБИТОРСКУЮ ЗАДОЛЖЕННОСТЬ (ПРАВА ТРЕБОВАНИЯ) ЮРИДИЧЕСКИХ ЛИЦ»</vt:lpstr>
      <vt:lpstr>Презентация PowerPoint</vt:lpstr>
      <vt:lpstr>Презентация PowerPoint</vt:lpstr>
      <vt:lpstr>Презентация PowerPoint</vt:lpstr>
      <vt:lpstr>Презентация PowerPoint</vt:lpstr>
      <vt:lpstr>Порядок взыскания дебиторской задолженности</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Татьяна</dc:creator>
  <cp:lastModifiedBy>Work</cp:lastModifiedBy>
  <cp:revision>192</cp:revision>
  <dcterms:created xsi:type="dcterms:W3CDTF">2014-10-27T07:23:26Z</dcterms:created>
  <dcterms:modified xsi:type="dcterms:W3CDTF">2022-02-01T12:18:50Z</dcterms:modified>
</cp:coreProperties>
</file>