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  <p:sldMasterId id="2147483660" r:id="rId2"/>
  </p:sldMasterIdLst>
  <p:notesMasterIdLst>
    <p:notesMasterId r:id="rId16"/>
  </p:notesMasterIdLst>
  <p:sldIdLst>
    <p:sldId id="695" r:id="rId3"/>
    <p:sldId id="1258" r:id="rId4"/>
    <p:sldId id="1276" r:id="rId5"/>
    <p:sldId id="1275" r:id="rId6"/>
    <p:sldId id="1278" r:id="rId7"/>
    <p:sldId id="1273" r:id="rId8"/>
    <p:sldId id="1284" r:id="rId9"/>
    <p:sldId id="294" r:id="rId10"/>
    <p:sldId id="1279" r:id="rId11"/>
    <p:sldId id="1281" r:id="rId12"/>
    <p:sldId id="1280" r:id="rId13"/>
    <p:sldId id="1282" r:id="rId14"/>
    <p:sldId id="1283" r:id="rId15"/>
  </p:sldIdLst>
  <p:sldSz cx="9144000" cy="6858000" type="screen4x3"/>
  <p:notesSz cx="7099300" cy="102235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1a" initials="1" lastIdx="61" clrIdx="0"/>
  <p:cmAuthor id="1" name="Ильин МО" initials="ИМ" lastIdx="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FF7C80"/>
    <a:srgbClr val="3399FF"/>
    <a:srgbClr val="FF5050"/>
    <a:srgbClr val="FF0000"/>
    <a:srgbClr val="339966"/>
    <a:srgbClr val="006600"/>
    <a:srgbClr val="C4D6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 autoAdjust="0"/>
    <p:restoredTop sz="94579" autoAdjust="0"/>
  </p:normalViewPr>
  <p:slideViewPr>
    <p:cSldViewPr>
      <p:cViewPr varScale="1">
        <p:scale>
          <a:sx n="131" d="100"/>
          <a:sy n="131" d="100"/>
        </p:scale>
        <p:origin x="104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716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D2176F-213A-4195-BC1B-77BE927ECFC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D250EF1-1226-4DE0-9756-18EA5F7A7D99}">
      <dgm:prSet/>
      <dgm:spPr>
        <a:solidFill>
          <a:srgbClr val="0070C0"/>
        </a:solidFill>
      </dgm:spPr>
      <dgm:t>
        <a:bodyPr/>
        <a:lstStyle/>
        <a:p>
          <a:r>
            <a:rPr lang="ru-RU" dirty="0"/>
            <a:t>качество экспертизы</a:t>
          </a:r>
        </a:p>
      </dgm:t>
    </dgm:pt>
    <dgm:pt modelId="{9F000040-B081-444D-9FC6-BDB44BB3366F}" type="parTrans" cxnId="{85DBC589-53B7-4C54-A437-03A3E7D2D151}">
      <dgm:prSet/>
      <dgm:spPr/>
      <dgm:t>
        <a:bodyPr/>
        <a:lstStyle/>
        <a:p>
          <a:endParaRPr lang="ru-RU"/>
        </a:p>
      </dgm:t>
    </dgm:pt>
    <dgm:pt modelId="{4E6EA2FE-BDAB-464F-82E3-0E4CC171AF09}" type="sibTrans" cxnId="{85DBC589-53B7-4C54-A437-03A3E7D2D151}">
      <dgm:prSet/>
      <dgm:spPr/>
      <dgm:t>
        <a:bodyPr/>
        <a:lstStyle/>
        <a:p>
          <a:endParaRPr lang="ru-RU"/>
        </a:p>
      </dgm:t>
    </dgm:pt>
    <dgm:pt modelId="{C3253A25-F081-4DDB-AA65-821DCB2EB245}">
      <dgm:prSet/>
      <dgm:spPr>
        <a:solidFill>
          <a:srgbClr val="0070C0"/>
        </a:solidFill>
      </dgm:spPr>
      <dgm:t>
        <a:bodyPr/>
        <a:lstStyle/>
        <a:p>
          <a:r>
            <a:rPr lang="ru-RU" dirty="0"/>
            <a:t>заинтересованность эксперта</a:t>
          </a:r>
        </a:p>
      </dgm:t>
    </dgm:pt>
    <dgm:pt modelId="{E030102A-9464-4CD2-B2C4-098C6D5E203A}" type="parTrans" cxnId="{F23D12CC-CA63-45F1-A176-51FEC5A9650A}">
      <dgm:prSet/>
      <dgm:spPr/>
      <dgm:t>
        <a:bodyPr/>
        <a:lstStyle/>
        <a:p>
          <a:endParaRPr lang="ru-RU"/>
        </a:p>
      </dgm:t>
    </dgm:pt>
    <dgm:pt modelId="{C4C0E25A-597A-48D3-8938-CB0BD13DFA0D}" type="sibTrans" cxnId="{F23D12CC-CA63-45F1-A176-51FEC5A9650A}">
      <dgm:prSet/>
      <dgm:spPr/>
      <dgm:t>
        <a:bodyPr/>
        <a:lstStyle/>
        <a:p>
          <a:endParaRPr lang="ru-RU"/>
        </a:p>
      </dgm:t>
    </dgm:pt>
    <dgm:pt modelId="{92E2A27C-8BDE-4723-A5BD-F170A799C1D0}">
      <dgm:prSet/>
      <dgm:spPr>
        <a:solidFill>
          <a:srgbClr val="0070C0"/>
        </a:solidFill>
      </dgm:spPr>
      <dgm:t>
        <a:bodyPr/>
        <a:lstStyle/>
        <a:p>
          <a:r>
            <a:rPr lang="ru-RU" dirty="0"/>
            <a:t>презумпция правоты эксперта</a:t>
          </a:r>
        </a:p>
      </dgm:t>
    </dgm:pt>
    <dgm:pt modelId="{7367442B-643A-4A68-9DC1-97C77847233F}" type="parTrans" cxnId="{320C4B34-FF12-420B-AD60-B79103426C81}">
      <dgm:prSet/>
      <dgm:spPr/>
      <dgm:t>
        <a:bodyPr/>
        <a:lstStyle/>
        <a:p>
          <a:endParaRPr lang="ru-RU"/>
        </a:p>
      </dgm:t>
    </dgm:pt>
    <dgm:pt modelId="{F8C23136-3D25-47AC-861F-BD6A60196860}" type="sibTrans" cxnId="{320C4B34-FF12-420B-AD60-B79103426C81}">
      <dgm:prSet/>
      <dgm:spPr/>
      <dgm:t>
        <a:bodyPr/>
        <a:lstStyle/>
        <a:p>
          <a:endParaRPr lang="ru-RU"/>
        </a:p>
      </dgm:t>
    </dgm:pt>
    <dgm:pt modelId="{B07406E3-CD45-4A84-A8F2-E4A88C0C28C7}">
      <dgm:prSet/>
      <dgm:spPr>
        <a:solidFill>
          <a:srgbClr val="0070C0"/>
        </a:solidFill>
      </dgm:spPr>
      <dgm:t>
        <a:bodyPr/>
        <a:lstStyle/>
        <a:p>
          <a:r>
            <a:rPr lang="ru-RU" dirty="0"/>
            <a:t>значимость для суда</a:t>
          </a:r>
        </a:p>
      </dgm:t>
    </dgm:pt>
    <dgm:pt modelId="{A4DB2B68-21A8-4850-8362-4F8B552D98E7}" type="parTrans" cxnId="{651D1CA2-56C9-4C3B-A8F1-0F43990199D5}">
      <dgm:prSet/>
      <dgm:spPr/>
      <dgm:t>
        <a:bodyPr/>
        <a:lstStyle/>
        <a:p>
          <a:endParaRPr lang="ru-RU"/>
        </a:p>
      </dgm:t>
    </dgm:pt>
    <dgm:pt modelId="{2E794A87-8588-467F-A632-D02007D6AECC}" type="sibTrans" cxnId="{651D1CA2-56C9-4C3B-A8F1-0F43990199D5}">
      <dgm:prSet/>
      <dgm:spPr/>
      <dgm:t>
        <a:bodyPr/>
        <a:lstStyle/>
        <a:p>
          <a:endParaRPr lang="ru-RU"/>
        </a:p>
      </dgm:t>
    </dgm:pt>
    <dgm:pt modelId="{0E39965E-4C1A-41AC-9D50-9DD901511D65}">
      <dgm:prSet/>
      <dgm:spPr>
        <a:solidFill>
          <a:srgbClr val="0070C0"/>
        </a:solidFill>
      </dgm:spPr>
      <dgm:t>
        <a:bodyPr/>
        <a:lstStyle/>
        <a:p>
          <a:r>
            <a:rPr lang="ru-RU" dirty="0"/>
            <a:t>повторные экспертизы</a:t>
          </a:r>
        </a:p>
      </dgm:t>
    </dgm:pt>
    <dgm:pt modelId="{4F3005BF-4A2E-4E4C-A31E-08CE6454BBF6}" type="parTrans" cxnId="{90234B89-228B-498E-BBF1-B66AAA231C41}">
      <dgm:prSet/>
      <dgm:spPr/>
      <dgm:t>
        <a:bodyPr/>
        <a:lstStyle/>
        <a:p>
          <a:endParaRPr lang="ru-RU"/>
        </a:p>
      </dgm:t>
    </dgm:pt>
    <dgm:pt modelId="{7CA43563-A28B-4893-BE76-8C9DC85265C4}" type="sibTrans" cxnId="{90234B89-228B-498E-BBF1-B66AAA231C41}">
      <dgm:prSet/>
      <dgm:spPr/>
      <dgm:t>
        <a:bodyPr/>
        <a:lstStyle/>
        <a:p>
          <a:endParaRPr lang="ru-RU"/>
        </a:p>
      </dgm:t>
    </dgm:pt>
    <dgm:pt modelId="{B2E472A5-2BB7-41F0-88FC-02214063314C}">
      <dgm:prSet/>
      <dgm:spPr>
        <a:solidFill>
          <a:srgbClr val="0070C0"/>
        </a:solidFill>
      </dgm:spPr>
      <dgm:t>
        <a:bodyPr/>
        <a:lstStyle/>
        <a:p>
          <a:r>
            <a:rPr lang="ru-RU" dirty="0"/>
            <a:t>ограниченность состязательности </a:t>
          </a:r>
        </a:p>
      </dgm:t>
    </dgm:pt>
    <dgm:pt modelId="{92749FC2-C67A-4135-AB99-8076316C5B8F}" type="parTrans" cxnId="{E9A64664-AF60-4892-B213-8309622FE514}">
      <dgm:prSet/>
      <dgm:spPr/>
      <dgm:t>
        <a:bodyPr/>
        <a:lstStyle/>
        <a:p>
          <a:endParaRPr lang="ru-RU"/>
        </a:p>
      </dgm:t>
    </dgm:pt>
    <dgm:pt modelId="{190094AD-35E1-4BDD-91FE-D61AA104EE99}" type="sibTrans" cxnId="{E9A64664-AF60-4892-B213-8309622FE514}">
      <dgm:prSet/>
      <dgm:spPr/>
      <dgm:t>
        <a:bodyPr/>
        <a:lstStyle/>
        <a:p>
          <a:endParaRPr lang="ru-RU"/>
        </a:p>
      </dgm:t>
    </dgm:pt>
    <dgm:pt modelId="{C1F048A7-6395-4192-904C-E25AABADF47A}" type="pres">
      <dgm:prSet presAssocID="{9DD2176F-213A-4195-BC1B-77BE927ECFC2}" presName="linear" presStyleCnt="0">
        <dgm:presLayoutVars>
          <dgm:animLvl val="lvl"/>
          <dgm:resizeHandles val="exact"/>
        </dgm:presLayoutVars>
      </dgm:prSet>
      <dgm:spPr/>
    </dgm:pt>
    <dgm:pt modelId="{38B9D956-E567-42FD-9F55-B0B75959EEF1}" type="pres">
      <dgm:prSet presAssocID="{8D250EF1-1226-4DE0-9756-18EA5F7A7D99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F78EA407-1CF5-419A-B1CE-4BD28E754CBA}" type="pres">
      <dgm:prSet presAssocID="{4E6EA2FE-BDAB-464F-82E3-0E4CC171AF09}" presName="spacer" presStyleCnt="0"/>
      <dgm:spPr/>
    </dgm:pt>
    <dgm:pt modelId="{B14AB268-1530-4EB0-A5E9-9CD354F1CF48}" type="pres">
      <dgm:prSet presAssocID="{C3253A25-F081-4DDB-AA65-821DCB2EB245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E1812A5E-D52B-48DA-A332-289D42ECE418}" type="pres">
      <dgm:prSet presAssocID="{C4C0E25A-597A-48D3-8938-CB0BD13DFA0D}" presName="spacer" presStyleCnt="0"/>
      <dgm:spPr/>
    </dgm:pt>
    <dgm:pt modelId="{7628F85C-A841-4477-9B1F-BD5E57FF342A}" type="pres">
      <dgm:prSet presAssocID="{92E2A27C-8BDE-4723-A5BD-F170A799C1D0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DBB71A42-C3E8-4534-9534-886E276084B2}" type="pres">
      <dgm:prSet presAssocID="{F8C23136-3D25-47AC-861F-BD6A60196860}" presName="spacer" presStyleCnt="0"/>
      <dgm:spPr/>
    </dgm:pt>
    <dgm:pt modelId="{DB98A96C-B24B-40AC-9EB2-B24C786D9E92}" type="pres">
      <dgm:prSet presAssocID="{B07406E3-CD45-4A84-A8F2-E4A88C0C28C7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ED8A5B4E-962A-4D39-B26A-3A6B6E50C12E}" type="pres">
      <dgm:prSet presAssocID="{2E794A87-8588-467F-A632-D02007D6AECC}" presName="spacer" presStyleCnt="0"/>
      <dgm:spPr/>
    </dgm:pt>
    <dgm:pt modelId="{C0B617A5-F77E-4B47-A24F-C220074679EB}" type="pres">
      <dgm:prSet presAssocID="{0E39965E-4C1A-41AC-9D50-9DD901511D65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84A75A0A-CC61-4876-B764-1B8768C6DB14}" type="pres">
      <dgm:prSet presAssocID="{7CA43563-A28B-4893-BE76-8C9DC85265C4}" presName="spacer" presStyleCnt="0"/>
      <dgm:spPr/>
    </dgm:pt>
    <dgm:pt modelId="{8E85F914-A97B-4659-91EE-52402312FAC9}" type="pres">
      <dgm:prSet presAssocID="{B2E472A5-2BB7-41F0-88FC-02214063314C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458EA932-71AA-47D9-815E-AFB5D5EA239D}" type="presOf" srcId="{8D250EF1-1226-4DE0-9756-18EA5F7A7D99}" destId="{38B9D956-E567-42FD-9F55-B0B75959EEF1}" srcOrd="0" destOrd="0" presId="urn:microsoft.com/office/officeart/2005/8/layout/vList2"/>
    <dgm:cxn modelId="{320C4B34-FF12-420B-AD60-B79103426C81}" srcId="{9DD2176F-213A-4195-BC1B-77BE927ECFC2}" destId="{92E2A27C-8BDE-4723-A5BD-F170A799C1D0}" srcOrd="2" destOrd="0" parTransId="{7367442B-643A-4A68-9DC1-97C77847233F}" sibTransId="{F8C23136-3D25-47AC-861F-BD6A60196860}"/>
    <dgm:cxn modelId="{A51FD836-54E3-4648-8396-62702F157BDD}" type="presOf" srcId="{B2E472A5-2BB7-41F0-88FC-02214063314C}" destId="{8E85F914-A97B-4659-91EE-52402312FAC9}" srcOrd="0" destOrd="0" presId="urn:microsoft.com/office/officeart/2005/8/layout/vList2"/>
    <dgm:cxn modelId="{E9A64664-AF60-4892-B213-8309622FE514}" srcId="{9DD2176F-213A-4195-BC1B-77BE927ECFC2}" destId="{B2E472A5-2BB7-41F0-88FC-02214063314C}" srcOrd="5" destOrd="0" parTransId="{92749FC2-C67A-4135-AB99-8076316C5B8F}" sibTransId="{190094AD-35E1-4BDD-91FE-D61AA104EE99}"/>
    <dgm:cxn modelId="{060CA073-F27B-4AF8-BC2A-FE34DDCBC283}" type="presOf" srcId="{9DD2176F-213A-4195-BC1B-77BE927ECFC2}" destId="{C1F048A7-6395-4192-904C-E25AABADF47A}" srcOrd="0" destOrd="0" presId="urn:microsoft.com/office/officeart/2005/8/layout/vList2"/>
    <dgm:cxn modelId="{90234B89-228B-498E-BBF1-B66AAA231C41}" srcId="{9DD2176F-213A-4195-BC1B-77BE927ECFC2}" destId="{0E39965E-4C1A-41AC-9D50-9DD901511D65}" srcOrd="4" destOrd="0" parTransId="{4F3005BF-4A2E-4E4C-A31E-08CE6454BBF6}" sibTransId="{7CA43563-A28B-4893-BE76-8C9DC85265C4}"/>
    <dgm:cxn modelId="{85DBC589-53B7-4C54-A437-03A3E7D2D151}" srcId="{9DD2176F-213A-4195-BC1B-77BE927ECFC2}" destId="{8D250EF1-1226-4DE0-9756-18EA5F7A7D99}" srcOrd="0" destOrd="0" parTransId="{9F000040-B081-444D-9FC6-BDB44BB3366F}" sibTransId="{4E6EA2FE-BDAB-464F-82E3-0E4CC171AF09}"/>
    <dgm:cxn modelId="{651D1CA2-56C9-4C3B-A8F1-0F43990199D5}" srcId="{9DD2176F-213A-4195-BC1B-77BE927ECFC2}" destId="{B07406E3-CD45-4A84-A8F2-E4A88C0C28C7}" srcOrd="3" destOrd="0" parTransId="{A4DB2B68-21A8-4850-8362-4F8B552D98E7}" sibTransId="{2E794A87-8588-467F-A632-D02007D6AECC}"/>
    <dgm:cxn modelId="{A51DFDAC-D14C-4C1E-99E5-924557F71D27}" type="presOf" srcId="{C3253A25-F081-4DDB-AA65-821DCB2EB245}" destId="{B14AB268-1530-4EB0-A5E9-9CD354F1CF48}" srcOrd="0" destOrd="0" presId="urn:microsoft.com/office/officeart/2005/8/layout/vList2"/>
    <dgm:cxn modelId="{F23D12CC-CA63-45F1-A176-51FEC5A9650A}" srcId="{9DD2176F-213A-4195-BC1B-77BE927ECFC2}" destId="{C3253A25-F081-4DDB-AA65-821DCB2EB245}" srcOrd="1" destOrd="0" parTransId="{E030102A-9464-4CD2-B2C4-098C6D5E203A}" sibTransId="{C4C0E25A-597A-48D3-8938-CB0BD13DFA0D}"/>
    <dgm:cxn modelId="{763992E9-A568-4B78-8754-9D8BD5C57F6F}" type="presOf" srcId="{92E2A27C-8BDE-4723-A5BD-F170A799C1D0}" destId="{7628F85C-A841-4477-9B1F-BD5E57FF342A}" srcOrd="0" destOrd="0" presId="urn:microsoft.com/office/officeart/2005/8/layout/vList2"/>
    <dgm:cxn modelId="{B83DE3F5-19CD-45F4-BE15-B62BB8BA146E}" type="presOf" srcId="{B07406E3-CD45-4A84-A8F2-E4A88C0C28C7}" destId="{DB98A96C-B24B-40AC-9EB2-B24C786D9E92}" srcOrd="0" destOrd="0" presId="urn:microsoft.com/office/officeart/2005/8/layout/vList2"/>
    <dgm:cxn modelId="{D692D3FB-2253-4325-919E-A44604179B01}" type="presOf" srcId="{0E39965E-4C1A-41AC-9D50-9DD901511D65}" destId="{C0B617A5-F77E-4B47-A24F-C220074679EB}" srcOrd="0" destOrd="0" presId="urn:microsoft.com/office/officeart/2005/8/layout/vList2"/>
    <dgm:cxn modelId="{A7794B0D-5276-4B82-9BC5-D2D75F8656F1}" type="presParOf" srcId="{C1F048A7-6395-4192-904C-E25AABADF47A}" destId="{38B9D956-E567-42FD-9F55-B0B75959EEF1}" srcOrd="0" destOrd="0" presId="urn:microsoft.com/office/officeart/2005/8/layout/vList2"/>
    <dgm:cxn modelId="{53EBBE9E-3C10-46E8-B3CF-77FD4DCF6E9A}" type="presParOf" srcId="{C1F048A7-6395-4192-904C-E25AABADF47A}" destId="{F78EA407-1CF5-419A-B1CE-4BD28E754CBA}" srcOrd="1" destOrd="0" presId="urn:microsoft.com/office/officeart/2005/8/layout/vList2"/>
    <dgm:cxn modelId="{C19B5422-57E4-4CB5-95CC-142834867AED}" type="presParOf" srcId="{C1F048A7-6395-4192-904C-E25AABADF47A}" destId="{B14AB268-1530-4EB0-A5E9-9CD354F1CF48}" srcOrd="2" destOrd="0" presId="urn:microsoft.com/office/officeart/2005/8/layout/vList2"/>
    <dgm:cxn modelId="{DED65AB5-1D4F-4A4D-8AD5-BFB50E5C694B}" type="presParOf" srcId="{C1F048A7-6395-4192-904C-E25AABADF47A}" destId="{E1812A5E-D52B-48DA-A332-289D42ECE418}" srcOrd="3" destOrd="0" presId="urn:microsoft.com/office/officeart/2005/8/layout/vList2"/>
    <dgm:cxn modelId="{FE331C36-3FFA-4F73-8EF3-CC3122437C82}" type="presParOf" srcId="{C1F048A7-6395-4192-904C-E25AABADF47A}" destId="{7628F85C-A841-4477-9B1F-BD5E57FF342A}" srcOrd="4" destOrd="0" presId="urn:microsoft.com/office/officeart/2005/8/layout/vList2"/>
    <dgm:cxn modelId="{04DF012C-1C6F-4CC0-B716-9C768392D417}" type="presParOf" srcId="{C1F048A7-6395-4192-904C-E25AABADF47A}" destId="{DBB71A42-C3E8-4534-9534-886E276084B2}" srcOrd="5" destOrd="0" presId="urn:microsoft.com/office/officeart/2005/8/layout/vList2"/>
    <dgm:cxn modelId="{6E30A469-02FF-498A-B21A-573857FFB722}" type="presParOf" srcId="{C1F048A7-6395-4192-904C-E25AABADF47A}" destId="{DB98A96C-B24B-40AC-9EB2-B24C786D9E92}" srcOrd="6" destOrd="0" presId="urn:microsoft.com/office/officeart/2005/8/layout/vList2"/>
    <dgm:cxn modelId="{3133480E-E2AB-4FEA-BD24-E4697B97390A}" type="presParOf" srcId="{C1F048A7-6395-4192-904C-E25AABADF47A}" destId="{ED8A5B4E-962A-4D39-B26A-3A6B6E50C12E}" srcOrd="7" destOrd="0" presId="urn:microsoft.com/office/officeart/2005/8/layout/vList2"/>
    <dgm:cxn modelId="{199BEEBC-C235-4B60-A7E8-CA1C31D9B55A}" type="presParOf" srcId="{C1F048A7-6395-4192-904C-E25AABADF47A}" destId="{C0B617A5-F77E-4B47-A24F-C220074679EB}" srcOrd="8" destOrd="0" presId="urn:microsoft.com/office/officeart/2005/8/layout/vList2"/>
    <dgm:cxn modelId="{F18FD592-CBDB-4E91-B02A-29A7E72AAEC2}" type="presParOf" srcId="{C1F048A7-6395-4192-904C-E25AABADF47A}" destId="{84A75A0A-CC61-4876-B764-1B8768C6DB14}" srcOrd="9" destOrd="0" presId="urn:microsoft.com/office/officeart/2005/8/layout/vList2"/>
    <dgm:cxn modelId="{93FEE144-3B66-49B0-87A5-4302948547DA}" type="presParOf" srcId="{C1F048A7-6395-4192-904C-E25AABADF47A}" destId="{8E85F914-A97B-4659-91EE-52402312FAC9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B9D956-E567-42FD-9F55-B0B75959EEF1}">
      <dsp:nvSpPr>
        <dsp:cNvPr id="0" name=""/>
        <dsp:cNvSpPr/>
      </dsp:nvSpPr>
      <dsp:spPr>
        <a:xfrm>
          <a:off x="0" y="65048"/>
          <a:ext cx="6480720" cy="655200"/>
        </a:xfrm>
        <a:prstGeom prst="round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качество экспертизы</a:t>
          </a:r>
        </a:p>
      </dsp:txBody>
      <dsp:txXfrm>
        <a:off x="31984" y="97032"/>
        <a:ext cx="6416752" cy="591232"/>
      </dsp:txXfrm>
    </dsp:sp>
    <dsp:sp modelId="{B14AB268-1530-4EB0-A5E9-9CD354F1CF48}">
      <dsp:nvSpPr>
        <dsp:cNvPr id="0" name=""/>
        <dsp:cNvSpPr/>
      </dsp:nvSpPr>
      <dsp:spPr>
        <a:xfrm>
          <a:off x="0" y="800888"/>
          <a:ext cx="6480720" cy="655200"/>
        </a:xfrm>
        <a:prstGeom prst="round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заинтересованность эксперта</a:t>
          </a:r>
        </a:p>
      </dsp:txBody>
      <dsp:txXfrm>
        <a:off x="31984" y="832872"/>
        <a:ext cx="6416752" cy="591232"/>
      </dsp:txXfrm>
    </dsp:sp>
    <dsp:sp modelId="{7628F85C-A841-4477-9B1F-BD5E57FF342A}">
      <dsp:nvSpPr>
        <dsp:cNvPr id="0" name=""/>
        <dsp:cNvSpPr/>
      </dsp:nvSpPr>
      <dsp:spPr>
        <a:xfrm>
          <a:off x="0" y="1536728"/>
          <a:ext cx="6480720" cy="655200"/>
        </a:xfrm>
        <a:prstGeom prst="round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презумпция правоты эксперта</a:t>
          </a:r>
        </a:p>
      </dsp:txBody>
      <dsp:txXfrm>
        <a:off x="31984" y="1568712"/>
        <a:ext cx="6416752" cy="591232"/>
      </dsp:txXfrm>
    </dsp:sp>
    <dsp:sp modelId="{DB98A96C-B24B-40AC-9EB2-B24C786D9E92}">
      <dsp:nvSpPr>
        <dsp:cNvPr id="0" name=""/>
        <dsp:cNvSpPr/>
      </dsp:nvSpPr>
      <dsp:spPr>
        <a:xfrm>
          <a:off x="0" y="2272568"/>
          <a:ext cx="6480720" cy="655200"/>
        </a:xfrm>
        <a:prstGeom prst="round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значимость для суда</a:t>
          </a:r>
        </a:p>
      </dsp:txBody>
      <dsp:txXfrm>
        <a:off x="31984" y="2304552"/>
        <a:ext cx="6416752" cy="591232"/>
      </dsp:txXfrm>
    </dsp:sp>
    <dsp:sp modelId="{C0B617A5-F77E-4B47-A24F-C220074679EB}">
      <dsp:nvSpPr>
        <dsp:cNvPr id="0" name=""/>
        <dsp:cNvSpPr/>
      </dsp:nvSpPr>
      <dsp:spPr>
        <a:xfrm>
          <a:off x="0" y="3008407"/>
          <a:ext cx="6480720" cy="655200"/>
        </a:xfrm>
        <a:prstGeom prst="round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повторные экспертизы</a:t>
          </a:r>
        </a:p>
      </dsp:txBody>
      <dsp:txXfrm>
        <a:off x="31984" y="3040391"/>
        <a:ext cx="6416752" cy="591232"/>
      </dsp:txXfrm>
    </dsp:sp>
    <dsp:sp modelId="{8E85F914-A97B-4659-91EE-52402312FAC9}">
      <dsp:nvSpPr>
        <dsp:cNvPr id="0" name=""/>
        <dsp:cNvSpPr/>
      </dsp:nvSpPr>
      <dsp:spPr>
        <a:xfrm>
          <a:off x="0" y="3744248"/>
          <a:ext cx="6480720" cy="655200"/>
        </a:xfrm>
        <a:prstGeom prst="round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ограниченность состязательности </a:t>
          </a:r>
        </a:p>
      </dsp:txBody>
      <dsp:txXfrm>
        <a:off x="31984" y="3776232"/>
        <a:ext cx="6416752" cy="5912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175"/>
          </a:xfrm>
          <a:prstGeom prst="rect">
            <a:avLst/>
          </a:prstGeom>
        </p:spPr>
        <p:txBody>
          <a:bodyPr vert="horz" lIns="98984" tIns="49492" rIns="98984" bIns="49492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175"/>
          </a:xfrm>
          <a:prstGeom prst="rect">
            <a:avLst/>
          </a:prstGeom>
        </p:spPr>
        <p:txBody>
          <a:bodyPr vert="horz" lIns="98984" tIns="49492" rIns="98984" bIns="49492" rtlCol="0"/>
          <a:lstStyle>
            <a:lvl1pPr algn="r">
              <a:defRPr sz="1300"/>
            </a:lvl1pPr>
          </a:lstStyle>
          <a:p>
            <a:fld id="{5C4C6794-D013-4EF5-AFAF-7CC8688113BD}" type="datetimeFigureOut">
              <a:rPr lang="ru-RU" smtClean="0"/>
              <a:t>19.01.2022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766763"/>
            <a:ext cx="5111750" cy="38338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8984" tIns="49492" rIns="98984" bIns="49492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09930" y="4856163"/>
            <a:ext cx="5679440" cy="4600575"/>
          </a:xfrm>
          <a:prstGeom prst="rect">
            <a:avLst/>
          </a:prstGeom>
        </p:spPr>
        <p:txBody>
          <a:bodyPr vert="horz" lIns="98984" tIns="49492" rIns="98984" bIns="49492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710551"/>
            <a:ext cx="3076363" cy="511175"/>
          </a:xfrm>
          <a:prstGeom prst="rect">
            <a:avLst/>
          </a:prstGeom>
        </p:spPr>
        <p:txBody>
          <a:bodyPr vert="horz" lIns="98984" tIns="49492" rIns="98984" bIns="49492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021294" y="9710551"/>
            <a:ext cx="3076363" cy="511175"/>
          </a:xfrm>
          <a:prstGeom prst="rect">
            <a:avLst/>
          </a:prstGeom>
        </p:spPr>
        <p:txBody>
          <a:bodyPr vert="horz" lIns="98984" tIns="49492" rIns="98984" bIns="49492" rtlCol="0" anchor="b"/>
          <a:lstStyle>
            <a:lvl1pPr algn="r">
              <a:defRPr sz="1300"/>
            </a:lvl1pPr>
          </a:lstStyle>
          <a:p>
            <a:fld id="{C037970B-F608-4EE3-A50F-EF6DC42D17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07265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36DFD84-94BC-4CF3-AE32-9B1354E14B0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44460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4F3199-62D6-4BC8-A920-DE92AE7728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9C18E8-D67C-493D-97D2-B4CA21C163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E28344-5389-4CE3-A1E2-5EAC7F909D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1AD81C-4057-497E-83B2-80BB147EAB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422B6A-9634-4B79-81FD-E741B0BA39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F408BA-5D30-493E-A491-9C46BBBB2C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56CA7D-3397-4467-9BDB-DDFA3449D8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C15839-58B3-430F-8C28-3E1D084F0B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22B363-E902-4561-96C8-9D00538443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E7DC11-F992-4A71-A5BE-34D36BC1F4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3A1FFB-BE8F-470D-9B75-A02F91C7EE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4EA08-922C-48E4-9DAA-A47FCF6C6A61}" type="datetime1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F9E7C-A18F-43DD-9BA5-13E1C2F5D5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85127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A6DA-F297-4973-AACE-9968CC23BE9A}" type="datetime1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F9E7C-A18F-43DD-9BA5-13E1C2F5D5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49115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58101-200B-44C7-BE6A-46655B474DC6}" type="datetime1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F9E7C-A18F-43DD-9BA5-13E1C2F5D5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66483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9188C-2AD0-413A-8BD1-625509F2FC9B}" type="datetime1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F9E7C-A18F-43DD-9BA5-13E1C2F5D5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7693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8672A-3BAB-4877-BC0B-6753F0860C6E}" type="datetime1">
              <a:rPr lang="ru-RU" smtClean="0"/>
              <a:pPr/>
              <a:t>19.01.2022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F9E7C-A18F-43DD-9BA5-13E1C2F5D5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34510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D3E5E-8696-46B9-B9FE-C58DAE77E520}" type="datetime1">
              <a:rPr lang="ru-RU" smtClean="0"/>
              <a:pPr/>
              <a:t>19.01.2022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F9E7C-A18F-43DD-9BA5-13E1C2F5D5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25633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3BD58-14A2-4FC8-AF01-DF505859C505}" type="datetime1">
              <a:rPr lang="ru-RU" smtClean="0"/>
              <a:pPr/>
              <a:t>19.01.2022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F9E7C-A18F-43DD-9BA5-13E1C2F5D5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94410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28FA2-1FBA-466B-8BE5-902FE8372E31}" type="datetime1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F9E7C-A18F-43DD-9BA5-13E1C2F5D5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77096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DDA50-1487-44CE-8DCB-FA80AA9440AE}" type="datetime1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F9E7C-A18F-43DD-9BA5-13E1C2F5D5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32121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C26D9-BD37-431A-9817-0B4C1BF26CB2}" type="datetime1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F9E7C-A18F-43DD-9BA5-13E1C2F5D5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74570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BC24-C307-4C06-BC76-1B1B6D8828C9}" type="datetime1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F9E7C-A18F-43DD-9BA5-13E1C2F5D5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1412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E739DFD-F524-4B04-B3A9-0F122877C6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144FD3-6444-43AB-97E7-947C85F83A51}" type="datetime1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1F9E7C-A18F-43DD-9BA5-13E1C2F5D5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4447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57290" y="6165304"/>
            <a:ext cx="6429420" cy="360040"/>
          </a:xfrm>
        </p:spPr>
        <p:txBody>
          <a:bodyPr/>
          <a:lstStyle/>
          <a:p>
            <a:pPr lvl="0" eaLnBrk="1" hangingPunct="1"/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+mj-ea"/>
                <a:cs typeface="+mj-cs"/>
              </a:rPr>
              <a:t>Москва, 2022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C0BE95B-5F60-4BEE-9DAB-F1EFE0CC0B75}"/>
              </a:ext>
            </a:extLst>
          </p:cNvPr>
          <p:cNvSpPr txBox="1"/>
          <p:nvPr/>
        </p:nvSpPr>
        <p:spPr>
          <a:xfrm>
            <a:off x="467544" y="332656"/>
            <a:ext cx="828092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+mj-ea"/>
                <a:cs typeface="+mj-cs"/>
              </a:rPr>
              <a:t>Выпускная квалификационная работа</a:t>
            </a:r>
          </a:p>
          <a:p>
            <a:pPr algn="ctr" eaLnBrk="0" hangingPunct="0"/>
            <a:r>
              <a:rPr lang="ru-RU" alt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+mj-ea"/>
                <a:cs typeface="+mj-cs"/>
              </a:rPr>
              <a:t>Направление: 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+mj-ea"/>
                <a:cs typeface="+mj-cs"/>
              </a:rPr>
              <a:t>40.04.01. «Юриспруденция»</a:t>
            </a:r>
          </a:p>
          <a:p>
            <a:pPr algn="ctr" eaLnBrk="0" hangingPunct="0"/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+mj-ea"/>
                <a:cs typeface="+mj-cs"/>
              </a:rPr>
              <a:t>Магистерская программа</a:t>
            </a:r>
          </a:p>
          <a:p>
            <a:pPr algn="ctr" eaLnBrk="0" hangingPunct="0"/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+mj-ea"/>
                <a:cs typeface="+mj-cs"/>
              </a:rPr>
              <a:t>«Судебная финансово-экономическая экспертиза»</a:t>
            </a:r>
          </a:p>
          <a:p>
            <a:pPr algn="ctr" eaLnBrk="0" hangingPunct="0"/>
            <a:endParaRPr lang="ru-RU" sz="3600" b="1" dirty="0">
              <a:solidFill>
                <a:srgbClr val="0070C0"/>
              </a:solidFill>
              <a:latin typeface="Calibri" panose="020F0502020204030204" pitchFamily="34" charset="0"/>
              <a:ea typeface="+mj-ea"/>
              <a:cs typeface="+mj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3600" b="1" dirty="0">
                <a:solidFill>
                  <a:srgbClr val="FF0000"/>
                </a:solidFill>
                <a:latin typeface="Calibri" panose="020F0502020204030204" pitchFamily="34" charset="0"/>
                <a:ea typeface="+mj-ea"/>
                <a:cs typeface="+mj-cs"/>
              </a:rPr>
              <a:t>Тема: «Реализация принципов состязательности сторон в судебной финансово-экономической экспертизе»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2400" b="1" dirty="0">
              <a:solidFill>
                <a:srgbClr val="0070C0"/>
              </a:solidFill>
              <a:latin typeface="Calibri" panose="020F0502020204030204" pitchFamily="34" charset="0"/>
              <a:ea typeface="+mj-ea"/>
              <a:cs typeface="+mj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+mj-ea"/>
                <a:cs typeface="+mj-cs"/>
              </a:rPr>
              <a:t>Выполнил: Лебединский В.И.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+mj-ea"/>
                <a:cs typeface="+mj-cs"/>
              </a:rPr>
              <a:t>Группа: 15.07В-ЮС2/19м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+mj-ea"/>
                <a:cs typeface="+mj-cs"/>
              </a:rPr>
              <a:t>Научный руководитель: 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+mj-ea"/>
                <a:cs typeface="+mj-cs"/>
              </a:rPr>
              <a:t>к.ю.н</a:t>
            </a:r>
            <a:r>
              <a:rPr lang="ru-RU" alt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+mj-ea"/>
                <a:cs typeface="+mj-cs"/>
              </a:rPr>
              <a:t>., доцент Свечникова Н.В.</a:t>
            </a:r>
          </a:p>
        </p:txBody>
      </p:sp>
    </p:spTree>
    <p:extLst>
      <p:ext uri="{BB962C8B-B14F-4D97-AF65-F5344CB8AC3E}">
        <p14:creationId xmlns:p14="http://schemas.microsoft.com/office/powerpoint/2010/main" val="2124060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Заголовок 1"/>
          <p:cNvSpPr txBox="1">
            <a:spLocks/>
          </p:cNvSpPr>
          <p:nvPr/>
        </p:nvSpPr>
        <p:spPr>
          <a:xfrm>
            <a:off x="0" y="22348"/>
            <a:ext cx="9144000" cy="8677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4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5496" y="303741"/>
            <a:ext cx="9108504" cy="550505"/>
          </a:xfrm>
        </p:spPr>
        <p:txBody>
          <a:bodyPr/>
          <a:lstStyle/>
          <a:p>
            <a:pPr lvl="0" algn="ctr" defTabSz="914400">
              <a:lnSpc>
                <a:spcPct val="100000"/>
              </a:lnSpc>
              <a:spcBef>
                <a:spcPts val="0"/>
              </a:spcBef>
            </a:pPr>
            <a:r>
              <a:rPr lang="ru-RU" sz="4000" b="1" dirty="0">
                <a:solidFill>
                  <a:srgbClr val="FF0000"/>
                </a:solidFill>
                <a:latin typeface="Calibri" panose="020F0502020204030204"/>
              </a:rPr>
              <a:t>Актуальность</a:t>
            </a:r>
            <a:endParaRPr lang="ru-RU" sz="4000" dirty="0">
              <a:solidFill>
                <a:srgbClr val="FF0000"/>
              </a:solidFill>
            </a:endParaRPr>
          </a:p>
        </p:txBody>
      </p:sp>
      <p:graphicFrame>
        <p:nvGraphicFramePr>
          <p:cNvPr id="3" name="Объект 2">
            <a:extLst>
              <a:ext uri="{FF2B5EF4-FFF2-40B4-BE49-F238E27FC236}">
                <a16:creationId xmlns:a16="http://schemas.microsoft.com/office/drawing/2014/main" id="{00F33E6C-3F60-4974-930B-0BC87F8BDA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353727"/>
              </p:ext>
            </p:extLst>
          </p:nvPr>
        </p:nvGraphicFramePr>
        <p:xfrm>
          <a:off x="395536" y="1916832"/>
          <a:ext cx="6480720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Номер слайда 1">
            <a:extLst>
              <a:ext uri="{FF2B5EF4-FFF2-40B4-BE49-F238E27FC236}">
                <a16:creationId xmlns:a16="http://schemas.microsoft.com/office/drawing/2014/main" id="{F961CAAE-F781-408C-B845-D5C45CC3C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48464" y="6597352"/>
            <a:ext cx="395536" cy="288032"/>
          </a:xfrm>
        </p:spPr>
        <p:txBody>
          <a:bodyPr/>
          <a:lstStyle/>
          <a:p>
            <a:pPr>
              <a:defRPr/>
            </a:pPr>
            <a:fld id="{DF9C18E8-D67C-493D-97D2-B4CA21C16307}" type="slidenum">
              <a:rPr lang="ru-RU" sz="1200" smtClean="0">
                <a:latin typeface="Calibri" panose="020F0502020204030204" pitchFamily="34" charset="0"/>
              </a:rPr>
              <a:pPr>
                <a:defRPr/>
              </a:pPr>
              <a:t>2</a:t>
            </a:fld>
            <a:endParaRPr lang="ru-RU" sz="1200" dirty="0">
              <a:latin typeface="Calibri" panose="020F050202020403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42D2F40-FB6E-43AE-87F0-D9A97C6D65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4735" y="936104"/>
            <a:ext cx="3609265" cy="4869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52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Заголовок 1"/>
          <p:cNvSpPr txBox="1">
            <a:spLocks/>
          </p:cNvSpPr>
          <p:nvPr/>
        </p:nvSpPr>
        <p:spPr>
          <a:xfrm>
            <a:off x="0" y="22348"/>
            <a:ext cx="9144000" cy="8677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4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93993"/>
            <a:ext cx="8964488" cy="1030751"/>
          </a:xfrm>
        </p:spPr>
        <p:txBody>
          <a:bodyPr/>
          <a:lstStyle/>
          <a:p>
            <a:pPr lvl="0" algn="ctr" defTabSz="914400">
              <a:lnSpc>
                <a:spcPct val="100000"/>
              </a:lnSpc>
              <a:spcBef>
                <a:spcPts val="0"/>
              </a:spcBef>
            </a:pPr>
            <a:r>
              <a:rPr lang="ru-RU" sz="4000" b="1" dirty="0">
                <a:solidFill>
                  <a:srgbClr val="FF0000"/>
                </a:solidFill>
                <a:latin typeface="Calibri" panose="020F0502020204030204"/>
              </a:rPr>
              <a:t>Научная новизна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39552" y="764704"/>
            <a:ext cx="8191822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4900" b="1" dirty="0">
              <a:solidFill>
                <a:srgbClr val="0070C0"/>
              </a:solidFill>
            </a:endParaRPr>
          </a:p>
          <a:p>
            <a:endParaRPr lang="ru-RU" sz="2800" dirty="0">
              <a:solidFill>
                <a:srgbClr val="0070C0"/>
              </a:solidFill>
            </a:endParaRPr>
          </a:p>
          <a:p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7" name="Номер слайда 1">
            <a:extLst>
              <a:ext uri="{FF2B5EF4-FFF2-40B4-BE49-F238E27FC236}">
                <a16:creationId xmlns:a16="http://schemas.microsoft.com/office/drawing/2014/main" id="{F961CAAE-F781-408C-B845-D5C45CC3C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48464" y="6597352"/>
            <a:ext cx="395536" cy="288032"/>
          </a:xfrm>
        </p:spPr>
        <p:txBody>
          <a:bodyPr/>
          <a:lstStyle/>
          <a:p>
            <a:pPr>
              <a:defRPr/>
            </a:pPr>
            <a:fld id="{DF9C18E8-D67C-493D-97D2-B4CA21C16307}" type="slidenum">
              <a:rPr lang="ru-RU" sz="1200" smtClean="0">
                <a:latin typeface="Calibri" panose="020F0502020204030204" pitchFamily="34" charset="0"/>
              </a:rPr>
              <a:pPr>
                <a:defRPr/>
              </a:pPr>
              <a:t>3</a:t>
            </a:fld>
            <a:endParaRPr lang="ru-RU" sz="1200" dirty="0">
              <a:latin typeface="Calibri" panose="020F0502020204030204" pitchFamily="34" charset="0"/>
            </a:endParaRPr>
          </a:p>
        </p:txBody>
      </p:sp>
      <p:sp>
        <p:nvSpPr>
          <p:cNvPr id="12" name="Объект 4">
            <a:extLst>
              <a:ext uri="{FF2B5EF4-FFF2-40B4-BE49-F238E27FC236}">
                <a16:creationId xmlns:a16="http://schemas.microsoft.com/office/drawing/2014/main" id="{32AEF23B-054B-46CF-B33C-CEF241159260}"/>
              </a:ext>
            </a:extLst>
          </p:cNvPr>
          <p:cNvSpPr txBox="1">
            <a:spLocks/>
          </p:cNvSpPr>
          <p:nvPr/>
        </p:nvSpPr>
        <p:spPr bwMode="auto">
          <a:xfrm>
            <a:off x="611560" y="930997"/>
            <a:ext cx="8280920" cy="590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47500" lnSpcReduction="200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rPr lang="ru-RU" sz="4600" u="sng" dirty="0">
                <a:solidFill>
                  <a:srgbClr val="0070C0"/>
                </a:solidFill>
              </a:rPr>
              <a:t>систематизация инструментов </a:t>
            </a:r>
            <a:r>
              <a:rPr lang="ru-RU" sz="4600" dirty="0">
                <a:solidFill>
                  <a:srgbClr val="0070C0"/>
                </a:solidFill>
              </a:rPr>
              <a:t>реализации принципа состязательности в судебной финансово-экономической экспертизе</a:t>
            </a:r>
          </a:p>
          <a:p>
            <a:pPr lvl="0"/>
            <a:r>
              <a:rPr lang="ru-RU" sz="4600" dirty="0">
                <a:solidFill>
                  <a:srgbClr val="0070C0"/>
                </a:solidFill>
              </a:rPr>
              <a:t>подготовка </a:t>
            </a:r>
            <a:r>
              <a:rPr lang="ru-RU" sz="4600" u="sng" dirty="0">
                <a:solidFill>
                  <a:srgbClr val="0070C0"/>
                </a:solidFill>
              </a:rPr>
              <a:t>рекомендаций по выбору и отводу </a:t>
            </a:r>
            <a:r>
              <a:rPr lang="ru-RU" sz="4600" dirty="0">
                <a:solidFill>
                  <a:srgbClr val="0070C0"/>
                </a:solidFill>
              </a:rPr>
              <a:t>судебных экспертов и экспертных организаций</a:t>
            </a:r>
          </a:p>
          <a:p>
            <a:pPr lvl="0"/>
            <a:r>
              <a:rPr lang="ru-RU" sz="4600" dirty="0">
                <a:solidFill>
                  <a:srgbClr val="0070C0"/>
                </a:solidFill>
              </a:rPr>
              <a:t>подготовка рекомендации по повышению эффективности использования института </a:t>
            </a:r>
            <a:r>
              <a:rPr lang="ru-RU" sz="4600" u="sng" dirty="0">
                <a:solidFill>
                  <a:srgbClr val="0070C0"/>
                </a:solidFill>
              </a:rPr>
              <a:t>рецензирования </a:t>
            </a:r>
            <a:r>
              <a:rPr lang="ru-RU" sz="4600" dirty="0">
                <a:solidFill>
                  <a:srgbClr val="0070C0"/>
                </a:solidFill>
              </a:rPr>
              <a:t>заключений судебных экспертов</a:t>
            </a:r>
          </a:p>
          <a:p>
            <a:pPr lvl="0"/>
            <a:r>
              <a:rPr lang="ru-RU" sz="4600" dirty="0">
                <a:solidFill>
                  <a:srgbClr val="0070C0"/>
                </a:solidFill>
              </a:rPr>
              <a:t>уточнение методических подходов к </a:t>
            </a:r>
            <a:r>
              <a:rPr lang="ru-RU" sz="4600" u="sng" dirty="0">
                <a:solidFill>
                  <a:srgbClr val="0070C0"/>
                </a:solidFill>
              </a:rPr>
              <a:t>установлению существенности расхождения цен в</a:t>
            </a:r>
            <a:r>
              <a:rPr lang="ru-RU" sz="4600" dirty="0">
                <a:solidFill>
                  <a:srgbClr val="0070C0"/>
                </a:solidFill>
              </a:rPr>
              <a:t> судебной экспертизе при оспаривании сделок в процедурах банкротства</a:t>
            </a:r>
          </a:p>
          <a:p>
            <a:pPr lvl="0"/>
            <a:r>
              <a:rPr lang="ru-RU" sz="4600" dirty="0">
                <a:solidFill>
                  <a:srgbClr val="0070C0"/>
                </a:solidFill>
              </a:rPr>
              <a:t>систематизация положений законодательства в части реализации состязательности в судебной экспертизе в </a:t>
            </a:r>
            <a:r>
              <a:rPr lang="ru-RU" sz="4600" u="sng" dirty="0">
                <a:solidFill>
                  <a:srgbClr val="0070C0"/>
                </a:solidFill>
              </a:rPr>
              <a:t>мировой практике</a:t>
            </a:r>
          </a:p>
          <a:p>
            <a:pPr lvl="0"/>
            <a:r>
              <a:rPr lang="ru-RU" sz="4600" dirty="0">
                <a:solidFill>
                  <a:srgbClr val="0070C0"/>
                </a:solidFill>
              </a:rPr>
              <a:t>выработка </a:t>
            </a:r>
            <a:r>
              <a:rPr lang="ru-RU" sz="4600" u="sng" dirty="0">
                <a:solidFill>
                  <a:srgbClr val="0070C0"/>
                </a:solidFill>
              </a:rPr>
              <a:t>рекомендаций по совершенствованию правового регулирования</a:t>
            </a:r>
            <a:r>
              <a:rPr lang="ru-RU" sz="4600" dirty="0">
                <a:solidFill>
                  <a:srgbClr val="0070C0"/>
                </a:solidFill>
              </a:rPr>
              <a:t> отношений, связанных реализацией принципа состязательности в судебной финансово-экономической экспертизе</a:t>
            </a: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endParaRPr lang="ru-RU" sz="2800" kern="0" dirty="0">
              <a:solidFill>
                <a:srgbClr val="0070C0"/>
              </a:solidFill>
            </a:endParaRPr>
          </a:p>
          <a:p>
            <a:endParaRPr lang="ru-RU" sz="2800" kern="0" dirty="0">
              <a:solidFill>
                <a:srgbClr val="0070C0"/>
              </a:solidFill>
            </a:endParaRPr>
          </a:p>
          <a:p>
            <a:endParaRPr lang="ru-RU" sz="2800" kern="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304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>
            <a:extLst>
              <a:ext uri="{FF2B5EF4-FFF2-40B4-BE49-F238E27FC236}">
                <a16:creationId xmlns:a16="http://schemas.microsoft.com/office/drawing/2014/main" id="{141DEE0C-FE66-4678-AA36-AA92675C8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9156" y="1232215"/>
            <a:ext cx="2829348" cy="3996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4" name="Заголовок 1"/>
          <p:cNvSpPr txBox="1">
            <a:spLocks/>
          </p:cNvSpPr>
          <p:nvPr/>
        </p:nvSpPr>
        <p:spPr>
          <a:xfrm>
            <a:off x="0" y="22348"/>
            <a:ext cx="9144000" cy="8677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4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93993"/>
            <a:ext cx="8964488" cy="1030751"/>
          </a:xfrm>
        </p:spPr>
        <p:txBody>
          <a:bodyPr/>
          <a:lstStyle/>
          <a:p>
            <a:pPr lvl="0" algn="ctr" defTabSz="914400">
              <a:lnSpc>
                <a:spcPct val="100000"/>
              </a:lnSpc>
              <a:spcBef>
                <a:spcPts val="0"/>
              </a:spcBef>
            </a:pPr>
            <a:r>
              <a:rPr lang="ru-RU" sz="4000" b="1" dirty="0">
                <a:solidFill>
                  <a:srgbClr val="FF0000"/>
                </a:solidFill>
                <a:latin typeface="Calibri" panose="020F0502020204030204"/>
              </a:rPr>
              <a:t>Систематизация инструментов состязательности и рекомендации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39552" y="764704"/>
            <a:ext cx="8191822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4900" b="1" dirty="0">
              <a:solidFill>
                <a:srgbClr val="0070C0"/>
              </a:solidFill>
            </a:endParaRPr>
          </a:p>
          <a:p>
            <a:endParaRPr lang="ru-RU" sz="2800" dirty="0">
              <a:solidFill>
                <a:srgbClr val="0070C0"/>
              </a:solidFill>
            </a:endParaRPr>
          </a:p>
          <a:p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7" name="Номер слайда 1">
            <a:extLst>
              <a:ext uri="{FF2B5EF4-FFF2-40B4-BE49-F238E27FC236}">
                <a16:creationId xmlns:a16="http://schemas.microsoft.com/office/drawing/2014/main" id="{F961CAAE-F781-408C-B845-D5C45CC3C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48464" y="6597352"/>
            <a:ext cx="395536" cy="288032"/>
          </a:xfrm>
        </p:spPr>
        <p:txBody>
          <a:bodyPr/>
          <a:lstStyle/>
          <a:p>
            <a:pPr>
              <a:defRPr/>
            </a:pPr>
            <a:fld id="{DF9C18E8-D67C-493D-97D2-B4CA21C16307}" type="slidenum">
              <a:rPr lang="ru-RU" sz="1200" smtClean="0">
                <a:latin typeface="Calibri" panose="020F0502020204030204" pitchFamily="34" charset="0"/>
              </a:rPr>
              <a:pPr>
                <a:defRPr/>
              </a:pPr>
              <a:t>4</a:t>
            </a:fld>
            <a:endParaRPr lang="ru-RU" sz="1200" dirty="0">
              <a:latin typeface="Calibri" panose="020F0502020204030204" pitchFamily="34" charset="0"/>
            </a:endParaRPr>
          </a:p>
        </p:txBody>
      </p:sp>
      <p:sp>
        <p:nvSpPr>
          <p:cNvPr id="12" name="Объект 4">
            <a:extLst>
              <a:ext uri="{FF2B5EF4-FFF2-40B4-BE49-F238E27FC236}">
                <a16:creationId xmlns:a16="http://schemas.microsoft.com/office/drawing/2014/main" id="{32AEF23B-054B-46CF-B33C-CEF241159260}"/>
              </a:ext>
            </a:extLst>
          </p:cNvPr>
          <p:cNvSpPr txBox="1">
            <a:spLocks/>
          </p:cNvSpPr>
          <p:nvPr/>
        </p:nvSpPr>
        <p:spPr bwMode="auto">
          <a:xfrm>
            <a:off x="474408" y="1124744"/>
            <a:ext cx="8288654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70000" lnSpcReduction="200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ru-RU" sz="3200" b="1" dirty="0">
                <a:solidFill>
                  <a:srgbClr val="0070C0"/>
                </a:solidFill>
              </a:rPr>
              <a:t>Досудебная стадия</a:t>
            </a:r>
            <a:endParaRPr lang="ru-RU" sz="3200" dirty="0">
              <a:solidFill>
                <a:srgbClr val="0070C0"/>
              </a:solidFill>
            </a:endParaRPr>
          </a:p>
          <a:p>
            <a:r>
              <a:rPr lang="ru-RU" dirty="0">
                <a:solidFill>
                  <a:srgbClr val="0070C0"/>
                </a:solidFill>
              </a:rPr>
              <a:t>досудебное заключение специалиста</a:t>
            </a:r>
          </a:p>
          <a:p>
            <a:r>
              <a:rPr lang="ru-RU" dirty="0">
                <a:solidFill>
                  <a:srgbClr val="0070C0"/>
                </a:solidFill>
              </a:rPr>
              <a:t>отчет об оценке</a:t>
            </a:r>
          </a:p>
          <a:p>
            <a:r>
              <a:rPr lang="ru-RU" dirty="0">
                <a:solidFill>
                  <a:srgbClr val="0070C0"/>
                </a:solidFill>
              </a:rPr>
              <a:t>экспертиза СРО</a:t>
            </a:r>
          </a:p>
          <a:p>
            <a:r>
              <a:rPr lang="ru-RU" dirty="0">
                <a:solidFill>
                  <a:srgbClr val="0070C0"/>
                </a:solidFill>
              </a:rPr>
              <a:t>рецензия</a:t>
            </a:r>
          </a:p>
          <a:p>
            <a:r>
              <a:rPr lang="ru-RU" dirty="0">
                <a:solidFill>
                  <a:srgbClr val="0070C0"/>
                </a:solidFill>
              </a:rPr>
              <a:t>методическая позиция СРОО и ВУЗа</a:t>
            </a:r>
          </a:p>
          <a:p>
            <a:r>
              <a:rPr lang="ru-RU" dirty="0">
                <a:solidFill>
                  <a:srgbClr val="0070C0"/>
                </a:solidFill>
              </a:rPr>
              <a:t>жалоба в Дисциплинарный комитет СРО,  </a:t>
            </a:r>
          </a:p>
          <a:p>
            <a:pPr marL="0" indent="0">
              <a:buNone/>
            </a:pPr>
            <a:r>
              <a:rPr lang="ru-RU" dirty="0">
                <a:solidFill>
                  <a:srgbClr val="0070C0"/>
                </a:solidFill>
              </a:rPr>
              <a:t>    Апелляционный орган МЭР РФ.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70C0"/>
                </a:solidFill>
              </a:rPr>
              <a:t>Судебная стадия</a:t>
            </a:r>
          </a:p>
          <a:p>
            <a:r>
              <a:rPr lang="ru-RU" dirty="0">
                <a:solidFill>
                  <a:srgbClr val="0070C0"/>
                </a:solidFill>
              </a:rPr>
              <a:t>выбор эксперта и отвод эксперта </a:t>
            </a:r>
          </a:p>
          <a:p>
            <a:r>
              <a:rPr lang="ru-RU" dirty="0">
                <a:solidFill>
                  <a:srgbClr val="0070C0"/>
                </a:solidFill>
              </a:rPr>
              <a:t>допрос/ дача пояснений судебного эксперта </a:t>
            </a:r>
          </a:p>
          <a:p>
            <a:r>
              <a:rPr lang="ru-RU" dirty="0">
                <a:solidFill>
                  <a:srgbClr val="0070C0"/>
                </a:solidFill>
              </a:rPr>
              <a:t>устные и письменные пояснения специалиста, заключение специалиста</a:t>
            </a:r>
          </a:p>
          <a:p>
            <a:r>
              <a:rPr lang="ru-RU" dirty="0">
                <a:solidFill>
                  <a:srgbClr val="0070C0"/>
                </a:solidFill>
              </a:rPr>
              <a:t>формирование вопросов эксперту </a:t>
            </a:r>
          </a:p>
          <a:p>
            <a:r>
              <a:rPr lang="ru-RU" dirty="0">
                <a:solidFill>
                  <a:srgbClr val="0070C0"/>
                </a:solidFill>
              </a:rPr>
              <a:t>рецензия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CBF2E91-1EDA-4416-B2CC-73805C8668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0090" y="1277851"/>
            <a:ext cx="2263910" cy="157508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A46FE06-0368-43C1-920E-EF2320A769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1961" y="5085184"/>
            <a:ext cx="4901748" cy="1772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903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Заголовок 1"/>
          <p:cNvSpPr txBox="1">
            <a:spLocks/>
          </p:cNvSpPr>
          <p:nvPr/>
        </p:nvSpPr>
        <p:spPr>
          <a:xfrm>
            <a:off x="0" y="22348"/>
            <a:ext cx="9144000" cy="8677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4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93993"/>
            <a:ext cx="8964488" cy="1030751"/>
          </a:xfrm>
        </p:spPr>
        <p:txBody>
          <a:bodyPr/>
          <a:lstStyle/>
          <a:p>
            <a:pPr lvl="0" algn="ctr" defTabSz="914400">
              <a:lnSpc>
                <a:spcPct val="100000"/>
              </a:lnSpc>
              <a:spcBef>
                <a:spcPts val="0"/>
              </a:spcBef>
            </a:pPr>
            <a:r>
              <a:rPr lang="ru-RU" sz="4000" b="1" dirty="0">
                <a:solidFill>
                  <a:srgbClr val="FF0000"/>
                </a:solidFill>
                <a:latin typeface="Calibri" panose="020F0502020204030204"/>
              </a:rPr>
              <a:t>Методика выбора и </a:t>
            </a:r>
            <a:br>
              <a:rPr lang="ru-RU" sz="4000" b="1" dirty="0">
                <a:solidFill>
                  <a:srgbClr val="FF0000"/>
                </a:solidFill>
                <a:latin typeface="Calibri" panose="020F0502020204030204"/>
              </a:rPr>
            </a:br>
            <a:r>
              <a:rPr lang="ru-RU" sz="4000" b="1" dirty="0">
                <a:solidFill>
                  <a:srgbClr val="FF0000"/>
                </a:solidFill>
                <a:latin typeface="Calibri" panose="020F0502020204030204"/>
              </a:rPr>
              <a:t>отвода судебного эксперта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39552" y="764704"/>
            <a:ext cx="8191822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4900" b="1" dirty="0">
              <a:solidFill>
                <a:srgbClr val="0070C0"/>
              </a:solidFill>
            </a:endParaRPr>
          </a:p>
          <a:p>
            <a:endParaRPr lang="ru-RU" sz="2800" dirty="0">
              <a:solidFill>
                <a:srgbClr val="0070C0"/>
              </a:solidFill>
            </a:endParaRPr>
          </a:p>
          <a:p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7" name="Номер слайда 1">
            <a:extLst>
              <a:ext uri="{FF2B5EF4-FFF2-40B4-BE49-F238E27FC236}">
                <a16:creationId xmlns:a16="http://schemas.microsoft.com/office/drawing/2014/main" id="{F961CAAE-F781-408C-B845-D5C45CC3C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48464" y="6597352"/>
            <a:ext cx="395536" cy="288032"/>
          </a:xfrm>
        </p:spPr>
        <p:txBody>
          <a:bodyPr/>
          <a:lstStyle/>
          <a:p>
            <a:pPr>
              <a:defRPr/>
            </a:pPr>
            <a:fld id="{DF9C18E8-D67C-493D-97D2-B4CA21C16307}" type="slidenum">
              <a:rPr lang="ru-RU" sz="1200" smtClean="0">
                <a:latin typeface="Calibri" panose="020F0502020204030204" pitchFamily="34" charset="0"/>
              </a:rPr>
              <a:pPr>
                <a:defRPr/>
              </a:pPr>
              <a:t>5</a:t>
            </a:fld>
            <a:endParaRPr lang="ru-RU" sz="1200" dirty="0">
              <a:latin typeface="Calibri" panose="020F0502020204030204" pitchFamily="34" charset="0"/>
            </a:endParaRPr>
          </a:p>
        </p:txBody>
      </p:sp>
      <p:sp>
        <p:nvSpPr>
          <p:cNvPr id="12" name="Объект 4">
            <a:extLst>
              <a:ext uri="{FF2B5EF4-FFF2-40B4-BE49-F238E27FC236}">
                <a16:creationId xmlns:a16="http://schemas.microsoft.com/office/drawing/2014/main" id="{32AEF23B-054B-46CF-B33C-CEF241159260}"/>
              </a:ext>
            </a:extLst>
          </p:cNvPr>
          <p:cNvSpPr txBox="1">
            <a:spLocks/>
          </p:cNvSpPr>
          <p:nvPr/>
        </p:nvSpPr>
        <p:spPr bwMode="auto">
          <a:xfrm>
            <a:off x="564376" y="1196390"/>
            <a:ext cx="8328104" cy="563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200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ru-RU" sz="3200" i="1" dirty="0">
                <a:solidFill>
                  <a:srgbClr val="0070C0"/>
                </a:solidFill>
              </a:rPr>
              <a:t>Анализ законодательства и судебной практики</a:t>
            </a:r>
          </a:p>
          <a:p>
            <a:pPr marL="0" indent="0">
              <a:buNone/>
            </a:pPr>
            <a:r>
              <a:rPr lang="ru-RU" sz="3200" b="1" dirty="0">
                <a:solidFill>
                  <a:srgbClr val="0070C0"/>
                </a:solidFill>
              </a:rPr>
              <a:t>Выбор организации:</a:t>
            </a:r>
            <a:r>
              <a:rPr lang="ru-RU" sz="3200" dirty="0">
                <a:solidFill>
                  <a:srgbClr val="0070C0"/>
                </a:solidFill>
              </a:rPr>
              <a:t> </a:t>
            </a:r>
          </a:p>
          <a:p>
            <a:r>
              <a:rPr lang="ru-RU" sz="3200" dirty="0">
                <a:solidFill>
                  <a:srgbClr val="0070C0"/>
                </a:solidFill>
              </a:rPr>
              <a:t>Опыт </a:t>
            </a:r>
            <a:r>
              <a:rPr lang="ru-RU" dirty="0">
                <a:solidFill>
                  <a:srgbClr val="0070C0"/>
                </a:solidFill>
              </a:rPr>
              <a:t>э</a:t>
            </a:r>
            <a:r>
              <a:rPr lang="ru-RU" sz="3200" dirty="0">
                <a:solidFill>
                  <a:srgbClr val="0070C0"/>
                </a:solidFill>
              </a:rPr>
              <a:t>кспертиз, отчетов об оценке</a:t>
            </a:r>
          </a:p>
          <a:p>
            <a:r>
              <a:rPr lang="ru-RU" dirty="0">
                <a:solidFill>
                  <a:srgbClr val="0070C0"/>
                </a:solidFill>
              </a:rPr>
              <a:t>Р</a:t>
            </a:r>
            <a:r>
              <a:rPr lang="ru-RU" sz="3200" dirty="0">
                <a:solidFill>
                  <a:srgbClr val="0070C0"/>
                </a:solidFill>
              </a:rPr>
              <a:t>ейтинги, аккредитации</a:t>
            </a:r>
          </a:p>
          <a:p>
            <a:r>
              <a:rPr lang="ru-RU" sz="3200" dirty="0">
                <a:solidFill>
                  <a:srgbClr val="0070C0"/>
                </a:solidFill>
              </a:rPr>
              <a:t>Сроки и цена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70C0"/>
                </a:solidFill>
              </a:rPr>
              <a:t>Выбор эксперта:</a:t>
            </a:r>
          </a:p>
          <a:p>
            <a:r>
              <a:rPr lang="ru-RU" dirty="0">
                <a:solidFill>
                  <a:srgbClr val="0070C0"/>
                </a:solidFill>
              </a:rPr>
              <a:t>Компетенция (образование: основное, дополнительное, научная степень, публикации)</a:t>
            </a:r>
          </a:p>
          <a:p>
            <a:r>
              <a:rPr lang="ru-RU" dirty="0">
                <a:solidFill>
                  <a:srgbClr val="0070C0"/>
                </a:solidFill>
              </a:rPr>
              <a:t>Опыт (стаж, профильный опыт)</a:t>
            </a:r>
          </a:p>
          <a:p>
            <a:r>
              <a:rPr lang="ru-RU" dirty="0">
                <a:solidFill>
                  <a:srgbClr val="0070C0"/>
                </a:solidFill>
              </a:rPr>
              <a:t>Профессиональное признание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70C0"/>
                </a:solidFill>
              </a:rPr>
              <a:t>Отвод: </a:t>
            </a:r>
            <a:r>
              <a:rPr lang="ru-RU" dirty="0">
                <a:solidFill>
                  <a:srgbClr val="0070C0"/>
                </a:solidFill>
              </a:rPr>
              <a:t>зависимость, недостаточный/ негативный опыт, образование, цена, сроки</a:t>
            </a:r>
          </a:p>
          <a:p>
            <a:pPr marL="0" indent="0">
              <a:buNone/>
            </a:pPr>
            <a:endParaRPr lang="ru-RU" sz="28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sz="2800" b="1" dirty="0">
                <a:solidFill>
                  <a:srgbClr val="0070C0"/>
                </a:solidFill>
              </a:rPr>
              <a:t>Законодательно закреплять не целесообразно </a:t>
            </a:r>
          </a:p>
          <a:p>
            <a:pPr marL="0" indent="0">
              <a:buNone/>
            </a:pPr>
            <a:endParaRPr lang="ru-RU" sz="2800" dirty="0">
              <a:solidFill>
                <a:srgbClr val="0070C0"/>
              </a:solidFill>
            </a:endParaRPr>
          </a:p>
          <a:p>
            <a:endParaRPr lang="ru-RU" sz="2800" kern="0" dirty="0">
              <a:solidFill>
                <a:srgbClr val="0070C0"/>
              </a:solidFill>
            </a:endParaRPr>
          </a:p>
          <a:p>
            <a:endParaRPr lang="ru-RU" sz="2800" kern="0" dirty="0">
              <a:solidFill>
                <a:srgbClr val="0070C0"/>
              </a:solidFill>
            </a:endParaRPr>
          </a:p>
          <a:p>
            <a:endParaRPr lang="ru-RU" sz="2800" kern="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5247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Заголовок 1"/>
          <p:cNvSpPr txBox="1">
            <a:spLocks/>
          </p:cNvSpPr>
          <p:nvPr/>
        </p:nvSpPr>
        <p:spPr>
          <a:xfrm>
            <a:off x="0" y="22348"/>
            <a:ext cx="9144000" cy="8677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4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93993"/>
            <a:ext cx="8964488" cy="1030751"/>
          </a:xfrm>
        </p:spPr>
        <p:txBody>
          <a:bodyPr/>
          <a:lstStyle/>
          <a:p>
            <a:pPr lvl="0" algn="ctr" defTabSz="914400">
              <a:lnSpc>
                <a:spcPct val="100000"/>
              </a:lnSpc>
              <a:spcBef>
                <a:spcPts val="0"/>
              </a:spcBef>
            </a:pPr>
            <a:r>
              <a:rPr lang="ru-RU" sz="4000" b="1" dirty="0">
                <a:solidFill>
                  <a:srgbClr val="FF0000"/>
                </a:solidFill>
                <a:latin typeface="Calibri" panose="020F0502020204030204"/>
              </a:rPr>
              <a:t>Внедрение: выбор и отвод эксперта 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39552" y="764704"/>
            <a:ext cx="8191822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4900" b="1" dirty="0">
              <a:solidFill>
                <a:srgbClr val="0070C0"/>
              </a:solidFill>
            </a:endParaRPr>
          </a:p>
          <a:p>
            <a:endParaRPr lang="ru-RU" sz="2800" dirty="0">
              <a:solidFill>
                <a:srgbClr val="0070C0"/>
              </a:solidFill>
            </a:endParaRPr>
          </a:p>
          <a:p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7" name="Номер слайда 1">
            <a:extLst>
              <a:ext uri="{FF2B5EF4-FFF2-40B4-BE49-F238E27FC236}">
                <a16:creationId xmlns:a16="http://schemas.microsoft.com/office/drawing/2014/main" id="{F961CAAE-F781-408C-B845-D5C45CC3C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48464" y="6597352"/>
            <a:ext cx="395536" cy="288032"/>
          </a:xfrm>
        </p:spPr>
        <p:txBody>
          <a:bodyPr/>
          <a:lstStyle/>
          <a:p>
            <a:pPr>
              <a:defRPr/>
            </a:pPr>
            <a:fld id="{DF9C18E8-D67C-493D-97D2-B4CA21C16307}" type="slidenum">
              <a:rPr lang="ru-RU" sz="1200" smtClean="0">
                <a:latin typeface="Calibri" panose="020F0502020204030204" pitchFamily="34" charset="0"/>
              </a:rPr>
              <a:pPr>
                <a:defRPr/>
              </a:pPr>
              <a:t>6</a:t>
            </a:fld>
            <a:endParaRPr lang="ru-RU" sz="1200" dirty="0">
              <a:latin typeface="Calibri" panose="020F050202020403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7990484-52C2-4260-B090-24060B4B81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159" b="46110"/>
          <a:stretch/>
        </p:blipFill>
        <p:spPr>
          <a:xfrm>
            <a:off x="1105682" y="4797340"/>
            <a:ext cx="5702513" cy="190308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DB6A47C-1C25-4106-83F8-B078528B50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757" t="21857" r="5772" b="19894"/>
          <a:stretch/>
        </p:blipFill>
        <p:spPr>
          <a:xfrm>
            <a:off x="1475656" y="1060953"/>
            <a:ext cx="5364088" cy="3320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18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Заголовок 1"/>
          <p:cNvSpPr txBox="1">
            <a:spLocks/>
          </p:cNvSpPr>
          <p:nvPr/>
        </p:nvSpPr>
        <p:spPr>
          <a:xfrm>
            <a:off x="0" y="22348"/>
            <a:ext cx="9144000" cy="8677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4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93993"/>
            <a:ext cx="8964488" cy="1030751"/>
          </a:xfrm>
        </p:spPr>
        <p:txBody>
          <a:bodyPr/>
          <a:lstStyle/>
          <a:p>
            <a:pPr lvl="0" algn="ctr" defTabSz="914400">
              <a:lnSpc>
                <a:spcPct val="100000"/>
              </a:lnSpc>
              <a:spcBef>
                <a:spcPts val="0"/>
              </a:spcBef>
            </a:pPr>
            <a:r>
              <a:rPr lang="ru-RU" sz="4000" b="1" dirty="0">
                <a:solidFill>
                  <a:srgbClr val="FF0000"/>
                </a:solidFill>
                <a:latin typeface="Calibri" panose="020F0502020204030204"/>
              </a:rPr>
              <a:t>Рецензия (внесудебное заключение специалиста) как доказательство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39552" y="764704"/>
            <a:ext cx="8191822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4900" b="1" dirty="0">
              <a:solidFill>
                <a:srgbClr val="0070C0"/>
              </a:solidFill>
            </a:endParaRPr>
          </a:p>
          <a:p>
            <a:endParaRPr lang="ru-RU" sz="2800" dirty="0">
              <a:solidFill>
                <a:srgbClr val="0070C0"/>
              </a:solidFill>
            </a:endParaRPr>
          </a:p>
          <a:p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7" name="Номер слайда 1">
            <a:extLst>
              <a:ext uri="{FF2B5EF4-FFF2-40B4-BE49-F238E27FC236}">
                <a16:creationId xmlns:a16="http://schemas.microsoft.com/office/drawing/2014/main" id="{F961CAAE-F781-408C-B845-D5C45CC3C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48464" y="6597352"/>
            <a:ext cx="395536" cy="288032"/>
          </a:xfrm>
        </p:spPr>
        <p:txBody>
          <a:bodyPr/>
          <a:lstStyle/>
          <a:p>
            <a:pPr>
              <a:defRPr/>
            </a:pPr>
            <a:fld id="{DF9C18E8-D67C-493D-97D2-B4CA21C16307}" type="slidenum">
              <a:rPr lang="ru-RU" sz="1200" smtClean="0">
                <a:latin typeface="Calibri" panose="020F0502020204030204" pitchFamily="34" charset="0"/>
              </a:rPr>
              <a:pPr>
                <a:defRPr/>
              </a:pPr>
              <a:t>7</a:t>
            </a:fld>
            <a:endParaRPr lang="ru-RU" sz="1200" dirty="0">
              <a:latin typeface="Calibri" panose="020F0502020204030204" pitchFamily="34" charset="0"/>
            </a:endParaRPr>
          </a:p>
        </p:txBody>
      </p:sp>
      <p:sp>
        <p:nvSpPr>
          <p:cNvPr id="12" name="Объект 4">
            <a:extLst>
              <a:ext uri="{FF2B5EF4-FFF2-40B4-BE49-F238E27FC236}">
                <a16:creationId xmlns:a16="http://schemas.microsoft.com/office/drawing/2014/main" id="{32AEF23B-054B-46CF-B33C-CEF241159260}"/>
              </a:ext>
            </a:extLst>
          </p:cNvPr>
          <p:cNvSpPr txBox="1">
            <a:spLocks/>
          </p:cNvSpPr>
          <p:nvPr/>
        </p:nvSpPr>
        <p:spPr bwMode="auto">
          <a:xfrm>
            <a:off x="611560" y="1196389"/>
            <a:ext cx="8144638" cy="563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ru-RU" sz="2500" b="1" dirty="0">
                <a:solidFill>
                  <a:srgbClr val="0070C0"/>
                </a:solidFill>
              </a:rPr>
              <a:t>Судебная коллегия по экономическим спорам Верховного Суда РФ по делу № 305-ЭС17-11486 25.01.2018г.</a:t>
            </a:r>
          </a:p>
          <a:p>
            <a:r>
              <a:rPr lang="ru-RU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Ходатайство общества о приобщении в материалы дела </a:t>
            </a:r>
            <a:r>
              <a:rPr lang="ru-RU" sz="28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заключения специалистов </a:t>
            </a:r>
            <a:r>
              <a:rPr lang="ru-RU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…, в котором </a:t>
            </a:r>
            <a:r>
              <a:rPr lang="ru-RU" sz="28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обоснованность выводов экспертов ставилась под сомнение</a:t>
            </a:r>
            <a:r>
              <a:rPr lang="ru-RU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судом апелляционной инстанции отклонено, поскольку этот документ </a:t>
            </a:r>
            <a:r>
              <a:rPr lang="ru-RU" sz="28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 соответствует критериям </a:t>
            </a:r>
            <a:r>
              <a:rPr lang="ru-RU" sz="28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относимости и допустимости </a:t>
            </a:r>
            <a:r>
              <a:rPr lang="ru-RU" sz="28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доказательств</a:t>
            </a:r>
            <a:r>
              <a:rPr lang="ru-RU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предусмотренных статьями 67 и 68 Арбитражного процессуального кодекса Российской Федерации.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 приобщив </a:t>
            </a:r>
            <a:r>
              <a:rPr lang="ru-RU" sz="28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указанный документ и </a:t>
            </a:r>
            <a:r>
              <a:rPr lang="ru-RU" sz="28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 дав оценку его содержательной части</a:t>
            </a:r>
            <a:r>
              <a:rPr lang="ru-RU" sz="28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суд лишил сторону возможности доказать свои возражения </a:t>
            </a:r>
            <a:r>
              <a:rPr lang="ru-RU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части объема выполненных работ и обоснованности встречного иска. В этой связи нельзя признать правомерным и </a:t>
            </a:r>
            <a:r>
              <a:rPr lang="ru-RU" sz="28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отказ суда в проведении повторной экспертизы.</a:t>
            </a:r>
          </a:p>
        </p:txBody>
      </p:sp>
    </p:spTree>
    <p:extLst>
      <p:ext uri="{BB962C8B-B14F-4D97-AF65-F5344CB8AC3E}">
        <p14:creationId xmlns:p14="http://schemas.microsoft.com/office/powerpoint/2010/main" val="92675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Заголовок 1"/>
          <p:cNvSpPr txBox="1">
            <a:spLocks/>
          </p:cNvSpPr>
          <p:nvPr/>
        </p:nvSpPr>
        <p:spPr>
          <a:xfrm>
            <a:off x="0" y="22348"/>
            <a:ext cx="9144000" cy="8677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28650" y="1124743"/>
            <a:ext cx="7886700" cy="5544617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sz="2800" b="1" dirty="0">
                <a:solidFill>
                  <a:srgbClr val="0070C0"/>
                </a:solidFill>
              </a:rPr>
              <a:t>Поддержали</a:t>
            </a:r>
          </a:p>
          <a:p>
            <a:pPr marL="0" indent="0">
              <a:buNone/>
            </a:pPr>
            <a:r>
              <a:rPr lang="ru-RU" dirty="0"/>
              <a:t>1) Постановление Арбитражного суда Северо-Западного округа от 31.08.2018 N Ф07-7424/2018 по делу N А56-7742/2017</a:t>
            </a:r>
          </a:p>
          <a:p>
            <a:pPr marL="0" indent="0">
              <a:buNone/>
            </a:pPr>
            <a:r>
              <a:rPr lang="ru-RU" dirty="0"/>
              <a:t>2) Постановление Арбитражного суда Центрального округа от 14.02.2018 N Ф10-6266/2017 по делу N А62-5859/2016</a:t>
            </a:r>
          </a:p>
          <a:p>
            <a:pPr marL="0" indent="0">
              <a:buNone/>
            </a:pPr>
            <a:r>
              <a:rPr lang="ru-RU" dirty="0"/>
              <a:t>3) Постановление Четвертого арбитражного апелляционного суда от 03.09.2018 по делу N А19-16191/2017</a:t>
            </a:r>
          </a:p>
          <a:p>
            <a:pPr marL="0" indent="0">
              <a:buNone/>
            </a:pPr>
            <a:r>
              <a:rPr lang="ru-RU" dirty="0"/>
              <a:t>4) Постановление Восемнадцатого арбитражного апелляционного суда от 10.05.2018 N 18АП-4999/2018 по делу N А76-18428/2017</a:t>
            </a:r>
          </a:p>
          <a:p>
            <a:pPr marL="0" indent="0">
              <a:buNone/>
            </a:pPr>
            <a:r>
              <a:rPr lang="ru-RU" dirty="0"/>
              <a:t>5) Постановление Тринадцатого арбитражного апелляционного суда от 20.02.2018 N 13АП-31912/2017 по делу N А56-78296/2016</a:t>
            </a:r>
          </a:p>
          <a:p>
            <a:pPr marL="0" indent="0">
              <a:buNone/>
            </a:pPr>
            <a:r>
              <a:rPr lang="ru-RU" dirty="0"/>
              <a:t>6) Апелляционное определение Ростовского областного суда от 17.01.2019 по делу N 33-604/2019</a:t>
            </a:r>
          </a:p>
          <a:p>
            <a:pPr marL="0" indent="0">
              <a:buNone/>
            </a:pPr>
            <a:r>
              <a:rPr lang="ru-RU" dirty="0"/>
              <a:t>7) Постановление Арбитражного суда Северо-Западного округа от 14.05.2019 N Ф07-2037/2019 по делу N А56-5753/2016 </a:t>
            </a:r>
            <a:endParaRPr lang="ru-RU" sz="28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sz="2800" b="1" dirty="0">
                <a:solidFill>
                  <a:srgbClr val="0070C0"/>
                </a:solidFill>
              </a:rPr>
              <a:t>Не поддержали</a:t>
            </a:r>
            <a:endParaRPr lang="ru-RU" sz="28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dirty="0"/>
              <a:t>1) Постановление Девятнадцатого арбитражного апелляционного суда от 27.11.2018 N 19АП-6880/2016 по делу N А08-4146/2016</a:t>
            </a:r>
          </a:p>
          <a:p>
            <a:pPr marL="0" indent="0">
              <a:buNone/>
            </a:pPr>
            <a:r>
              <a:rPr lang="ru-RU" dirty="0"/>
              <a:t>2) Постановление Одиннадцатого арбитражного апелляционного суда от 20.07.2018 N 11АП-8802/2018 по делу N А49-3284/2017</a:t>
            </a:r>
          </a:p>
          <a:p>
            <a:pPr marL="0" indent="0">
              <a:buNone/>
            </a:pPr>
            <a:r>
              <a:rPr lang="ru-RU" dirty="0"/>
              <a:t>3) Постановление Одиннадцатого арбитражного апелляционного суда от 29.11.2018 N 11АП-15911/2018 по делу N А65-21086/2018</a:t>
            </a:r>
          </a:p>
          <a:p>
            <a:pPr marL="0" indent="0">
              <a:buNone/>
            </a:pPr>
            <a:r>
              <a:rPr lang="ru-RU" dirty="0"/>
              <a:t>4) Постановление Четвертого арбитражного апелляционного суда от 03.09.2018 по делу N А19-16191/2017</a:t>
            </a:r>
          </a:p>
          <a:p>
            <a:pPr marL="0" indent="0">
              <a:buNone/>
            </a:pPr>
            <a:r>
              <a:rPr lang="ru-RU" dirty="0"/>
              <a:t>5) Постановление Тринадцатого арбитражного апелляционного суда от 13.02.2019 N 13АП-31915/2018 по делу N А56-76373/2015</a:t>
            </a:r>
          </a:p>
          <a:p>
            <a:pPr marL="0" indent="0" algn="just">
              <a:buNone/>
            </a:pPr>
            <a:r>
              <a:rPr lang="ru-RU" dirty="0"/>
              <a:t>6) Постановление Двенадцатого арбитражного апелляционного суда  от 19.08.2019 по делу №А06-9925/2017</a:t>
            </a:r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8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63A54-F912-47E9-9396-8FB7CE138977}" type="slidenum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Заголовок 3"/>
          <p:cNvSpPr txBox="1">
            <a:spLocks/>
          </p:cNvSpPr>
          <p:nvPr/>
        </p:nvSpPr>
        <p:spPr>
          <a:xfrm>
            <a:off x="628650" y="-9872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Рецензия как доказательство (</a:t>
            </a:r>
            <a:r>
              <a:rPr lang="ru-RU" sz="4000" b="1" dirty="0">
                <a:solidFill>
                  <a:srgbClr val="FF0000"/>
                </a:solidFill>
                <a:latin typeface="Calibri" panose="020F0502020204030204"/>
              </a:rPr>
              <a:t>судебная </a:t>
            </a: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практика)</a:t>
            </a:r>
            <a:endParaRPr kumimoji="0" lang="ru-RU" sz="33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266207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Заголовок 1"/>
          <p:cNvSpPr txBox="1">
            <a:spLocks/>
          </p:cNvSpPr>
          <p:nvPr/>
        </p:nvSpPr>
        <p:spPr>
          <a:xfrm>
            <a:off x="0" y="22348"/>
            <a:ext cx="9144000" cy="8677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4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332656"/>
            <a:ext cx="8964488" cy="792088"/>
          </a:xfrm>
        </p:spPr>
        <p:txBody>
          <a:bodyPr/>
          <a:lstStyle/>
          <a:p>
            <a:pPr lvl="0" algn="ctr" defTabSz="914400">
              <a:lnSpc>
                <a:spcPct val="100000"/>
              </a:lnSpc>
              <a:spcBef>
                <a:spcPts val="0"/>
              </a:spcBef>
            </a:pPr>
            <a:r>
              <a:rPr lang="ru-RU" sz="4000" b="1" dirty="0">
                <a:solidFill>
                  <a:srgbClr val="FF0000"/>
                </a:solidFill>
                <a:latin typeface="Calibri" panose="020F0502020204030204"/>
              </a:rPr>
              <a:t>Предложения по внесение изменений в законодательство (рецензирование)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39552" y="764704"/>
            <a:ext cx="8191822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4900" b="1" dirty="0">
              <a:solidFill>
                <a:srgbClr val="0070C0"/>
              </a:solidFill>
            </a:endParaRPr>
          </a:p>
          <a:p>
            <a:endParaRPr lang="ru-RU" sz="2800" dirty="0">
              <a:solidFill>
                <a:srgbClr val="0070C0"/>
              </a:solidFill>
            </a:endParaRPr>
          </a:p>
          <a:p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7" name="Номер слайда 1">
            <a:extLst>
              <a:ext uri="{FF2B5EF4-FFF2-40B4-BE49-F238E27FC236}">
                <a16:creationId xmlns:a16="http://schemas.microsoft.com/office/drawing/2014/main" id="{F961CAAE-F781-408C-B845-D5C45CC3C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48464" y="6597352"/>
            <a:ext cx="395536" cy="288032"/>
          </a:xfrm>
        </p:spPr>
        <p:txBody>
          <a:bodyPr/>
          <a:lstStyle/>
          <a:p>
            <a:pPr>
              <a:defRPr/>
            </a:pPr>
            <a:fld id="{DF9C18E8-D67C-493D-97D2-B4CA21C16307}" type="slidenum">
              <a:rPr lang="ru-RU" sz="1200" smtClean="0">
                <a:latin typeface="Calibri" panose="020F0502020204030204" pitchFamily="34" charset="0"/>
              </a:rPr>
              <a:pPr>
                <a:defRPr/>
              </a:pPr>
              <a:t>9</a:t>
            </a:fld>
            <a:endParaRPr lang="ru-RU" sz="1200" dirty="0">
              <a:latin typeface="Calibri" panose="020F0502020204030204" pitchFamily="34" charset="0"/>
            </a:endParaRPr>
          </a:p>
        </p:txBody>
      </p:sp>
      <p:sp>
        <p:nvSpPr>
          <p:cNvPr id="12" name="Объект 4">
            <a:extLst>
              <a:ext uri="{FF2B5EF4-FFF2-40B4-BE49-F238E27FC236}">
                <a16:creationId xmlns:a16="http://schemas.microsoft.com/office/drawing/2014/main" id="{32AEF23B-054B-46CF-B33C-CEF241159260}"/>
              </a:ext>
            </a:extLst>
          </p:cNvPr>
          <p:cNvSpPr txBox="1">
            <a:spLocks/>
          </p:cNvSpPr>
          <p:nvPr/>
        </p:nvSpPr>
        <p:spPr bwMode="auto">
          <a:xfrm>
            <a:off x="539552" y="1322137"/>
            <a:ext cx="8231798" cy="5275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77500" lnSpcReduction="200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ru-RU" sz="2500" dirty="0">
                <a:solidFill>
                  <a:srgbClr val="0070C0"/>
                </a:solidFill>
              </a:rPr>
              <a:t>Внести в процессуальные кодексы положение, что заключение специалиста (рецензия на заключение эксперта) является допустимым и относимым доказательством, которое должно оцениваться судом наряду с другими письменными доказательствами.</a:t>
            </a:r>
          </a:p>
          <a:p>
            <a:pPr marL="0" indent="0">
              <a:buNone/>
            </a:pPr>
            <a:endParaRPr lang="ru-RU" sz="25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sz="2500" dirty="0">
                <a:solidFill>
                  <a:srgbClr val="0070C0"/>
                </a:solidFill>
              </a:rPr>
              <a:t>УПК РФ Статья 159. Обязательность рассмотрения ходатайства:</a:t>
            </a:r>
          </a:p>
          <a:p>
            <a:pPr marL="0" indent="0">
              <a:buNone/>
            </a:pPr>
            <a:r>
              <a:rPr lang="ru-RU" sz="2500" i="1" dirty="0"/>
              <a:t>Лицам, указанным в части второй настоящей статьи, </a:t>
            </a:r>
            <a:r>
              <a:rPr lang="ru-RU" sz="2500" i="1" u="sng" dirty="0"/>
              <a:t>не может быть отказано в приобщении </a:t>
            </a:r>
            <a:r>
              <a:rPr lang="ru-RU" sz="2500" i="1" dirty="0"/>
              <a:t>к материалам уголовного дела доказательств, в том числе </a:t>
            </a:r>
            <a:r>
              <a:rPr lang="ru-RU" sz="2500" i="1" u="sng" dirty="0"/>
              <a:t>заключений специалистов</a:t>
            </a:r>
            <a:r>
              <a:rPr lang="ru-RU" sz="2500" i="1" dirty="0"/>
              <a:t>, </a:t>
            </a:r>
            <a:r>
              <a:rPr lang="ru-RU" sz="2500" i="1" strike="sngStrike" dirty="0"/>
              <a:t>если обстоятельства, об установлении которых они ходатайствуют, </a:t>
            </a:r>
            <a:r>
              <a:rPr lang="ru-RU" sz="2500" b="1" i="1" strike="sngStrike" dirty="0"/>
              <a:t>имеют значение </a:t>
            </a:r>
            <a:r>
              <a:rPr lang="ru-RU" sz="2500" i="1" strike="sngStrike" dirty="0"/>
              <a:t>для данного уголовного дела и подтверждаются этими доказательствами</a:t>
            </a:r>
            <a:endParaRPr lang="ru-RU" sz="2500" i="1" u="sng" dirty="0"/>
          </a:p>
          <a:p>
            <a:pPr marL="0" indent="0">
              <a:buNone/>
            </a:pPr>
            <a:endParaRPr lang="ru-RU" sz="2500" u="sng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sz="2500" b="1" dirty="0">
                <a:solidFill>
                  <a:srgbClr val="0070C0"/>
                </a:solidFill>
              </a:rPr>
              <a:t>!Учесть проблему УПК. </a:t>
            </a:r>
            <a:r>
              <a:rPr lang="ru-RU" sz="2500" dirty="0">
                <a:solidFill>
                  <a:srgbClr val="0070C0"/>
                </a:solidFill>
              </a:rPr>
              <a:t>Обязанность по приобщению к материалам уголовного дела доказательств, в том числе заключений специалистов, появляется только при условии, что обстоятельства, об установлении которых обвиняемый и его защитник ходатайствуют, имеют значение для данного уголовного дела, </a:t>
            </a:r>
            <a:r>
              <a:rPr lang="ru-RU" sz="2500" u="sng" dirty="0">
                <a:solidFill>
                  <a:srgbClr val="0070C0"/>
                </a:solidFill>
              </a:rPr>
              <a:t>а оценка "значения" </a:t>
            </a:r>
            <a:r>
              <a:rPr lang="ru-RU" sz="2500" dirty="0">
                <a:solidFill>
                  <a:srgbClr val="0070C0"/>
                </a:solidFill>
              </a:rPr>
              <a:t>(имеется или не имеется, а если имеется, то существенное или не существенное) определяется исключительно лицом, проводящим расследование</a:t>
            </a:r>
          </a:p>
        </p:txBody>
      </p:sp>
    </p:spTree>
    <p:extLst>
      <p:ext uri="{BB962C8B-B14F-4D97-AF65-F5344CB8AC3E}">
        <p14:creationId xmlns:p14="http://schemas.microsoft.com/office/powerpoint/2010/main" val="3723070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Заголовок 1"/>
          <p:cNvSpPr txBox="1">
            <a:spLocks/>
          </p:cNvSpPr>
          <p:nvPr/>
        </p:nvSpPr>
        <p:spPr>
          <a:xfrm>
            <a:off x="0" y="22348"/>
            <a:ext cx="9144000" cy="8677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4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93993"/>
            <a:ext cx="8964488" cy="1030751"/>
          </a:xfrm>
        </p:spPr>
        <p:txBody>
          <a:bodyPr/>
          <a:lstStyle/>
          <a:p>
            <a:pPr lvl="0" algn="ctr" defTabSz="914400">
              <a:lnSpc>
                <a:spcPct val="100000"/>
              </a:lnSpc>
              <a:spcBef>
                <a:spcPts val="0"/>
              </a:spcBef>
            </a:pPr>
            <a:r>
              <a:rPr lang="ru-RU" sz="4000" b="1" dirty="0">
                <a:solidFill>
                  <a:srgbClr val="FF0000"/>
                </a:solidFill>
                <a:latin typeface="Calibri" panose="020F0502020204030204"/>
              </a:rPr>
              <a:t>Неравноценное встречное исполнение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39552" y="764704"/>
            <a:ext cx="8191822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4900" b="1" dirty="0">
              <a:solidFill>
                <a:srgbClr val="0070C0"/>
              </a:solidFill>
            </a:endParaRPr>
          </a:p>
          <a:p>
            <a:endParaRPr lang="ru-RU" sz="2800" dirty="0">
              <a:solidFill>
                <a:srgbClr val="0070C0"/>
              </a:solidFill>
            </a:endParaRPr>
          </a:p>
          <a:p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7" name="Номер слайда 1">
            <a:extLst>
              <a:ext uri="{FF2B5EF4-FFF2-40B4-BE49-F238E27FC236}">
                <a16:creationId xmlns:a16="http://schemas.microsoft.com/office/drawing/2014/main" id="{F961CAAE-F781-408C-B845-D5C45CC3C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48464" y="6597352"/>
            <a:ext cx="395536" cy="288032"/>
          </a:xfrm>
        </p:spPr>
        <p:txBody>
          <a:bodyPr/>
          <a:lstStyle/>
          <a:p>
            <a:pPr>
              <a:defRPr/>
            </a:pPr>
            <a:fld id="{DF9C18E8-D67C-493D-97D2-B4CA21C16307}" type="slidenum">
              <a:rPr lang="ru-RU" sz="1200" smtClean="0">
                <a:latin typeface="Calibri" panose="020F0502020204030204" pitchFamily="34" charset="0"/>
              </a:rPr>
              <a:pPr>
                <a:defRPr/>
              </a:pPr>
              <a:t>10</a:t>
            </a:fld>
            <a:endParaRPr lang="ru-RU" sz="1200" dirty="0">
              <a:latin typeface="Calibri" panose="020F050202020403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F23D2D7-51D9-4560-B79B-82DC5A44186B}"/>
              </a:ext>
            </a:extLst>
          </p:cNvPr>
          <p:cNvSpPr txBox="1"/>
          <p:nvPr/>
        </p:nvSpPr>
        <p:spPr>
          <a:xfrm>
            <a:off x="447606" y="890089"/>
            <a:ext cx="8372865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rgbClr val="0070C0"/>
                </a:solidFill>
                <a:latin typeface="+mn-lt"/>
              </a:rPr>
              <a:t>Неравноценное</a:t>
            </a:r>
            <a:r>
              <a:rPr lang="ru-RU" sz="1600" dirty="0">
                <a:solidFill>
                  <a:srgbClr val="0070C0"/>
                </a:solidFill>
                <a:latin typeface="+mn-lt"/>
              </a:rPr>
              <a:t> встречное исполнение обязательств - любая передача имущества или иное исполнение обязательств, если рыночная стоимость переданного должником имущества или осуществленного им иного исполнения обязательств </a:t>
            </a:r>
            <a:r>
              <a:rPr lang="ru-RU" sz="1600" b="1" i="1" dirty="0">
                <a:solidFill>
                  <a:srgbClr val="0070C0"/>
                </a:solidFill>
                <a:latin typeface="+mn-lt"/>
              </a:rPr>
              <a:t>существенно превышает </a:t>
            </a:r>
            <a:r>
              <a:rPr lang="ru-RU" sz="1600" dirty="0">
                <a:solidFill>
                  <a:srgbClr val="0070C0"/>
                </a:solidFill>
                <a:latin typeface="+mn-lt"/>
              </a:rPr>
              <a:t>стоимость полученного встречного исполнения обязательств. (Ст. 61.2. Оспаривание подозрительных сделок должника ФЗ от 26.10.2002 N127-ФЗ "О несостоятельности (банкротстве)"</a:t>
            </a:r>
          </a:p>
          <a:p>
            <a:endParaRPr lang="ru-RU" sz="1600" i="1" dirty="0"/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0C63F9FB-D2C8-48A4-B062-E487D6897C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2612635"/>
            <a:ext cx="6372200" cy="4066997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20315FB8-AD65-402A-B91E-9AA1920FDB29}"/>
              </a:ext>
            </a:extLst>
          </p:cNvPr>
          <p:cNvSpPr txBox="1"/>
          <p:nvPr/>
        </p:nvSpPr>
        <p:spPr>
          <a:xfrm>
            <a:off x="6783172" y="2564904"/>
            <a:ext cx="2469347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sz="1800" dirty="0">
              <a:solidFill>
                <a:srgbClr val="0070C0"/>
              </a:solidFill>
            </a:endParaRPr>
          </a:p>
          <a:p>
            <a:r>
              <a:rPr lang="ru-RU" sz="1800" u="sng" dirty="0">
                <a:solidFill>
                  <a:srgbClr val="0070C0"/>
                </a:solidFill>
              </a:rPr>
              <a:t>Выводы:</a:t>
            </a:r>
          </a:p>
          <a:p>
            <a:r>
              <a:rPr lang="ru-RU" sz="1800" b="1" dirty="0">
                <a:solidFill>
                  <a:srgbClr val="0070C0"/>
                </a:solidFill>
              </a:rPr>
              <a:t>Неоднородность и необоснованность </a:t>
            </a:r>
            <a:r>
              <a:rPr lang="ru-RU" sz="1800" dirty="0">
                <a:solidFill>
                  <a:srgbClr val="0070C0"/>
                </a:solidFill>
              </a:rPr>
              <a:t>решений судов </a:t>
            </a:r>
            <a:r>
              <a:rPr lang="ru-RU" dirty="0">
                <a:solidFill>
                  <a:srgbClr val="0070C0"/>
                </a:solidFill>
              </a:rPr>
              <a:t>по </a:t>
            </a:r>
            <a:r>
              <a:rPr lang="ru-RU" sz="1800" b="1" dirty="0">
                <a:solidFill>
                  <a:srgbClr val="0070C0"/>
                </a:solidFill>
              </a:rPr>
              <a:t>существенности </a:t>
            </a:r>
            <a:r>
              <a:rPr lang="ru-RU" sz="1800" dirty="0">
                <a:solidFill>
                  <a:srgbClr val="0070C0"/>
                </a:solidFill>
              </a:rPr>
              <a:t>расхождений</a:t>
            </a:r>
          </a:p>
          <a:p>
            <a:endParaRPr lang="ru-RU" sz="1800" dirty="0">
              <a:solidFill>
                <a:srgbClr val="0070C0"/>
              </a:solidFill>
            </a:endParaRPr>
          </a:p>
          <a:p>
            <a:r>
              <a:rPr lang="ru-RU" sz="1800" dirty="0">
                <a:solidFill>
                  <a:srgbClr val="0070C0"/>
                </a:solidFill>
              </a:rPr>
              <a:t>Вопрос требует специальных познаний</a:t>
            </a:r>
          </a:p>
          <a:p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277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7D288FB-E052-4C5A-BFE4-2AE95D134C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90" y="5253380"/>
            <a:ext cx="4608512" cy="1632004"/>
          </a:xfrm>
          <a:prstGeom prst="rect">
            <a:avLst/>
          </a:prstGeom>
        </p:spPr>
      </p:pic>
      <p:sp>
        <p:nvSpPr>
          <p:cNvPr id="154" name="Заголовок 1"/>
          <p:cNvSpPr txBox="1">
            <a:spLocks/>
          </p:cNvSpPr>
          <p:nvPr/>
        </p:nvSpPr>
        <p:spPr>
          <a:xfrm>
            <a:off x="0" y="22348"/>
            <a:ext cx="9144000" cy="8677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4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93993"/>
            <a:ext cx="8964488" cy="1030751"/>
          </a:xfrm>
        </p:spPr>
        <p:txBody>
          <a:bodyPr/>
          <a:lstStyle/>
          <a:p>
            <a:pPr lvl="0" algn="ctr" defTabSz="914400">
              <a:lnSpc>
                <a:spcPct val="100000"/>
              </a:lnSpc>
              <a:spcBef>
                <a:spcPts val="0"/>
              </a:spcBef>
            </a:pPr>
            <a:r>
              <a:rPr lang="ru-RU" sz="4000" b="1" dirty="0">
                <a:solidFill>
                  <a:srgbClr val="FF0000"/>
                </a:solidFill>
                <a:latin typeface="Calibri" panose="020F0502020204030204"/>
              </a:rPr>
              <a:t>Неравноценное встречное исполнение: выводы и рекомендации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39552" y="764704"/>
            <a:ext cx="8191822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4900" b="1" dirty="0">
              <a:solidFill>
                <a:srgbClr val="0070C0"/>
              </a:solidFill>
            </a:endParaRPr>
          </a:p>
          <a:p>
            <a:endParaRPr lang="ru-RU" sz="2800" dirty="0">
              <a:solidFill>
                <a:srgbClr val="0070C0"/>
              </a:solidFill>
            </a:endParaRPr>
          </a:p>
          <a:p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7" name="Номер слайда 1">
            <a:extLst>
              <a:ext uri="{FF2B5EF4-FFF2-40B4-BE49-F238E27FC236}">
                <a16:creationId xmlns:a16="http://schemas.microsoft.com/office/drawing/2014/main" id="{F961CAAE-F781-408C-B845-D5C45CC3C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48464" y="6597352"/>
            <a:ext cx="395536" cy="288032"/>
          </a:xfrm>
        </p:spPr>
        <p:txBody>
          <a:bodyPr/>
          <a:lstStyle/>
          <a:p>
            <a:pPr>
              <a:defRPr/>
            </a:pPr>
            <a:fld id="{DF9C18E8-D67C-493D-97D2-B4CA21C16307}" type="slidenum">
              <a:rPr lang="ru-RU" sz="1200" smtClean="0">
                <a:latin typeface="Calibri" panose="020F0502020204030204" pitchFamily="34" charset="0"/>
              </a:rPr>
              <a:pPr>
                <a:defRPr/>
              </a:pPr>
              <a:t>11</a:t>
            </a:fld>
            <a:endParaRPr lang="ru-RU" sz="1200" dirty="0">
              <a:latin typeface="Calibri" panose="020F050202020403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4D1D116-4E33-4FC1-89C3-0BEE98B8758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093" r="2494" b="2901"/>
          <a:stretch/>
        </p:blipFill>
        <p:spPr>
          <a:xfrm>
            <a:off x="4597715" y="5219334"/>
            <a:ext cx="4518314" cy="1666050"/>
          </a:xfrm>
          <a:prstGeom prst="rect">
            <a:avLst/>
          </a:prstGeom>
        </p:spPr>
      </p:pic>
      <p:sp>
        <p:nvSpPr>
          <p:cNvPr id="14" name="Объект 4">
            <a:extLst>
              <a:ext uri="{FF2B5EF4-FFF2-40B4-BE49-F238E27FC236}">
                <a16:creationId xmlns:a16="http://schemas.microsoft.com/office/drawing/2014/main" id="{25D160C4-BFD7-4516-ACCF-FC7047268C4F}"/>
              </a:ext>
            </a:extLst>
          </p:cNvPr>
          <p:cNvSpPr txBox="1">
            <a:spLocks/>
          </p:cNvSpPr>
          <p:nvPr/>
        </p:nvSpPr>
        <p:spPr bwMode="auto">
          <a:xfrm>
            <a:off x="611560" y="1196389"/>
            <a:ext cx="8144638" cy="563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ru-RU" sz="2500" dirty="0">
                <a:solidFill>
                  <a:srgbClr val="0070C0"/>
                </a:solidFill>
              </a:rPr>
              <a:t>Дискуссия продолжается: </a:t>
            </a:r>
            <a:r>
              <a:rPr lang="ru-RU" sz="18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необъяснимое</a:t>
            </a:r>
            <a:r>
              <a:rPr lang="ru-RU" sz="18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двукратное или более отличие цены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договора от рыночной </a:t>
            </a:r>
            <a:r>
              <a:rPr lang="ru-RU" sz="18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должно вызывать </a:t>
            </a:r>
            <a:r>
              <a:rPr lang="ru-RU" sz="18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недоумение или подозрение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у любого участника хозяйственного оборота. К тому же кратный критерий </a:t>
            </a:r>
            <a:r>
              <a:rPr lang="ru-RU" sz="18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нивелирует </a:t>
            </a:r>
            <a:r>
              <a:rPr lang="ru-RU" sz="18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погрешности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имеющиеся у всякой оценочной методики</a:t>
            </a:r>
            <a:endParaRPr lang="ru-RU" sz="25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</a:rPr>
              <a:t>(определение ВС № 305-ЭС21-19707 от 23.12.2021)</a:t>
            </a:r>
          </a:p>
          <a:p>
            <a:pPr marL="0" indent="0">
              <a:buNone/>
            </a:pPr>
            <a:r>
              <a:rPr lang="ru-RU" sz="2500" dirty="0">
                <a:solidFill>
                  <a:srgbClr val="0070C0"/>
                </a:solidFill>
              </a:rPr>
              <a:t>Внести изменение в статью 61.2 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</a:rPr>
              <a:t>судам при проведении судебной экспертизы ставить вопрос:</a:t>
            </a:r>
          </a:p>
          <a:p>
            <a:r>
              <a:rPr lang="ru-RU" sz="2500" dirty="0">
                <a:solidFill>
                  <a:srgbClr val="0070C0"/>
                </a:solidFill>
              </a:rPr>
              <a:t>о существенности расхождения цены сделки и рыночной стоимости </a:t>
            </a:r>
            <a:r>
              <a:rPr lang="ru-RU" sz="2500" i="1" dirty="0">
                <a:solidFill>
                  <a:srgbClr val="0070C0"/>
                </a:solidFill>
              </a:rPr>
              <a:t>или</a:t>
            </a:r>
          </a:p>
          <a:p>
            <a:r>
              <a:rPr lang="ru-RU" sz="2500" dirty="0">
                <a:solidFill>
                  <a:srgbClr val="0070C0"/>
                </a:solidFill>
              </a:rPr>
              <a:t>о диапазоне рыночной стоимости</a:t>
            </a:r>
          </a:p>
        </p:txBody>
      </p:sp>
    </p:spTree>
    <p:extLst>
      <p:ext uri="{BB962C8B-B14F-4D97-AF65-F5344CB8AC3E}">
        <p14:creationId xmlns:p14="http://schemas.microsoft.com/office/powerpoint/2010/main" val="1612935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Заголовок 1"/>
          <p:cNvSpPr txBox="1">
            <a:spLocks/>
          </p:cNvSpPr>
          <p:nvPr/>
        </p:nvSpPr>
        <p:spPr>
          <a:xfrm>
            <a:off x="0" y="22348"/>
            <a:ext cx="9144000" cy="8677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4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93993"/>
            <a:ext cx="8964488" cy="1030751"/>
          </a:xfrm>
        </p:spPr>
        <p:txBody>
          <a:bodyPr/>
          <a:lstStyle/>
          <a:p>
            <a:pPr lvl="0" algn="ctr" defTabSz="914400">
              <a:lnSpc>
                <a:spcPct val="100000"/>
              </a:lnSpc>
              <a:spcBef>
                <a:spcPts val="0"/>
              </a:spcBef>
            </a:pPr>
            <a:r>
              <a:rPr lang="ru-RU" sz="4000" b="1" dirty="0">
                <a:solidFill>
                  <a:srgbClr val="FF0000"/>
                </a:solidFill>
                <a:latin typeface="Calibri" panose="020F0502020204030204"/>
              </a:rPr>
              <a:t>Сравнительно-правовой анализ: выводы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39552" y="764704"/>
            <a:ext cx="8191822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4900" b="1" dirty="0">
              <a:solidFill>
                <a:srgbClr val="0070C0"/>
              </a:solidFill>
            </a:endParaRPr>
          </a:p>
          <a:p>
            <a:endParaRPr lang="ru-RU" sz="2800" dirty="0">
              <a:solidFill>
                <a:srgbClr val="0070C0"/>
              </a:solidFill>
            </a:endParaRPr>
          </a:p>
          <a:p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7" name="Номер слайда 1">
            <a:extLst>
              <a:ext uri="{FF2B5EF4-FFF2-40B4-BE49-F238E27FC236}">
                <a16:creationId xmlns:a16="http://schemas.microsoft.com/office/drawing/2014/main" id="{F961CAAE-F781-408C-B845-D5C45CC3C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48464" y="6597352"/>
            <a:ext cx="395536" cy="288032"/>
          </a:xfrm>
        </p:spPr>
        <p:txBody>
          <a:bodyPr/>
          <a:lstStyle/>
          <a:p>
            <a:pPr>
              <a:defRPr/>
            </a:pPr>
            <a:fld id="{DF9C18E8-D67C-493D-97D2-B4CA21C16307}" type="slidenum">
              <a:rPr lang="ru-RU" sz="1200" smtClean="0">
                <a:latin typeface="Calibri" panose="020F0502020204030204" pitchFamily="34" charset="0"/>
              </a:rPr>
              <a:pPr>
                <a:defRPr/>
              </a:pPr>
              <a:t>12</a:t>
            </a:fld>
            <a:endParaRPr lang="ru-RU" sz="1200" dirty="0">
              <a:latin typeface="Calibri" panose="020F0502020204030204" pitchFamily="34" charset="0"/>
            </a:endParaRPr>
          </a:p>
        </p:txBody>
      </p:sp>
      <p:sp>
        <p:nvSpPr>
          <p:cNvPr id="12" name="Объект 4">
            <a:extLst>
              <a:ext uri="{FF2B5EF4-FFF2-40B4-BE49-F238E27FC236}">
                <a16:creationId xmlns:a16="http://schemas.microsoft.com/office/drawing/2014/main" id="{32AEF23B-054B-46CF-B33C-CEF241159260}"/>
              </a:ext>
            </a:extLst>
          </p:cNvPr>
          <p:cNvSpPr txBox="1">
            <a:spLocks/>
          </p:cNvSpPr>
          <p:nvPr/>
        </p:nvSpPr>
        <p:spPr bwMode="auto">
          <a:xfrm>
            <a:off x="412626" y="1196389"/>
            <a:ext cx="8343572" cy="563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sz="2500" dirty="0">
                <a:solidFill>
                  <a:srgbClr val="0070C0"/>
                </a:solidFill>
              </a:rPr>
              <a:t>Система </a:t>
            </a:r>
            <a:r>
              <a:rPr lang="ru-RU" sz="2500" u="sng" dirty="0">
                <a:solidFill>
                  <a:srgbClr val="0070C0"/>
                </a:solidFill>
              </a:rPr>
              <a:t>экспертов-свидетелей</a:t>
            </a:r>
            <a:r>
              <a:rPr lang="ru-RU" sz="2500" dirty="0">
                <a:solidFill>
                  <a:srgbClr val="0070C0"/>
                </a:solidFill>
              </a:rPr>
              <a:t> в большей степени обеспечивает состязательность, но имеется зависимость эксперта от стороны. </a:t>
            </a:r>
          </a:p>
          <a:p>
            <a:r>
              <a:rPr lang="ru-RU" sz="2500" dirty="0">
                <a:solidFill>
                  <a:srgbClr val="0070C0"/>
                </a:solidFill>
              </a:rPr>
              <a:t>В системе </a:t>
            </a:r>
            <a:r>
              <a:rPr lang="ru-RU" sz="2500" u="sng" dirty="0">
                <a:solidFill>
                  <a:srgbClr val="0070C0"/>
                </a:solidFill>
              </a:rPr>
              <a:t>официальных экспертов </a:t>
            </a:r>
            <a:r>
              <a:rPr lang="ru-RU" sz="2500" dirty="0">
                <a:solidFill>
                  <a:srgbClr val="0070C0"/>
                </a:solidFill>
              </a:rPr>
              <a:t>состязательность добавляется за счет </a:t>
            </a:r>
            <a:r>
              <a:rPr lang="ru-RU" sz="2500" u="sng" dirty="0">
                <a:solidFill>
                  <a:srgbClr val="0070C0"/>
                </a:solidFill>
              </a:rPr>
              <a:t>отдельных элементов</a:t>
            </a:r>
            <a:r>
              <a:rPr lang="ru-RU" sz="2500" dirty="0">
                <a:solidFill>
                  <a:srgbClr val="0070C0"/>
                </a:solidFill>
              </a:rPr>
              <a:t>. Системы сближаются и заимствуют.</a:t>
            </a:r>
          </a:p>
          <a:p>
            <a:r>
              <a:rPr lang="ru-RU" sz="2500" dirty="0">
                <a:solidFill>
                  <a:srgbClr val="0070C0"/>
                </a:solidFill>
              </a:rPr>
              <a:t>Требования к экспертам: </a:t>
            </a:r>
            <a:r>
              <a:rPr lang="ru-RU" sz="2500" u="sng" dirty="0">
                <a:solidFill>
                  <a:srgbClr val="0070C0"/>
                </a:solidFill>
              </a:rPr>
              <a:t>от отсутствия до жесткой многоуровневой регламентации</a:t>
            </a:r>
            <a:r>
              <a:rPr lang="ru-RU" sz="2500" dirty="0">
                <a:solidFill>
                  <a:srgbClr val="0070C0"/>
                </a:solidFill>
              </a:rPr>
              <a:t>. Основные - профильное образование и по судебной экспертизе, опыт работы, отсутствие нарушений,  профильный экзамен, страхование ответственности. </a:t>
            </a:r>
          </a:p>
          <a:p>
            <a:r>
              <a:rPr lang="ru-RU" sz="2500" u="sng" dirty="0">
                <a:solidFill>
                  <a:srgbClr val="0070C0"/>
                </a:solidFill>
              </a:rPr>
              <a:t>Стороны дают вопросы и замечания</a:t>
            </a:r>
            <a:r>
              <a:rPr lang="ru-RU" sz="2500" dirty="0">
                <a:solidFill>
                  <a:srgbClr val="0070C0"/>
                </a:solidFill>
              </a:rPr>
              <a:t>, эксперт должен дать </a:t>
            </a:r>
            <a:r>
              <a:rPr lang="ru-RU" sz="2500" u="sng" dirty="0">
                <a:solidFill>
                  <a:srgbClr val="0070C0"/>
                </a:solidFill>
              </a:rPr>
              <a:t>письменные ответы </a:t>
            </a:r>
            <a:r>
              <a:rPr lang="ru-RU" sz="2500" dirty="0">
                <a:solidFill>
                  <a:srgbClr val="0070C0"/>
                </a:solidFill>
              </a:rPr>
              <a:t>и иногда включить в заключение.</a:t>
            </a:r>
          </a:p>
        </p:txBody>
      </p:sp>
    </p:spTree>
    <p:extLst>
      <p:ext uri="{BB962C8B-B14F-4D97-AF65-F5344CB8AC3E}">
        <p14:creationId xmlns:p14="http://schemas.microsoft.com/office/powerpoint/2010/main" val="298788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Заголовок 1"/>
          <p:cNvSpPr txBox="1">
            <a:spLocks/>
          </p:cNvSpPr>
          <p:nvPr/>
        </p:nvSpPr>
        <p:spPr>
          <a:xfrm>
            <a:off x="0" y="22348"/>
            <a:ext cx="9144000" cy="8677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4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1"/>
            <a:ext cx="8964488" cy="1124744"/>
          </a:xfrm>
        </p:spPr>
        <p:txBody>
          <a:bodyPr/>
          <a:lstStyle/>
          <a:p>
            <a:pPr lvl="0" algn="ctr" defTabSz="914400">
              <a:lnSpc>
                <a:spcPct val="100000"/>
              </a:lnSpc>
              <a:spcBef>
                <a:spcPts val="0"/>
              </a:spcBef>
            </a:pPr>
            <a:r>
              <a:rPr lang="ru-RU" sz="4000" b="1" dirty="0">
                <a:solidFill>
                  <a:srgbClr val="FF0000"/>
                </a:solidFill>
                <a:latin typeface="Calibri" panose="020F0502020204030204"/>
              </a:rPr>
              <a:t>Сравнительно-правовой анализ: предложения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39552" y="764704"/>
            <a:ext cx="8191822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4900" b="1" dirty="0">
              <a:solidFill>
                <a:srgbClr val="0070C0"/>
              </a:solidFill>
            </a:endParaRPr>
          </a:p>
          <a:p>
            <a:endParaRPr lang="ru-RU" sz="2800" dirty="0">
              <a:solidFill>
                <a:srgbClr val="0070C0"/>
              </a:solidFill>
            </a:endParaRPr>
          </a:p>
          <a:p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7" name="Номер слайда 1">
            <a:extLst>
              <a:ext uri="{FF2B5EF4-FFF2-40B4-BE49-F238E27FC236}">
                <a16:creationId xmlns:a16="http://schemas.microsoft.com/office/drawing/2014/main" id="{F961CAAE-F781-408C-B845-D5C45CC3C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48464" y="6597352"/>
            <a:ext cx="395536" cy="288032"/>
          </a:xfrm>
        </p:spPr>
        <p:txBody>
          <a:bodyPr/>
          <a:lstStyle/>
          <a:p>
            <a:pPr>
              <a:defRPr/>
            </a:pPr>
            <a:fld id="{DF9C18E8-D67C-493D-97D2-B4CA21C16307}" type="slidenum">
              <a:rPr lang="ru-RU" sz="1200" smtClean="0">
                <a:latin typeface="Calibri" panose="020F0502020204030204" pitchFamily="34" charset="0"/>
              </a:rPr>
              <a:pPr>
                <a:defRPr/>
              </a:pPr>
              <a:t>13</a:t>
            </a:fld>
            <a:endParaRPr lang="ru-RU" sz="1200" dirty="0">
              <a:latin typeface="Calibri" panose="020F0502020204030204" pitchFamily="34" charset="0"/>
            </a:endParaRPr>
          </a:p>
        </p:txBody>
      </p:sp>
      <p:sp>
        <p:nvSpPr>
          <p:cNvPr id="12" name="Объект 4">
            <a:extLst>
              <a:ext uri="{FF2B5EF4-FFF2-40B4-BE49-F238E27FC236}">
                <a16:creationId xmlns:a16="http://schemas.microsoft.com/office/drawing/2014/main" id="{32AEF23B-054B-46CF-B33C-CEF241159260}"/>
              </a:ext>
            </a:extLst>
          </p:cNvPr>
          <p:cNvSpPr txBox="1">
            <a:spLocks/>
          </p:cNvSpPr>
          <p:nvPr/>
        </p:nvSpPr>
        <p:spPr bwMode="auto">
          <a:xfrm>
            <a:off x="539552" y="1124745"/>
            <a:ext cx="8216646" cy="563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200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endParaRPr lang="ru-RU" sz="25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sz="2500" dirty="0">
                <a:solidFill>
                  <a:srgbClr val="0070C0"/>
                </a:solidFill>
              </a:rPr>
              <a:t>Эффективный элемент обеспечения состязательности - </a:t>
            </a:r>
            <a:r>
              <a:rPr lang="ru-RU" sz="2500" u="sng" dirty="0">
                <a:solidFill>
                  <a:srgbClr val="0070C0"/>
                </a:solidFill>
              </a:rPr>
              <a:t>конференции и перекрестные допросы экспертов</a:t>
            </a:r>
            <a:r>
              <a:rPr lang="ru-RU" sz="2500" dirty="0">
                <a:solidFill>
                  <a:srgbClr val="0070C0"/>
                </a:solidFill>
              </a:rPr>
              <a:t>. </a:t>
            </a:r>
          </a:p>
          <a:p>
            <a:pPr marL="0" indent="0">
              <a:buNone/>
            </a:pPr>
            <a:r>
              <a:rPr lang="ru-RU" sz="2500" dirty="0">
                <a:solidFill>
                  <a:srgbClr val="0070C0"/>
                </a:solidFill>
              </a:rPr>
              <a:t>Выявляются противоречия, ошибки и недостатки, происходит обмен мнениями, находятся  обоснованные решения, получают </a:t>
            </a:r>
            <a:r>
              <a:rPr lang="ru-RU" sz="2500" u="sng" dirty="0">
                <a:solidFill>
                  <a:srgbClr val="0070C0"/>
                </a:solidFill>
              </a:rPr>
              <a:t>всестороннее представление </a:t>
            </a:r>
            <a:r>
              <a:rPr lang="ru-RU" sz="2500" dirty="0">
                <a:solidFill>
                  <a:srgbClr val="0070C0"/>
                </a:solidFill>
              </a:rPr>
              <a:t>о спорных вопросах.</a:t>
            </a:r>
          </a:p>
          <a:p>
            <a:pPr marL="0" indent="0">
              <a:buNone/>
            </a:pPr>
            <a:r>
              <a:rPr lang="ru-RU" sz="2500" dirty="0">
                <a:solidFill>
                  <a:srgbClr val="0070C0"/>
                </a:solidFill>
              </a:rPr>
              <a:t> </a:t>
            </a:r>
          </a:p>
          <a:p>
            <a:pPr marL="0" indent="0">
              <a:buNone/>
            </a:pPr>
            <a:r>
              <a:rPr lang="ru-RU" sz="2500" b="1" dirty="0">
                <a:solidFill>
                  <a:srgbClr val="0070C0"/>
                </a:solidFill>
              </a:rPr>
              <a:t>Внести изменения в процессуальные кодексы </a:t>
            </a:r>
          </a:p>
          <a:p>
            <a:pPr marL="0" indent="0">
              <a:buNone/>
            </a:pPr>
            <a:r>
              <a:rPr lang="ru-RU" sz="2500" dirty="0">
                <a:solidFill>
                  <a:srgbClr val="0070C0"/>
                </a:solidFill>
              </a:rPr>
              <a:t>Обеспечение единообразия: </a:t>
            </a:r>
          </a:p>
          <a:p>
            <a:r>
              <a:rPr lang="ru-RU" sz="2500" i="1" dirty="0"/>
              <a:t>Стороне защиты </a:t>
            </a:r>
            <a:r>
              <a:rPr lang="ru-RU" sz="2500" i="1" u="sng" dirty="0"/>
              <a:t>не может быть отказано </a:t>
            </a:r>
            <a:r>
              <a:rPr lang="ru-RU" sz="2500" i="1" dirty="0"/>
              <a:t>в удовлетворении ходатайства о привлечении к участию в производстве по уголовному делу … </a:t>
            </a:r>
            <a:r>
              <a:rPr lang="ru-RU" sz="2500" i="1" u="sng" dirty="0"/>
              <a:t>специалиста</a:t>
            </a:r>
            <a:r>
              <a:rPr lang="ru-RU" sz="2500" i="1" dirty="0"/>
              <a:t> для разъяснения вопросов, входящих в его профессиональную компетенцию (ст. 58 УПК Специалист).</a:t>
            </a:r>
            <a:r>
              <a:rPr lang="ru-RU" sz="2500" dirty="0">
                <a:solidFill>
                  <a:srgbClr val="0070C0"/>
                </a:solidFill>
              </a:rPr>
              <a:t> </a:t>
            </a:r>
          </a:p>
          <a:p>
            <a:pPr marL="0" indent="0">
              <a:buNone/>
            </a:pPr>
            <a:r>
              <a:rPr lang="ru-RU" sz="2500" dirty="0">
                <a:solidFill>
                  <a:srgbClr val="0070C0"/>
                </a:solidFill>
              </a:rPr>
              <a:t>Обеспечение всесторонности: </a:t>
            </a:r>
          </a:p>
          <a:p>
            <a:r>
              <a:rPr lang="ru-RU" sz="2500" i="1" dirty="0"/>
              <a:t>Если сторона возражает против судебных экспертов, выбранных судом, суд должен включить экспертов, предложенных возражающей стороной, в </a:t>
            </a:r>
            <a:r>
              <a:rPr lang="ru-RU" sz="2500" i="1" u="sng" dirty="0"/>
              <a:t>комиссию экспертов.</a:t>
            </a:r>
            <a:endParaRPr lang="ru-RU" sz="2500" i="1" dirty="0"/>
          </a:p>
        </p:txBody>
      </p:sp>
    </p:spTree>
    <p:extLst>
      <p:ext uri="{BB962C8B-B14F-4D97-AF65-F5344CB8AC3E}">
        <p14:creationId xmlns:p14="http://schemas.microsoft.com/office/powerpoint/2010/main" val="328739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29247</TotalTime>
  <Words>1110</Words>
  <Application>Microsoft Office PowerPoint</Application>
  <PresentationFormat>Экран (4:3)</PresentationFormat>
  <Paragraphs>206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Оформление по умолчанию</vt:lpstr>
      <vt:lpstr>Тема Office</vt:lpstr>
      <vt:lpstr>Презентация PowerPoint</vt:lpstr>
      <vt:lpstr>Актуальность</vt:lpstr>
      <vt:lpstr>Научная новизна</vt:lpstr>
      <vt:lpstr>Систематизация инструментов состязательности и рекомендации</vt:lpstr>
      <vt:lpstr>Методика выбора и  отвода судебного эксперта</vt:lpstr>
      <vt:lpstr>Внедрение: выбор и отвод эксперта </vt:lpstr>
      <vt:lpstr>Рецензия (внесудебное заключение специалиста) как доказательство</vt:lpstr>
      <vt:lpstr>Презентация PowerPoint</vt:lpstr>
      <vt:lpstr>Предложения по внесение изменений в законодательство (рецензирование)</vt:lpstr>
      <vt:lpstr>Неравноценное встречное исполнение</vt:lpstr>
      <vt:lpstr>Неравноценное встречное исполнение: выводы и рекомендации</vt:lpstr>
      <vt:lpstr>Сравнительно-правовой анализ: выводы</vt:lpstr>
      <vt:lpstr>Сравнительно-правовой анализ: предложения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Оценка недвижимости</dc:title>
  <dc:creator>1</dc:creator>
  <cp:lastModifiedBy>Лебединский ВИ</cp:lastModifiedBy>
  <cp:revision>1026</cp:revision>
  <dcterms:created xsi:type="dcterms:W3CDTF">2008-06-01T08:07:10Z</dcterms:created>
  <dcterms:modified xsi:type="dcterms:W3CDTF">2022-01-20T06:41:51Z</dcterms:modified>
</cp:coreProperties>
</file>