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9" r:id="rId1"/>
  </p:sldMasterIdLst>
  <p:notesMasterIdLst>
    <p:notesMasterId r:id="rId15"/>
  </p:notesMasterIdLst>
  <p:handoutMasterIdLst>
    <p:handoutMasterId r:id="rId16"/>
  </p:handoutMasterIdLst>
  <p:sldIdLst>
    <p:sldId id="528" r:id="rId2"/>
    <p:sldId id="529" r:id="rId3"/>
    <p:sldId id="533" r:id="rId4"/>
    <p:sldId id="534" r:id="rId5"/>
    <p:sldId id="535" r:id="rId6"/>
    <p:sldId id="537" r:id="rId7"/>
    <p:sldId id="538" r:id="rId8"/>
    <p:sldId id="539" r:id="rId9"/>
    <p:sldId id="540" r:id="rId10"/>
    <p:sldId id="541" r:id="rId11"/>
    <p:sldId id="544" r:id="rId12"/>
    <p:sldId id="545" r:id="rId13"/>
    <p:sldId id="346" r:id="rId14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90" autoAdjust="0"/>
    <p:restoredTop sz="96730" autoAdjust="0"/>
  </p:normalViewPr>
  <p:slideViewPr>
    <p:cSldViewPr snapToGrid="0" snapToObjects="1">
      <p:cViewPr varScale="1">
        <p:scale>
          <a:sx n="123" d="100"/>
          <a:sy n="123" d="100"/>
        </p:scale>
        <p:origin x="150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639E29-B844-4AC2-A071-A10FF193D40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06C277-96F2-4CDA-8C71-7D6BBF992A28}">
      <dgm:prSet phldrT="[Текст]"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pPr>
            <a:buNone/>
          </a:pPr>
          <a:r>
            <a:rPr lang="ru-RU" sz="1400" b="1" cap="all" baseline="0" dirty="0">
              <a:solidFill>
                <a:schemeClr val="tx1"/>
              </a:solidFill>
              <a:latin typeface="Times New Roman" panose="02020603050405020304" pitchFamily="18" charset="0"/>
            </a:rPr>
            <a:t>Решение:</a:t>
          </a:r>
          <a:endParaRPr lang="ru-RU" sz="1400" cap="all" baseline="0" dirty="0">
            <a:solidFill>
              <a:schemeClr val="tx1"/>
            </a:solidFill>
          </a:endParaRPr>
        </a:p>
      </dgm:t>
    </dgm:pt>
    <dgm:pt modelId="{B02AB518-1A8F-44E3-B26D-0982F7F647F3}" type="parTrans" cxnId="{55BAFB80-2093-4970-99C7-1445AB93E578}">
      <dgm:prSet/>
      <dgm:spPr/>
      <dgm:t>
        <a:bodyPr/>
        <a:lstStyle/>
        <a:p>
          <a:endParaRPr lang="ru-RU"/>
        </a:p>
      </dgm:t>
    </dgm:pt>
    <dgm:pt modelId="{18D41C33-DB84-4CAA-ADFA-60F3E25CA676}" type="sibTrans" cxnId="{55BAFB80-2093-4970-99C7-1445AB93E578}">
      <dgm:prSet/>
      <dgm:spPr/>
      <dgm:t>
        <a:bodyPr/>
        <a:lstStyle/>
        <a:p>
          <a:endParaRPr lang="ru-RU"/>
        </a:p>
      </dgm:t>
    </dgm:pt>
    <dgm:pt modelId="{F034E8F2-1E03-41B7-B7E9-AE66D0A3BCAD}">
      <dgm:prSet phldrT="[Текст]"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ru-RU" sz="1400" b="1" cap="all" baseline="0" dirty="0">
              <a:solidFill>
                <a:schemeClr val="tx1"/>
              </a:solidFill>
              <a:latin typeface="Times New Roman" panose="02020603050405020304" pitchFamily="18" charset="0"/>
            </a:rPr>
            <a:t>Идеальное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</a:rPr>
            <a:t> </a:t>
          </a:r>
        </a:p>
        <a:p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</a:rPr>
            <a:t>легализация рецензирования</a:t>
          </a:r>
          <a:endParaRPr lang="ru-RU" sz="1400" cap="all" baseline="0" dirty="0">
            <a:solidFill>
              <a:schemeClr val="tx1"/>
            </a:solidFill>
          </a:endParaRPr>
        </a:p>
      </dgm:t>
    </dgm:pt>
    <dgm:pt modelId="{965251AF-DD61-4C45-B59B-6873EE36673E}" type="parTrans" cxnId="{4227DBDA-EB5A-4CE2-9D57-0F45B0606984}">
      <dgm:prSet/>
      <dgm:spPr/>
      <dgm:t>
        <a:bodyPr/>
        <a:lstStyle/>
        <a:p>
          <a:endParaRPr lang="ru-RU"/>
        </a:p>
      </dgm:t>
    </dgm:pt>
    <dgm:pt modelId="{6987E653-EB72-4D72-8068-2DE600F3FDB4}" type="sibTrans" cxnId="{4227DBDA-EB5A-4CE2-9D57-0F45B0606984}">
      <dgm:prSet/>
      <dgm:spPr/>
      <dgm:t>
        <a:bodyPr/>
        <a:lstStyle/>
        <a:p>
          <a:endParaRPr lang="ru-RU"/>
        </a:p>
      </dgm:t>
    </dgm:pt>
    <dgm:pt modelId="{6B101C57-683F-4169-AC44-76FC48484B32}">
      <dgm:prSet phldrT="[Текст]"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ru-RU" sz="1400" b="1" cap="all" baseline="0" dirty="0">
              <a:solidFill>
                <a:schemeClr val="tx1"/>
              </a:solidFill>
              <a:latin typeface="Times New Roman" panose="02020603050405020304" pitchFamily="18" charset="0"/>
            </a:rPr>
            <a:t>реальное</a:t>
          </a:r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</a:rPr>
            <a:t> </a:t>
          </a:r>
        </a:p>
        <a:p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</a:rPr>
            <a:t>формирование судебной практики</a:t>
          </a:r>
          <a:endParaRPr lang="ru-RU" sz="1400" cap="all" baseline="0" dirty="0">
            <a:solidFill>
              <a:schemeClr val="tx1"/>
            </a:solidFill>
          </a:endParaRPr>
        </a:p>
      </dgm:t>
    </dgm:pt>
    <dgm:pt modelId="{71541023-603D-4C2F-B5C8-C3F36F1D69EF}" type="parTrans" cxnId="{7162AE2D-057C-480B-A0B0-04255E1A0B11}">
      <dgm:prSet/>
      <dgm:spPr/>
      <dgm:t>
        <a:bodyPr/>
        <a:lstStyle/>
        <a:p>
          <a:endParaRPr lang="ru-RU"/>
        </a:p>
      </dgm:t>
    </dgm:pt>
    <dgm:pt modelId="{8BF8B684-4F83-4D38-99A8-CFDB21BB35AB}" type="sibTrans" cxnId="{7162AE2D-057C-480B-A0B0-04255E1A0B11}">
      <dgm:prSet/>
      <dgm:spPr/>
      <dgm:t>
        <a:bodyPr/>
        <a:lstStyle/>
        <a:p>
          <a:endParaRPr lang="ru-RU"/>
        </a:p>
      </dgm:t>
    </dgm:pt>
    <dgm:pt modelId="{8C7C9148-B8DA-4303-BFE2-C4DFC30F7E66}" type="pres">
      <dgm:prSet presAssocID="{F2639E29-B844-4AC2-A071-A10FF193D40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5C47FA1-E81E-49AF-B841-3024E057C088}" type="pres">
      <dgm:prSet presAssocID="{E406C277-96F2-4CDA-8C71-7D6BBF992A28}" presName="hierRoot1" presStyleCnt="0">
        <dgm:presLayoutVars>
          <dgm:hierBranch val="init"/>
        </dgm:presLayoutVars>
      </dgm:prSet>
      <dgm:spPr/>
    </dgm:pt>
    <dgm:pt modelId="{D30BF6F1-F165-46F8-BB4F-1E73756BCBF4}" type="pres">
      <dgm:prSet presAssocID="{E406C277-96F2-4CDA-8C71-7D6BBF992A28}" presName="rootComposite1" presStyleCnt="0"/>
      <dgm:spPr/>
    </dgm:pt>
    <dgm:pt modelId="{117F733A-AC7A-40EB-8FCD-C74532D0C89C}" type="pres">
      <dgm:prSet presAssocID="{E406C277-96F2-4CDA-8C71-7D6BBF992A28}" presName="rootText1" presStyleLbl="node0" presStyleIdx="0" presStyleCnt="1" custScaleX="204055" custScaleY="21071">
        <dgm:presLayoutVars>
          <dgm:chPref val="3"/>
        </dgm:presLayoutVars>
      </dgm:prSet>
      <dgm:spPr/>
    </dgm:pt>
    <dgm:pt modelId="{0CFE7AFC-01BD-4775-9D19-53B71C7E0095}" type="pres">
      <dgm:prSet presAssocID="{E406C277-96F2-4CDA-8C71-7D6BBF992A28}" presName="rootConnector1" presStyleLbl="node1" presStyleIdx="0" presStyleCnt="0"/>
      <dgm:spPr/>
    </dgm:pt>
    <dgm:pt modelId="{A15D1B47-3779-4A4D-A3A5-2EFBE1F679D2}" type="pres">
      <dgm:prSet presAssocID="{E406C277-96F2-4CDA-8C71-7D6BBF992A28}" presName="hierChild2" presStyleCnt="0"/>
      <dgm:spPr/>
    </dgm:pt>
    <dgm:pt modelId="{5A565CC3-1D31-4F51-8F08-15D74921A81E}" type="pres">
      <dgm:prSet presAssocID="{965251AF-DD61-4C45-B59B-6873EE36673E}" presName="Name37" presStyleLbl="parChTrans1D2" presStyleIdx="0" presStyleCnt="2"/>
      <dgm:spPr/>
    </dgm:pt>
    <dgm:pt modelId="{D472C5BC-691A-44B1-BA9F-AB0ABA9D4E25}" type="pres">
      <dgm:prSet presAssocID="{F034E8F2-1E03-41B7-B7E9-AE66D0A3BCAD}" presName="hierRoot2" presStyleCnt="0">
        <dgm:presLayoutVars>
          <dgm:hierBranch val="init"/>
        </dgm:presLayoutVars>
      </dgm:prSet>
      <dgm:spPr/>
    </dgm:pt>
    <dgm:pt modelId="{0E194A50-CCFD-4239-9D84-1565DD34ABB9}" type="pres">
      <dgm:prSet presAssocID="{F034E8F2-1E03-41B7-B7E9-AE66D0A3BCAD}" presName="rootComposite" presStyleCnt="0"/>
      <dgm:spPr/>
    </dgm:pt>
    <dgm:pt modelId="{4B411A00-A6D5-40DC-BC62-D47A512BF422}" type="pres">
      <dgm:prSet presAssocID="{F034E8F2-1E03-41B7-B7E9-AE66D0A3BCAD}" presName="rootText" presStyleLbl="node2" presStyleIdx="0" presStyleCnt="2" custScaleX="142438" custScaleY="40676" custLinFactNeighborX="-53" custLinFactNeighborY="-15383">
        <dgm:presLayoutVars>
          <dgm:chPref val="3"/>
        </dgm:presLayoutVars>
      </dgm:prSet>
      <dgm:spPr/>
    </dgm:pt>
    <dgm:pt modelId="{9DAA859B-0FA9-4FA2-942D-BF17B8A2B5A7}" type="pres">
      <dgm:prSet presAssocID="{F034E8F2-1E03-41B7-B7E9-AE66D0A3BCAD}" presName="rootConnector" presStyleLbl="node2" presStyleIdx="0" presStyleCnt="2"/>
      <dgm:spPr/>
    </dgm:pt>
    <dgm:pt modelId="{9FECCBCE-01B8-4931-8899-CD5DFDDA3F61}" type="pres">
      <dgm:prSet presAssocID="{F034E8F2-1E03-41B7-B7E9-AE66D0A3BCAD}" presName="hierChild4" presStyleCnt="0"/>
      <dgm:spPr/>
    </dgm:pt>
    <dgm:pt modelId="{A3BDC916-8AE2-4778-9367-4AD6A2CE5BB8}" type="pres">
      <dgm:prSet presAssocID="{F034E8F2-1E03-41B7-B7E9-AE66D0A3BCAD}" presName="hierChild5" presStyleCnt="0"/>
      <dgm:spPr/>
    </dgm:pt>
    <dgm:pt modelId="{0C84DD76-F5BF-4ABC-9D3B-1F1B36CCBA83}" type="pres">
      <dgm:prSet presAssocID="{71541023-603D-4C2F-B5C8-C3F36F1D69EF}" presName="Name37" presStyleLbl="parChTrans1D2" presStyleIdx="1" presStyleCnt="2"/>
      <dgm:spPr/>
    </dgm:pt>
    <dgm:pt modelId="{9DC7AF9E-7C31-4B99-A6A6-5040F8DBB460}" type="pres">
      <dgm:prSet presAssocID="{6B101C57-683F-4169-AC44-76FC48484B32}" presName="hierRoot2" presStyleCnt="0">
        <dgm:presLayoutVars>
          <dgm:hierBranch val="init"/>
        </dgm:presLayoutVars>
      </dgm:prSet>
      <dgm:spPr/>
    </dgm:pt>
    <dgm:pt modelId="{78BE340E-B2B3-4C54-A538-39F33E01ECAA}" type="pres">
      <dgm:prSet presAssocID="{6B101C57-683F-4169-AC44-76FC48484B32}" presName="rootComposite" presStyleCnt="0"/>
      <dgm:spPr/>
    </dgm:pt>
    <dgm:pt modelId="{CE45731B-CD11-476C-AE1F-336966A20DA3}" type="pres">
      <dgm:prSet presAssocID="{6B101C57-683F-4169-AC44-76FC48484B32}" presName="rootText" presStyleLbl="node2" presStyleIdx="1" presStyleCnt="2" custScaleX="144400" custScaleY="40676" custLinFactNeighborX="12345" custLinFactNeighborY="-15383">
        <dgm:presLayoutVars>
          <dgm:chPref val="3"/>
        </dgm:presLayoutVars>
      </dgm:prSet>
      <dgm:spPr/>
    </dgm:pt>
    <dgm:pt modelId="{3EF31CA2-B75C-47F8-9510-62138B447059}" type="pres">
      <dgm:prSet presAssocID="{6B101C57-683F-4169-AC44-76FC48484B32}" presName="rootConnector" presStyleLbl="node2" presStyleIdx="1" presStyleCnt="2"/>
      <dgm:spPr/>
    </dgm:pt>
    <dgm:pt modelId="{6E185A2A-2D16-451C-B96A-73B4B75990AC}" type="pres">
      <dgm:prSet presAssocID="{6B101C57-683F-4169-AC44-76FC48484B32}" presName="hierChild4" presStyleCnt="0"/>
      <dgm:spPr/>
    </dgm:pt>
    <dgm:pt modelId="{F49CE44A-D4D7-4744-BF8E-2F10E2AE51C1}" type="pres">
      <dgm:prSet presAssocID="{6B101C57-683F-4169-AC44-76FC48484B32}" presName="hierChild5" presStyleCnt="0"/>
      <dgm:spPr/>
    </dgm:pt>
    <dgm:pt modelId="{0BEEC56B-B6AD-4595-8DBC-C256AE50E28E}" type="pres">
      <dgm:prSet presAssocID="{E406C277-96F2-4CDA-8C71-7D6BBF992A28}" presName="hierChild3" presStyleCnt="0"/>
      <dgm:spPr/>
    </dgm:pt>
  </dgm:ptLst>
  <dgm:cxnLst>
    <dgm:cxn modelId="{D5393E09-ACB8-4FC8-97AF-9AE93958A356}" type="presOf" srcId="{6B101C57-683F-4169-AC44-76FC48484B32}" destId="{CE45731B-CD11-476C-AE1F-336966A20DA3}" srcOrd="0" destOrd="0" presId="urn:microsoft.com/office/officeart/2005/8/layout/orgChart1"/>
    <dgm:cxn modelId="{A345380E-C244-44BD-8765-C55DA05CAFCD}" type="presOf" srcId="{71541023-603D-4C2F-B5C8-C3F36F1D69EF}" destId="{0C84DD76-F5BF-4ABC-9D3B-1F1B36CCBA83}" srcOrd="0" destOrd="0" presId="urn:microsoft.com/office/officeart/2005/8/layout/orgChart1"/>
    <dgm:cxn modelId="{FB0AFC19-FE8E-41F5-9032-3E08C495CF19}" type="presOf" srcId="{F2639E29-B844-4AC2-A071-A10FF193D405}" destId="{8C7C9148-B8DA-4303-BFE2-C4DFC30F7E66}" srcOrd="0" destOrd="0" presId="urn:microsoft.com/office/officeart/2005/8/layout/orgChart1"/>
    <dgm:cxn modelId="{7162AE2D-057C-480B-A0B0-04255E1A0B11}" srcId="{E406C277-96F2-4CDA-8C71-7D6BBF992A28}" destId="{6B101C57-683F-4169-AC44-76FC48484B32}" srcOrd="1" destOrd="0" parTransId="{71541023-603D-4C2F-B5C8-C3F36F1D69EF}" sibTransId="{8BF8B684-4F83-4D38-99A8-CFDB21BB35AB}"/>
    <dgm:cxn modelId="{FD329530-FCC4-4A8E-9D73-C8D0C71581A0}" type="presOf" srcId="{6B101C57-683F-4169-AC44-76FC48484B32}" destId="{3EF31CA2-B75C-47F8-9510-62138B447059}" srcOrd="1" destOrd="0" presId="urn:microsoft.com/office/officeart/2005/8/layout/orgChart1"/>
    <dgm:cxn modelId="{2D3ED531-C3A7-4110-804B-79893952D80D}" type="presOf" srcId="{965251AF-DD61-4C45-B59B-6873EE36673E}" destId="{5A565CC3-1D31-4F51-8F08-15D74921A81E}" srcOrd="0" destOrd="0" presId="urn:microsoft.com/office/officeart/2005/8/layout/orgChart1"/>
    <dgm:cxn modelId="{55C9CD57-6AFE-41A3-B584-EE3D7DF5FD4D}" type="presOf" srcId="{F034E8F2-1E03-41B7-B7E9-AE66D0A3BCAD}" destId="{9DAA859B-0FA9-4FA2-942D-BF17B8A2B5A7}" srcOrd="1" destOrd="0" presId="urn:microsoft.com/office/officeart/2005/8/layout/orgChart1"/>
    <dgm:cxn modelId="{AE13947F-DC93-478F-ACE3-0A1E35E200A6}" type="presOf" srcId="{E406C277-96F2-4CDA-8C71-7D6BBF992A28}" destId="{117F733A-AC7A-40EB-8FCD-C74532D0C89C}" srcOrd="0" destOrd="0" presId="urn:microsoft.com/office/officeart/2005/8/layout/orgChart1"/>
    <dgm:cxn modelId="{55BAFB80-2093-4970-99C7-1445AB93E578}" srcId="{F2639E29-B844-4AC2-A071-A10FF193D405}" destId="{E406C277-96F2-4CDA-8C71-7D6BBF992A28}" srcOrd="0" destOrd="0" parTransId="{B02AB518-1A8F-44E3-B26D-0982F7F647F3}" sibTransId="{18D41C33-DB84-4CAA-ADFA-60F3E25CA676}"/>
    <dgm:cxn modelId="{54544390-A6FE-4427-BA15-BE509F91AB18}" type="presOf" srcId="{E406C277-96F2-4CDA-8C71-7D6BBF992A28}" destId="{0CFE7AFC-01BD-4775-9D19-53B71C7E0095}" srcOrd="1" destOrd="0" presId="urn:microsoft.com/office/officeart/2005/8/layout/orgChart1"/>
    <dgm:cxn modelId="{4227DBDA-EB5A-4CE2-9D57-0F45B0606984}" srcId="{E406C277-96F2-4CDA-8C71-7D6BBF992A28}" destId="{F034E8F2-1E03-41B7-B7E9-AE66D0A3BCAD}" srcOrd="0" destOrd="0" parTransId="{965251AF-DD61-4C45-B59B-6873EE36673E}" sibTransId="{6987E653-EB72-4D72-8068-2DE600F3FDB4}"/>
    <dgm:cxn modelId="{ADA1D8F3-6D28-43D3-8EDE-0E35AB285B8E}" type="presOf" srcId="{F034E8F2-1E03-41B7-B7E9-AE66D0A3BCAD}" destId="{4B411A00-A6D5-40DC-BC62-D47A512BF422}" srcOrd="0" destOrd="0" presId="urn:microsoft.com/office/officeart/2005/8/layout/orgChart1"/>
    <dgm:cxn modelId="{EF13B6FF-4914-484D-A4C8-06B13FB7414E}" type="presParOf" srcId="{8C7C9148-B8DA-4303-BFE2-C4DFC30F7E66}" destId="{95C47FA1-E81E-49AF-B841-3024E057C088}" srcOrd="0" destOrd="0" presId="urn:microsoft.com/office/officeart/2005/8/layout/orgChart1"/>
    <dgm:cxn modelId="{32E3AB88-0345-4B31-A52E-DCB742EE0F21}" type="presParOf" srcId="{95C47FA1-E81E-49AF-B841-3024E057C088}" destId="{D30BF6F1-F165-46F8-BB4F-1E73756BCBF4}" srcOrd="0" destOrd="0" presId="urn:microsoft.com/office/officeart/2005/8/layout/orgChart1"/>
    <dgm:cxn modelId="{55387501-7021-4452-9FBB-34A6940B7D3F}" type="presParOf" srcId="{D30BF6F1-F165-46F8-BB4F-1E73756BCBF4}" destId="{117F733A-AC7A-40EB-8FCD-C74532D0C89C}" srcOrd="0" destOrd="0" presId="urn:microsoft.com/office/officeart/2005/8/layout/orgChart1"/>
    <dgm:cxn modelId="{F9F278DF-C34B-4B8D-9B07-21E2CDE49DB5}" type="presParOf" srcId="{D30BF6F1-F165-46F8-BB4F-1E73756BCBF4}" destId="{0CFE7AFC-01BD-4775-9D19-53B71C7E0095}" srcOrd="1" destOrd="0" presId="urn:microsoft.com/office/officeart/2005/8/layout/orgChart1"/>
    <dgm:cxn modelId="{457CDF96-5B69-4578-BB4E-7A2FDFABB9EF}" type="presParOf" srcId="{95C47FA1-E81E-49AF-B841-3024E057C088}" destId="{A15D1B47-3779-4A4D-A3A5-2EFBE1F679D2}" srcOrd="1" destOrd="0" presId="urn:microsoft.com/office/officeart/2005/8/layout/orgChart1"/>
    <dgm:cxn modelId="{5793E3E2-3805-4E10-98C0-172C00F66693}" type="presParOf" srcId="{A15D1B47-3779-4A4D-A3A5-2EFBE1F679D2}" destId="{5A565CC3-1D31-4F51-8F08-15D74921A81E}" srcOrd="0" destOrd="0" presId="urn:microsoft.com/office/officeart/2005/8/layout/orgChart1"/>
    <dgm:cxn modelId="{C76814CA-36FF-4617-A0FF-67CF73F2ECFF}" type="presParOf" srcId="{A15D1B47-3779-4A4D-A3A5-2EFBE1F679D2}" destId="{D472C5BC-691A-44B1-BA9F-AB0ABA9D4E25}" srcOrd="1" destOrd="0" presId="urn:microsoft.com/office/officeart/2005/8/layout/orgChart1"/>
    <dgm:cxn modelId="{29E287CC-3EC8-4004-BD30-36AEFAB6A899}" type="presParOf" srcId="{D472C5BC-691A-44B1-BA9F-AB0ABA9D4E25}" destId="{0E194A50-CCFD-4239-9D84-1565DD34ABB9}" srcOrd="0" destOrd="0" presId="urn:microsoft.com/office/officeart/2005/8/layout/orgChart1"/>
    <dgm:cxn modelId="{87A5A9F1-D66D-428D-AE9C-C2E3E5EF70EF}" type="presParOf" srcId="{0E194A50-CCFD-4239-9D84-1565DD34ABB9}" destId="{4B411A00-A6D5-40DC-BC62-D47A512BF422}" srcOrd="0" destOrd="0" presId="urn:microsoft.com/office/officeart/2005/8/layout/orgChart1"/>
    <dgm:cxn modelId="{BC0CAB60-C275-4EC1-8964-06988C621DF0}" type="presParOf" srcId="{0E194A50-CCFD-4239-9D84-1565DD34ABB9}" destId="{9DAA859B-0FA9-4FA2-942D-BF17B8A2B5A7}" srcOrd="1" destOrd="0" presId="urn:microsoft.com/office/officeart/2005/8/layout/orgChart1"/>
    <dgm:cxn modelId="{8A43217F-50C1-48FC-BB43-3FB24C63B8BF}" type="presParOf" srcId="{D472C5BC-691A-44B1-BA9F-AB0ABA9D4E25}" destId="{9FECCBCE-01B8-4931-8899-CD5DFDDA3F61}" srcOrd="1" destOrd="0" presId="urn:microsoft.com/office/officeart/2005/8/layout/orgChart1"/>
    <dgm:cxn modelId="{2AAF7AEB-B078-4060-82CE-67B8B6DC60CF}" type="presParOf" srcId="{D472C5BC-691A-44B1-BA9F-AB0ABA9D4E25}" destId="{A3BDC916-8AE2-4778-9367-4AD6A2CE5BB8}" srcOrd="2" destOrd="0" presId="urn:microsoft.com/office/officeart/2005/8/layout/orgChart1"/>
    <dgm:cxn modelId="{2593FC5E-ECC6-4E41-BFA3-14B72E40C2A9}" type="presParOf" srcId="{A15D1B47-3779-4A4D-A3A5-2EFBE1F679D2}" destId="{0C84DD76-F5BF-4ABC-9D3B-1F1B36CCBA83}" srcOrd="2" destOrd="0" presId="urn:microsoft.com/office/officeart/2005/8/layout/orgChart1"/>
    <dgm:cxn modelId="{7031CD86-EFDD-4C42-942F-956FFF5A278B}" type="presParOf" srcId="{A15D1B47-3779-4A4D-A3A5-2EFBE1F679D2}" destId="{9DC7AF9E-7C31-4B99-A6A6-5040F8DBB460}" srcOrd="3" destOrd="0" presId="urn:microsoft.com/office/officeart/2005/8/layout/orgChart1"/>
    <dgm:cxn modelId="{DCF06469-A85E-45A0-9501-D72E935D03B8}" type="presParOf" srcId="{9DC7AF9E-7C31-4B99-A6A6-5040F8DBB460}" destId="{78BE340E-B2B3-4C54-A538-39F33E01ECAA}" srcOrd="0" destOrd="0" presId="urn:microsoft.com/office/officeart/2005/8/layout/orgChart1"/>
    <dgm:cxn modelId="{4BF32B16-43D1-47FD-8858-25251751397F}" type="presParOf" srcId="{78BE340E-B2B3-4C54-A538-39F33E01ECAA}" destId="{CE45731B-CD11-476C-AE1F-336966A20DA3}" srcOrd="0" destOrd="0" presId="urn:microsoft.com/office/officeart/2005/8/layout/orgChart1"/>
    <dgm:cxn modelId="{9138C309-45D6-434B-AEDD-11D55B1B7C56}" type="presParOf" srcId="{78BE340E-B2B3-4C54-A538-39F33E01ECAA}" destId="{3EF31CA2-B75C-47F8-9510-62138B447059}" srcOrd="1" destOrd="0" presId="urn:microsoft.com/office/officeart/2005/8/layout/orgChart1"/>
    <dgm:cxn modelId="{3563679A-0AA8-422B-ADF2-582F2E390B05}" type="presParOf" srcId="{9DC7AF9E-7C31-4B99-A6A6-5040F8DBB460}" destId="{6E185A2A-2D16-451C-B96A-73B4B75990AC}" srcOrd="1" destOrd="0" presId="urn:microsoft.com/office/officeart/2005/8/layout/orgChart1"/>
    <dgm:cxn modelId="{7A90BC90-04BF-4812-B5BE-5BB63474C83D}" type="presParOf" srcId="{9DC7AF9E-7C31-4B99-A6A6-5040F8DBB460}" destId="{F49CE44A-D4D7-4744-BF8E-2F10E2AE51C1}" srcOrd="2" destOrd="0" presId="urn:microsoft.com/office/officeart/2005/8/layout/orgChart1"/>
    <dgm:cxn modelId="{B70C2F66-1315-4D30-ADED-89BE2B2AC60A}" type="presParOf" srcId="{95C47FA1-E81E-49AF-B841-3024E057C088}" destId="{0BEEC56B-B6AD-4595-8DBC-C256AE50E28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84DD76-F5BF-4ABC-9D3B-1F1B36CCBA83}">
      <dsp:nvSpPr>
        <dsp:cNvPr id="0" name=""/>
        <dsp:cNvSpPr/>
      </dsp:nvSpPr>
      <dsp:spPr>
        <a:xfrm>
          <a:off x="3981175" y="498015"/>
          <a:ext cx="2114493" cy="344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611"/>
              </a:lnTo>
              <a:lnTo>
                <a:pt x="2114493" y="72611"/>
              </a:lnTo>
              <a:lnTo>
                <a:pt x="2114493" y="34408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565CC3-1D31-4F51-8F08-15D74921A81E}">
      <dsp:nvSpPr>
        <dsp:cNvPr id="0" name=""/>
        <dsp:cNvSpPr/>
      </dsp:nvSpPr>
      <dsp:spPr>
        <a:xfrm>
          <a:off x="1841653" y="498015"/>
          <a:ext cx="2139521" cy="344082"/>
        </a:xfrm>
        <a:custGeom>
          <a:avLst/>
          <a:gdLst/>
          <a:ahLst/>
          <a:cxnLst/>
          <a:rect l="0" t="0" r="0" b="0"/>
          <a:pathLst>
            <a:path>
              <a:moveTo>
                <a:pt x="2139521" y="0"/>
              </a:moveTo>
              <a:lnTo>
                <a:pt x="2139521" y="72611"/>
              </a:lnTo>
              <a:lnTo>
                <a:pt x="0" y="72611"/>
              </a:lnTo>
              <a:lnTo>
                <a:pt x="0" y="34408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F733A-AC7A-40EB-8FCD-C74532D0C89C}">
      <dsp:nvSpPr>
        <dsp:cNvPr id="0" name=""/>
        <dsp:cNvSpPr/>
      </dsp:nvSpPr>
      <dsp:spPr>
        <a:xfrm>
          <a:off x="1343324" y="225627"/>
          <a:ext cx="5275701" cy="272388"/>
        </a:xfrm>
        <a:prstGeom prst="rect">
          <a:avLst/>
        </a:prstGeom>
        <a:solidFill>
          <a:schemeClr val="bg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cap="all" baseline="0" dirty="0">
              <a:solidFill>
                <a:schemeClr val="tx1"/>
              </a:solidFill>
              <a:latin typeface="Times New Roman" panose="02020603050405020304" pitchFamily="18" charset="0"/>
            </a:rPr>
            <a:t>Решение:</a:t>
          </a:r>
          <a:endParaRPr lang="ru-RU" sz="1400" kern="1200" cap="all" baseline="0" dirty="0">
            <a:solidFill>
              <a:schemeClr val="tx1"/>
            </a:solidFill>
          </a:endParaRPr>
        </a:p>
      </dsp:txBody>
      <dsp:txXfrm>
        <a:off x="1343324" y="225627"/>
        <a:ext cx="5275701" cy="272388"/>
      </dsp:txXfrm>
    </dsp:sp>
    <dsp:sp modelId="{4B411A00-A6D5-40DC-BC62-D47A512BF422}">
      <dsp:nvSpPr>
        <dsp:cNvPr id="0" name=""/>
        <dsp:cNvSpPr/>
      </dsp:nvSpPr>
      <dsp:spPr>
        <a:xfrm>
          <a:off x="335" y="842097"/>
          <a:ext cx="3682636" cy="525824"/>
        </a:xfrm>
        <a:prstGeom prst="rect">
          <a:avLst/>
        </a:prstGeom>
        <a:solidFill>
          <a:schemeClr val="bg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cap="all" baseline="0" dirty="0">
              <a:solidFill>
                <a:schemeClr val="tx1"/>
              </a:solidFill>
              <a:latin typeface="Times New Roman" panose="02020603050405020304" pitchFamily="18" charset="0"/>
            </a:rPr>
            <a:t>Идеальное</a:t>
          </a:r>
          <a:r>
            <a:rPr lang="ru-RU" sz="1400" kern="1200" dirty="0">
              <a:solidFill>
                <a:schemeClr val="tx1"/>
              </a:solidFill>
              <a:latin typeface="Times New Roman" panose="02020603050405020304" pitchFamily="18" charset="0"/>
            </a:rPr>
            <a:t>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  <a:latin typeface="Times New Roman" panose="02020603050405020304" pitchFamily="18" charset="0"/>
            </a:rPr>
            <a:t>легализация рецензирования</a:t>
          </a:r>
          <a:endParaRPr lang="ru-RU" sz="1400" kern="1200" cap="all" baseline="0" dirty="0">
            <a:solidFill>
              <a:schemeClr val="tx1"/>
            </a:solidFill>
          </a:endParaRPr>
        </a:p>
      </dsp:txBody>
      <dsp:txXfrm>
        <a:off x="335" y="842097"/>
        <a:ext cx="3682636" cy="525824"/>
      </dsp:txXfrm>
    </dsp:sp>
    <dsp:sp modelId="{CE45731B-CD11-476C-AE1F-336966A20DA3}">
      <dsp:nvSpPr>
        <dsp:cNvPr id="0" name=""/>
        <dsp:cNvSpPr/>
      </dsp:nvSpPr>
      <dsp:spPr>
        <a:xfrm>
          <a:off x="4228987" y="842097"/>
          <a:ext cx="3733362" cy="525824"/>
        </a:xfrm>
        <a:prstGeom prst="rect">
          <a:avLst/>
        </a:prstGeom>
        <a:solidFill>
          <a:schemeClr val="bg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cap="all" baseline="0" dirty="0">
              <a:solidFill>
                <a:schemeClr val="tx1"/>
              </a:solidFill>
              <a:latin typeface="Times New Roman" panose="02020603050405020304" pitchFamily="18" charset="0"/>
            </a:rPr>
            <a:t>реальное</a:t>
          </a: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</a:rPr>
            <a:t>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  <a:latin typeface="Times New Roman" panose="02020603050405020304" pitchFamily="18" charset="0"/>
            </a:rPr>
            <a:t>формирование судебной практики</a:t>
          </a:r>
          <a:endParaRPr lang="ru-RU" sz="1400" kern="1200" cap="all" baseline="0" dirty="0">
            <a:solidFill>
              <a:schemeClr val="tx1"/>
            </a:solidFill>
          </a:endParaRPr>
        </a:p>
      </dsp:txBody>
      <dsp:txXfrm>
        <a:off x="4228987" y="842097"/>
        <a:ext cx="3733362" cy="5258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72666D9-6130-4DFA-96C6-F205E977A0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5" tIns="45723" rIns="91445" bIns="4572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9CDE63D-4BD6-4DF8-8D4E-32E00FE1E1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5" tIns="45723" rIns="91445" bIns="4572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5EBDDEF-63CD-45E4-8E86-3D6FD7B55A45}" type="datetimeFigureOut">
              <a:rPr lang="ru-RU"/>
              <a:pPr>
                <a:defRPr/>
              </a:pPr>
              <a:t>03.02.2022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AAF9BE2-D8D7-4BAA-9EF5-A1187DA07F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5" tIns="45723" rIns="91445" bIns="4572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EE0542C-92B7-4502-896D-BA50BF5508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5" tIns="45723" rIns="91445" bIns="4572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3ACE02BE-153E-48FB-9FA2-5B80CAB70C4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941D6A6-4AC8-4A85-BF2D-E22CECF606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5" tIns="45723" rIns="91445" bIns="45723" rtlCol="0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43754B6-DD8D-452C-ACBE-4DD32ACB606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5" tIns="45723" rIns="91445" bIns="45723" rtlCol="0"/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3721108-9DB4-4291-B28F-0C3631469A9B}" type="datetimeFigureOut">
              <a:rPr lang="ru-RU"/>
              <a:pPr>
                <a:defRPr/>
              </a:pPr>
              <a:t>03.02.2022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F679FCA6-6FBC-47F8-8DA2-1691BDFEFE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5" tIns="45723" rIns="91445" bIns="45723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E69EDC6B-708D-45EA-BC71-25E7E3CAD4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445" tIns="45723" rIns="91445" bIns="45723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14C5EE-C613-48B1-ADBB-ADF4C57099A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5" tIns="45723" rIns="91445" bIns="45723" rtlCol="0" anchor="b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1C325D-23BF-4950-86B7-FDD139ACD1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5" tIns="45723" rIns="91445" bIns="4572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BFD00EB-291A-4011-AF94-72877C73849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C65B0-539D-4A0A-A294-3FEDFB541814}" type="datetime1">
              <a:rPr lang="en-US" smtClean="0"/>
              <a:pPr>
                <a:defRPr/>
              </a:pPr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38F-CAC1-4CB2-9BEB-BFCAD38C2C3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9837498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C65B0-539D-4A0A-A294-3FEDFB541814}" type="datetime1">
              <a:rPr lang="en-US" smtClean="0"/>
              <a:pPr>
                <a:defRPr/>
              </a:pPr>
              <a:t>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38F-CAC1-4CB2-9BEB-BFCAD38C2C3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5772308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C65B0-539D-4A0A-A294-3FEDFB541814}" type="datetime1">
              <a:rPr lang="en-US" smtClean="0"/>
              <a:pPr>
                <a:defRPr/>
              </a:pPr>
              <a:t>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38F-CAC1-4CB2-9BEB-BFCAD38C2C3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925157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C65B0-539D-4A0A-A294-3FEDFB541814}" type="datetime1">
              <a:rPr lang="en-US" smtClean="0"/>
              <a:pPr>
                <a:defRPr/>
              </a:pPr>
              <a:t>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38F-CAC1-4CB2-9BEB-BFCAD38C2C38}" type="slidenum">
              <a:rPr lang="en-US" altLang="ru-RU" smtClean="0"/>
              <a:pPr/>
              <a:t>‹#›</a:t>
            </a:fld>
            <a:endParaRPr lang="en-US" alt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081334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C65B0-539D-4A0A-A294-3FEDFB541814}" type="datetime1">
              <a:rPr lang="en-US" smtClean="0"/>
              <a:pPr>
                <a:defRPr/>
              </a:pPr>
              <a:t>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38F-CAC1-4CB2-9BEB-BFCAD38C2C3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04451225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C65B0-539D-4A0A-A294-3FEDFB541814}" type="datetime1">
              <a:rPr lang="en-US" smtClean="0"/>
              <a:pPr>
                <a:defRPr/>
              </a:pPr>
              <a:t>2/3/2022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38F-CAC1-4CB2-9BEB-BFCAD38C2C3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360859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C65B0-539D-4A0A-A294-3FEDFB541814}" type="datetime1">
              <a:rPr lang="en-US" smtClean="0"/>
              <a:pPr>
                <a:defRPr/>
              </a:pPr>
              <a:t>2/3/2022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38F-CAC1-4CB2-9BEB-BFCAD38C2C3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9398333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C65B0-539D-4A0A-A294-3FEDFB541814}" type="datetime1">
              <a:rPr lang="en-US" smtClean="0"/>
              <a:pPr>
                <a:defRPr/>
              </a:pPr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38F-CAC1-4CB2-9BEB-BFCAD38C2C3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72228148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C65B0-539D-4A0A-A294-3FEDFB541814}" type="datetime1">
              <a:rPr lang="en-US" smtClean="0"/>
              <a:pPr>
                <a:defRPr/>
              </a:pPr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38F-CAC1-4CB2-9BEB-BFCAD38C2C3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106327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C65B0-539D-4A0A-A294-3FEDFB541814}" type="datetime1">
              <a:rPr lang="en-US" smtClean="0"/>
              <a:pPr>
                <a:defRPr/>
              </a:pPr>
              <a:t>2/3/2022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38F-CAC1-4CB2-9BEB-BFCAD38C2C3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9468044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C65B0-539D-4A0A-A294-3FEDFB541814}" type="datetime1">
              <a:rPr lang="en-US" smtClean="0"/>
              <a:pPr>
                <a:defRPr/>
              </a:pPr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38F-CAC1-4CB2-9BEB-BFCAD38C2C3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8021874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C65B0-539D-4A0A-A294-3FEDFB541814}" type="datetime1">
              <a:rPr lang="en-US" smtClean="0"/>
              <a:pPr>
                <a:defRPr/>
              </a:pPr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38F-CAC1-4CB2-9BEB-BFCAD38C2C3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7245820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C65B0-539D-4A0A-A294-3FEDFB541814}" type="datetime1">
              <a:rPr lang="en-US" smtClean="0"/>
              <a:pPr>
                <a:defRPr/>
              </a:pPr>
              <a:t>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38F-CAC1-4CB2-9BEB-BFCAD38C2C3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9123814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C65B0-539D-4A0A-A294-3FEDFB541814}" type="datetime1">
              <a:rPr lang="en-US" smtClean="0"/>
              <a:pPr>
                <a:defRPr/>
              </a:pPr>
              <a:t>2/3/2022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38F-CAC1-4CB2-9BEB-BFCAD38C2C3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98657542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C65B0-539D-4A0A-A294-3FEDFB541814}" type="datetime1">
              <a:rPr lang="en-US" smtClean="0"/>
              <a:pPr>
                <a:defRPr/>
              </a:pPr>
              <a:t>2/3/2022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38F-CAC1-4CB2-9BEB-BFCAD38C2C3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8850497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C65B0-539D-4A0A-A294-3FEDFB541814}" type="datetime1">
              <a:rPr lang="en-US" smtClean="0"/>
              <a:pPr>
                <a:defRPr/>
              </a:pPr>
              <a:t>2/3/2022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38F-CAC1-4CB2-9BEB-BFCAD38C2C3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9979928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C65B0-539D-4A0A-A294-3FEDFB541814}" type="datetime1">
              <a:rPr lang="en-US" smtClean="0"/>
              <a:pPr>
                <a:defRPr/>
              </a:pPr>
              <a:t>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38F-CAC1-4CB2-9BEB-BFCAD38C2C3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2180416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C65B0-539D-4A0A-A294-3FEDFB541814}" type="datetime1">
              <a:rPr lang="en-US" smtClean="0"/>
              <a:pPr>
                <a:defRPr/>
              </a:pPr>
              <a:t>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038F-CAC1-4CB2-9BEB-BFCAD38C2C3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8306674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5EC65B0-539D-4A0A-A294-3FEDFB541814}" type="datetime1">
              <a:rPr lang="en-US" smtClean="0"/>
              <a:pPr>
                <a:defRPr/>
              </a:pPr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2C1038F-CAC1-4CB2-9BEB-BFCAD38C2C3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4675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9BCDBDF7-9240-4120-921A-D34C8291CD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25" y="1881188"/>
            <a:ext cx="9115425" cy="1853904"/>
          </a:xfrm>
        </p:spPr>
        <p:txBody>
          <a:bodyPr/>
          <a:lstStyle/>
          <a:p>
            <a:pPr defTabSz="914400"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Выпускная квалификационная работа на тему: </a:t>
            </a:r>
            <a:br>
              <a:rPr lang="ru-RU" altLang="ru-RU" sz="2400" b="1" dirty="0">
                <a:solidFill>
                  <a:srgbClr val="0070C0"/>
                </a:solidFill>
                <a:cs typeface="Arial" panose="020B0604020202020204" pitchFamily="34" charset="0"/>
              </a:rPr>
            </a:b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Практика рецензирования судебно-оценочных экспертиз»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9" name="Rectangle 3">
            <a:extLst>
              <a:ext uri="{FF2B5EF4-FFF2-40B4-BE49-F238E27FC236}">
                <a16:creationId xmlns:a16="http://schemas.microsoft.com/office/drawing/2014/main" id="{40A4228C-97FD-4EA9-AD3C-E22D7496852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76375" y="6497638"/>
            <a:ext cx="6429375" cy="360362"/>
          </a:xfrm>
        </p:spPr>
        <p:txBody>
          <a:bodyPr>
            <a:normAutofit fontScale="92500" lnSpcReduction="10000"/>
          </a:bodyPr>
          <a:lstStyle/>
          <a:p>
            <a:pPr defTabSz="914400" eaLnBrk="1" hangingPunct="1">
              <a:spcBef>
                <a:spcPct val="0"/>
              </a:spcBef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Москва, 2022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6F4C22A-97F4-4A27-A24F-90A28EE345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639071"/>
              </p:ext>
            </p:extLst>
          </p:nvPr>
        </p:nvGraphicFramePr>
        <p:xfrm>
          <a:off x="11113" y="19050"/>
          <a:ext cx="9132887" cy="1133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0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822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33475"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 marL="91448" marR="91448"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endParaRPr lang="ru-RU" sz="600" dirty="0">
                        <a:solidFill>
                          <a:srgbClr val="C00000"/>
                        </a:solidFill>
                      </a:endParaRPr>
                    </a:p>
                    <a:p>
                      <a:pPr algn="ctr">
                        <a:spcBef>
                          <a:spcPts val="0"/>
                        </a:spcBef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/>
                          <a:ea typeface="+mj-ea"/>
                          <a:cs typeface="+mj-cs"/>
                        </a:rPr>
                        <a:t>ФГБОУ ВО «Российский экономический университет</a:t>
                      </a:r>
                      <a:b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/>
                          <a:ea typeface="+mj-ea"/>
                          <a:cs typeface="+mj-cs"/>
                        </a:rPr>
                      </a:b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/>
                          <a:ea typeface="+mj-ea"/>
                          <a:cs typeface="+mj-cs"/>
                        </a:rPr>
                        <a:t>им. Г.В. Плеханова»</a:t>
                      </a:r>
                      <a:b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/>
                          <a:ea typeface="+mj-ea"/>
                          <a:cs typeface="+mj-cs"/>
                        </a:rPr>
                      </a:b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/>
                          <a:ea typeface="+mj-ea"/>
                          <a:cs typeface="+mj-cs"/>
                        </a:rPr>
                        <a:t>факультет дистанционного образования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 marL="91448" marR="91448"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27F6843-0FB8-4020-80D2-01CA27183A14}"/>
              </a:ext>
            </a:extLst>
          </p:cNvPr>
          <p:cNvCxnSpPr/>
          <p:nvPr/>
        </p:nvCxnSpPr>
        <p:spPr>
          <a:xfrm>
            <a:off x="0" y="1146175"/>
            <a:ext cx="916146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10" name="Прямоугольник 1">
            <a:extLst>
              <a:ext uri="{FF2B5EF4-FFF2-40B4-BE49-F238E27FC236}">
                <a16:creationId xmlns:a16="http://schemas.microsoft.com/office/drawing/2014/main" id="{178B28CD-5D1D-4BEE-9ED2-58713DAB6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75" y="5176838"/>
            <a:ext cx="75850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Магистрант: Колосов Дмитрий Николаевич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Научный руководитель: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к.э.н., доцент</a:t>
            </a:r>
            <a:r>
              <a:rPr lang="ru-RU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Шибаев Сергей Рафаилович</a:t>
            </a:r>
            <a:endParaRPr lang="ru-RU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B0ECC7B-4FF6-491E-8594-077703E4F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94053"/>
            <a:ext cx="1136709" cy="1045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EBDA5-77D4-4C19-BCC9-9D1F738B8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180" y="289392"/>
            <a:ext cx="8229600" cy="779247"/>
          </a:xfrm>
        </p:spPr>
        <p:txBody>
          <a:bodyPr>
            <a:normAutofit/>
          </a:bodyPr>
          <a:lstStyle/>
          <a:p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Рекомендации по порядку проведения рецензирования и форме рецензии.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1186FC0-7549-46DB-A94D-FC7A123BE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220" y="1925664"/>
            <a:ext cx="8229600" cy="3006671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Особенности: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1800" cap="none" dirty="0">
                <a:latin typeface="Times New Roman" panose="02020603050405020304" pitchFamily="18" charset="0"/>
                <a:ea typeface="Calibri" panose="020F0502020204030204" pitchFamily="34" charset="0"/>
              </a:rPr>
              <a:t>Основа – рецензии судебно-оценочных экспертиз выполненные автором на протяжении последних трех лет.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cap="none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  Особое внимание процессуальной стороне вопроса.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cap="none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Предлагается форма письменной консультации специалиста (рецензии), апробированная на практике на протяжении последних 3 лет.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b="1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DB1D40-3029-4FD9-B5BA-6E7612260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3639" y="6492875"/>
            <a:ext cx="573161" cy="365125"/>
          </a:xfrm>
        </p:spPr>
        <p:txBody>
          <a:bodyPr/>
          <a:lstStyle/>
          <a:p>
            <a:fld id="{2A9A9A96-862B-4E85-8C17-6708E82ACE58}" type="slidenum">
              <a:rPr lang="en-US" altLang="ru-RU" smtClean="0"/>
              <a:pPr/>
              <a:t>10</a:t>
            </a:fld>
            <a:endParaRPr lang="en-US" altLang="ru-RU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F7312C5-3A01-4050-B8DA-B2DB3387E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320"/>
            <a:ext cx="984141" cy="90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179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EBDA5-77D4-4C19-BCC9-9D1F738B8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9247"/>
          </a:xfrm>
        </p:spPr>
        <p:txBody>
          <a:bodyPr/>
          <a:lstStyle/>
          <a:p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Итоги.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1186FC0-7549-46DB-A94D-FC7A123BE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220" y="1053885"/>
            <a:ext cx="8229600" cy="538400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cap="none" dirty="0">
                <a:latin typeface="Times New Roman" panose="02020603050405020304" pitchFamily="18" charset="0"/>
                <a:ea typeface="Calibri" panose="020F0502020204030204" pitchFamily="34" charset="0"/>
              </a:rPr>
              <a:t>1. </a:t>
            </a: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Институт рецензирования существует, активно используется в судебных процессах, но не оформлен с юридической точки зрения.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cap="none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Ключевая проблема рецензирования - отсутствие правового статуса у института рецензирования.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cap="none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Сложился порядок составления и форма рецензии, но необходимо расширять участие рецензента в судебном процессе.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cap="none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cap="none" dirty="0">
                <a:latin typeface="Times New Roman" panose="02020603050405020304" pitchFamily="18" charset="0"/>
                <a:ea typeface="Calibri" panose="020F0502020204030204" pitchFamily="34" charset="0"/>
              </a:rPr>
              <a:t>4. </a:t>
            </a: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Исходя из анализа ошибок в судебно-оценочных экспертизах, выявленных в процессе рецензирования, необходимо обращать внимание на ошибки в заключениях экспертов, связанные с процессуальными аспектами.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b="1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DB1D40-3029-4FD9-B5BA-6E7612260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3639" y="6492875"/>
            <a:ext cx="573161" cy="365125"/>
          </a:xfrm>
        </p:spPr>
        <p:txBody>
          <a:bodyPr/>
          <a:lstStyle/>
          <a:p>
            <a:fld id="{2A9A9A96-862B-4E85-8C17-6708E82ACE58}" type="slidenum">
              <a:rPr lang="en-US" altLang="ru-RU" smtClean="0"/>
              <a:pPr/>
              <a:t>11</a:t>
            </a:fld>
            <a:endParaRPr lang="en-US" altLang="ru-RU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863DEBA-8E36-4E51-98AF-8DD7D23AB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320"/>
            <a:ext cx="984141" cy="90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623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EBDA5-77D4-4C19-BCC9-9D1F738B8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9247"/>
          </a:xfrm>
        </p:spPr>
        <p:txBody>
          <a:bodyPr/>
          <a:lstStyle/>
          <a:p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Итоги.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1186FC0-7549-46DB-A94D-FC7A123BE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11824"/>
            <a:ext cx="8442606" cy="3843579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cap="none" dirty="0">
                <a:latin typeface="Times New Roman" panose="02020603050405020304" pitchFamily="18" charset="0"/>
                <a:ea typeface="Calibri" panose="020F0502020204030204" pitchFamily="34" charset="0"/>
              </a:rPr>
              <a:t>5. Практические выводы по результатам рецензирования</a:t>
            </a: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Заключения специалиста (рецензии) всегда приобщаются к материалам дела.</a:t>
            </a: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Привлечение рецензента в качестве специалиста – в единичных случаях.</a:t>
            </a: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Примерно в четверти случаев использование рецензии имело положительный результат.</a:t>
            </a: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Имеется определенный стереотип у участников процесса – от специалиста необходима только рецензия.</a:t>
            </a: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Участие специалиста в процессе позволяет наиболее эффективно решать задачи связанные с рецензированием заключения эксперта в рамках судебно-оценочной экспертизы.</a:t>
            </a:r>
            <a:endParaRPr lang="ru-RU" sz="16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ru-RU" sz="1600" b="1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DB1D40-3029-4FD9-B5BA-6E7612260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0234" y="6492875"/>
            <a:ext cx="573161" cy="365125"/>
          </a:xfrm>
        </p:spPr>
        <p:txBody>
          <a:bodyPr/>
          <a:lstStyle/>
          <a:p>
            <a:fld id="{2A9A9A96-862B-4E85-8C17-6708E82ACE58}" type="slidenum">
              <a:rPr lang="en-US" altLang="ru-RU" smtClean="0"/>
              <a:pPr/>
              <a:t>12</a:t>
            </a:fld>
            <a:endParaRPr lang="en-US" altLang="ru-RU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734D2B7-461D-4B16-A653-9440A5856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320"/>
            <a:ext cx="984141" cy="90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286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A47B99-E5BB-4CED-BB92-7B3DDD73AF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50" y="3105150"/>
            <a:ext cx="85471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EBDA5-77D4-4C19-BCC9-9D1F738B8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характеристика работы.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D492A1D8-02C5-4AA8-BD4E-429F06B6B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9427536"/>
              </p:ext>
            </p:extLst>
          </p:nvPr>
        </p:nvGraphicFramePr>
        <p:xfrm>
          <a:off x="492071" y="1429009"/>
          <a:ext cx="8229600" cy="4383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8149">
                  <a:extLst>
                    <a:ext uri="{9D8B030D-6E8A-4147-A177-3AD203B41FA5}">
                      <a16:colId xmlns:a16="http://schemas.microsoft.com/office/drawing/2014/main" val="4111530627"/>
                    </a:ext>
                  </a:extLst>
                </a:gridCol>
                <a:gridCol w="6321451">
                  <a:extLst>
                    <a:ext uri="{9D8B030D-6E8A-4147-A177-3AD203B41FA5}">
                      <a16:colId xmlns:a16="http://schemas.microsoft.com/office/drawing/2014/main" val="1799127399"/>
                    </a:ext>
                  </a:extLst>
                </a:gridCol>
              </a:tblGrid>
              <a:tr h="1423258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ru-RU" sz="15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Актуальность 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20000"/>
                        </a:lnSpc>
                        <a:buNone/>
                      </a:pPr>
                      <a:r>
                        <a:rPr lang="ru-RU" sz="15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Широкое распространение рецензирования судебных экспертиз в судебной практике.</a:t>
                      </a:r>
                    </a:p>
                    <a:p>
                      <a:pPr marL="0" indent="0" algn="just">
                        <a:lnSpc>
                          <a:spcPct val="120000"/>
                        </a:lnSpc>
                        <a:buNone/>
                      </a:pPr>
                      <a:r>
                        <a:rPr lang="ru-RU" sz="15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Отсутствие единообразных подходов при осуществлении рецензирования судебных экспертиз.</a:t>
                      </a:r>
                    </a:p>
                    <a:p>
                      <a:pPr marL="0" indent="0" algn="just">
                        <a:lnSpc>
                          <a:spcPct val="120000"/>
                        </a:lnSpc>
                        <a:buNone/>
                      </a:pPr>
                      <a:r>
                        <a:rPr lang="ru-RU" sz="15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Зачастую низкое качество рецензий.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2462794"/>
                  </a:ext>
                </a:extLst>
              </a:tr>
              <a:tr h="889663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ru-RU" sz="15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Цель исследования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Обобщение практического опыта по рецензированию судебно-оценочных экспертиз, поиск путей совершенствования данного института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6755526"/>
                  </a:ext>
                </a:extLst>
              </a:tr>
              <a:tr h="889663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ru-RU" sz="15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Научная новизна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ru-RU" sz="15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Разработка методических рекомендаций, касающихся порядка проведения рецензирования, формы рецензии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8011437"/>
                  </a:ext>
                </a:extLst>
              </a:tr>
              <a:tr h="889663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ru-RU" sz="15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Практическая значимость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Использование результатов исследования в процессе дальнейшего совершенствования рецензирования, а также в практической деятельности рецензентов, а также иных потребителей судебно-оценочных экспертиз и рецензий на указанные экспертизы.</a:t>
                      </a:r>
                      <a:endParaRPr lang="ru-RU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898788"/>
                  </a:ext>
                </a:extLst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DB1D40-3029-4FD9-B5BA-6E7612260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41970" y="6365799"/>
            <a:ext cx="573161" cy="365125"/>
          </a:xfrm>
        </p:spPr>
        <p:txBody>
          <a:bodyPr/>
          <a:lstStyle/>
          <a:p>
            <a:fld id="{2A9A9A96-862B-4E85-8C17-6708E82ACE58}" type="slidenum">
              <a:rPr lang="en-US" altLang="ru-RU" smtClean="0"/>
              <a:pPr/>
              <a:t>2</a:t>
            </a:fld>
            <a:endParaRPr lang="en-US" altLang="ru-RU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A24809B-47AE-4FC3-B8D2-B67ADC5CF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320"/>
            <a:ext cx="984141" cy="90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577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EBDA5-77D4-4C19-BCC9-9D1F738B8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рецензирования.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1186FC0-7549-46DB-A94D-FC7A123BE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99980"/>
            <a:ext cx="8229600" cy="5500819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17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Рецензия: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7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Письменный критический анализ экспертного заключения, включающий комментирование основных положений, выражение другим экспертом отношения к заключению; оценку и выводы о значимости и достоинствах рецензируемого заключения, а также указания на его недостатки.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700" b="1" dirty="0">
                <a:solidFill>
                  <a:srgbClr val="18171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Цель</a:t>
            </a:r>
            <a:r>
              <a:rPr lang="ru-RU" sz="1700" dirty="0">
                <a:solidFill>
                  <a:srgbClr val="18171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700" cap="none" dirty="0">
                <a:solidFill>
                  <a:srgbClr val="18171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Способствовать</a:t>
            </a:r>
            <a:r>
              <a:rPr lang="ru-RU" sz="1700" cap="none" dirty="0">
                <a:solidFill>
                  <a:srgbClr val="18171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назначению повторной (дополнительной) экспертизы путем демонстрации недостатков заключения эксперта.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700" b="1" dirty="0">
                <a:solidFill>
                  <a:srgbClr val="18171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Задачи: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700" cap="none" dirty="0">
                <a:solidFill>
                  <a:srgbClr val="18171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 Продемонстрировать наличие нарушений в проведенной экспертизе.</a:t>
            </a:r>
            <a:endParaRPr lang="ru-RU" sz="1700" cap="none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700" cap="none" dirty="0">
                <a:solidFill>
                  <a:srgbClr val="18171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Продемонстрировать несоответствие выводов экспертизы фактическим обстоятельствам дела.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700" b="1" dirty="0">
                <a:solidFill>
                  <a:srgbClr val="1817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Разработанность темы</a:t>
            </a:r>
            <a:r>
              <a:rPr lang="ru-RU" sz="1700" dirty="0">
                <a:solidFill>
                  <a:srgbClr val="1817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700" cap="none" dirty="0">
                <a:solidFill>
                  <a:srgbClr val="1817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Серьезная разработанность темы </a:t>
            </a:r>
            <a:r>
              <a:rPr lang="ru-RU" sz="17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практически отсутствует в связи с отсутствием института рецензирования в действующем законодательстве.</a:t>
            </a:r>
            <a:r>
              <a:rPr lang="ru-RU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1700" cap="none" dirty="0">
              <a:solidFill>
                <a:srgbClr val="18171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DB1D40-3029-4FD9-B5BA-6E7612260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3639" y="6400799"/>
            <a:ext cx="573161" cy="365125"/>
          </a:xfrm>
        </p:spPr>
        <p:txBody>
          <a:bodyPr/>
          <a:lstStyle/>
          <a:p>
            <a:fld id="{2A9A9A96-862B-4E85-8C17-6708E82ACE58}" type="slidenum">
              <a:rPr lang="en-US" altLang="ru-RU" smtClean="0"/>
              <a:pPr/>
              <a:t>3</a:t>
            </a:fld>
            <a:endParaRPr lang="en-US" altLang="ru-RU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E651E3B-F886-4E1A-8F09-860CF518C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320"/>
            <a:ext cx="984141" cy="90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88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EBDA5-77D4-4C19-BCC9-9D1F738B8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рецензирования.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1186FC0-7549-46DB-A94D-FC7A123BE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71" y="1582148"/>
            <a:ext cx="8229600" cy="3540043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Итоги: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Институт рецензирования существует, активно используется в судебных процессах, но не оформлен с юридической точки зрения. 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ru-RU" sz="1800" cap="none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Отсутствие у рецензирования правового статуса вынуждает использовать нормы права по аналогии либо расширенно их толковать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ↆ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Возникает ситуация, когда суд произвольно принимает или не принимает рецензию.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DB1D40-3029-4FD9-B5BA-6E7612260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45010" y="6400799"/>
            <a:ext cx="573161" cy="365125"/>
          </a:xfrm>
        </p:spPr>
        <p:txBody>
          <a:bodyPr/>
          <a:lstStyle/>
          <a:p>
            <a:fld id="{2A9A9A96-862B-4E85-8C17-6708E82ACE58}" type="slidenum">
              <a:rPr lang="en-US" altLang="ru-RU" smtClean="0"/>
              <a:pPr/>
              <a:t>4</a:t>
            </a:fld>
            <a:endParaRPr lang="en-US" altLang="ru-RU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C7FDB40-62D9-45BC-AE99-FB2CFBA8E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320"/>
            <a:ext cx="984141" cy="90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940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EBDA5-77D4-4C19-BCC9-9D1F738B8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724" y="222785"/>
            <a:ext cx="7555425" cy="457199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Проблемные вопросы рецензирования.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1186FC0-7549-46DB-A94D-FC7A123BE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712" y="904090"/>
            <a:ext cx="8570563" cy="555095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Связанные с судебными экспертизами:</a:t>
            </a: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15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 Контроль за качеством экспертиз выполненных негосударственными экспертами.</a:t>
            </a: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1500" cap="none" dirty="0"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ru-RU" sz="15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Соотношение в процессе проведения судебно-оценочных экспертиз норм, регулирующих экспертную деятельность и оценочную деятельность.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1600" b="1" dirty="0">
                <a:latin typeface="Times New Roman" panose="02020603050405020304" pitchFamily="18" charset="0"/>
              </a:rPr>
              <a:t>Связанные с институтом рецензирования: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5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 Рецензирование не предусмотрено действующим законодательством.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5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Квалификация рецензента должна распространяться как в области познаний в соответствующей специальности, так и в области юриспруденции.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500" cap="none" dirty="0">
                <a:latin typeface="Times New Roman" panose="02020603050405020304" pitchFamily="18" charset="0"/>
                <a:ea typeface="Calibri" panose="020F0502020204030204" pitchFamily="34" charset="0"/>
              </a:rPr>
              <a:t>3.</a:t>
            </a:r>
            <a:r>
              <a:rPr lang="ru-RU" sz="15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Участие рецензента в судебном процессе.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5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4. Стереотипы судейского сообщества.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Итог:</a:t>
            </a: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15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Ключевая проблема - отсутствие правового статуса, большинство остальных проблемных вопросов можно назвать вторичными</a:t>
            </a:r>
            <a:r>
              <a:rPr lang="ru-RU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DB1D40-3029-4FD9-B5BA-6E7612260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8725" y="6455043"/>
            <a:ext cx="573161" cy="365125"/>
          </a:xfrm>
        </p:spPr>
        <p:txBody>
          <a:bodyPr/>
          <a:lstStyle/>
          <a:p>
            <a:fld id="{2A9A9A96-862B-4E85-8C17-6708E82ACE58}" type="slidenum">
              <a:rPr lang="en-US" altLang="ru-RU" smtClean="0"/>
              <a:pPr/>
              <a:t>5</a:t>
            </a:fld>
            <a:endParaRPr lang="en-US" altLang="ru-RU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A4DB544-01E3-40FA-BB01-A411B50AA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320"/>
            <a:ext cx="984141" cy="90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4C3711C6-F550-4A18-8E04-A323CA9D3D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9271822"/>
              </p:ext>
            </p:extLst>
          </p:nvPr>
        </p:nvGraphicFramePr>
        <p:xfrm>
          <a:off x="590825" y="4886741"/>
          <a:ext cx="7962350" cy="179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28204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EBDA5-77D4-4C19-BCC9-9D1F738B8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421" y="264103"/>
            <a:ext cx="8229600" cy="457199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судебно-оценочных экспертиз.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1186FC0-7549-46DB-A94D-FC7A123BE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464" y="995713"/>
            <a:ext cx="8229600" cy="528555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практических целей  необходимо упрощение классификации: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Ошибки: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Процессуальные ошибки: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ненадлежащее лицо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не является экспертная организация.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подписка о предупреждении его об уголовной ответственности по ст. 307 УК РФ.</a:t>
            </a:r>
            <a:endParaRPr lang="ru-RU" sz="1600" cap="none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форма заключения эксперта не характерная для заключений эксперта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ошибки оформления заключения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Фактические ошибки.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описание объекта исследования</a:t>
            </a:r>
            <a:endParaRPr lang="ru-RU" sz="1600" b="1" cap="none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исходная информация относительно аналогов</a:t>
            </a:r>
            <a:endParaRPr lang="ru-RU" sz="1600" b="1" cap="none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источники информации </a:t>
            </a:r>
            <a:endParaRPr lang="ru-RU" sz="1600" b="1" cap="none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корректность расчетов</a:t>
            </a:r>
            <a:endParaRPr lang="ru-RU" sz="1600" b="1" cap="none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учет/не учет ценообразующих факторов</a:t>
            </a:r>
            <a:endParaRPr lang="ru-RU" sz="1600" cap="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DB1D40-3029-4FD9-B5BA-6E7612260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56903" y="6492875"/>
            <a:ext cx="573161" cy="365125"/>
          </a:xfrm>
        </p:spPr>
        <p:txBody>
          <a:bodyPr/>
          <a:lstStyle/>
          <a:p>
            <a:fld id="{2A9A9A96-862B-4E85-8C17-6708E82ACE58}" type="slidenum">
              <a:rPr lang="en-US" altLang="ru-RU" smtClean="0"/>
              <a:pPr/>
              <a:t>6</a:t>
            </a:fld>
            <a:endParaRPr lang="en-US" altLang="ru-RU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32D6EF6-040F-4657-A9BC-6D9ED8F397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450969"/>
              </p:ext>
            </p:extLst>
          </p:nvPr>
        </p:nvGraphicFramePr>
        <p:xfrm>
          <a:off x="1333742" y="1334848"/>
          <a:ext cx="5934075" cy="5596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6720">
                  <a:extLst>
                    <a:ext uri="{9D8B030D-6E8A-4147-A177-3AD203B41FA5}">
                      <a16:colId xmlns:a16="http://schemas.microsoft.com/office/drawing/2014/main" val="14347026"/>
                    </a:ext>
                  </a:extLst>
                </a:gridCol>
                <a:gridCol w="2967355">
                  <a:extLst>
                    <a:ext uri="{9D8B030D-6E8A-4147-A177-3AD203B41FA5}">
                      <a16:colId xmlns:a16="http://schemas.microsoft.com/office/drawing/2014/main" val="32154934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Процессуальные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Фактические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Существенные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Несущественные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8061806"/>
                  </a:ext>
                </a:extLst>
              </a:tr>
            </a:tbl>
          </a:graphicData>
        </a:graphic>
      </p:graphicFrame>
      <p:pic>
        <p:nvPicPr>
          <p:cNvPr id="7" name="Picture 2">
            <a:extLst>
              <a:ext uri="{FF2B5EF4-FFF2-40B4-BE49-F238E27FC236}">
                <a16:creationId xmlns:a16="http://schemas.microsoft.com/office/drawing/2014/main" id="{CA17F9E9-EB92-4D81-97F1-4878533C7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320"/>
            <a:ext cx="984141" cy="90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691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EBDA5-77D4-4C19-BCC9-9D1F738B8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181" y="285805"/>
            <a:ext cx="8229600" cy="457199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судебно-оценочных экспертиз.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1186FC0-7549-46DB-A94D-FC7A123BE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5" y="1304772"/>
            <a:ext cx="8229600" cy="473956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 Ошибки фактического характера аналогичны ошибкам в отчетах об оценке, и, поэтому вопросы, связанные с ними в высокой степени разработаны.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1800" cap="none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Процессуальные ошибки встречаются практически в каждой экспертизе, что можно объяснить отсутствием подготовки экспертов в области судебной экспертизы или юриспруденции.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1800" cap="none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Проблема оценки существенности/несущественности процессуальных ошибок. </a:t>
            </a:r>
            <a:endParaRPr lang="ru-RU" sz="1800" b="1" cap="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DB1D40-3029-4FD9-B5BA-6E7612260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7984" y="6492875"/>
            <a:ext cx="573161" cy="365125"/>
          </a:xfrm>
        </p:spPr>
        <p:txBody>
          <a:bodyPr/>
          <a:lstStyle/>
          <a:p>
            <a:fld id="{2A9A9A96-862B-4E85-8C17-6708E82ACE58}" type="slidenum">
              <a:rPr lang="en-US" altLang="ru-RU" smtClean="0"/>
              <a:pPr/>
              <a:t>7</a:t>
            </a:fld>
            <a:endParaRPr lang="en-US" altLang="ru-RU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C9D7E44-53E0-4A14-A0B9-F87C4002D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320"/>
            <a:ext cx="984141" cy="90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581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EBDA5-77D4-4C19-BCC9-9D1F738B8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160" y="274638"/>
            <a:ext cx="8229600" cy="457199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рецензента в судебном процессе.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1186FC0-7549-46DB-A94D-FC7A123BE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071" y="1007795"/>
            <a:ext cx="8229600" cy="548508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Потребители рецензии не обладают специальными познаниями в области оценочной деятельности.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1800" b="1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Донести</a:t>
            </a: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разъяснить и конкретизировать положения рецензии.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1800" b="1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Дополнить</a:t>
            </a: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правовую позицию стороны при появлении новых данных.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1800" b="1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Участвовать</a:t>
            </a: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допросе эксперта лично либо в виде формулирования вопросов, которые в дальнейшем будут заданы при допросе эксперта.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1600" cap="none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участия: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1800" b="1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Содействие</a:t>
            </a: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подготовки правовой позиции стороны по делу.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cap="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1800" b="1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Участии</a:t>
            </a: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 судебном процессе в качестве специалиста либо представителя. </a:t>
            </a:r>
            <a:endParaRPr lang="ru-RU" sz="1800" cap="none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b="1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DB1D40-3029-4FD9-B5BA-6E7612260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3639" y="6492875"/>
            <a:ext cx="573161" cy="365125"/>
          </a:xfrm>
        </p:spPr>
        <p:txBody>
          <a:bodyPr/>
          <a:lstStyle/>
          <a:p>
            <a:fld id="{2A9A9A96-862B-4E85-8C17-6708E82ACE58}" type="slidenum">
              <a:rPr lang="en-US" altLang="ru-RU" smtClean="0"/>
              <a:pPr/>
              <a:t>8</a:t>
            </a:fld>
            <a:endParaRPr lang="en-US" altLang="ru-RU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A23F53B-E779-445C-91AF-0A7509FDB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320"/>
            <a:ext cx="984141" cy="90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4815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EBDA5-77D4-4C19-BCC9-9D1F738B8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181" y="255194"/>
            <a:ext cx="8229600" cy="457199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рецензента в судебном процессе.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1186FC0-7549-46DB-A94D-FC7A123BE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74245"/>
            <a:ext cx="8229600" cy="4922570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Проблемы: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cap="none" dirty="0">
                <a:latin typeface="Times New Roman" panose="02020603050405020304" pitchFamily="18" charset="0"/>
                <a:ea typeface="Calibri" panose="020F0502020204030204" pitchFamily="34" charset="0"/>
              </a:rPr>
              <a:t>1. </a:t>
            </a: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Несоответствие рецензента требованиям, предъявляемым для участия представителя в арбитражном процессе и/или отсутствие специальных навыков, связанных с судебным процессом.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cap="none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Позиция заказчиков рецензии.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cap="none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Правовая неопределённость статуса специалиста применительно к институту рецензирования.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cap="none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Участие в рецензента в судебном процессе в том или ином качестве позволяет более эффективно использовать рецензию в рамках судебного процесса.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b="1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DB1D40-3029-4FD9-B5BA-6E7612260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3639" y="6492875"/>
            <a:ext cx="573161" cy="365125"/>
          </a:xfrm>
        </p:spPr>
        <p:txBody>
          <a:bodyPr/>
          <a:lstStyle/>
          <a:p>
            <a:fld id="{2A9A9A96-862B-4E85-8C17-6708E82ACE58}" type="slidenum">
              <a:rPr lang="en-US" altLang="ru-RU" smtClean="0"/>
              <a:pPr/>
              <a:t>9</a:t>
            </a:fld>
            <a:endParaRPr lang="en-US" altLang="ru-RU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60EA38E-E29A-402F-B74C-005B21B35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320"/>
            <a:ext cx="984141" cy="90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383265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53895</TotalTime>
  <Words>946</Words>
  <Application>Microsoft Office PowerPoint</Application>
  <PresentationFormat>Экран (4:3)</PresentationFormat>
  <Paragraphs>139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Tw Cen MT</vt:lpstr>
      <vt:lpstr>Капля</vt:lpstr>
      <vt:lpstr>Выпускная квалификационная работа на тему:  «Практика рецензирования судебно-оценочных экспертиз»</vt:lpstr>
      <vt:lpstr>Общая характеристика работы.</vt:lpstr>
      <vt:lpstr>Понятие рецензирования.</vt:lpstr>
      <vt:lpstr>Понятие рецензирования.</vt:lpstr>
      <vt:lpstr>Проблемные вопросы рецензирования.</vt:lpstr>
      <vt:lpstr>Ошибки судебно-оценочных экспертиз.</vt:lpstr>
      <vt:lpstr>Ошибки судебно-оценочных экспертиз.</vt:lpstr>
      <vt:lpstr>Участие рецензента в судебном процессе.</vt:lpstr>
      <vt:lpstr>Участие рецензента в судебном процессе.</vt:lpstr>
      <vt:lpstr>Рекомендации по порядку проведения рецензирования и форме рецензии.</vt:lpstr>
      <vt:lpstr>Итоги.</vt:lpstr>
      <vt:lpstr>Итоги.</vt:lpstr>
      <vt:lpstr>Презентация PowerPoint</vt:lpstr>
    </vt:vector>
  </TitlesOfParts>
  <Company>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Саморегулирование в оценочной деятельности</dc:title>
  <dc:creator>MAXx</dc:creator>
  <cp:lastModifiedBy>Dmitriy Kolosov</cp:lastModifiedBy>
  <cp:revision>677</cp:revision>
  <cp:lastPrinted>2015-06-09T13:05:19Z</cp:lastPrinted>
  <dcterms:created xsi:type="dcterms:W3CDTF">2010-06-03T17:19:14Z</dcterms:created>
  <dcterms:modified xsi:type="dcterms:W3CDTF">2022-02-03T18:21:27Z</dcterms:modified>
</cp:coreProperties>
</file>