
<file path=[Content_Types].xml><?xml version="1.0" encoding="utf-8"?>
<Types xmlns="http://schemas.openxmlformats.org/package/2006/content-types">
  <Default ContentType="image/jpeg" Extension="jpg"/>
  <Default ContentType="application/vnd.openxmlformats-officedocument.spreadsheetml.sheet" Extension="xlsx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drawingml.chart+xml" PartName="/ppt/charts/chart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17" roundtripDataSignature="AMtx7mihcv68ces4fUZwzqCydWvJKfajQ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0E2E852-52F0-4623-A466-624AE1190A06}">
  <a:tblStyle styleId="{F0E2E852-52F0-4623-A466-624AE1190A06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fill>
          <a:solidFill>
            <a:srgbClr val="CDD4EA"/>
          </a:solidFill>
        </a:fill>
      </a:tcStyle>
    </a:band1H>
    <a:band2H>
      <a:tcTxStyle/>
    </a:band2H>
    <a:band1V>
      <a:tcTxStyle/>
      <a:tcStyle>
        <a:fill>
          <a:solidFill>
            <a:srgbClr val="CDD4EA"/>
          </a:solidFill>
        </a:fill>
      </a:tcStyle>
    </a:band1V>
    <a:band2V>
      <a:tcTxStyle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50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E8EBF5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6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customschemas.google.com/relationships/presentationmetadata" Target="metadata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charts/_rels/chart1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4"/>
    </mc:Choice>
    <mc:Fallback>
      <c:style val="24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Доля инвестиций в НМА от валовой выручки </a:t>
            </a:r>
            <a:r>
              <a:rPr lang="ru-RU" baseline="0" dirty="0" smtClean="0"/>
              <a:t> Российских компаний</a:t>
            </a:r>
            <a:endParaRPr lang="ru-RU" dirty="0"/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7.8717267713316649E-2"/>
          <c:y val="0.28234523937890266"/>
          <c:w val="0.83040241651990931"/>
          <c:h val="0.60665177874091913"/>
        </c:manualLayout>
      </c:layout>
      <c:ofPieChart>
        <c:ofPieType val="pie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Затраты на НМА менее 1% от валовой выручки</c:v>
                </c:pt>
                <c:pt idx="1">
                  <c:v>Затраты на НМА превышают 1% от валовой выручки</c:v>
                </c:pt>
                <c:pt idx="2">
                  <c:v>Затраты на НМА менее 5% от валовой выручки</c:v>
                </c:pt>
                <c:pt idx="3">
                  <c:v>Затраты на НМА 5% и выше от валовой выручки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70</c:v>
                </c:pt>
                <c:pt idx="2">
                  <c:v>20</c:v>
                </c:pt>
                <c:pt idx="3">
                  <c:v>10</c:v>
                </c:pt>
              </c:numCache>
            </c:numRef>
          </c:val>
        </c:ser>
        <c:dLbls>
          <c:dLblPos val="bestFit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gapWidth val="100"/>
        <c:secondPieSize val="75"/>
        <c:serLines/>
      </c:ofPieChart>
    </c:plotArea>
    <c:legend>
      <c:legendPos val="t"/>
      <c:layout>
        <c:manualLayout>
          <c:xMode val="edge"/>
          <c:yMode val="edge"/>
          <c:x val="0.24080329111010479"/>
          <c:y val="0.10457037221406414"/>
          <c:w val="0.5224476075108897"/>
          <c:h val="0.21727645901559298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2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2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5" name="Google Shape;15;p1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18" name="Google Shape;18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1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" name="Google Shape;73;p2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2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2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2"/>
          <p:cNvSpPr txBox="1"/>
          <p:nvPr>
            <p:ph idx="1" type="body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2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" name="Google Shape;22;p1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4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4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8" name="Google Shape;28;p1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5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15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1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6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6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6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6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9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9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9" name="Google Shape;59;p19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0" name="Google Shape;60;p1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0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0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20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7" name="Google Shape;67;p2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2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11" name="Google Shape;11;p1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chart" Target="../charts/chart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"/>
          <p:cNvSpPr txBox="1"/>
          <p:nvPr>
            <p:ph type="ctrTitle"/>
          </p:nvPr>
        </p:nvSpPr>
        <p:spPr>
          <a:xfrm>
            <a:off x="963827" y="1606378"/>
            <a:ext cx="7624120" cy="2854410"/>
          </a:xfrm>
          <a:prstGeom prst="rect">
            <a:avLst/>
          </a:prstGeom>
          <a:solidFill>
            <a:srgbClr val="C0D2C3"/>
          </a:solidFill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b="1" lang="ru-RU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Выпускная квалификационная работа на тему:</a:t>
            </a:r>
            <a:br>
              <a:rPr b="1" lang="ru-RU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ru-RU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ru-RU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</a:t>
            </a:r>
            <a:r>
              <a:rPr b="1" lang="ru-RU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Совершенствование практики оценки и экспертизы отчетов об оценке нематериальных активов предприятий на примере патентов»</a:t>
            </a:r>
            <a:br>
              <a:rPr b="1" lang="ru-RU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b="1" sz="3000">
              <a:solidFill>
                <a:schemeClr val="dk1"/>
              </a:solidFill>
            </a:endParaRPr>
          </a:p>
        </p:txBody>
      </p:sp>
      <p:sp>
        <p:nvSpPr>
          <p:cNvPr id="87" name="Google Shape;87;p1"/>
          <p:cNvSpPr txBox="1"/>
          <p:nvPr>
            <p:ph idx="1" type="subTitle"/>
          </p:nvPr>
        </p:nvSpPr>
        <p:spPr>
          <a:xfrm>
            <a:off x="2038865" y="4571999"/>
            <a:ext cx="5535827" cy="1508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b="1" lang="ru-RU" sz="1400"/>
              <a:t>Выполнила студентка группы 15.07В-ЭЭ1/19м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b="1" lang="ru-RU" sz="1400"/>
              <a:t>3 курс, факультет дистанционного обучения      	                    </a:t>
            </a:r>
            <a:endParaRPr b="1" sz="1400"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b="1" lang="ru-RU" sz="1400"/>
              <a:t>Калиниченко Мария</a:t>
            </a:r>
            <a:endParaRPr b="1" sz="1400"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b="1" lang="ru-RU" sz="1400"/>
              <a:t>Научный руководитель: д.э.н., проф. Калинкин Е.В.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0"/>
          <p:cNvSpPr txBox="1"/>
          <p:nvPr>
            <p:ph type="title"/>
          </p:nvPr>
        </p:nvSpPr>
        <p:spPr>
          <a:xfrm>
            <a:off x="875785" y="2403991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F8EA"/>
              </a:buClr>
              <a:buSzPts val="4400"/>
              <a:buFont typeface="Calibri"/>
              <a:buNone/>
            </a:pPr>
            <a:r>
              <a:rPr b="1" lang="ru-RU">
                <a:solidFill>
                  <a:srgbClr val="EEF8EA"/>
                </a:solidFill>
              </a:rPr>
              <a:t>СПАСИБО ЗА ВНИМАНИЕ!</a:t>
            </a:r>
            <a:endParaRPr b="1">
              <a:solidFill>
                <a:srgbClr val="EEF8EA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"/>
          <p:cNvSpPr txBox="1"/>
          <p:nvPr>
            <p:ph type="title"/>
          </p:nvPr>
        </p:nvSpPr>
        <p:spPr>
          <a:xfrm>
            <a:off x="616293" y="-37071"/>
            <a:ext cx="854006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b="1" lang="ru-RU" sz="3200">
                <a:solidFill>
                  <a:schemeClr val="dk1"/>
                </a:solidFill>
              </a:rPr>
              <a:t>Актуальность темы исследования</a:t>
            </a:r>
            <a:endParaRPr b="1" sz="3200">
              <a:solidFill>
                <a:schemeClr val="dk1"/>
              </a:solidFill>
            </a:endParaRPr>
          </a:p>
        </p:txBody>
      </p:sp>
      <p:sp>
        <p:nvSpPr>
          <p:cNvPr id="93" name="Google Shape;93;p2"/>
          <p:cNvSpPr/>
          <p:nvPr/>
        </p:nvSpPr>
        <p:spPr>
          <a:xfrm>
            <a:off x="691977" y="939112"/>
            <a:ext cx="8217244" cy="1433384"/>
          </a:xfrm>
          <a:prstGeom prst="rect">
            <a:avLst/>
          </a:prstGeom>
          <a:solidFill>
            <a:srgbClr val="C0D2C3"/>
          </a:solidFill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Доля нематериальных активов (интеллектуальной собственности, исследований, технологий, программных обеспечений, брендов, человеческого капитала и другое) –выросла за 25 лет на 29% в общем объеме мировых инвестиций, тогда как доля материальных активов уменьшилась примерно на 13%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94" name="Google Shape;94;p2"/>
          <p:cNvGraphicFramePr/>
          <p:nvPr/>
        </p:nvGraphicFramePr>
        <p:xfrm>
          <a:off x="123565" y="2434281"/>
          <a:ext cx="6264877" cy="4423719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95" name="Google Shape;95;p2"/>
          <p:cNvSpPr/>
          <p:nvPr/>
        </p:nvSpPr>
        <p:spPr>
          <a:xfrm>
            <a:off x="5708822" y="2458992"/>
            <a:ext cx="3286898" cy="2150077"/>
          </a:xfrm>
          <a:prstGeom prst="rect">
            <a:avLst/>
          </a:prstGeom>
          <a:solidFill>
            <a:srgbClr val="C0D2C3"/>
          </a:solidFill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Проблемы, связанные с НМА, возникают на следующих этапах: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- 47% компаний на этапе идентификации и классификации;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- 37% компаний на этапе определения стоимости нематериальных активов;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- 26% компаний на этапе необходимости их учета.</a:t>
            </a:r>
            <a:endParaRPr/>
          </a:p>
        </p:txBody>
      </p:sp>
      <p:sp>
        <p:nvSpPr>
          <p:cNvPr id="96" name="Google Shape;96;p2"/>
          <p:cNvSpPr/>
          <p:nvPr/>
        </p:nvSpPr>
        <p:spPr>
          <a:xfrm>
            <a:off x="3867665" y="5961097"/>
            <a:ext cx="5572897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ИТОГ: 22% компаний, принявших участие в опросе, планируют уменьшить размер инвестиций в нематериальные активы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/>
          <p:nvPr>
            <p:ph type="title"/>
          </p:nvPr>
        </p:nvSpPr>
        <p:spPr>
          <a:xfrm>
            <a:off x="616293" y="-197712"/>
            <a:ext cx="854006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b="1" lang="ru-RU" sz="3200">
                <a:solidFill>
                  <a:schemeClr val="dk1"/>
                </a:solidFill>
              </a:rPr>
              <a:t>Научная новизна ВКР</a:t>
            </a:r>
            <a:endParaRPr b="1" sz="3200">
              <a:solidFill>
                <a:schemeClr val="dk1"/>
              </a:solidFill>
            </a:endParaRPr>
          </a:p>
        </p:txBody>
      </p:sp>
      <p:sp>
        <p:nvSpPr>
          <p:cNvPr id="102" name="Google Shape;102;p3"/>
          <p:cNvSpPr/>
          <p:nvPr/>
        </p:nvSpPr>
        <p:spPr>
          <a:xfrm>
            <a:off x="494270" y="939112"/>
            <a:ext cx="8501449" cy="5461688"/>
          </a:xfrm>
          <a:prstGeom prst="rect">
            <a:avLst/>
          </a:prstGeom>
          <a:solidFill>
            <a:srgbClr val="C0D2C3"/>
          </a:solidFill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Научная новизна выпускной квалификационной работы заключается в следующих положениях: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предложена классификация нематериальных активов по типу экономического эффекта, получаемого от их внедрения;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обоснованы причины появления в отчетах об оценке нематериальных активов, нарушений, существенно влияющих на итоговый результат проведенной оценки;</a:t>
            </a:r>
            <a:endParaRPr/>
          </a:p>
          <a:p>
            <a:pPr indent="-1714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сформирован алгоритм выбора методов оценки нематериальных активов, основанного на учете информации об экономическом эффекте от внедрения объекта оценки;</a:t>
            </a:r>
            <a:endParaRPr/>
          </a:p>
          <a:p>
            <a:pPr indent="-1714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составлена 3D-матрица интервалов (диапазонов) стоимости, адаптированная под специфику нематериальных активов как объектов оценки, позволяющая определить допустимые диапазоны стоимостей нематериальных активов, рассчитанных в рамках различных подходов и методов.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/>
          <p:cNvSpPr txBox="1"/>
          <p:nvPr>
            <p:ph type="title"/>
          </p:nvPr>
        </p:nvSpPr>
        <p:spPr>
          <a:xfrm>
            <a:off x="572709" y="-177694"/>
            <a:ext cx="8651274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1" lang="ru-RU" sz="2400">
                <a:solidFill>
                  <a:schemeClr val="dk1"/>
                </a:solidFill>
              </a:rPr>
              <a:t>Анализ основных существенных нарушений, выявляемых при экспертизе отчетов об оценке нематериальных активов. </a:t>
            </a:r>
            <a:endParaRPr/>
          </a:p>
        </p:txBody>
      </p:sp>
      <p:sp>
        <p:nvSpPr>
          <p:cNvPr id="108" name="Google Shape;108;p4"/>
          <p:cNvSpPr/>
          <p:nvPr/>
        </p:nvSpPr>
        <p:spPr>
          <a:xfrm>
            <a:off x="2883810" y="1055769"/>
            <a:ext cx="4987447" cy="1712620"/>
          </a:xfrm>
          <a:prstGeom prst="rect">
            <a:avLst/>
          </a:prstGeom>
          <a:solidFill>
            <a:srgbClr val="F2F2F2"/>
          </a:solidFill>
          <a:ln cap="flat" cmpd="sng" w="25400">
            <a:solidFill>
              <a:srgbClr val="B5B5B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Источник темпов роста ограничиваются данными, предоставленными Заказчиком (отсутствует анализ на соответствие рынку)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4"/>
          <p:cNvSpPr/>
          <p:nvPr/>
        </p:nvSpPr>
        <p:spPr>
          <a:xfrm>
            <a:off x="5102638" y="3041404"/>
            <a:ext cx="3683016" cy="1862969"/>
          </a:xfrm>
          <a:prstGeom prst="rect">
            <a:avLst/>
          </a:prstGeom>
          <a:solidFill>
            <a:srgbClr val="F2F2F2"/>
          </a:solidFill>
          <a:ln cap="flat" cmpd="sng" w="25400">
            <a:solidFill>
              <a:srgbClr val="B5B5B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Использование не обоснованных премий за риск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Отсутствие перехода от долларовой к рублевой ставке (в случае необходимости)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0" name="Google Shape;110;p4"/>
          <p:cNvGrpSpPr/>
          <p:nvPr/>
        </p:nvGrpSpPr>
        <p:grpSpPr>
          <a:xfrm>
            <a:off x="201322" y="969270"/>
            <a:ext cx="2677798" cy="2072133"/>
            <a:chOff x="452114" y="1509685"/>
            <a:chExt cx="2297059" cy="2035865"/>
          </a:xfrm>
        </p:grpSpPr>
        <p:grpSp>
          <p:nvGrpSpPr>
            <p:cNvPr id="111" name="Google Shape;111;p4"/>
            <p:cNvGrpSpPr/>
            <p:nvPr/>
          </p:nvGrpSpPr>
          <p:grpSpPr>
            <a:xfrm>
              <a:off x="452114" y="1509685"/>
              <a:ext cx="2297059" cy="2035865"/>
              <a:chOff x="1529861" y="1829264"/>
              <a:chExt cx="2452453" cy="2173589"/>
            </a:xfrm>
          </p:grpSpPr>
          <p:sp>
            <p:nvSpPr>
              <p:cNvPr id="112" name="Google Shape;112;p4"/>
              <p:cNvSpPr/>
              <p:nvPr/>
            </p:nvSpPr>
            <p:spPr>
              <a:xfrm>
                <a:off x="1529861" y="1829264"/>
                <a:ext cx="2452453" cy="2173589"/>
              </a:xfrm>
              <a:custGeom>
                <a:rect b="b" l="l" r="r" t="t"/>
                <a:pathLst>
                  <a:path extrusionOk="0" h="1218" w="1375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>
                <a:gsLst>
                  <a:gs pos="0">
                    <a:srgbClr val="B4D4A5"/>
                  </a:gs>
                  <a:gs pos="50000">
                    <a:srgbClr val="A8CD97"/>
                  </a:gs>
                  <a:gs pos="100000">
                    <a:srgbClr val="9BC985"/>
                  </a:gs>
                </a:gsLst>
                <a:lin ang="5400000" scaled="0"/>
              </a:gradFill>
              <a:ln cap="flat" cmpd="sng" w="9525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1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13;p4"/>
              <p:cNvSpPr/>
              <p:nvPr/>
            </p:nvSpPr>
            <p:spPr>
              <a:xfrm>
                <a:off x="1688672" y="1966891"/>
                <a:ext cx="2130210" cy="1887988"/>
              </a:xfrm>
              <a:custGeom>
                <a:rect b="b" l="l" r="r" t="t"/>
                <a:pathLst>
                  <a:path extrusionOk="0" h="1218" w="1375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>
                <a:gsLst>
                  <a:gs pos="0">
                    <a:srgbClr val="B4D4A5"/>
                  </a:gs>
                  <a:gs pos="50000">
                    <a:srgbClr val="A8CD97"/>
                  </a:gs>
                  <a:gs pos="100000">
                    <a:srgbClr val="9BC985"/>
                  </a:gs>
                </a:gsLst>
                <a:lin ang="5400000" scaled="0"/>
              </a:gradFill>
              <a:ln cap="flat" cmpd="sng" w="9525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1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4" name="Google Shape;114;p4"/>
            <p:cNvGrpSpPr/>
            <p:nvPr/>
          </p:nvGrpSpPr>
          <p:grpSpPr>
            <a:xfrm>
              <a:off x="1783249" y="1747263"/>
              <a:ext cx="321515" cy="274198"/>
              <a:chOff x="6090" y="1175"/>
              <a:chExt cx="265" cy="226"/>
            </a:xfrm>
          </p:grpSpPr>
          <p:sp>
            <p:nvSpPr>
              <p:cNvPr id="115" name="Google Shape;115;p4"/>
              <p:cNvSpPr/>
              <p:nvPr/>
            </p:nvSpPr>
            <p:spPr>
              <a:xfrm>
                <a:off x="6129" y="1269"/>
                <a:ext cx="56" cy="96"/>
              </a:xfrm>
              <a:custGeom>
                <a:rect b="b" l="l" r="r" t="t"/>
                <a:pathLst>
                  <a:path extrusionOk="0" h="40" w="23">
                    <a:moveTo>
                      <a:pt x="2" y="40"/>
                    </a:moveTo>
                    <a:cubicBezTo>
                      <a:pt x="21" y="40"/>
                      <a:pt x="21" y="40"/>
                      <a:pt x="21" y="40"/>
                    </a:cubicBezTo>
                    <a:cubicBezTo>
                      <a:pt x="22" y="40"/>
                      <a:pt x="23" y="39"/>
                      <a:pt x="23" y="38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39"/>
                      <a:pt x="1" y="40"/>
                      <a:pt x="2" y="40"/>
                    </a:cubicBezTo>
                    <a:close/>
                  </a:path>
                </a:pathLst>
              </a:custGeom>
              <a:gradFill>
                <a:gsLst>
                  <a:gs pos="0">
                    <a:srgbClr val="B4D4A5"/>
                  </a:gs>
                  <a:gs pos="50000">
                    <a:srgbClr val="A8CD97"/>
                  </a:gs>
                  <a:gs pos="100000">
                    <a:srgbClr val="9BC985"/>
                  </a:gs>
                </a:gsLst>
                <a:lin ang="5400000" scaled="0"/>
              </a:gradFill>
              <a:ln cap="flat" cmpd="sng" w="9525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Google Shape;116;p4"/>
              <p:cNvSpPr/>
              <p:nvPr/>
            </p:nvSpPr>
            <p:spPr>
              <a:xfrm>
                <a:off x="6209" y="1235"/>
                <a:ext cx="54" cy="130"/>
              </a:xfrm>
              <a:custGeom>
                <a:rect b="b" l="l" r="r" t="t"/>
                <a:pathLst>
                  <a:path extrusionOk="0" h="54" w="22">
                    <a:moveTo>
                      <a:pt x="2" y="54"/>
                    </a:moveTo>
                    <a:cubicBezTo>
                      <a:pt x="20" y="54"/>
                      <a:pt x="20" y="54"/>
                      <a:pt x="20" y="54"/>
                    </a:cubicBezTo>
                    <a:cubicBezTo>
                      <a:pt x="21" y="54"/>
                      <a:pt x="22" y="53"/>
                      <a:pt x="22" y="52"/>
                    </a:cubicBezTo>
                    <a:cubicBezTo>
                      <a:pt x="22" y="2"/>
                      <a:pt x="22" y="2"/>
                      <a:pt x="22" y="2"/>
                    </a:cubicBezTo>
                    <a:cubicBezTo>
                      <a:pt x="22" y="1"/>
                      <a:pt x="21" y="0"/>
                      <a:pt x="2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53"/>
                      <a:pt x="1" y="54"/>
                      <a:pt x="2" y="54"/>
                    </a:cubicBezTo>
                    <a:close/>
                  </a:path>
                </a:pathLst>
              </a:custGeom>
              <a:gradFill>
                <a:gsLst>
                  <a:gs pos="0">
                    <a:srgbClr val="B4D4A5"/>
                  </a:gs>
                  <a:gs pos="50000">
                    <a:srgbClr val="A8CD97"/>
                  </a:gs>
                  <a:gs pos="100000">
                    <a:srgbClr val="9BC985"/>
                  </a:gs>
                </a:gsLst>
                <a:lin ang="5400000" scaled="0"/>
              </a:gradFill>
              <a:ln cap="flat" cmpd="sng" w="9525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117;p4"/>
              <p:cNvSpPr/>
              <p:nvPr/>
            </p:nvSpPr>
            <p:spPr>
              <a:xfrm>
                <a:off x="6287" y="1207"/>
                <a:ext cx="56" cy="158"/>
              </a:xfrm>
              <a:custGeom>
                <a:rect b="b" l="l" r="r" t="t"/>
                <a:pathLst>
                  <a:path extrusionOk="0" h="66" w="23">
                    <a:moveTo>
                      <a:pt x="2" y="66"/>
                    </a:moveTo>
                    <a:cubicBezTo>
                      <a:pt x="21" y="66"/>
                      <a:pt x="21" y="66"/>
                      <a:pt x="21" y="66"/>
                    </a:cubicBezTo>
                    <a:cubicBezTo>
                      <a:pt x="22" y="66"/>
                      <a:pt x="23" y="65"/>
                      <a:pt x="23" y="64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5"/>
                      <a:pt x="1" y="66"/>
                      <a:pt x="2" y="66"/>
                    </a:cubicBezTo>
                    <a:close/>
                  </a:path>
                </a:pathLst>
              </a:custGeom>
              <a:gradFill>
                <a:gsLst>
                  <a:gs pos="0">
                    <a:srgbClr val="B4D4A5"/>
                  </a:gs>
                  <a:gs pos="50000">
                    <a:srgbClr val="A8CD97"/>
                  </a:gs>
                  <a:gs pos="100000">
                    <a:srgbClr val="9BC985"/>
                  </a:gs>
                </a:gsLst>
                <a:lin ang="5400000" scaled="0"/>
              </a:gradFill>
              <a:ln cap="flat" cmpd="sng" w="9525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118;p4"/>
              <p:cNvSpPr/>
              <p:nvPr/>
            </p:nvSpPr>
            <p:spPr>
              <a:xfrm>
                <a:off x="6090" y="1175"/>
                <a:ext cx="265" cy="226"/>
              </a:xfrm>
              <a:custGeom>
                <a:rect b="b" l="l" r="r" t="t"/>
                <a:pathLst>
                  <a:path extrusionOk="0" h="94" w="109">
                    <a:moveTo>
                      <a:pt x="104" y="85"/>
                    </a:moveTo>
                    <a:cubicBezTo>
                      <a:pt x="9" y="85"/>
                      <a:pt x="9" y="85"/>
                      <a:pt x="9" y="85"/>
                    </a:cubicBezTo>
                    <a:cubicBezTo>
                      <a:pt x="9" y="85"/>
                      <a:pt x="9" y="85"/>
                      <a:pt x="9" y="85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90"/>
                      <a:pt x="4" y="94"/>
                      <a:pt x="9" y="94"/>
                    </a:cubicBezTo>
                    <a:cubicBezTo>
                      <a:pt x="104" y="94"/>
                      <a:pt x="104" y="94"/>
                      <a:pt x="104" y="94"/>
                    </a:cubicBezTo>
                    <a:cubicBezTo>
                      <a:pt x="107" y="94"/>
                      <a:pt x="109" y="92"/>
                      <a:pt x="109" y="90"/>
                    </a:cubicBezTo>
                    <a:cubicBezTo>
                      <a:pt x="109" y="87"/>
                      <a:pt x="107" y="85"/>
                      <a:pt x="104" y="85"/>
                    </a:cubicBezTo>
                    <a:close/>
                  </a:path>
                </a:pathLst>
              </a:custGeom>
              <a:gradFill>
                <a:gsLst>
                  <a:gs pos="0">
                    <a:srgbClr val="B4D4A5"/>
                  </a:gs>
                  <a:gs pos="50000">
                    <a:srgbClr val="A8CD97"/>
                  </a:gs>
                  <a:gs pos="100000">
                    <a:srgbClr val="9BC985"/>
                  </a:gs>
                </a:gsLst>
                <a:lin ang="5400000" scaled="0"/>
              </a:gradFill>
              <a:ln cap="flat" cmpd="sng" w="9525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9" name="Google Shape;119;p4"/>
          <p:cNvGrpSpPr/>
          <p:nvPr/>
        </p:nvGrpSpPr>
        <p:grpSpPr>
          <a:xfrm>
            <a:off x="2740317" y="3204407"/>
            <a:ext cx="2362321" cy="1699966"/>
            <a:chOff x="6341823" y="1509685"/>
            <a:chExt cx="2297059" cy="2035865"/>
          </a:xfrm>
        </p:grpSpPr>
        <p:grpSp>
          <p:nvGrpSpPr>
            <p:cNvPr id="120" name="Google Shape;120;p4"/>
            <p:cNvGrpSpPr/>
            <p:nvPr/>
          </p:nvGrpSpPr>
          <p:grpSpPr>
            <a:xfrm>
              <a:off x="6341823" y="1509685"/>
              <a:ext cx="2297059" cy="2035865"/>
              <a:chOff x="1529861" y="1829264"/>
              <a:chExt cx="2452453" cy="2173589"/>
            </a:xfrm>
          </p:grpSpPr>
          <p:sp>
            <p:nvSpPr>
              <p:cNvPr id="121" name="Google Shape;121;p4"/>
              <p:cNvSpPr/>
              <p:nvPr/>
            </p:nvSpPr>
            <p:spPr>
              <a:xfrm>
                <a:off x="1529861" y="1829264"/>
                <a:ext cx="2452453" cy="2173589"/>
              </a:xfrm>
              <a:custGeom>
                <a:rect b="b" l="l" r="r" t="t"/>
                <a:pathLst>
                  <a:path extrusionOk="0" h="1218" w="1375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>
                <a:gsLst>
                  <a:gs pos="0">
                    <a:srgbClr val="B0CAE9"/>
                  </a:gs>
                  <a:gs pos="50000">
                    <a:srgbClr val="A1C1E4"/>
                  </a:gs>
                  <a:gs pos="100000">
                    <a:srgbClr val="90B8E4"/>
                  </a:gs>
                </a:gsLst>
                <a:lin ang="5400000" scaled="0"/>
              </a:gradFill>
              <a:ln cap="flat" cmpd="sng" w="9525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1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22;p4"/>
              <p:cNvSpPr/>
              <p:nvPr/>
            </p:nvSpPr>
            <p:spPr>
              <a:xfrm>
                <a:off x="1688672" y="1966891"/>
                <a:ext cx="2130210" cy="1887988"/>
              </a:xfrm>
              <a:custGeom>
                <a:rect b="b" l="l" r="r" t="t"/>
                <a:pathLst>
                  <a:path extrusionOk="0" h="1218" w="1375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>
                <a:gsLst>
                  <a:gs pos="0">
                    <a:srgbClr val="B0CAE9"/>
                  </a:gs>
                  <a:gs pos="50000">
                    <a:srgbClr val="A1C1E4"/>
                  </a:gs>
                  <a:gs pos="100000">
                    <a:srgbClr val="90B8E4"/>
                  </a:gs>
                </a:gsLst>
                <a:lin ang="5400000" scaled="0"/>
              </a:gradFill>
              <a:ln cap="flat" cmpd="sng" w="9525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1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3" name="Google Shape;123;p4"/>
            <p:cNvSpPr/>
            <p:nvPr/>
          </p:nvSpPr>
          <p:spPr>
            <a:xfrm>
              <a:off x="7006934" y="1725618"/>
              <a:ext cx="358615" cy="359305"/>
            </a:xfrm>
            <a:custGeom>
              <a:rect b="b" l="l" r="r" t="t"/>
              <a:pathLst>
                <a:path extrusionOk="0" h="437" w="437">
                  <a:moveTo>
                    <a:pt x="145" y="119"/>
                  </a:moveTo>
                  <a:cubicBezTo>
                    <a:pt x="127" y="119"/>
                    <a:pt x="110" y="142"/>
                    <a:pt x="126" y="159"/>
                  </a:cubicBezTo>
                  <a:cubicBezTo>
                    <a:pt x="197" y="237"/>
                    <a:pt x="197" y="237"/>
                    <a:pt x="197" y="237"/>
                  </a:cubicBezTo>
                  <a:cubicBezTo>
                    <a:pt x="201" y="242"/>
                    <a:pt x="207" y="245"/>
                    <a:pt x="214" y="245"/>
                  </a:cubicBezTo>
                  <a:cubicBezTo>
                    <a:pt x="276" y="245"/>
                    <a:pt x="276" y="245"/>
                    <a:pt x="276" y="245"/>
                  </a:cubicBezTo>
                  <a:cubicBezTo>
                    <a:pt x="306" y="245"/>
                    <a:pt x="309" y="196"/>
                    <a:pt x="276" y="196"/>
                  </a:cubicBezTo>
                  <a:cubicBezTo>
                    <a:pt x="225" y="196"/>
                    <a:pt x="225" y="196"/>
                    <a:pt x="225" y="196"/>
                  </a:cubicBezTo>
                  <a:cubicBezTo>
                    <a:pt x="161" y="126"/>
                    <a:pt x="161" y="126"/>
                    <a:pt x="161" y="126"/>
                  </a:cubicBezTo>
                  <a:cubicBezTo>
                    <a:pt x="156" y="121"/>
                    <a:pt x="151" y="119"/>
                    <a:pt x="145" y="119"/>
                  </a:cubicBezTo>
                  <a:moveTo>
                    <a:pt x="219" y="388"/>
                  </a:moveTo>
                  <a:cubicBezTo>
                    <a:pt x="124" y="388"/>
                    <a:pt x="48" y="312"/>
                    <a:pt x="48" y="218"/>
                  </a:cubicBezTo>
                  <a:cubicBezTo>
                    <a:pt x="48" y="124"/>
                    <a:pt x="124" y="48"/>
                    <a:pt x="219" y="48"/>
                  </a:cubicBezTo>
                  <a:cubicBezTo>
                    <a:pt x="313" y="48"/>
                    <a:pt x="388" y="124"/>
                    <a:pt x="388" y="218"/>
                  </a:cubicBezTo>
                  <a:cubicBezTo>
                    <a:pt x="388" y="312"/>
                    <a:pt x="313" y="388"/>
                    <a:pt x="219" y="388"/>
                  </a:cubicBezTo>
                  <a:moveTo>
                    <a:pt x="219" y="0"/>
                  </a:moveTo>
                  <a:cubicBezTo>
                    <a:pt x="98" y="0"/>
                    <a:pt x="0" y="97"/>
                    <a:pt x="0" y="218"/>
                  </a:cubicBezTo>
                  <a:cubicBezTo>
                    <a:pt x="0" y="339"/>
                    <a:pt x="98" y="437"/>
                    <a:pt x="219" y="437"/>
                  </a:cubicBezTo>
                  <a:cubicBezTo>
                    <a:pt x="339" y="437"/>
                    <a:pt x="437" y="339"/>
                    <a:pt x="437" y="218"/>
                  </a:cubicBezTo>
                  <a:cubicBezTo>
                    <a:pt x="437" y="97"/>
                    <a:pt x="339" y="0"/>
                    <a:pt x="219" y="0"/>
                  </a:cubicBezTo>
                </a:path>
              </a:pathLst>
            </a:custGeom>
            <a:gradFill>
              <a:gsLst>
                <a:gs pos="0">
                  <a:srgbClr val="B0CAE9"/>
                </a:gs>
                <a:gs pos="50000">
                  <a:srgbClr val="A1C1E4"/>
                </a:gs>
                <a:gs pos="100000">
                  <a:srgbClr val="90B8E4"/>
                </a:gs>
              </a:gsLst>
              <a:lin ang="5400000" scaled="0"/>
            </a:gradFill>
            <a:ln cap="flat" cmpd="sng" w="952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4" name="Google Shape;124;p4"/>
          <p:cNvSpPr/>
          <p:nvPr/>
        </p:nvSpPr>
        <p:spPr>
          <a:xfrm>
            <a:off x="593124" y="1583079"/>
            <a:ext cx="191529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Ошибки при прогнозировании выручки</a:t>
            </a:r>
            <a:endParaRPr/>
          </a:p>
        </p:txBody>
      </p:sp>
      <p:sp>
        <p:nvSpPr>
          <p:cNvPr id="125" name="Google Shape;125;p4"/>
          <p:cNvSpPr/>
          <p:nvPr/>
        </p:nvSpPr>
        <p:spPr>
          <a:xfrm>
            <a:off x="2969240" y="3691357"/>
            <a:ext cx="190662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Нарушения при расчете  ставки дисконтирования</a:t>
            </a:r>
            <a:endParaRPr/>
          </a:p>
        </p:txBody>
      </p:sp>
      <p:pic>
        <p:nvPicPr>
          <p:cNvPr id="126" name="Google Shape;126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6178" y="4078626"/>
            <a:ext cx="3850360" cy="2779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"/>
          <p:cNvSpPr txBox="1"/>
          <p:nvPr>
            <p:ph type="title"/>
          </p:nvPr>
        </p:nvSpPr>
        <p:spPr>
          <a:xfrm>
            <a:off x="572709" y="-177694"/>
            <a:ext cx="8651274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1" lang="ru-RU" sz="2400">
                <a:solidFill>
                  <a:schemeClr val="dk1"/>
                </a:solidFill>
              </a:rPr>
              <a:t>Анализ основных существенных нарушений, выявляемых при экспертизе отчетов об оценке нематериальных активов. </a:t>
            </a:r>
            <a:endParaRPr/>
          </a:p>
        </p:txBody>
      </p:sp>
      <p:sp>
        <p:nvSpPr>
          <p:cNvPr id="132" name="Google Shape;132;p5"/>
          <p:cNvSpPr/>
          <p:nvPr/>
        </p:nvSpPr>
        <p:spPr>
          <a:xfrm>
            <a:off x="2370512" y="883175"/>
            <a:ext cx="5867582" cy="2641885"/>
          </a:xfrm>
          <a:prstGeom prst="rect">
            <a:avLst/>
          </a:prstGeom>
          <a:solidFill>
            <a:srgbClr val="F2F2F2"/>
          </a:solidFill>
          <a:ln cap="flat" cmpd="sng" w="25400">
            <a:solidFill>
              <a:srgbClr val="B5B5B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5004486" y="3970150"/>
            <a:ext cx="4003590" cy="2171157"/>
          </a:xfrm>
          <a:prstGeom prst="rect">
            <a:avLst/>
          </a:prstGeom>
          <a:solidFill>
            <a:srgbClr val="F2F2F2"/>
          </a:solidFill>
          <a:ln cap="flat" cmpd="sng" w="25400">
            <a:solidFill>
              <a:srgbClr val="B5B5B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Отсутствие обоснования выбора конкретного значения ставки роялти (так, например, не учитывается стадия разработки и риски связанные с этим)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Использование корректировок, приводящих к значительному превышению расчетной величины ставки роялти над среднеотраслевым значением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4" name="Google Shape;134;p5"/>
          <p:cNvGrpSpPr/>
          <p:nvPr/>
        </p:nvGrpSpPr>
        <p:grpSpPr>
          <a:xfrm>
            <a:off x="-3108" y="1225685"/>
            <a:ext cx="2361600" cy="1889075"/>
            <a:chOff x="3823257" y="3902623"/>
            <a:chExt cx="2297059" cy="2035865"/>
          </a:xfrm>
        </p:grpSpPr>
        <p:grpSp>
          <p:nvGrpSpPr>
            <p:cNvPr id="135" name="Google Shape;135;p5"/>
            <p:cNvGrpSpPr/>
            <p:nvPr/>
          </p:nvGrpSpPr>
          <p:grpSpPr>
            <a:xfrm>
              <a:off x="3823257" y="3902623"/>
              <a:ext cx="2297059" cy="2035865"/>
              <a:chOff x="1529861" y="1829264"/>
              <a:chExt cx="2452453" cy="2173589"/>
            </a:xfrm>
          </p:grpSpPr>
          <p:sp>
            <p:nvSpPr>
              <p:cNvPr id="136" name="Google Shape;136;p5"/>
              <p:cNvSpPr/>
              <p:nvPr/>
            </p:nvSpPr>
            <p:spPr>
              <a:xfrm>
                <a:off x="1529861" y="1829264"/>
                <a:ext cx="2452453" cy="2173589"/>
              </a:xfrm>
              <a:custGeom>
                <a:rect b="b" l="l" r="r" t="t"/>
                <a:pathLst>
                  <a:path extrusionOk="0" h="1218" w="1375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100000">
                    <a:schemeClr val="lt1"/>
                  </a:gs>
                </a:gsLst>
                <a:lin ang="2700000" scaled="0"/>
              </a:gra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254000" rotWithShape="0" algn="tl" dir="2700000" dist="101600">
                  <a:srgbClr val="000000">
                    <a:alpha val="29803"/>
                  </a:srgbClr>
                </a:outerShdw>
              </a:effectLst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1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5"/>
              <p:cNvSpPr/>
              <p:nvPr/>
            </p:nvSpPr>
            <p:spPr>
              <a:xfrm>
                <a:off x="1688672" y="1966891"/>
                <a:ext cx="2130210" cy="1887988"/>
              </a:xfrm>
              <a:custGeom>
                <a:rect b="b" l="l" r="r" t="t"/>
                <a:pathLst>
                  <a:path extrusionOk="0" h="1218" w="1375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>
                <a:gsLst>
                  <a:gs pos="0">
                    <a:srgbClr val="AFAFAF"/>
                  </a:gs>
                  <a:gs pos="50000">
                    <a:schemeClr val="accent3"/>
                  </a:gs>
                  <a:gs pos="100000">
                    <a:srgbClr val="919191"/>
                  </a:gs>
                </a:gsLst>
                <a:lin ang="5400000" scaled="0"/>
              </a:gradFill>
              <a:ln>
                <a:noFill/>
              </a:ln>
              <a:effectLst>
                <a:outerShdw blurRad="57150" rotWithShape="0" algn="ctr" dir="5400000" dist="19050">
                  <a:srgbClr val="000000">
                    <a:alpha val="62745"/>
                  </a:srgbClr>
                </a:outerShdw>
              </a:effectLst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1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8" name="Google Shape;138;p5"/>
            <p:cNvGrpSpPr/>
            <p:nvPr/>
          </p:nvGrpSpPr>
          <p:grpSpPr>
            <a:xfrm>
              <a:off x="5080879" y="4129663"/>
              <a:ext cx="466721" cy="288952"/>
              <a:chOff x="3098" y="1701"/>
              <a:chExt cx="1486" cy="920"/>
            </a:xfrm>
          </p:grpSpPr>
          <p:sp>
            <p:nvSpPr>
              <p:cNvPr id="139" name="Google Shape;139;p5"/>
              <p:cNvSpPr/>
              <p:nvPr/>
            </p:nvSpPr>
            <p:spPr>
              <a:xfrm>
                <a:off x="3468" y="1701"/>
                <a:ext cx="746" cy="920"/>
              </a:xfrm>
              <a:custGeom>
                <a:rect b="b" l="l" r="r" t="t"/>
                <a:pathLst>
                  <a:path extrusionOk="0" h="386" w="314">
                    <a:moveTo>
                      <a:pt x="157" y="0"/>
                    </a:moveTo>
                    <a:cubicBezTo>
                      <a:pt x="108" y="0"/>
                      <a:pt x="68" y="40"/>
                      <a:pt x="68" y="89"/>
                    </a:cubicBezTo>
                    <a:cubicBezTo>
                      <a:pt x="68" y="127"/>
                      <a:pt x="93" y="160"/>
                      <a:pt x="127" y="172"/>
                    </a:cubicBezTo>
                    <a:cubicBezTo>
                      <a:pt x="103" y="172"/>
                      <a:pt x="103" y="172"/>
                      <a:pt x="103" y="172"/>
                    </a:cubicBezTo>
                    <a:cubicBezTo>
                      <a:pt x="55" y="172"/>
                      <a:pt x="26" y="291"/>
                      <a:pt x="16" y="320"/>
                    </a:cubicBezTo>
                    <a:cubicBezTo>
                      <a:pt x="0" y="363"/>
                      <a:pt x="28" y="386"/>
                      <a:pt x="28" y="386"/>
                    </a:cubicBezTo>
                    <a:cubicBezTo>
                      <a:pt x="132" y="386"/>
                      <a:pt x="132" y="386"/>
                      <a:pt x="132" y="386"/>
                    </a:cubicBezTo>
                    <a:cubicBezTo>
                      <a:pt x="154" y="203"/>
                      <a:pt x="154" y="203"/>
                      <a:pt x="154" y="203"/>
                    </a:cubicBezTo>
                    <a:cubicBezTo>
                      <a:pt x="132" y="180"/>
                      <a:pt x="132" y="180"/>
                      <a:pt x="132" y="180"/>
                    </a:cubicBezTo>
                    <a:cubicBezTo>
                      <a:pt x="182" y="180"/>
                      <a:pt x="182" y="180"/>
                      <a:pt x="182" y="180"/>
                    </a:cubicBezTo>
                    <a:cubicBezTo>
                      <a:pt x="160" y="203"/>
                      <a:pt x="160" y="203"/>
                      <a:pt x="160" y="203"/>
                    </a:cubicBezTo>
                    <a:cubicBezTo>
                      <a:pt x="182" y="386"/>
                      <a:pt x="182" y="386"/>
                      <a:pt x="182" y="386"/>
                    </a:cubicBezTo>
                    <a:cubicBezTo>
                      <a:pt x="286" y="386"/>
                      <a:pt x="286" y="386"/>
                      <a:pt x="286" y="386"/>
                    </a:cubicBezTo>
                    <a:cubicBezTo>
                      <a:pt x="286" y="386"/>
                      <a:pt x="314" y="363"/>
                      <a:pt x="298" y="320"/>
                    </a:cubicBezTo>
                    <a:cubicBezTo>
                      <a:pt x="288" y="291"/>
                      <a:pt x="259" y="172"/>
                      <a:pt x="211" y="172"/>
                    </a:cubicBezTo>
                    <a:cubicBezTo>
                      <a:pt x="187" y="172"/>
                      <a:pt x="187" y="172"/>
                      <a:pt x="187" y="172"/>
                    </a:cubicBezTo>
                    <a:cubicBezTo>
                      <a:pt x="221" y="160"/>
                      <a:pt x="246" y="127"/>
                      <a:pt x="246" y="89"/>
                    </a:cubicBezTo>
                    <a:cubicBezTo>
                      <a:pt x="246" y="40"/>
                      <a:pt x="206" y="0"/>
                      <a:pt x="157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Google Shape;140;p5"/>
              <p:cNvSpPr/>
              <p:nvPr/>
            </p:nvSpPr>
            <p:spPr>
              <a:xfrm>
                <a:off x="3098" y="1871"/>
                <a:ext cx="475" cy="750"/>
              </a:xfrm>
              <a:custGeom>
                <a:rect b="b" l="l" r="r" t="t"/>
                <a:pathLst>
                  <a:path extrusionOk="0" h="315" w="200">
                    <a:moveTo>
                      <a:pt x="128" y="0"/>
                    </a:moveTo>
                    <a:cubicBezTo>
                      <a:pt x="88" y="0"/>
                      <a:pt x="55" y="33"/>
                      <a:pt x="55" y="73"/>
                    </a:cubicBezTo>
                    <a:cubicBezTo>
                      <a:pt x="55" y="104"/>
                      <a:pt x="76" y="131"/>
                      <a:pt x="103" y="141"/>
                    </a:cubicBezTo>
                    <a:cubicBezTo>
                      <a:pt x="84" y="141"/>
                      <a:pt x="84" y="141"/>
                      <a:pt x="84" y="141"/>
                    </a:cubicBezTo>
                    <a:cubicBezTo>
                      <a:pt x="45" y="141"/>
                      <a:pt x="21" y="238"/>
                      <a:pt x="13" y="261"/>
                    </a:cubicBezTo>
                    <a:cubicBezTo>
                      <a:pt x="0" y="296"/>
                      <a:pt x="23" y="315"/>
                      <a:pt x="23" y="315"/>
                    </a:cubicBezTo>
                    <a:cubicBezTo>
                      <a:pt x="108" y="315"/>
                      <a:pt x="108" y="315"/>
                      <a:pt x="108" y="315"/>
                    </a:cubicBezTo>
                    <a:cubicBezTo>
                      <a:pt x="126" y="166"/>
                      <a:pt x="126" y="166"/>
                      <a:pt x="126" y="166"/>
                    </a:cubicBezTo>
                    <a:cubicBezTo>
                      <a:pt x="107" y="147"/>
                      <a:pt x="107" y="147"/>
                      <a:pt x="107" y="147"/>
                    </a:cubicBezTo>
                    <a:cubicBezTo>
                      <a:pt x="149" y="147"/>
                      <a:pt x="149" y="147"/>
                      <a:pt x="149" y="147"/>
                    </a:cubicBezTo>
                    <a:cubicBezTo>
                      <a:pt x="130" y="166"/>
                      <a:pt x="130" y="166"/>
                      <a:pt x="130" y="166"/>
                    </a:cubicBezTo>
                    <a:cubicBezTo>
                      <a:pt x="148" y="315"/>
                      <a:pt x="148" y="315"/>
                      <a:pt x="148" y="315"/>
                    </a:cubicBezTo>
                    <a:cubicBezTo>
                      <a:pt x="168" y="315"/>
                      <a:pt x="168" y="315"/>
                      <a:pt x="168" y="315"/>
                    </a:cubicBezTo>
                    <a:cubicBezTo>
                      <a:pt x="160" y="303"/>
                      <a:pt x="149" y="279"/>
                      <a:pt x="161" y="245"/>
                    </a:cubicBezTo>
                    <a:cubicBezTo>
                      <a:pt x="162" y="241"/>
                      <a:pt x="164" y="235"/>
                      <a:pt x="166" y="228"/>
                    </a:cubicBezTo>
                    <a:cubicBezTo>
                      <a:pt x="173" y="207"/>
                      <a:pt x="182" y="178"/>
                      <a:pt x="194" y="152"/>
                    </a:cubicBezTo>
                    <a:cubicBezTo>
                      <a:pt x="188" y="145"/>
                      <a:pt x="180" y="141"/>
                      <a:pt x="172" y="141"/>
                    </a:cubicBezTo>
                    <a:cubicBezTo>
                      <a:pt x="152" y="141"/>
                      <a:pt x="152" y="141"/>
                      <a:pt x="152" y="141"/>
                    </a:cubicBezTo>
                    <a:cubicBezTo>
                      <a:pt x="180" y="131"/>
                      <a:pt x="200" y="104"/>
                      <a:pt x="200" y="73"/>
                    </a:cubicBezTo>
                    <a:cubicBezTo>
                      <a:pt x="200" y="33"/>
                      <a:pt x="168" y="0"/>
                      <a:pt x="128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141;p5"/>
              <p:cNvSpPr/>
              <p:nvPr/>
            </p:nvSpPr>
            <p:spPr>
              <a:xfrm>
                <a:off x="4110" y="1871"/>
                <a:ext cx="474" cy="750"/>
              </a:xfrm>
              <a:custGeom>
                <a:rect b="b" l="l" r="r" t="t"/>
                <a:pathLst>
                  <a:path extrusionOk="0" h="315" w="200">
                    <a:moveTo>
                      <a:pt x="72" y="0"/>
                    </a:moveTo>
                    <a:cubicBezTo>
                      <a:pt x="32" y="0"/>
                      <a:pt x="0" y="33"/>
                      <a:pt x="0" y="73"/>
                    </a:cubicBezTo>
                    <a:cubicBezTo>
                      <a:pt x="0" y="104"/>
                      <a:pt x="20" y="131"/>
                      <a:pt x="48" y="141"/>
                    </a:cubicBezTo>
                    <a:cubicBezTo>
                      <a:pt x="28" y="141"/>
                      <a:pt x="28" y="141"/>
                      <a:pt x="28" y="141"/>
                    </a:cubicBezTo>
                    <a:cubicBezTo>
                      <a:pt x="20" y="141"/>
                      <a:pt x="13" y="145"/>
                      <a:pt x="6" y="152"/>
                    </a:cubicBezTo>
                    <a:cubicBezTo>
                      <a:pt x="18" y="178"/>
                      <a:pt x="27" y="207"/>
                      <a:pt x="34" y="228"/>
                    </a:cubicBezTo>
                    <a:cubicBezTo>
                      <a:pt x="36" y="235"/>
                      <a:pt x="38" y="241"/>
                      <a:pt x="39" y="245"/>
                    </a:cubicBezTo>
                    <a:cubicBezTo>
                      <a:pt x="52" y="279"/>
                      <a:pt x="40" y="303"/>
                      <a:pt x="32" y="315"/>
                    </a:cubicBezTo>
                    <a:cubicBezTo>
                      <a:pt x="52" y="315"/>
                      <a:pt x="52" y="315"/>
                      <a:pt x="52" y="315"/>
                    </a:cubicBezTo>
                    <a:cubicBezTo>
                      <a:pt x="70" y="166"/>
                      <a:pt x="70" y="166"/>
                      <a:pt x="70" y="166"/>
                    </a:cubicBezTo>
                    <a:cubicBezTo>
                      <a:pt x="52" y="147"/>
                      <a:pt x="52" y="147"/>
                      <a:pt x="52" y="147"/>
                    </a:cubicBezTo>
                    <a:cubicBezTo>
                      <a:pt x="93" y="147"/>
                      <a:pt x="93" y="147"/>
                      <a:pt x="93" y="147"/>
                    </a:cubicBezTo>
                    <a:cubicBezTo>
                      <a:pt x="74" y="166"/>
                      <a:pt x="74" y="166"/>
                      <a:pt x="74" y="166"/>
                    </a:cubicBezTo>
                    <a:cubicBezTo>
                      <a:pt x="92" y="315"/>
                      <a:pt x="92" y="315"/>
                      <a:pt x="92" y="315"/>
                    </a:cubicBezTo>
                    <a:cubicBezTo>
                      <a:pt x="178" y="315"/>
                      <a:pt x="178" y="315"/>
                      <a:pt x="178" y="315"/>
                    </a:cubicBezTo>
                    <a:cubicBezTo>
                      <a:pt x="178" y="315"/>
                      <a:pt x="200" y="296"/>
                      <a:pt x="187" y="261"/>
                    </a:cubicBezTo>
                    <a:cubicBezTo>
                      <a:pt x="179" y="238"/>
                      <a:pt x="156" y="141"/>
                      <a:pt x="116" y="141"/>
                    </a:cubicBezTo>
                    <a:cubicBezTo>
                      <a:pt x="97" y="141"/>
                      <a:pt x="97" y="141"/>
                      <a:pt x="97" y="141"/>
                    </a:cubicBezTo>
                    <a:cubicBezTo>
                      <a:pt x="125" y="131"/>
                      <a:pt x="145" y="104"/>
                      <a:pt x="145" y="73"/>
                    </a:cubicBezTo>
                    <a:cubicBezTo>
                      <a:pt x="145" y="33"/>
                      <a:pt x="112" y="0"/>
                      <a:pt x="72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42" name="Google Shape;142;p5"/>
          <p:cNvGrpSpPr/>
          <p:nvPr/>
        </p:nvGrpSpPr>
        <p:grpSpPr>
          <a:xfrm>
            <a:off x="2463798" y="3983808"/>
            <a:ext cx="2540688" cy="2157499"/>
            <a:chOff x="9542760" y="3872799"/>
            <a:chExt cx="2297059" cy="2035865"/>
          </a:xfrm>
        </p:grpSpPr>
        <p:grpSp>
          <p:nvGrpSpPr>
            <p:cNvPr id="143" name="Google Shape;143;p5"/>
            <p:cNvGrpSpPr/>
            <p:nvPr/>
          </p:nvGrpSpPr>
          <p:grpSpPr>
            <a:xfrm>
              <a:off x="9542760" y="3872799"/>
              <a:ext cx="2297059" cy="2035865"/>
              <a:chOff x="1529861" y="1829264"/>
              <a:chExt cx="2452453" cy="2173589"/>
            </a:xfrm>
          </p:grpSpPr>
          <p:sp>
            <p:nvSpPr>
              <p:cNvPr id="144" name="Google Shape;144;p5"/>
              <p:cNvSpPr/>
              <p:nvPr/>
            </p:nvSpPr>
            <p:spPr>
              <a:xfrm>
                <a:off x="1529861" y="1829264"/>
                <a:ext cx="2452453" cy="2173589"/>
              </a:xfrm>
              <a:custGeom>
                <a:rect b="b" l="l" r="r" t="t"/>
                <a:pathLst>
                  <a:path extrusionOk="0" h="1218" w="1375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100000">
                    <a:schemeClr val="lt1"/>
                  </a:gs>
                </a:gsLst>
                <a:lin ang="2700000" scaled="0"/>
              </a:gra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254000" rotWithShape="0" algn="tl" dir="2700000" dist="101600">
                  <a:srgbClr val="000000">
                    <a:alpha val="29803"/>
                  </a:srgbClr>
                </a:outerShdw>
              </a:effectLst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1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5"/>
              <p:cNvSpPr/>
              <p:nvPr/>
            </p:nvSpPr>
            <p:spPr>
              <a:xfrm>
                <a:off x="1688672" y="1966891"/>
                <a:ext cx="2130210" cy="1887988"/>
              </a:xfrm>
              <a:custGeom>
                <a:rect b="b" l="l" r="r" t="t"/>
                <a:pathLst>
                  <a:path extrusionOk="0" h="1218" w="1375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1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6" name="Google Shape;146;p5"/>
            <p:cNvSpPr/>
            <p:nvPr/>
          </p:nvSpPr>
          <p:spPr>
            <a:xfrm>
              <a:off x="10869087" y="4092785"/>
              <a:ext cx="368979" cy="368979"/>
            </a:xfrm>
            <a:custGeom>
              <a:rect b="b" l="l" r="r" t="t"/>
              <a:pathLst>
                <a:path extrusionOk="0" h="449" w="449">
                  <a:moveTo>
                    <a:pt x="211" y="407"/>
                  </a:moveTo>
                  <a:cubicBezTo>
                    <a:pt x="192" y="407"/>
                    <a:pt x="176" y="387"/>
                    <a:pt x="166" y="362"/>
                  </a:cubicBezTo>
                  <a:cubicBezTo>
                    <a:pt x="158" y="347"/>
                    <a:pt x="151" y="331"/>
                    <a:pt x="147" y="313"/>
                  </a:cubicBezTo>
                  <a:cubicBezTo>
                    <a:pt x="168" y="315"/>
                    <a:pt x="189" y="317"/>
                    <a:pt x="211" y="317"/>
                  </a:cubicBezTo>
                  <a:cubicBezTo>
                    <a:pt x="211" y="407"/>
                    <a:pt x="211" y="407"/>
                    <a:pt x="211" y="407"/>
                  </a:cubicBezTo>
                  <a:moveTo>
                    <a:pt x="237" y="407"/>
                  </a:moveTo>
                  <a:cubicBezTo>
                    <a:pt x="237" y="317"/>
                    <a:pt x="237" y="317"/>
                    <a:pt x="237" y="317"/>
                  </a:cubicBezTo>
                  <a:cubicBezTo>
                    <a:pt x="259" y="317"/>
                    <a:pt x="280" y="315"/>
                    <a:pt x="302" y="313"/>
                  </a:cubicBezTo>
                  <a:cubicBezTo>
                    <a:pt x="293" y="344"/>
                    <a:pt x="273" y="407"/>
                    <a:pt x="237" y="407"/>
                  </a:cubicBezTo>
                  <a:moveTo>
                    <a:pt x="294" y="393"/>
                  </a:moveTo>
                  <a:cubicBezTo>
                    <a:pt x="311" y="370"/>
                    <a:pt x="320" y="343"/>
                    <a:pt x="328" y="310"/>
                  </a:cubicBezTo>
                  <a:cubicBezTo>
                    <a:pt x="354" y="304"/>
                    <a:pt x="377" y="297"/>
                    <a:pt x="395" y="289"/>
                  </a:cubicBezTo>
                  <a:cubicBezTo>
                    <a:pt x="386" y="313"/>
                    <a:pt x="373" y="335"/>
                    <a:pt x="354" y="353"/>
                  </a:cubicBezTo>
                  <a:cubicBezTo>
                    <a:pt x="337" y="371"/>
                    <a:pt x="315" y="384"/>
                    <a:pt x="294" y="393"/>
                  </a:cubicBezTo>
                  <a:moveTo>
                    <a:pt x="154" y="393"/>
                  </a:moveTo>
                  <a:cubicBezTo>
                    <a:pt x="133" y="384"/>
                    <a:pt x="112" y="371"/>
                    <a:pt x="95" y="353"/>
                  </a:cubicBezTo>
                  <a:cubicBezTo>
                    <a:pt x="75" y="335"/>
                    <a:pt x="62" y="312"/>
                    <a:pt x="52" y="286"/>
                  </a:cubicBezTo>
                  <a:cubicBezTo>
                    <a:pt x="68" y="295"/>
                    <a:pt x="93" y="303"/>
                    <a:pt x="121" y="309"/>
                  </a:cubicBezTo>
                  <a:cubicBezTo>
                    <a:pt x="128" y="342"/>
                    <a:pt x="138" y="371"/>
                    <a:pt x="154" y="393"/>
                  </a:cubicBezTo>
                  <a:moveTo>
                    <a:pt x="237" y="293"/>
                  </a:moveTo>
                  <a:cubicBezTo>
                    <a:pt x="237" y="196"/>
                    <a:pt x="237" y="196"/>
                    <a:pt x="237" y="196"/>
                  </a:cubicBezTo>
                  <a:cubicBezTo>
                    <a:pt x="263" y="195"/>
                    <a:pt x="287" y="193"/>
                    <a:pt x="311" y="191"/>
                  </a:cubicBezTo>
                  <a:cubicBezTo>
                    <a:pt x="311" y="203"/>
                    <a:pt x="311" y="214"/>
                    <a:pt x="311" y="226"/>
                  </a:cubicBezTo>
                  <a:cubicBezTo>
                    <a:pt x="311" y="247"/>
                    <a:pt x="311" y="268"/>
                    <a:pt x="307" y="287"/>
                  </a:cubicBezTo>
                  <a:cubicBezTo>
                    <a:pt x="284" y="290"/>
                    <a:pt x="261" y="292"/>
                    <a:pt x="237" y="293"/>
                  </a:cubicBezTo>
                  <a:moveTo>
                    <a:pt x="211" y="293"/>
                  </a:moveTo>
                  <a:cubicBezTo>
                    <a:pt x="187" y="292"/>
                    <a:pt x="165" y="290"/>
                    <a:pt x="141" y="286"/>
                  </a:cubicBezTo>
                  <a:cubicBezTo>
                    <a:pt x="138" y="268"/>
                    <a:pt x="137" y="246"/>
                    <a:pt x="137" y="226"/>
                  </a:cubicBezTo>
                  <a:cubicBezTo>
                    <a:pt x="137" y="214"/>
                    <a:pt x="138" y="203"/>
                    <a:pt x="138" y="191"/>
                  </a:cubicBezTo>
                  <a:cubicBezTo>
                    <a:pt x="161" y="193"/>
                    <a:pt x="186" y="195"/>
                    <a:pt x="211" y="196"/>
                  </a:cubicBezTo>
                  <a:cubicBezTo>
                    <a:pt x="211" y="293"/>
                    <a:pt x="211" y="293"/>
                    <a:pt x="211" y="293"/>
                  </a:cubicBezTo>
                  <a:moveTo>
                    <a:pt x="333" y="282"/>
                  </a:moveTo>
                  <a:cubicBezTo>
                    <a:pt x="335" y="265"/>
                    <a:pt x="336" y="245"/>
                    <a:pt x="336" y="226"/>
                  </a:cubicBezTo>
                  <a:cubicBezTo>
                    <a:pt x="336" y="212"/>
                    <a:pt x="336" y="201"/>
                    <a:pt x="335" y="188"/>
                  </a:cubicBezTo>
                  <a:cubicBezTo>
                    <a:pt x="363" y="185"/>
                    <a:pt x="386" y="177"/>
                    <a:pt x="399" y="171"/>
                  </a:cubicBezTo>
                  <a:cubicBezTo>
                    <a:pt x="405" y="188"/>
                    <a:pt x="407" y="207"/>
                    <a:pt x="407" y="224"/>
                  </a:cubicBezTo>
                  <a:cubicBezTo>
                    <a:pt x="407" y="254"/>
                    <a:pt x="405" y="270"/>
                    <a:pt x="333" y="282"/>
                  </a:cubicBezTo>
                  <a:moveTo>
                    <a:pt x="116" y="281"/>
                  </a:moveTo>
                  <a:cubicBezTo>
                    <a:pt x="75" y="274"/>
                    <a:pt x="52" y="260"/>
                    <a:pt x="43" y="250"/>
                  </a:cubicBezTo>
                  <a:cubicBezTo>
                    <a:pt x="41" y="242"/>
                    <a:pt x="41" y="233"/>
                    <a:pt x="41" y="224"/>
                  </a:cubicBezTo>
                  <a:cubicBezTo>
                    <a:pt x="41" y="206"/>
                    <a:pt x="44" y="187"/>
                    <a:pt x="49" y="171"/>
                  </a:cubicBezTo>
                  <a:cubicBezTo>
                    <a:pt x="64" y="177"/>
                    <a:pt x="82" y="182"/>
                    <a:pt x="114" y="188"/>
                  </a:cubicBezTo>
                  <a:cubicBezTo>
                    <a:pt x="113" y="201"/>
                    <a:pt x="112" y="212"/>
                    <a:pt x="112" y="226"/>
                  </a:cubicBezTo>
                  <a:cubicBezTo>
                    <a:pt x="112" y="245"/>
                    <a:pt x="113" y="264"/>
                    <a:pt x="116" y="281"/>
                  </a:cubicBezTo>
                  <a:moveTo>
                    <a:pt x="117" y="164"/>
                  </a:moveTo>
                  <a:cubicBezTo>
                    <a:pt x="76" y="153"/>
                    <a:pt x="65" y="152"/>
                    <a:pt x="59" y="146"/>
                  </a:cubicBezTo>
                  <a:cubicBezTo>
                    <a:pt x="68" y="128"/>
                    <a:pt x="79" y="110"/>
                    <a:pt x="95" y="96"/>
                  </a:cubicBezTo>
                  <a:cubicBezTo>
                    <a:pt x="114" y="76"/>
                    <a:pt x="135" y="66"/>
                    <a:pt x="158" y="55"/>
                  </a:cubicBezTo>
                  <a:cubicBezTo>
                    <a:pt x="138" y="83"/>
                    <a:pt x="124" y="119"/>
                    <a:pt x="117" y="164"/>
                  </a:cubicBezTo>
                  <a:moveTo>
                    <a:pt x="331" y="164"/>
                  </a:moveTo>
                  <a:cubicBezTo>
                    <a:pt x="324" y="119"/>
                    <a:pt x="311" y="81"/>
                    <a:pt x="291" y="54"/>
                  </a:cubicBezTo>
                  <a:cubicBezTo>
                    <a:pt x="333" y="69"/>
                    <a:pt x="370" y="104"/>
                    <a:pt x="390" y="147"/>
                  </a:cubicBezTo>
                  <a:cubicBezTo>
                    <a:pt x="384" y="151"/>
                    <a:pt x="369" y="157"/>
                    <a:pt x="331" y="164"/>
                  </a:cubicBezTo>
                  <a:moveTo>
                    <a:pt x="211" y="171"/>
                  </a:moveTo>
                  <a:cubicBezTo>
                    <a:pt x="187" y="171"/>
                    <a:pt x="164" y="169"/>
                    <a:pt x="141" y="167"/>
                  </a:cubicBezTo>
                  <a:cubicBezTo>
                    <a:pt x="152" y="104"/>
                    <a:pt x="178" y="55"/>
                    <a:pt x="210" y="43"/>
                  </a:cubicBezTo>
                  <a:cubicBezTo>
                    <a:pt x="210" y="43"/>
                    <a:pt x="211" y="43"/>
                    <a:pt x="211" y="43"/>
                  </a:cubicBezTo>
                  <a:cubicBezTo>
                    <a:pt x="211" y="171"/>
                    <a:pt x="211" y="171"/>
                    <a:pt x="211" y="171"/>
                  </a:cubicBezTo>
                  <a:moveTo>
                    <a:pt x="237" y="171"/>
                  </a:moveTo>
                  <a:cubicBezTo>
                    <a:pt x="237" y="43"/>
                    <a:pt x="237" y="43"/>
                    <a:pt x="237" y="43"/>
                  </a:cubicBezTo>
                  <a:cubicBezTo>
                    <a:pt x="242" y="43"/>
                    <a:pt x="249" y="48"/>
                    <a:pt x="255" y="52"/>
                  </a:cubicBezTo>
                  <a:cubicBezTo>
                    <a:pt x="279" y="74"/>
                    <a:pt x="299" y="117"/>
                    <a:pt x="308" y="167"/>
                  </a:cubicBezTo>
                  <a:cubicBezTo>
                    <a:pt x="284" y="169"/>
                    <a:pt x="261" y="171"/>
                    <a:pt x="237" y="171"/>
                  </a:cubicBezTo>
                  <a:moveTo>
                    <a:pt x="225" y="0"/>
                  </a:moveTo>
                  <a:cubicBezTo>
                    <a:pt x="100" y="0"/>
                    <a:pt x="0" y="100"/>
                    <a:pt x="0" y="224"/>
                  </a:cubicBezTo>
                  <a:cubicBezTo>
                    <a:pt x="0" y="349"/>
                    <a:pt x="100" y="449"/>
                    <a:pt x="225" y="449"/>
                  </a:cubicBezTo>
                  <a:cubicBezTo>
                    <a:pt x="350" y="449"/>
                    <a:pt x="449" y="349"/>
                    <a:pt x="449" y="224"/>
                  </a:cubicBezTo>
                  <a:cubicBezTo>
                    <a:pt x="449" y="100"/>
                    <a:pt x="350" y="0"/>
                    <a:pt x="225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FFB85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7" name="Google Shape;147;p5"/>
          <p:cNvSpPr/>
          <p:nvPr/>
        </p:nvSpPr>
        <p:spPr>
          <a:xfrm>
            <a:off x="2467759" y="1139186"/>
            <a:ext cx="5708550" cy="2021702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Отсутствие учета предусмотренных законодательством платежей, связанных с продлением исключительных прав на нематериальные активы (в случае необходимости)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Несоответствие предоставленных Заказчиком расходов значениям периодических расходов сложившимся рыночным условиям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Использование значений ставок налога на прибыль, не соответствующих налоговому законодательству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5"/>
          <p:cNvSpPr/>
          <p:nvPr/>
        </p:nvSpPr>
        <p:spPr>
          <a:xfrm>
            <a:off x="264322" y="1629572"/>
            <a:ext cx="181322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Недоучет затрат, связанных с патентом</a:t>
            </a:r>
            <a:endParaRPr/>
          </a:p>
        </p:txBody>
      </p:sp>
      <p:sp>
        <p:nvSpPr>
          <p:cNvPr id="149" name="Google Shape;149;p5"/>
          <p:cNvSpPr/>
          <p:nvPr/>
        </p:nvSpPr>
        <p:spPr>
          <a:xfrm>
            <a:off x="2824893" y="4495651"/>
            <a:ext cx="176218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Ошибки, связанные с расчетом ставки роялти</a:t>
            </a:r>
            <a:endParaRPr/>
          </a:p>
        </p:txBody>
      </p:sp>
      <p:pic>
        <p:nvPicPr>
          <p:cNvPr id="150" name="Google Shape;15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405566" y="2783812"/>
            <a:ext cx="3963266" cy="2860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7136" y="4913713"/>
            <a:ext cx="2061088" cy="2203779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6"/>
          <p:cNvSpPr txBox="1"/>
          <p:nvPr>
            <p:ph type="title"/>
          </p:nvPr>
        </p:nvSpPr>
        <p:spPr>
          <a:xfrm>
            <a:off x="247136" y="-165337"/>
            <a:ext cx="8976847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1" lang="ru-RU" sz="2400">
                <a:solidFill>
                  <a:schemeClr val="dk1"/>
                </a:solidFill>
              </a:rPr>
              <a:t>Алгоритм оценки нематериальных активов, учитывающий эффект от внедрения патента, выраженный количественно</a:t>
            </a:r>
            <a:endParaRPr b="1" sz="2400">
              <a:solidFill>
                <a:schemeClr val="dk1"/>
              </a:solidFill>
            </a:endParaRPr>
          </a:p>
        </p:txBody>
      </p:sp>
      <p:pic>
        <p:nvPicPr>
          <p:cNvPr id="157" name="Google Shape;157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7901" y="704335"/>
            <a:ext cx="8204885" cy="61536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33632" y="991089"/>
            <a:ext cx="7018638" cy="5263979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7"/>
          <p:cNvSpPr/>
          <p:nvPr/>
        </p:nvSpPr>
        <p:spPr>
          <a:xfrm>
            <a:off x="5412258" y="3623079"/>
            <a:ext cx="3632886" cy="2677656"/>
          </a:xfrm>
          <a:prstGeom prst="rect">
            <a:avLst/>
          </a:prstGeom>
          <a:solidFill>
            <a:srgbClr val="C0D2C3"/>
          </a:solidFill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45085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i="0" lang="ru-RU" sz="1200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Характеристика уникальности объекта:</a:t>
            </a:r>
            <a:endParaRPr i="0" sz="1200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085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i="0" lang="ru-RU" sz="1200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низкая </a:t>
            </a:r>
            <a:r>
              <a:rPr i="0" lang="ru-RU" sz="1200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</a:t>
            </a:r>
            <a:r>
              <a:rPr i="0" lang="ru-RU" sz="1200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уникальные нематериальные активы;</a:t>
            </a:r>
            <a:endParaRPr i="0" sz="1200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085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i="0" lang="ru-RU" sz="1200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средняя </a:t>
            </a:r>
            <a:r>
              <a:rPr i="0" lang="ru-RU" sz="1200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</a:t>
            </a:r>
            <a:r>
              <a:rPr i="0" lang="ru-RU" sz="1200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нематериальные активы, характеризуемые средней степенью уникальности;</a:t>
            </a:r>
            <a:endParaRPr i="0" sz="1200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085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i="0" lang="ru-RU" sz="1200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высокая </a:t>
            </a:r>
            <a:r>
              <a:rPr i="0" lang="ru-RU" sz="1200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</a:t>
            </a:r>
            <a:r>
              <a:rPr i="0" lang="ru-RU" sz="1200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у нематериальных активах есть аналоги.</a:t>
            </a:r>
            <a:endParaRPr i="0" sz="1200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085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i="0" lang="ru-RU" sz="1200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Характеристика стадия разработки:</a:t>
            </a:r>
            <a:endParaRPr i="0" sz="1200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085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i="0" lang="ru-RU" sz="1200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низкая </a:t>
            </a:r>
            <a:r>
              <a:rPr i="0" lang="ru-RU" sz="1200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</a:t>
            </a:r>
            <a:r>
              <a:rPr i="0" lang="ru-RU" sz="1200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нематериальный актив находится на стадии разработки;</a:t>
            </a:r>
            <a:endParaRPr i="0" sz="1200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085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i="0" lang="ru-RU" sz="1200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средняя </a:t>
            </a:r>
            <a:r>
              <a:rPr i="0" lang="ru-RU" sz="1200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</a:t>
            </a:r>
            <a:r>
              <a:rPr i="0" lang="ru-RU" sz="1200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нематериальный актив проходит апробацию;</a:t>
            </a:r>
            <a:endParaRPr i="0" sz="1200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085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i="0" lang="ru-RU" sz="1200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высокая </a:t>
            </a:r>
            <a:r>
              <a:rPr i="0" lang="ru-RU" sz="1200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</a:t>
            </a:r>
            <a:r>
              <a:rPr i="0" lang="ru-RU" sz="1200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нематериальный актив внедрен в производство.</a:t>
            </a:r>
            <a:endParaRPr i="0" sz="1200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4" name="Google Shape;164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12258" y="1051328"/>
            <a:ext cx="4572000" cy="2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7"/>
          <p:cNvSpPr txBox="1"/>
          <p:nvPr>
            <p:ph type="title"/>
          </p:nvPr>
        </p:nvSpPr>
        <p:spPr>
          <a:xfrm>
            <a:off x="420135" y="-66481"/>
            <a:ext cx="8625010" cy="14133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1" lang="ru-RU" sz="2400">
                <a:solidFill>
                  <a:schemeClr val="dk1"/>
                </a:solidFill>
              </a:rPr>
              <a:t>3D-матрица интервалов (диапазонов) стоимости, адаптированная под  специфику патентов как объектов оценки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8"/>
          <p:cNvSpPr txBox="1"/>
          <p:nvPr>
            <p:ph type="title"/>
          </p:nvPr>
        </p:nvSpPr>
        <p:spPr>
          <a:xfrm>
            <a:off x="420135" y="-202407"/>
            <a:ext cx="8625010" cy="10673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b="1" lang="ru-RU" sz="3600">
                <a:solidFill>
                  <a:schemeClr val="dk1"/>
                </a:solidFill>
              </a:rPr>
              <a:t>Практическая апробация</a:t>
            </a:r>
            <a:endParaRPr b="1" sz="3600">
              <a:solidFill>
                <a:schemeClr val="dk1"/>
              </a:solidFill>
            </a:endParaRPr>
          </a:p>
        </p:txBody>
      </p:sp>
      <p:sp>
        <p:nvSpPr>
          <p:cNvPr id="171" name="Google Shape;171;p8"/>
          <p:cNvSpPr/>
          <p:nvPr/>
        </p:nvSpPr>
        <p:spPr>
          <a:xfrm>
            <a:off x="556050" y="1383957"/>
            <a:ext cx="3620530" cy="1964724"/>
          </a:xfrm>
          <a:prstGeom prst="rect">
            <a:avLst/>
          </a:prstGeom>
          <a:solidFill>
            <a:srgbClr val="C0D2C3"/>
          </a:solidFill>
          <a:ln cap="flat" cmpd="sng" w="9525">
            <a:solidFill>
              <a:srgbClr val="C4E0B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Рыночная стоимость патента, определенная в рамках метода выигрыша в себестоимости составила: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96 325 699 рублей.</a:t>
            </a:r>
            <a:endParaRPr/>
          </a:p>
        </p:txBody>
      </p:sp>
      <p:sp>
        <p:nvSpPr>
          <p:cNvPr id="172" name="Google Shape;172;p8"/>
          <p:cNvSpPr/>
          <p:nvPr/>
        </p:nvSpPr>
        <p:spPr>
          <a:xfrm>
            <a:off x="5243384" y="1383957"/>
            <a:ext cx="3620530" cy="1964724"/>
          </a:xfrm>
          <a:prstGeom prst="rect">
            <a:avLst/>
          </a:prstGeom>
          <a:solidFill>
            <a:srgbClr val="C0D2C3"/>
          </a:solidFill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Рыночная стоимость патента, определенная в рамках метода освобождения от роялти составила: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117 413 645 рублей.</a:t>
            </a:r>
            <a:endParaRPr/>
          </a:p>
        </p:txBody>
      </p:sp>
      <p:pic>
        <p:nvPicPr>
          <p:cNvPr id="173" name="Google Shape;17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3957376" y="1371590"/>
            <a:ext cx="1525972" cy="2375456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8"/>
          <p:cNvSpPr/>
          <p:nvPr/>
        </p:nvSpPr>
        <p:spPr>
          <a:xfrm>
            <a:off x="4381236" y="1360959"/>
            <a:ext cx="72006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 cap="none">
                <a:solidFill>
                  <a:srgbClr val="84BE65"/>
                </a:solidFill>
                <a:latin typeface="Calibri"/>
                <a:ea typeface="Calibri"/>
                <a:cs typeface="Calibri"/>
                <a:sym typeface="Calibri"/>
              </a:rPr>
              <a:t>18%</a:t>
            </a:r>
            <a:endParaRPr b="1" sz="2400" cap="none">
              <a:solidFill>
                <a:srgbClr val="84BE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8"/>
          <p:cNvSpPr/>
          <p:nvPr/>
        </p:nvSpPr>
        <p:spPr>
          <a:xfrm>
            <a:off x="704334" y="3881215"/>
            <a:ext cx="8159579" cy="1200329"/>
          </a:xfrm>
          <a:prstGeom prst="rect">
            <a:avLst/>
          </a:prstGeom>
          <a:solidFill>
            <a:srgbClr val="C0D2C3"/>
          </a:solidFill>
          <a:ln cap="flat" cmpd="sng" w="9525">
            <a:solidFill>
              <a:srgbClr val="C4E0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Допустимый диапазон составил 20%, это обусловлено следующим: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патент находится на этапе начала коммерциализации;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на рынке имеется незначительное количество аналогов;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Показатель качества модели принимается на уровне 1.</a:t>
            </a:r>
            <a:endParaRPr/>
          </a:p>
        </p:txBody>
      </p:sp>
      <p:sp>
        <p:nvSpPr>
          <p:cNvPr id="176" name="Google Shape;176;p8"/>
          <p:cNvSpPr/>
          <p:nvPr/>
        </p:nvSpPr>
        <p:spPr>
          <a:xfrm>
            <a:off x="852615" y="5460825"/>
            <a:ext cx="8011297" cy="923330"/>
          </a:xfrm>
          <a:prstGeom prst="rect">
            <a:avLst/>
          </a:prstGeom>
          <a:solidFill>
            <a:srgbClr val="C0D2C3"/>
          </a:solidFill>
          <a:ln cap="flat" cmpd="sng" w="9525">
            <a:solidFill>
              <a:srgbClr val="C4E0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Результаты расчетов можно считать сопоставимыми, данные предоставленные заказчиком ( содержащиеся в финансовой модели и бизнес плане) не противоречат друг другу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9"/>
          <p:cNvSpPr txBox="1"/>
          <p:nvPr/>
        </p:nvSpPr>
        <p:spPr>
          <a:xfrm>
            <a:off x="420135" y="-239478"/>
            <a:ext cx="8625010" cy="10673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1"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Выводы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9"/>
          <p:cNvSpPr/>
          <p:nvPr/>
        </p:nvSpPr>
        <p:spPr>
          <a:xfrm>
            <a:off x="247135" y="951469"/>
            <a:ext cx="8674443" cy="1421028"/>
          </a:xfrm>
          <a:prstGeom prst="rect">
            <a:avLst/>
          </a:prstGeom>
          <a:solidFill>
            <a:srgbClr val="C0D2C3"/>
          </a:solidFill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841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Проведенное исследование дает понять, что учет экономического эффекта от внедрения нематериального актива, может повысить качество осуществляемой оценки, дает возможность Оценщику дополнительно проверить правильность своих расчетов и сопоставимость данных предоставленных заказчиком оценки.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83" name="Google Shape;183;p9"/>
          <p:cNvGraphicFramePr/>
          <p:nvPr/>
        </p:nvGraphicFramePr>
        <p:xfrm>
          <a:off x="185351" y="266905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{F0E2E852-52F0-4623-A466-624AE1190A06}</a:tableStyleId>
              </a:tblPr>
              <a:tblGrid>
                <a:gridCol w="4355750"/>
                <a:gridCol w="4355750"/>
              </a:tblGrid>
              <a:tr h="4268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u="none" cap="none" strike="noStrike"/>
                        <a:t>ПРЕИМУЩЕСТВА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u="none" cap="none" strike="noStrike"/>
                        <a:t>НЕДОСТАТКИ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  <a:tr h="13873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u="none" cap="none" strike="noStrike"/>
                        <a:t>Повышает качество проведенной оценки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u="none" cap="none" strike="noStrike"/>
                        <a:t>Применим лишь в случае количественного выражения экономического эффекта от внедрения патента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  <a:tr h="1707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u="none" cap="none" strike="noStrike"/>
                        <a:t>Дает возможность дополнительной проверки данных, предоставленных Заказчиком, на сопоставимость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u="none" cap="none" strike="noStrike"/>
                        <a:t>Дискуссионный вопрос по определению доли лицензиара в прибыли лицензиата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2020-01-15T14:04:32Z</dcterms:created>
  <dc:creator>User</dc:creator>
</cp:coreProperties>
</file>