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2" r:id="rId7"/>
    <p:sldId id="263" r:id="rId8"/>
    <p:sldId id="264" r:id="rId9"/>
    <p:sldId id="265" r:id="rId10"/>
    <p:sldId id="266" r:id="rId11"/>
    <p:sldId id="267" r:id="rId12"/>
    <p:sldId id="268" r:id="rId13"/>
    <p:sldId id="272" r:id="rId14"/>
    <p:sldId id="270" r:id="rId15"/>
    <p:sldId id="27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8" autoAdjust="0"/>
    <p:restoredTop sz="94660"/>
  </p:normalViewPr>
  <p:slideViewPr>
    <p:cSldViewPr snapToGrid="0">
      <p:cViewPr varScale="1">
        <p:scale>
          <a:sx n="98" d="100"/>
          <a:sy n="98" d="100"/>
        </p:scale>
        <p:origin x="41" y="57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G:\&#1052;&#1086;&#1081;%20&#1076;&#1080;&#1089;&#1082;\&#1041;&#1086;&#1083;&#1072;&#1088;&#1080;\2021\&#1041;&#1072;&#1079;&#1072;%20&#1090;&#1086;&#1088;&#1075;&#1086;&#1074;\companies\companies_&#1074;%20&#1088;&#1072;&#1073;&#1086;&#1090;&#1077;.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baseline="0">
                <a:solidFill>
                  <a:schemeClr val="tx1">
                    <a:lumMod val="65000"/>
                    <a:lumOff val="35000"/>
                  </a:schemeClr>
                </a:solidFill>
                <a:latin typeface="+mn-lt"/>
                <a:ea typeface="+mn-ea"/>
                <a:cs typeface="+mn-cs"/>
              </a:defRPr>
            </a:pPr>
            <a:r>
              <a:rPr lang="ru-RU" sz="1400" b="1" i="0" u="none" strike="noStrike" baseline="0">
                <a:solidFill>
                  <a:srgbClr val="000000">
                    <a:lumMod val="65000"/>
                    <a:lumOff val="35000"/>
                  </a:srgbClr>
                </a:solidFill>
                <a:latin typeface="Times New Roman" panose="02020603050405020304" pitchFamily="18" charset="0"/>
                <a:cs typeface="Times New Roman" panose="02020603050405020304" pitchFamily="18" charset="0"/>
              </a:rPr>
              <a:t>Торги в банкротстве: скидка и структура</a:t>
            </a:r>
          </a:p>
        </c:rich>
      </c:tx>
      <c:layout>
        <c:manualLayout>
          <c:xMode val="edge"/>
          <c:yMode val="edge"/>
          <c:x val="0.22420255338453063"/>
          <c:y val="7.8175895765472316E-3"/>
        </c:manualLayout>
      </c:layout>
      <c:overlay val="0"/>
      <c:spPr>
        <a:noFill/>
        <a:ln>
          <a:noFill/>
        </a:ln>
        <a:effectLst/>
      </c:spPr>
      <c:txPr>
        <a:bodyPr rot="0" spcFirstLastPara="1" vertOverflow="ellipsis" vert="horz" wrap="square" anchor="ctr" anchorCtr="1"/>
        <a:lstStyle/>
        <a:p>
          <a:pPr>
            <a:defRPr sz="1400" b="0" i="0" u="none" strike="noStrike" baseline="0">
              <a:solidFill>
                <a:schemeClr val="tx1">
                  <a:lumMod val="65000"/>
                  <a:lumOff val="35000"/>
                </a:schemeClr>
              </a:solidFill>
              <a:latin typeface="+mn-lt"/>
              <a:ea typeface="+mn-ea"/>
              <a:cs typeface="+mn-cs"/>
            </a:defRPr>
          </a:pPr>
          <a:endParaRPr lang="ru-RU"/>
        </a:p>
      </c:txPr>
    </c:title>
    <c:autoTitleDeleted val="0"/>
    <c:plotArea>
      <c:layout/>
      <c:barChart>
        <c:barDir val="bar"/>
        <c:grouping val="clustered"/>
        <c:varyColors val="0"/>
        <c:ser>
          <c:idx val="0"/>
          <c:order val="0"/>
          <c:tx>
            <c:strRef>
              <c:f>Лист1!$F$69</c:f>
              <c:strCache>
                <c:ptCount val="1"/>
                <c:pt idx="0">
                  <c:v>Структура</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Лист1!$A$70:$A$77</c:f>
              <c:strCache>
                <c:ptCount val="8"/>
                <c:pt idx="0">
                  <c:v>Итого</c:v>
                </c:pt>
                <c:pt idx="1">
                  <c:v>Машины и оборудование</c:v>
                </c:pt>
                <c:pt idx="2">
                  <c:v>Дебиторская задолженность</c:v>
                </c:pt>
                <c:pt idx="3">
                  <c:v>Здания</c:v>
                </c:pt>
                <c:pt idx="4">
                  <c:v>Земельные участки</c:v>
                </c:pt>
                <c:pt idx="5">
                  <c:v>ТМЦ</c:v>
                </c:pt>
                <c:pt idx="6">
                  <c:v>Имущественный комплекс</c:v>
                </c:pt>
                <c:pt idx="7">
                  <c:v>НМА</c:v>
                </c:pt>
              </c:strCache>
            </c:strRef>
          </c:cat>
          <c:val>
            <c:numRef>
              <c:f>Лист1!$F$70:$F$77</c:f>
              <c:numCache>
                <c:formatCode>0%</c:formatCode>
                <c:ptCount val="8"/>
                <c:pt idx="0">
                  <c:v>1</c:v>
                </c:pt>
                <c:pt idx="1">
                  <c:v>0.26657927954170307</c:v>
                </c:pt>
                <c:pt idx="2">
                  <c:v>0.15127682299252354</c:v>
                </c:pt>
                <c:pt idx="3">
                  <c:v>0.12015729682493446</c:v>
                </c:pt>
                <c:pt idx="4">
                  <c:v>5.6558889212544906E-2</c:v>
                </c:pt>
                <c:pt idx="5">
                  <c:v>1.6991940965142248E-2</c:v>
                </c:pt>
                <c:pt idx="6">
                  <c:v>7.0880668026021944E-3</c:v>
                </c:pt>
                <c:pt idx="7">
                  <c:v>2.5245169433925625E-3</c:v>
                </c:pt>
              </c:numCache>
            </c:numRef>
          </c:val>
          <c:extLst>
            <c:ext xmlns:c16="http://schemas.microsoft.com/office/drawing/2014/chart" uri="{C3380CC4-5D6E-409C-BE32-E72D297353CC}">
              <c16:uniqueId val="{00000000-D05E-4A2E-AF59-880BDA120505}"/>
            </c:ext>
          </c:extLst>
        </c:ser>
        <c:ser>
          <c:idx val="1"/>
          <c:order val="1"/>
          <c:tx>
            <c:strRef>
              <c:f>Лист1!$G$69</c:f>
              <c:strCache>
                <c:ptCount val="1"/>
                <c:pt idx="0">
                  <c:v>Скидка</c:v>
                </c:pt>
              </c:strCache>
            </c:strRef>
          </c:tx>
          <c:spPr>
            <a:solidFill>
              <a:schemeClr val="accent4">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Лист1!$A$70:$A$77</c:f>
              <c:strCache>
                <c:ptCount val="8"/>
                <c:pt idx="0">
                  <c:v>Итого</c:v>
                </c:pt>
                <c:pt idx="1">
                  <c:v>Машины и оборудование</c:v>
                </c:pt>
                <c:pt idx="2">
                  <c:v>Дебиторская задолженность</c:v>
                </c:pt>
                <c:pt idx="3">
                  <c:v>Здания</c:v>
                </c:pt>
                <c:pt idx="4">
                  <c:v>Земельные участки</c:v>
                </c:pt>
                <c:pt idx="5">
                  <c:v>ТМЦ</c:v>
                </c:pt>
                <c:pt idx="6">
                  <c:v>Имущественный комплекс</c:v>
                </c:pt>
                <c:pt idx="7">
                  <c:v>НМА</c:v>
                </c:pt>
              </c:strCache>
            </c:strRef>
          </c:cat>
          <c:val>
            <c:numRef>
              <c:f>Лист1!$G$70:$G$77</c:f>
              <c:numCache>
                <c:formatCode>0%</c:formatCode>
                <c:ptCount val="8"/>
                <c:pt idx="0">
                  <c:v>-0.57102068280783325</c:v>
                </c:pt>
                <c:pt idx="1">
                  <c:v>-0.20362911300547326</c:v>
                </c:pt>
                <c:pt idx="2">
                  <c:v>-0.94541240720219433</c:v>
                </c:pt>
                <c:pt idx="3">
                  <c:v>-0.15309611985145322</c:v>
                </c:pt>
                <c:pt idx="4">
                  <c:v>-0.28281790183642863</c:v>
                </c:pt>
                <c:pt idx="5">
                  <c:v>-0.46394576678249977</c:v>
                </c:pt>
                <c:pt idx="6">
                  <c:v>-0.2789843463595203</c:v>
                </c:pt>
                <c:pt idx="7">
                  <c:v>-0.79699551816360947</c:v>
                </c:pt>
              </c:numCache>
            </c:numRef>
          </c:val>
          <c:extLst>
            <c:ext xmlns:c16="http://schemas.microsoft.com/office/drawing/2014/chart" uri="{C3380CC4-5D6E-409C-BE32-E72D297353CC}">
              <c16:uniqueId val="{00000001-D05E-4A2E-AF59-880BDA120505}"/>
            </c:ext>
          </c:extLst>
        </c:ser>
        <c:dLbls>
          <c:showLegendKey val="0"/>
          <c:showVal val="0"/>
          <c:showCatName val="0"/>
          <c:showSerName val="0"/>
          <c:showPercent val="0"/>
          <c:showBubbleSize val="0"/>
        </c:dLbls>
        <c:gapWidth val="0"/>
        <c:axId val="1522601712"/>
        <c:axId val="1522600048"/>
      </c:barChart>
      <c:catAx>
        <c:axId val="15226017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crossAx val="1522600048"/>
        <c:crosses val="autoZero"/>
        <c:auto val="1"/>
        <c:lblAlgn val="ctr"/>
        <c:lblOffset val="100"/>
        <c:noMultiLvlLbl val="0"/>
      </c:catAx>
      <c:valAx>
        <c:axId val="15226000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mn-cs"/>
              </a:defRPr>
            </a:pPr>
            <a:endParaRPr lang="ru-RU"/>
          </a:p>
        </c:txPr>
        <c:crossAx val="1522601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0.11497</cdr:x>
      <cdr:y>0.56128</cdr:y>
    </cdr:from>
    <cdr:to>
      <cdr:x>0.77811</cdr:x>
      <cdr:y>0.67892</cdr:y>
    </cdr:to>
    <cdr:sp macro="" textlink="">
      <cdr:nvSpPr>
        <cdr:cNvPr id="2" name="Овал 1">
          <a:extLst xmlns:a="http://schemas.openxmlformats.org/drawingml/2006/main">
            <a:ext uri="{FF2B5EF4-FFF2-40B4-BE49-F238E27FC236}">
              <a16:creationId xmlns:a16="http://schemas.microsoft.com/office/drawing/2014/main" id="{21B796CE-052F-42F9-A308-7417B295C114}"/>
            </a:ext>
          </a:extLst>
        </cdr:cNvPr>
        <cdr:cNvSpPr/>
      </cdr:nvSpPr>
      <cdr:spPr>
        <a:xfrm xmlns:a="http://schemas.openxmlformats.org/drawingml/2006/main">
          <a:off x="709613" y="2735488"/>
          <a:ext cx="4093028" cy="573315"/>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74060E-8FCD-46AA-8020-85EE65D9145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7CB4DFAF-C45A-4F07-9465-2DA0E3865A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1209886A-890C-45A5-86E9-8C7AA1E43E71}"/>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5" name="Нижний колонтитул 4">
            <a:extLst>
              <a:ext uri="{FF2B5EF4-FFF2-40B4-BE49-F238E27FC236}">
                <a16:creationId xmlns:a16="http://schemas.microsoft.com/office/drawing/2014/main" id="{83D46C89-16FF-41F3-BEE1-8B12AE74CAF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D54EA93-5E5C-448D-9B55-D47CF6556324}"/>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399513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81CC1D-79C3-4DFF-BBD0-FD6CAAB7CDB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D0BEBF0-1749-413D-AD68-D6DC635D323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D252A3A-A07D-4702-9370-5B89363FF003}"/>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5" name="Нижний колонтитул 4">
            <a:extLst>
              <a:ext uri="{FF2B5EF4-FFF2-40B4-BE49-F238E27FC236}">
                <a16:creationId xmlns:a16="http://schemas.microsoft.com/office/drawing/2014/main" id="{AEFCA960-037A-4354-966C-9DF620C0A47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4397DA3-A37A-4A8C-86DD-D5CCF3F5E4E5}"/>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239567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8ED94FFA-FEA6-4B2B-9636-E61DB4571B4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B6DB85E-0C84-4B1F-A5BC-0E2E3AD5C1E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242AD53-E593-47ED-8A3C-1822B8FE4766}"/>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5" name="Нижний колонтитул 4">
            <a:extLst>
              <a:ext uri="{FF2B5EF4-FFF2-40B4-BE49-F238E27FC236}">
                <a16:creationId xmlns:a16="http://schemas.microsoft.com/office/drawing/2014/main" id="{D3C6438C-C16F-4D10-9C7A-8E2F807661E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873A849-4CE5-418A-B644-C3CB7496DCFE}"/>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373059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F610A4-1FC0-4562-BE60-164F1305D43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9849BFD-798E-4B58-ABCF-2706874A2C2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7094A6C-71BB-49EE-97D2-525F6CBF25BD}"/>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5" name="Нижний колонтитул 4">
            <a:extLst>
              <a:ext uri="{FF2B5EF4-FFF2-40B4-BE49-F238E27FC236}">
                <a16:creationId xmlns:a16="http://schemas.microsoft.com/office/drawing/2014/main" id="{90AB1C44-834F-4AEF-BE87-0FA2A21B18C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3D64C4D-BA5C-4BA0-9460-37D370D1A3C6}"/>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1049524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3B03EB-C205-43EB-809F-F293423177C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05A1C4E-4477-41D1-83D0-B1E9B33771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95B5300-533A-4974-A348-30F11448BAAF}"/>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5" name="Нижний колонтитул 4">
            <a:extLst>
              <a:ext uri="{FF2B5EF4-FFF2-40B4-BE49-F238E27FC236}">
                <a16:creationId xmlns:a16="http://schemas.microsoft.com/office/drawing/2014/main" id="{1AC064C1-4D20-49F8-882C-938BE7CDDD9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CE22EC0-8E79-4A49-B5EF-DF95E24CAA7C}"/>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205443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ADA8F5-AA64-4CAC-8FF0-C5D3C57B357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42367B2-39CF-46B3-B6EF-038CE33B423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1307627-B420-4E16-B73E-D689D6AF64B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5F27457-DD03-4612-AABC-E5978398CD29}"/>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6" name="Нижний колонтитул 5">
            <a:extLst>
              <a:ext uri="{FF2B5EF4-FFF2-40B4-BE49-F238E27FC236}">
                <a16:creationId xmlns:a16="http://schemas.microsoft.com/office/drawing/2014/main" id="{C43B1B75-D287-4646-93AA-17332974CCD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6266740-6FA8-4F07-82D1-F96B221707FE}"/>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70356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AD7D23-4C5B-493E-9F8A-FEA74C23E5D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C29012D-D9C4-4F5C-A4E1-A758AFF43F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946128E-619E-4AA0-873B-967EC372935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6C6C802-057C-4227-BD68-4D5E7BD9F4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BA1B3B3-49E3-4278-8B22-8C05B20F53B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7FCA7CC-37C4-4A85-95D8-B6D2812EA62E}"/>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8" name="Нижний колонтитул 7">
            <a:extLst>
              <a:ext uri="{FF2B5EF4-FFF2-40B4-BE49-F238E27FC236}">
                <a16:creationId xmlns:a16="http://schemas.microsoft.com/office/drawing/2014/main" id="{97986906-FF3F-453E-908D-2E7030BE277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714C5AA5-9BDE-40B7-AD56-171F596EE0A6}"/>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210666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DF03CE-9135-4DE2-B344-D426C44A744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9036AD43-8950-472B-90D4-F8B271B2C453}"/>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4" name="Нижний колонтитул 3">
            <a:extLst>
              <a:ext uri="{FF2B5EF4-FFF2-40B4-BE49-F238E27FC236}">
                <a16:creationId xmlns:a16="http://schemas.microsoft.com/office/drawing/2014/main" id="{BABD983D-BF11-4F55-91CF-B07A3654AE48}"/>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1E2F4D0-1E84-46F1-BAAC-BDF59BE8F655}"/>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3250880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408AFE5-55B1-47E1-B875-26FF98420ADE}"/>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3" name="Нижний колонтитул 2">
            <a:extLst>
              <a:ext uri="{FF2B5EF4-FFF2-40B4-BE49-F238E27FC236}">
                <a16:creationId xmlns:a16="http://schemas.microsoft.com/office/drawing/2014/main" id="{DC49E215-96A1-4988-93EC-A1276487DF7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AA43753-0A58-4917-BCD6-AB50C2A83AD5}"/>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4115836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E865B9-2F11-461E-AF7D-C9C9B181162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185DCC0-58F7-4938-9875-93542A5909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D5C90B8-D526-43EE-81DF-B3BCB962C0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6F3A42B-6801-4A06-8538-5D949C0C173A}"/>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6" name="Нижний колонтитул 5">
            <a:extLst>
              <a:ext uri="{FF2B5EF4-FFF2-40B4-BE49-F238E27FC236}">
                <a16:creationId xmlns:a16="http://schemas.microsoft.com/office/drawing/2014/main" id="{2DCCA2FE-31F7-486C-9340-9A1A7D44471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8256C0B-7242-4481-AFA9-6DEED2677851}"/>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4042502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CE427C-CB0E-40C9-998C-2E1CC0FCD30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743C6CA-D9ED-4399-B283-F925344A58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4963643-636E-46F7-A016-44A546D8A7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235B504-5CD4-43AC-902C-7523719F0A50}"/>
              </a:ext>
            </a:extLst>
          </p:cNvPr>
          <p:cNvSpPr>
            <a:spLocks noGrp="1"/>
          </p:cNvSpPr>
          <p:nvPr>
            <p:ph type="dt" sz="half" idx="10"/>
          </p:nvPr>
        </p:nvSpPr>
        <p:spPr/>
        <p:txBody>
          <a:bodyPr/>
          <a:lstStyle/>
          <a:p>
            <a:fld id="{D2DEF40D-000C-41C0-8126-486DE111BEC9}" type="datetimeFigureOut">
              <a:rPr lang="ru-RU" smtClean="0"/>
              <a:t>01.02.2022</a:t>
            </a:fld>
            <a:endParaRPr lang="ru-RU"/>
          </a:p>
        </p:txBody>
      </p:sp>
      <p:sp>
        <p:nvSpPr>
          <p:cNvPr id="6" name="Нижний колонтитул 5">
            <a:extLst>
              <a:ext uri="{FF2B5EF4-FFF2-40B4-BE49-F238E27FC236}">
                <a16:creationId xmlns:a16="http://schemas.microsoft.com/office/drawing/2014/main" id="{495D2B08-81F6-453A-A27C-C8E093C7E92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EB1184E-D70C-48F1-A0DE-8536EA487CFC}"/>
              </a:ext>
            </a:extLst>
          </p:cNvPr>
          <p:cNvSpPr>
            <a:spLocks noGrp="1"/>
          </p:cNvSpPr>
          <p:nvPr>
            <p:ph type="sldNum" sz="quarter" idx="12"/>
          </p:nvPr>
        </p:nvSpPr>
        <p:spPr/>
        <p:txBody>
          <a:bodyPr/>
          <a:lstStyle/>
          <a:p>
            <a:fld id="{9EE72AF5-3318-4EA7-B76B-A9227320751D}" type="slidenum">
              <a:rPr lang="ru-RU" smtClean="0"/>
              <a:t>‹#›</a:t>
            </a:fld>
            <a:endParaRPr lang="ru-RU"/>
          </a:p>
        </p:txBody>
      </p:sp>
    </p:spTree>
    <p:extLst>
      <p:ext uri="{BB962C8B-B14F-4D97-AF65-F5344CB8AC3E}">
        <p14:creationId xmlns:p14="http://schemas.microsoft.com/office/powerpoint/2010/main" val="3472370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2236F4-5DFE-48B8-B37C-DB234715F0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EEA1221-6F63-421E-9A49-6C63B6C614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7AFDA7-CC7A-46DC-8817-3BC4463A1A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DEF40D-000C-41C0-8126-486DE111BEC9}" type="datetimeFigureOut">
              <a:rPr lang="ru-RU" smtClean="0"/>
              <a:t>01.02.2022</a:t>
            </a:fld>
            <a:endParaRPr lang="ru-RU"/>
          </a:p>
        </p:txBody>
      </p:sp>
      <p:sp>
        <p:nvSpPr>
          <p:cNvPr id="5" name="Нижний колонтитул 4">
            <a:extLst>
              <a:ext uri="{FF2B5EF4-FFF2-40B4-BE49-F238E27FC236}">
                <a16:creationId xmlns:a16="http://schemas.microsoft.com/office/drawing/2014/main" id="{106CC616-382A-42D8-962A-3D3019F4B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664790B-4048-4D0D-82E8-BE4CF4EC23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E72AF5-3318-4EA7-B76B-A9227320751D}" type="slidenum">
              <a:rPr lang="ru-RU" smtClean="0"/>
              <a:t>‹#›</a:t>
            </a:fld>
            <a:endParaRPr lang="ru-RU"/>
          </a:p>
        </p:txBody>
      </p:sp>
    </p:spTree>
    <p:extLst>
      <p:ext uri="{BB962C8B-B14F-4D97-AF65-F5344CB8AC3E}">
        <p14:creationId xmlns:p14="http://schemas.microsoft.com/office/powerpoint/2010/main" val="3825079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bankrot.fedresurs.ru/" TargetMode="External"/><Relationship Id="rId2" Type="http://schemas.openxmlformats.org/officeDocument/2006/relationships/hyperlink" Target="http://kad.arbitr.r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login.consultant.ru/link/?req=doc&amp;base=LAW&amp;n=406292&amp;dst=966&amp;field=134&amp;date=13.01.2022" TargetMode="External"/><Relationship Id="rId2" Type="http://schemas.openxmlformats.org/officeDocument/2006/relationships/hyperlink" Target="https://login.consultant.ru/link/?req=doc&amp;base=LAW&amp;n=406292&amp;dst=101445&amp;field=134&amp;date=13.01.2022" TargetMode="External"/><Relationship Id="rId1" Type="http://schemas.openxmlformats.org/officeDocument/2006/relationships/slideLayout" Target="../slideLayouts/slideLayout1.xml"/><Relationship Id="rId6" Type="http://schemas.openxmlformats.org/officeDocument/2006/relationships/hyperlink" Target="https://login.consultant.ru/link/?req=doc&amp;base=LAW&amp;n=355150&amp;dst=100018&amp;field=134&amp;date=13.01.2022" TargetMode="External"/><Relationship Id="rId5" Type="http://schemas.openxmlformats.org/officeDocument/2006/relationships/hyperlink" Target="https://login.consultant.ru/link/?req=doc&amp;base=LAW&amp;n=406292&amp;dst=1082&amp;field=134&amp;date=13.01.2022" TargetMode="External"/><Relationship Id="rId4" Type="http://schemas.openxmlformats.org/officeDocument/2006/relationships/hyperlink" Target="https://login.consultant.ru/link/?req=doc&amp;base=LAW&amp;n=406292&amp;dst=1066&amp;field=134&amp;date=13.01.2022"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D8276469-3DB1-4506-8492-20F7F016D1BF}"/>
              </a:ext>
            </a:extLst>
          </p:cNvPr>
          <p:cNvSpPr>
            <a:spLocks noGrp="1"/>
          </p:cNvSpPr>
          <p:nvPr>
            <p:ph type="title"/>
          </p:nvPr>
        </p:nvSpPr>
        <p:spPr>
          <a:xfrm>
            <a:off x="641999" y="2766218"/>
            <a:ext cx="11301000" cy="1325563"/>
          </a:xfrm>
        </p:spPr>
        <p:txBody>
          <a:bodyPr>
            <a:normAutofit/>
          </a:bodyPr>
          <a:lstStyle/>
          <a:p>
            <a:pPr algn="just"/>
            <a:r>
              <a:rPr lang="ru-RU" sz="2400" b="1" dirty="0">
                <a:solidFill>
                  <a:schemeClr val="accent1">
                    <a:lumMod val="50000"/>
                  </a:schemeClr>
                </a:solidFill>
                <a:latin typeface="Times New Roman" panose="02020603050405020304" pitchFamily="18" charset="0"/>
                <a:cs typeface="Times New Roman" panose="02020603050405020304" pitchFamily="18" charset="0"/>
              </a:rPr>
              <a:t>Правовое регулирование уступки права требования по долговым обязательствам перед должником (дебиторской задолженности) в процедуре банкротства</a:t>
            </a:r>
          </a:p>
        </p:txBody>
      </p:sp>
      <p:pic>
        <p:nvPicPr>
          <p:cNvPr id="6" name="Рисунок 5">
            <a:extLst>
              <a:ext uri="{FF2B5EF4-FFF2-40B4-BE49-F238E27FC236}">
                <a16:creationId xmlns:a16="http://schemas.microsoft.com/office/drawing/2014/main" id="{76204E3D-BA5A-4CC2-B53C-77B19C52DFA4}"/>
              </a:ext>
            </a:extLst>
          </p:cNvPr>
          <p:cNvPicPr>
            <a:picLocks noChangeAspect="1"/>
          </p:cNvPicPr>
          <p:nvPr/>
        </p:nvPicPr>
        <p:blipFill>
          <a:blip r:embed="rId2"/>
          <a:stretch>
            <a:fillRect/>
          </a:stretch>
        </p:blipFill>
        <p:spPr>
          <a:xfrm>
            <a:off x="301705" y="546280"/>
            <a:ext cx="1072989" cy="963251"/>
          </a:xfrm>
          <a:prstGeom prst="rect">
            <a:avLst/>
          </a:prstGeom>
        </p:spPr>
      </p:pic>
      <p:sp>
        <p:nvSpPr>
          <p:cNvPr id="43" name="TextBox 42">
            <a:extLst>
              <a:ext uri="{FF2B5EF4-FFF2-40B4-BE49-F238E27FC236}">
                <a16:creationId xmlns:a16="http://schemas.microsoft.com/office/drawing/2014/main" id="{FC4EE60E-6F32-4FFB-9344-2F0B32B15B77}"/>
              </a:ext>
            </a:extLst>
          </p:cNvPr>
          <p:cNvSpPr txBox="1"/>
          <p:nvPr/>
        </p:nvSpPr>
        <p:spPr>
          <a:xfrm>
            <a:off x="1468800" y="255992"/>
            <a:ext cx="9647399" cy="1661993"/>
          </a:xfrm>
          <a:prstGeom prst="rect">
            <a:avLst/>
          </a:prstGeom>
          <a:noFill/>
        </p:spPr>
        <p:txBody>
          <a:bodyPr wrap="square">
            <a:spAutoFit/>
          </a:bodyPr>
          <a:lstStyle/>
          <a:p>
            <a:pPr algn="ctr"/>
            <a:r>
              <a:rPr lang="ru-RU" sz="1400" b="1" dirty="0">
                <a:latin typeface="Times New Roman" panose="02020603050405020304" pitchFamily="18" charset="0"/>
                <a:cs typeface="Times New Roman" panose="02020603050405020304" pitchFamily="18" charset="0"/>
              </a:rPr>
              <a:t>МИНИСТЕРСТВО НАУКИ И ВЫСШЕГО ОБРАЗОВАНИЯ </a:t>
            </a:r>
          </a:p>
          <a:p>
            <a:pPr algn="ctr"/>
            <a:r>
              <a:rPr lang="ru-RU" sz="1400" b="1" dirty="0">
                <a:latin typeface="Times New Roman" panose="02020603050405020304" pitchFamily="18" charset="0"/>
                <a:cs typeface="Times New Roman" panose="02020603050405020304" pitchFamily="18" charset="0"/>
              </a:rPr>
              <a:t>РОССИЙСКОЙ ФЕДЕРАЦИИ</a:t>
            </a:r>
          </a:p>
          <a:p>
            <a:pPr algn="ctr"/>
            <a:r>
              <a:rPr lang="ru-RU" sz="1400" b="1" dirty="0">
                <a:latin typeface="Times New Roman" panose="02020603050405020304" pitchFamily="18" charset="0"/>
                <a:cs typeface="Times New Roman" panose="02020603050405020304" pitchFamily="18" charset="0"/>
              </a:rPr>
              <a:t>ФЕДЕРАЛЬНОЕ ГОСУДАРСТВЕННОЕ БЮДЖЕТНОЕ ОБРАЗОВАТЕЛЬНОЕ УЧРЕЖДЕНИЕ ВЫСШЕГО ОБРАЗОВАНИЯ</a:t>
            </a:r>
          </a:p>
          <a:p>
            <a:pPr algn="ctr"/>
            <a:r>
              <a:rPr lang="ru-RU" sz="1400" b="1" dirty="0">
                <a:latin typeface="Times New Roman" panose="02020603050405020304" pitchFamily="18" charset="0"/>
                <a:cs typeface="Times New Roman" panose="02020603050405020304" pitchFamily="18" charset="0"/>
              </a:rPr>
              <a:t>«РОССИЙСКИЙ ЭКОНОМИЧЕСКИЙ УНИВЕРСИТЕТ </a:t>
            </a:r>
          </a:p>
          <a:p>
            <a:pPr algn="ctr"/>
            <a:r>
              <a:rPr lang="ru-RU" sz="1400" b="1" dirty="0">
                <a:latin typeface="Times New Roman" panose="02020603050405020304" pitchFamily="18" charset="0"/>
                <a:cs typeface="Times New Roman" panose="02020603050405020304" pitchFamily="18" charset="0"/>
              </a:rPr>
              <a:t>ИМЕНИ Г.В. ПЛЕХАНОВА»</a:t>
            </a:r>
          </a:p>
          <a:p>
            <a:endParaRPr lang="ru-RU" dirty="0"/>
          </a:p>
        </p:txBody>
      </p:sp>
      <p:sp>
        <p:nvSpPr>
          <p:cNvPr id="45" name="TextBox 44">
            <a:extLst>
              <a:ext uri="{FF2B5EF4-FFF2-40B4-BE49-F238E27FC236}">
                <a16:creationId xmlns:a16="http://schemas.microsoft.com/office/drawing/2014/main" id="{8675CBE5-639C-4CF7-8DBB-9BD3D8A597A8}"/>
              </a:ext>
            </a:extLst>
          </p:cNvPr>
          <p:cNvSpPr txBox="1"/>
          <p:nvPr/>
        </p:nvSpPr>
        <p:spPr>
          <a:xfrm>
            <a:off x="3825000" y="2202134"/>
            <a:ext cx="6094800" cy="400110"/>
          </a:xfrm>
          <a:prstGeom prst="rect">
            <a:avLst/>
          </a:prstGeom>
          <a:noFill/>
        </p:spPr>
        <p:txBody>
          <a:bodyPr wrap="square">
            <a:spAutoFit/>
          </a:bodyPr>
          <a:lstStyle/>
          <a:p>
            <a:r>
              <a:rPr lang="ru-RU" sz="2000" b="1" dirty="0">
                <a:solidFill>
                  <a:schemeClr val="tx1"/>
                </a:solidFill>
                <a:latin typeface="Times New Roman" panose="02020603050405020304" pitchFamily="18" charset="0"/>
                <a:cs typeface="Times New Roman" panose="02020603050405020304" pitchFamily="18" charset="0"/>
              </a:rPr>
              <a:t>Выпускная квалификационная работа</a:t>
            </a:r>
            <a:endParaRPr lang="ru-RU" sz="2000" dirty="0">
              <a:latin typeface="Times New Roman" panose="02020603050405020304" pitchFamily="18" charset="0"/>
              <a:cs typeface="Times New Roman" panose="02020603050405020304" pitchFamily="18" charset="0"/>
            </a:endParaRPr>
          </a:p>
        </p:txBody>
      </p:sp>
      <p:sp>
        <p:nvSpPr>
          <p:cNvPr id="46" name="TextBox 45">
            <a:extLst>
              <a:ext uri="{FF2B5EF4-FFF2-40B4-BE49-F238E27FC236}">
                <a16:creationId xmlns:a16="http://schemas.microsoft.com/office/drawing/2014/main" id="{20F3BB8F-56B2-4963-A775-03A49D1E98C7}"/>
              </a:ext>
            </a:extLst>
          </p:cNvPr>
          <p:cNvSpPr txBox="1"/>
          <p:nvPr/>
        </p:nvSpPr>
        <p:spPr>
          <a:xfrm>
            <a:off x="7021800" y="4337135"/>
            <a:ext cx="6094800" cy="646331"/>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Научный руководитель ВКР</a:t>
            </a:r>
          </a:p>
          <a:p>
            <a:r>
              <a:rPr lang="ru-RU" dirty="0">
                <a:latin typeface="Times New Roman" panose="02020603050405020304" pitchFamily="18" charset="0"/>
                <a:cs typeface="Times New Roman" panose="02020603050405020304" pitchFamily="18" charset="0"/>
              </a:rPr>
              <a:t>Моисеев Андрей Михайлович </a:t>
            </a:r>
          </a:p>
        </p:txBody>
      </p:sp>
      <p:sp>
        <p:nvSpPr>
          <p:cNvPr id="48" name="TextBox 47">
            <a:extLst>
              <a:ext uri="{FF2B5EF4-FFF2-40B4-BE49-F238E27FC236}">
                <a16:creationId xmlns:a16="http://schemas.microsoft.com/office/drawing/2014/main" id="{7E4C5536-B502-4A2D-B239-51AE4127897D}"/>
              </a:ext>
            </a:extLst>
          </p:cNvPr>
          <p:cNvSpPr txBox="1"/>
          <p:nvPr/>
        </p:nvSpPr>
        <p:spPr>
          <a:xfrm>
            <a:off x="7074000" y="5348468"/>
            <a:ext cx="6559200" cy="646331"/>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Автор</a:t>
            </a:r>
          </a:p>
          <a:p>
            <a:r>
              <a:rPr lang="ru-RU" dirty="0">
                <a:latin typeface="Times New Roman" panose="02020603050405020304" pitchFamily="18" charset="0"/>
                <a:cs typeface="Times New Roman" panose="02020603050405020304" pitchFamily="18" charset="0"/>
              </a:rPr>
              <a:t>Другаченок Елена Ефимовна </a:t>
            </a:r>
          </a:p>
        </p:txBody>
      </p:sp>
    </p:spTree>
    <p:extLst>
      <p:ext uri="{BB962C8B-B14F-4D97-AF65-F5344CB8AC3E}">
        <p14:creationId xmlns:p14="http://schemas.microsoft.com/office/powerpoint/2010/main" val="2900708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838200" y="365125"/>
            <a:ext cx="10515600" cy="488949"/>
          </a:xfrm>
        </p:spPr>
        <p:txBody>
          <a:bodyPr>
            <a:normAutofit fontScale="90000"/>
          </a:bodyPr>
          <a:lstStyle/>
          <a:p>
            <a:pPr>
              <a:lnSpc>
                <a:spcPct val="100000"/>
              </a:lnSpc>
            </a:pPr>
            <a:r>
              <a:rPr lang="ru-RU" sz="2000" b="1" dirty="0">
                <a:latin typeface="Times New Roman" panose="02020603050405020304" pitchFamily="18" charset="0"/>
                <a:ea typeface="Calibri" panose="020F0502020204030204" pitchFamily="34" charset="0"/>
                <a:cs typeface="Times New Roman" panose="02020603050405020304" pitchFamily="18" charset="0"/>
              </a:rPr>
              <a:t>Уступка прав требования (Против прямой продажи)</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BD6A06F-A829-4687-8F37-09D1E8B26724}"/>
              </a:ext>
            </a:extLst>
          </p:cNvPr>
          <p:cNvSpPr txBox="1"/>
          <p:nvPr/>
        </p:nvSpPr>
        <p:spPr>
          <a:xfrm>
            <a:off x="5905500" y="938471"/>
            <a:ext cx="4686300" cy="1384995"/>
          </a:xfrm>
          <a:prstGeom prst="rect">
            <a:avLst/>
          </a:prstGeom>
          <a:noFill/>
          <a:ln cmpd="dbl">
            <a:solidFill>
              <a:srgbClr val="002060"/>
            </a:solidFill>
          </a:ln>
        </p:spPr>
        <p:txBody>
          <a:bodyPr wrap="square">
            <a:spAutoFit/>
          </a:bodyPr>
          <a:lstStyle/>
          <a:p>
            <a:r>
              <a:rPr lang="ru-RU" sz="1400" dirty="0">
                <a:latin typeface="Times New Roman" panose="02020603050405020304" pitchFamily="18" charset="0"/>
              </a:rPr>
              <a:t>в Деле № а71-7889/2020, Арбитражный суд Удмуртской Республики РЕШЕНИЕ От 19.11.2020 указывается, что «Дебиторская задолженность – </a:t>
            </a:r>
            <a:r>
              <a:rPr lang="ru-RU" sz="1400" b="1" dirty="0">
                <a:latin typeface="Times New Roman" panose="02020603050405020304" pitchFamily="18" charset="0"/>
              </a:rPr>
              <a:t>актив, который является не имуществом, а имущественным правом, реализация которого регулируется положениями статьи 140 Закона о банкротстве».</a:t>
            </a:r>
          </a:p>
        </p:txBody>
      </p:sp>
      <p:sp>
        <p:nvSpPr>
          <p:cNvPr id="7" name="TextBox 6">
            <a:extLst>
              <a:ext uri="{FF2B5EF4-FFF2-40B4-BE49-F238E27FC236}">
                <a16:creationId xmlns:a16="http://schemas.microsoft.com/office/drawing/2014/main" id="{634BCA54-2B81-43FB-BC43-DB3F67AA1A82}"/>
              </a:ext>
            </a:extLst>
          </p:cNvPr>
          <p:cNvSpPr txBox="1"/>
          <p:nvPr/>
        </p:nvSpPr>
        <p:spPr>
          <a:xfrm>
            <a:off x="6840682" y="2644717"/>
            <a:ext cx="5191298" cy="2031325"/>
          </a:xfrm>
          <a:prstGeom prst="rect">
            <a:avLst/>
          </a:prstGeom>
          <a:noFill/>
          <a:ln w="22225" cmpd="dbl">
            <a:solidFill>
              <a:schemeClr val="accent1">
                <a:lumMod val="50000"/>
              </a:schemeClr>
            </a:solidFill>
          </a:ln>
        </p:spPr>
        <p:txBody>
          <a:bodyPr wrap="square">
            <a:spAutoFit/>
          </a:bodyPr>
          <a:lstStyle/>
          <a:p>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Дело № а70-6700/2018 Арбитражный суд Тюменской области РЕШЕНИЕ От 09.07.2018, устояло в апелляции Дело № а70-6700/2018 [08ап-10107/2018] Принятие комитетом кредиторов решения об ином способе реализации имущества с балансовой стоимостью выше 100 тыс. руб. (путем заключения прямых договоров) </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не обладает правовым значением в рамках дела о банкротстве, </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поскольку не наделяет конкурсного управляющего правом действовать в нарушении императивно установленных Законом о несостоятельности (банкротстве) правил. </a:t>
            </a:r>
            <a:endParaRPr lang="ru-RU" sz="1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8BA685F-ED8C-42FB-8BDC-CAC1D383A43C}"/>
              </a:ext>
            </a:extLst>
          </p:cNvPr>
          <p:cNvSpPr txBox="1"/>
          <p:nvPr/>
        </p:nvSpPr>
        <p:spPr>
          <a:xfrm>
            <a:off x="6294120" y="5068591"/>
            <a:ext cx="4686300" cy="1600438"/>
          </a:xfrm>
          <a:prstGeom prst="rect">
            <a:avLst/>
          </a:prstGeom>
          <a:noFill/>
          <a:ln cmpd="dbl">
            <a:solidFill>
              <a:srgbClr val="002060"/>
            </a:solidFill>
          </a:ln>
        </p:spPr>
        <p:txBody>
          <a:bodyPr wrap="square">
            <a:spAutoFit/>
          </a:bodyPr>
          <a:lstStyle/>
          <a:p>
            <a:r>
              <a:rPr lang="ru-RU" sz="1400" dirty="0">
                <a:latin typeface="Times New Roman" panose="02020603050405020304" pitchFamily="18" charset="0"/>
              </a:rPr>
              <a:t>Дело № а70-16058/2017 Арбитражный суд Тюменской области РЕШЕНИЕ От 29.01.2018 </a:t>
            </a:r>
            <a:r>
              <a:rPr lang="ru-RU" sz="1400" b="1" dirty="0">
                <a:latin typeface="Times New Roman" panose="02020603050405020304" pitchFamily="18" charset="0"/>
              </a:rPr>
              <a:t>В компетенцию комитета кредиторов не входит определение порядка продажи (по результатам торгов или по прямому договору),</a:t>
            </a:r>
            <a:r>
              <a:rPr lang="ru-RU" sz="1400" dirty="0">
                <a:latin typeface="Times New Roman" panose="02020603050405020304" pitchFamily="18" charset="0"/>
              </a:rPr>
              <a:t> поскольку пунктом 2 статьи 140 Закона о банкротстве определен такой порядок - по правилам статьи 139 Закона о банкротстве. </a:t>
            </a:r>
            <a:endParaRPr lang="ru-RU" sz="1400" b="1" dirty="0">
              <a:latin typeface="Times New Roman" panose="02020603050405020304" pitchFamily="18" charset="0"/>
            </a:endParaRPr>
          </a:p>
        </p:txBody>
      </p:sp>
      <p:sp>
        <p:nvSpPr>
          <p:cNvPr id="9" name="TextBox 8">
            <a:extLst>
              <a:ext uri="{FF2B5EF4-FFF2-40B4-BE49-F238E27FC236}">
                <a16:creationId xmlns:a16="http://schemas.microsoft.com/office/drawing/2014/main" id="{272027FE-2855-4706-9BC8-176DC2F662FF}"/>
              </a:ext>
            </a:extLst>
          </p:cNvPr>
          <p:cNvSpPr txBox="1"/>
          <p:nvPr/>
        </p:nvSpPr>
        <p:spPr>
          <a:xfrm>
            <a:off x="327660" y="729675"/>
            <a:ext cx="4686300" cy="1815882"/>
          </a:xfrm>
          <a:prstGeom prst="rect">
            <a:avLst/>
          </a:prstGeom>
          <a:noFill/>
          <a:ln cmpd="dbl">
            <a:solidFill>
              <a:srgbClr val="002060"/>
            </a:solidFill>
          </a:ln>
        </p:spPr>
        <p:txBody>
          <a:bodyPr wrap="square">
            <a:spAutoFit/>
          </a:bodyPr>
          <a:lstStyle/>
          <a:p>
            <a:r>
              <a:rPr lang="ru-RU" sz="1400" dirty="0">
                <a:latin typeface="Times New Roman" panose="02020603050405020304" pitchFamily="18" charset="0"/>
              </a:rPr>
              <a:t>Дело № а70-6700/2018 Арбитражный суд Тюменской области РЕШЕНИЕ От 09.07.2018, устояло в апелляции Дело № а70-6700/2018 [08ап-10107/2018] Несмотря на отсутствие заинтересованных лиц на протяжении всей процедуры торгов, начиная с первых и заканчивая публичным предложением </a:t>
            </a:r>
            <a:r>
              <a:rPr lang="ru-RU" sz="1400" b="1" dirty="0">
                <a:latin typeface="Times New Roman" panose="02020603050405020304" pitchFamily="18" charset="0"/>
              </a:rPr>
              <a:t>последующая уступка дебиторской задолженности признана нарушающей требований статьи 139</a:t>
            </a:r>
          </a:p>
        </p:txBody>
      </p:sp>
      <p:sp>
        <p:nvSpPr>
          <p:cNvPr id="10" name="TextBox 9">
            <a:extLst>
              <a:ext uri="{FF2B5EF4-FFF2-40B4-BE49-F238E27FC236}">
                <a16:creationId xmlns:a16="http://schemas.microsoft.com/office/drawing/2014/main" id="{5EA13C6B-E542-4BD4-B151-C5373A333521}"/>
              </a:ext>
            </a:extLst>
          </p:cNvPr>
          <p:cNvSpPr txBox="1"/>
          <p:nvPr/>
        </p:nvSpPr>
        <p:spPr>
          <a:xfrm>
            <a:off x="1028700" y="4967079"/>
            <a:ext cx="4686300" cy="1384995"/>
          </a:xfrm>
          <a:prstGeom prst="rect">
            <a:avLst/>
          </a:prstGeom>
          <a:noFill/>
          <a:ln cmpd="dbl">
            <a:solidFill>
              <a:srgbClr val="002060"/>
            </a:solidFill>
          </a:ln>
        </p:spPr>
        <p:txBody>
          <a:bodyPr wrap="square">
            <a:spAutoFit/>
          </a:bodyPr>
          <a:lstStyle/>
          <a:p>
            <a:r>
              <a:rPr lang="ru-RU" sz="1400" dirty="0">
                <a:latin typeface="Times New Roman" panose="02020603050405020304" pitchFamily="18" charset="0"/>
              </a:rPr>
              <a:t>Дело № а43-28012/2020, АС Нижегородской области, РЕШЕНИЕ От 16.11.2020, устояло в апелляции Дело № а43-28012/2020 [01ап-270/2021] 1-й ААС ПОСТАНОВЛЕНИЕ от 12.03.2021 Уступка дебиторской задолженности по прямому договору при определенной рыночной цене менее 100 тыс. руб. </a:t>
            </a:r>
            <a:r>
              <a:rPr lang="ru-RU" sz="1400" b="1" dirty="0">
                <a:latin typeface="Times New Roman" panose="02020603050405020304" pitchFamily="18" charset="0"/>
              </a:rPr>
              <a:t>признана незаконной</a:t>
            </a:r>
            <a:r>
              <a:rPr lang="ru-RU" sz="1400" dirty="0">
                <a:latin typeface="Times New Roman" panose="02020603050405020304" pitchFamily="18" charset="0"/>
              </a:rPr>
              <a:t>. </a:t>
            </a:r>
            <a:endParaRPr lang="ru-RU" sz="1400" b="1" dirty="0">
              <a:latin typeface="Times New Roman" panose="02020603050405020304" pitchFamily="18" charset="0"/>
            </a:endParaRPr>
          </a:p>
        </p:txBody>
      </p:sp>
      <p:sp>
        <p:nvSpPr>
          <p:cNvPr id="14" name="TextBox 13">
            <a:extLst>
              <a:ext uri="{FF2B5EF4-FFF2-40B4-BE49-F238E27FC236}">
                <a16:creationId xmlns:a16="http://schemas.microsoft.com/office/drawing/2014/main" id="{048DC42D-B9DE-465F-B62D-8E87284DF53B}"/>
              </a:ext>
            </a:extLst>
          </p:cNvPr>
          <p:cNvSpPr txBox="1"/>
          <p:nvPr/>
        </p:nvSpPr>
        <p:spPr>
          <a:xfrm>
            <a:off x="495298" y="2629954"/>
            <a:ext cx="5981702" cy="2031325"/>
          </a:xfrm>
          <a:prstGeom prst="rect">
            <a:avLst/>
          </a:prstGeom>
          <a:noFill/>
          <a:ln cmpd="dbl">
            <a:solidFill>
              <a:srgbClr val="002060"/>
            </a:solidFill>
          </a:ln>
        </p:spPr>
        <p:txBody>
          <a:bodyPr wrap="square">
            <a:spAutoFit/>
          </a:bodyPr>
          <a:lstStyle/>
          <a:p>
            <a:r>
              <a:rPr lang="ru-RU" sz="1400" dirty="0">
                <a:latin typeface="Times New Roman" panose="02020603050405020304" pitchFamily="18" charset="0"/>
              </a:rPr>
              <a:t>Дело № А12-1179/2021 АС Волгоградской области, РЕШЕНИЕ От 17.02.2021 Управляющим опубликовано на сайте ЕФРСБ предложение о «продажа прав требований по взысканию дебиторской задолженности без проведения торгов по прямым договорам купли-продажи, заключаемым с лицами, изъявившими желание приобрести имущество». Таким образом, </a:t>
            </a:r>
            <a:r>
              <a:rPr lang="ru-RU" sz="1400" b="1" dirty="0">
                <a:latin typeface="Times New Roman" panose="02020603050405020304" pitchFamily="18" charset="0"/>
              </a:rPr>
              <a:t>в нарушение положений п. 3 ст. 111, п. 5 ст. 139 и п. 2 ст. 140 Закона о банкротстве,</a:t>
            </a:r>
            <a:r>
              <a:rPr lang="ru-RU" sz="1400" dirty="0">
                <a:latin typeface="Times New Roman" panose="02020603050405020304" pitchFamily="18" charset="0"/>
              </a:rPr>
              <a:t> конкурсным управляющим данное имущество, стоимостью более 100 тыс. реализовано посредством заключения прямых договоров купли-продажи. </a:t>
            </a:r>
          </a:p>
        </p:txBody>
      </p:sp>
    </p:spTree>
    <p:extLst>
      <p:ext uri="{BB962C8B-B14F-4D97-AF65-F5344CB8AC3E}">
        <p14:creationId xmlns:p14="http://schemas.microsoft.com/office/powerpoint/2010/main" val="1975998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647700" y="178712"/>
            <a:ext cx="10515600" cy="488949"/>
          </a:xfrm>
        </p:spPr>
        <p:txBody>
          <a:bodyPr>
            <a:normAutofit/>
          </a:bodyPr>
          <a:lstStyle/>
          <a:p>
            <a:pPr>
              <a:lnSpc>
                <a:spcPct val="100000"/>
              </a:lnSpc>
            </a:pPr>
            <a:r>
              <a:rPr lang="ru-RU" sz="1800" b="1" dirty="0">
                <a:latin typeface="Times New Roman" panose="02020603050405020304" pitchFamily="18" charset="0"/>
                <a:ea typeface="Calibri" panose="020F0502020204030204" pitchFamily="34" charset="0"/>
                <a:cs typeface="Times New Roman" panose="02020603050405020304" pitchFamily="18" charset="0"/>
              </a:rPr>
              <a:t>Уступка прав требования (За прямую продажу)</a:t>
            </a:r>
            <a:endParaRPr lang="ru-RU" sz="1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BD6A06F-A829-4687-8F37-09D1E8B26724}"/>
              </a:ext>
            </a:extLst>
          </p:cNvPr>
          <p:cNvSpPr txBox="1"/>
          <p:nvPr/>
        </p:nvSpPr>
        <p:spPr>
          <a:xfrm>
            <a:off x="6672943" y="178712"/>
            <a:ext cx="5001986" cy="2893100"/>
          </a:xfrm>
          <a:prstGeom prst="rect">
            <a:avLst/>
          </a:prstGeom>
          <a:noFill/>
          <a:ln cmpd="dbl">
            <a:solidFill>
              <a:srgbClr val="002060"/>
            </a:solidFill>
          </a:ln>
        </p:spPr>
        <p:txBody>
          <a:bodyPr wrap="square">
            <a:spAutoFit/>
          </a:bodyPr>
          <a:lstStyle/>
          <a:p>
            <a:pPr algn="just"/>
            <a:r>
              <a:rPr lang="ru-RU" sz="1400" dirty="0">
                <a:latin typeface="Times New Roman" panose="02020603050405020304" pitchFamily="18" charset="0"/>
              </a:rPr>
              <a:t>Дело № а29-43/2018 Арбитражный суд Республики и РЕШЕНИЕ От 09.02.2018, устояло в апелляции Дело № а29-43/2018 [02ап-2055/2018] Второй арбитражный апелляционный суд, ПОСТАНОВЛЕНИЕ От 17.04.2018 В данном решении судом принято во внимание, что управляющим проведены все мероприятия по реализации дебиторской задолженности (первые, повторные торги и торги путем публичного предложения). </a:t>
            </a:r>
            <a:r>
              <a:rPr lang="ru-RU" sz="1400" b="1" dirty="0">
                <a:latin typeface="Times New Roman" panose="02020603050405020304" pitchFamily="18" charset="0"/>
              </a:rPr>
              <a:t>И несмотря на то, что цена отсечения существенно превышает 100 тыс. руб. (15 млн) действия конкурсного управляющего, подкрепленные решением кредиторов по продаже дебиторской задолженности посредством заключения прямых договоров признаны законными. </a:t>
            </a:r>
          </a:p>
        </p:txBody>
      </p:sp>
      <p:sp>
        <p:nvSpPr>
          <p:cNvPr id="8" name="TextBox 7">
            <a:extLst>
              <a:ext uri="{FF2B5EF4-FFF2-40B4-BE49-F238E27FC236}">
                <a16:creationId xmlns:a16="http://schemas.microsoft.com/office/drawing/2014/main" id="{08BA685F-ED8C-42FB-8BDC-CAC1D383A43C}"/>
              </a:ext>
            </a:extLst>
          </p:cNvPr>
          <p:cNvSpPr txBox="1"/>
          <p:nvPr/>
        </p:nvSpPr>
        <p:spPr>
          <a:xfrm>
            <a:off x="6672943" y="3270877"/>
            <a:ext cx="5067299" cy="3108543"/>
          </a:xfrm>
          <a:prstGeom prst="rect">
            <a:avLst/>
          </a:prstGeom>
          <a:noFill/>
          <a:ln cmpd="dbl">
            <a:solidFill>
              <a:srgbClr val="002060"/>
            </a:solidFill>
          </a:ln>
        </p:spPr>
        <p:txBody>
          <a:bodyPr wrap="square">
            <a:spAutoFit/>
          </a:bodyPr>
          <a:lstStyle/>
          <a:p>
            <a:pPr algn="just"/>
            <a:r>
              <a:rPr lang="ru-RU" sz="1400" dirty="0">
                <a:latin typeface="Times New Roman" panose="02020603050405020304" pitchFamily="18" charset="0"/>
              </a:rPr>
              <a:t>Дело № а29-18200/2017 Арбитражный суд Республики Коми РЕШЕНИЕ от 23.03.2018, устояло в апелляции Дело № а29-18200/2017 [02ап-3643/2018] Второй арбитражный апелляционный суд, ПОСТАНОВЛЕНИЕ, от 22.06.2018. Уступка дебиторской задолженности по прямому договору признана законной. </a:t>
            </a:r>
            <a:r>
              <a:rPr lang="ru-RU" sz="1400" b="1" dirty="0">
                <a:latin typeface="Times New Roman" panose="02020603050405020304" pitchFamily="18" charset="0"/>
              </a:rPr>
              <a:t>Судом учтено, что на собрании кредиторов большинством голосов принято Решение о реализации имущества посредством заключения прямых договоров</a:t>
            </a:r>
            <a:r>
              <a:rPr lang="ru-RU" sz="1400" dirty="0">
                <a:latin typeface="Times New Roman" panose="02020603050405020304" pitchFamily="18" charset="0"/>
              </a:rPr>
              <a:t>, которое в установленные сроки никем не обжаловано. До указанной процедуры проводилась реализация дебиторской задолженности, которая закончилась посредством повторного публичного предложения с ценой отсечения в 10% от номинала в размере 160 млн. руб. торги признаны несостоявшимися.</a:t>
            </a:r>
            <a:endParaRPr lang="ru-RU" sz="1400" b="1" dirty="0">
              <a:latin typeface="Times New Roman" panose="02020603050405020304" pitchFamily="18" charset="0"/>
            </a:endParaRPr>
          </a:p>
        </p:txBody>
      </p:sp>
      <p:sp>
        <p:nvSpPr>
          <p:cNvPr id="9" name="TextBox 8">
            <a:extLst>
              <a:ext uri="{FF2B5EF4-FFF2-40B4-BE49-F238E27FC236}">
                <a16:creationId xmlns:a16="http://schemas.microsoft.com/office/drawing/2014/main" id="{272027FE-2855-4706-9BC8-176DC2F662FF}"/>
              </a:ext>
            </a:extLst>
          </p:cNvPr>
          <p:cNvSpPr txBox="1"/>
          <p:nvPr/>
        </p:nvSpPr>
        <p:spPr>
          <a:xfrm>
            <a:off x="327660" y="729675"/>
            <a:ext cx="5869032" cy="2462213"/>
          </a:xfrm>
          <a:prstGeom prst="rect">
            <a:avLst/>
          </a:prstGeom>
          <a:noFill/>
          <a:ln cmpd="dbl">
            <a:solidFill>
              <a:srgbClr val="002060"/>
            </a:solidFill>
          </a:ln>
        </p:spPr>
        <p:txBody>
          <a:bodyPr wrap="square">
            <a:spAutoFit/>
          </a:bodyPr>
          <a:lstStyle/>
          <a:p>
            <a:pPr algn="just"/>
            <a:r>
              <a:rPr lang="ru-RU" sz="1400" dirty="0">
                <a:latin typeface="Times New Roman" panose="02020603050405020304" pitchFamily="18" charset="0"/>
              </a:rPr>
              <a:t>Дело № а41-86408/2017 Арбитражный суд Московской области РЕШЕНИЕ От 06.12.2017 По мнению суда нормы Закона о банкротстве </a:t>
            </a:r>
            <a:r>
              <a:rPr lang="ru-RU" sz="1400" b="1" dirty="0">
                <a:latin typeface="Times New Roman" panose="02020603050405020304" pitchFamily="18" charset="0"/>
              </a:rPr>
              <a:t>императивно не закрепляют обязанность продажи имущества должника только с открытых торгов</a:t>
            </a:r>
            <a:r>
              <a:rPr lang="ru-RU" sz="1400" dirty="0">
                <a:latin typeface="Times New Roman" panose="02020603050405020304" pitchFamily="18" charset="0"/>
              </a:rPr>
              <a:t>, в противном случае ожидаемый результат от проведенных торгов (получение денежных средств) мог бы не соответствовать фактически понесенным затратам на их проведение. Таким образом, продажа имущества по прямому договору не нарушила прав кредиторов и должника, а также иных лиц. Суд в своем решении опирается на Отчет оценщика, в котором анализируется платежеспособность дебитора, в отношении которого возбуждена процедура банкротства более 2,5 лет назад. </a:t>
            </a:r>
            <a:endParaRPr lang="ru-RU" sz="1400" b="1" dirty="0">
              <a:latin typeface="Times New Roman" panose="02020603050405020304" pitchFamily="18" charset="0"/>
            </a:endParaRPr>
          </a:p>
        </p:txBody>
      </p:sp>
      <p:sp>
        <p:nvSpPr>
          <p:cNvPr id="10" name="TextBox 9">
            <a:extLst>
              <a:ext uri="{FF2B5EF4-FFF2-40B4-BE49-F238E27FC236}">
                <a16:creationId xmlns:a16="http://schemas.microsoft.com/office/drawing/2014/main" id="{5EA13C6B-E542-4BD4-B151-C5373A333521}"/>
              </a:ext>
            </a:extLst>
          </p:cNvPr>
          <p:cNvSpPr txBox="1"/>
          <p:nvPr/>
        </p:nvSpPr>
        <p:spPr>
          <a:xfrm>
            <a:off x="327659" y="3429000"/>
            <a:ext cx="5869033" cy="3323987"/>
          </a:xfrm>
          <a:prstGeom prst="rect">
            <a:avLst/>
          </a:prstGeom>
          <a:noFill/>
          <a:ln cmpd="dbl">
            <a:solidFill>
              <a:srgbClr val="002060"/>
            </a:solidFill>
          </a:ln>
        </p:spPr>
        <p:txBody>
          <a:bodyPr wrap="square">
            <a:spAutoFit/>
          </a:bodyPr>
          <a:lstStyle/>
          <a:p>
            <a:pPr algn="just"/>
            <a:r>
              <a:rPr lang="ru-RU" sz="1400" dirty="0">
                <a:latin typeface="Times New Roman" panose="02020603050405020304" pitchFamily="18" charset="0"/>
              </a:rPr>
              <a:t>Дело № а47-16168/2020, Арбитражный суд Оренбургской области РЕШЕНИЕ От 10.02.2021, устояло в апелляции Дело № А47-16168/2020 [18АП-3007/2021], 18-й ААС ПОСТАНОВЛЕНИЕ От 08.04.2021 Судом учтена рыночная стоимость дебиторской задолженности, при этом отмечено, что оценка не оспорена, иная рыночная стоимость участниками процесса не приведена.  </a:t>
            </a:r>
          </a:p>
          <a:p>
            <a:pPr algn="just"/>
            <a:r>
              <a:rPr lang="ru-RU" sz="1400" dirty="0">
                <a:latin typeface="Times New Roman" panose="02020603050405020304" pitchFamily="18" charset="0"/>
              </a:rPr>
              <a:t>Суд также отметил, что в связи с высокой стоимостью дебиторской задолженности, </a:t>
            </a:r>
            <a:r>
              <a:rPr lang="ru-RU" sz="1400" b="1" dirty="0">
                <a:latin typeface="Times New Roman" panose="02020603050405020304" pitchFamily="18" charset="0"/>
              </a:rPr>
              <a:t>проведения торгов являлась бы экономически нецелесообразным, поскольку в случае выставления имущества на первые, вторые торги, а также торги по форме публичного предложения за каждый этап торгов необходимо оплатить за публикацию сообщ</a:t>
            </a:r>
            <a:r>
              <a:rPr lang="ru-RU" sz="1400" dirty="0">
                <a:latin typeface="Times New Roman" panose="02020603050405020304" pitchFamily="18" charset="0"/>
              </a:rPr>
              <a:t>ений в Коммерсанте, ЕФРСБ, за размещение торгов на электронной торговой площадке, в результате возникли бы убытки в связи с расходами на проведение торгов превышающими рыночную стоимость самого имущества. </a:t>
            </a:r>
          </a:p>
        </p:txBody>
      </p:sp>
    </p:spTree>
    <p:extLst>
      <p:ext uri="{BB962C8B-B14F-4D97-AF65-F5344CB8AC3E}">
        <p14:creationId xmlns:p14="http://schemas.microsoft.com/office/powerpoint/2010/main" val="1335330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647700" y="178712"/>
            <a:ext cx="10515600" cy="488949"/>
          </a:xfrm>
        </p:spPr>
        <p:txBody>
          <a:bodyPr>
            <a:normAutofit/>
          </a:bodyPr>
          <a:lstStyle/>
          <a:p>
            <a:pPr>
              <a:lnSpc>
                <a:spcPct val="100000"/>
              </a:lnSpc>
            </a:pPr>
            <a:r>
              <a:rPr lang="ru-RU" sz="1800" b="1" dirty="0">
                <a:latin typeface="Times New Roman" panose="02020603050405020304" pitchFamily="18" charset="0"/>
                <a:ea typeface="Calibri" panose="020F0502020204030204" pitchFamily="34" charset="0"/>
                <a:cs typeface="Times New Roman" panose="02020603050405020304" pitchFamily="18" charset="0"/>
              </a:rPr>
              <a:t>Уступка прав требования: за и против</a:t>
            </a:r>
            <a:endParaRPr lang="ru-RU" sz="1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8BA685F-ED8C-42FB-8BDC-CAC1D383A43C}"/>
              </a:ext>
            </a:extLst>
          </p:cNvPr>
          <p:cNvSpPr txBox="1"/>
          <p:nvPr/>
        </p:nvSpPr>
        <p:spPr>
          <a:xfrm>
            <a:off x="6215344" y="1399465"/>
            <a:ext cx="5067299" cy="4524315"/>
          </a:xfrm>
          <a:prstGeom prst="rect">
            <a:avLst/>
          </a:prstGeom>
          <a:noFill/>
          <a:ln cmpd="dbl">
            <a:solidFill>
              <a:srgbClr val="002060"/>
            </a:solidFill>
          </a:ln>
        </p:spPr>
        <p:txBody>
          <a:bodyPr wrap="square">
            <a:spAutoFit/>
          </a:bodyPr>
          <a:lstStyle/>
          <a:p>
            <a:pPr algn="just"/>
            <a:r>
              <a:rPr lang="ru-RU" dirty="0">
                <a:latin typeface="Times New Roman" panose="02020603050405020304" pitchFamily="18" charset="0"/>
              </a:rPr>
              <a:t>В решениях судов, </a:t>
            </a:r>
            <a:r>
              <a:rPr lang="ru-RU" b="1" dirty="0">
                <a:latin typeface="Times New Roman" panose="02020603050405020304" pitchFamily="18" charset="0"/>
              </a:rPr>
              <a:t>оправдывающих прямую продажу </a:t>
            </a:r>
            <a:r>
              <a:rPr lang="ru-RU" dirty="0">
                <a:latin typeface="Times New Roman" panose="02020603050405020304" pitchFamily="18" charset="0"/>
              </a:rPr>
              <a:t>дебиторской задолженности, делается акцент на ее </a:t>
            </a:r>
            <a:r>
              <a:rPr lang="ru-RU" b="1" dirty="0">
                <a:latin typeface="Times New Roman" panose="02020603050405020304" pitchFamily="18" charset="0"/>
              </a:rPr>
              <a:t>низкой ликвидности</a:t>
            </a:r>
            <a:r>
              <a:rPr lang="ru-RU" dirty="0">
                <a:latin typeface="Times New Roman" panose="02020603050405020304" pitchFamily="18" charset="0"/>
              </a:rPr>
              <a:t>, как правило, подтвержденной цепочкой несостоявшихся торгов, неплатежеспособностью дебитора, а также </a:t>
            </a:r>
            <a:r>
              <a:rPr lang="ru-RU" b="1" dirty="0">
                <a:latin typeface="Times New Roman" panose="02020603050405020304" pitchFamily="18" charset="0"/>
              </a:rPr>
              <a:t>затратами</a:t>
            </a:r>
            <a:r>
              <a:rPr lang="ru-RU" dirty="0">
                <a:latin typeface="Times New Roman" panose="02020603050405020304" pitchFamily="18" charset="0"/>
              </a:rPr>
              <a:t>, которые необходимо понести кредиторам должника на процедуру торгов без уверенности в получении каких-либо денежных средств. </a:t>
            </a:r>
          </a:p>
          <a:p>
            <a:pPr algn="just"/>
            <a:endParaRPr lang="ru-RU" dirty="0">
              <a:latin typeface="Times New Roman" panose="02020603050405020304" pitchFamily="18" charset="0"/>
            </a:endParaRPr>
          </a:p>
          <a:p>
            <a:pPr algn="just"/>
            <a:r>
              <a:rPr lang="ru-RU" dirty="0">
                <a:latin typeface="Times New Roman" panose="02020603050405020304" pitchFamily="18" charset="0"/>
              </a:rPr>
              <a:t>В таких решениях начальная цена на торгах в большинстве случаев определена по отчету об оценке, то </a:t>
            </a:r>
            <a:r>
              <a:rPr lang="ru-RU" b="1" dirty="0">
                <a:latin typeface="Times New Roman" panose="02020603050405020304" pitchFamily="18" charset="0"/>
              </a:rPr>
              <a:t>есть используется рыночная, а не балансовая стоимость</a:t>
            </a:r>
            <a:r>
              <a:rPr lang="ru-RU" dirty="0">
                <a:latin typeface="Times New Roman" panose="02020603050405020304" pitchFamily="18" charset="0"/>
              </a:rPr>
              <a:t>, причем судом указывается, что отчет об оценке и соответственно стоимость не оспорены.</a:t>
            </a:r>
            <a:endParaRPr lang="ru-RU" b="1" dirty="0">
              <a:latin typeface="Times New Roman" panose="02020603050405020304" pitchFamily="18" charset="0"/>
            </a:endParaRPr>
          </a:p>
        </p:txBody>
      </p:sp>
      <p:sp>
        <p:nvSpPr>
          <p:cNvPr id="9" name="TextBox 8">
            <a:extLst>
              <a:ext uri="{FF2B5EF4-FFF2-40B4-BE49-F238E27FC236}">
                <a16:creationId xmlns:a16="http://schemas.microsoft.com/office/drawing/2014/main" id="{272027FE-2855-4706-9BC8-176DC2F662FF}"/>
              </a:ext>
            </a:extLst>
          </p:cNvPr>
          <p:cNvSpPr txBox="1"/>
          <p:nvPr/>
        </p:nvSpPr>
        <p:spPr>
          <a:xfrm>
            <a:off x="327660" y="729675"/>
            <a:ext cx="5411834" cy="3970318"/>
          </a:xfrm>
          <a:prstGeom prst="rect">
            <a:avLst/>
          </a:prstGeom>
          <a:noFill/>
          <a:ln cmpd="dbl">
            <a:solidFill>
              <a:srgbClr val="002060"/>
            </a:solidFill>
          </a:ln>
        </p:spPr>
        <p:txBody>
          <a:bodyPr wrap="square">
            <a:spAutoFit/>
          </a:bodyPr>
          <a:lstStyle/>
          <a:p>
            <a:pPr algn="just"/>
            <a:r>
              <a:rPr lang="ru-RU" dirty="0">
                <a:latin typeface="Times New Roman" panose="02020603050405020304" pitchFamily="18" charset="0"/>
              </a:rPr>
              <a:t>В решениях, в которых </a:t>
            </a:r>
            <a:r>
              <a:rPr lang="ru-RU" b="1" dirty="0">
                <a:latin typeface="Times New Roman" panose="02020603050405020304" pitchFamily="18" charset="0"/>
              </a:rPr>
              <a:t>закреплена обязательность электронных торгов</a:t>
            </a:r>
            <a:r>
              <a:rPr lang="ru-RU" dirty="0">
                <a:latin typeface="Times New Roman" panose="02020603050405020304" pitchFamily="18" charset="0"/>
              </a:rPr>
              <a:t> практически единодушно признается, что отчуждение имущества, в том числе имущественных прав, принадлежащих должнику, </a:t>
            </a:r>
            <a:r>
              <a:rPr lang="ru-RU" b="1" dirty="0">
                <a:latin typeface="Times New Roman" panose="02020603050405020304" pitchFamily="18" charset="0"/>
              </a:rPr>
              <a:t>путём заключения прямого договора купли-продажи без проведения торгов</a:t>
            </a:r>
            <a:r>
              <a:rPr lang="ru-RU" dirty="0">
                <a:latin typeface="Times New Roman" panose="02020603050405020304" pitchFamily="18" charset="0"/>
              </a:rPr>
              <a:t> является исключительным способом пополнения конкурсной массы, который используется лишь при наличии совокупности условий: </a:t>
            </a:r>
          </a:p>
          <a:p>
            <a:pPr algn="just"/>
            <a:endParaRPr lang="ru-RU" dirty="0">
              <a:latin typeface="Times New Roman" panose="02020603050405020304" pitchFamily="18" charset="0"/>
            </a:endParaRPr>
          </a:p>
          <a:p>
            <a:pPr algn="just"/>
            <a:r>
              <a:rPr lang="ru-RU" dirty="0">
                <a:latin typeface="Times New Roman" panose="02020603050405020304" pitchFamily="18" charset="0"/>
              </a:rPr>
              <a:t>если балансовая стоимость продаваемого актива составляет менее 100 000 руб. и такой способ продажи санкционирован Решением собрания кредиторов или комитета кредиторов.</a:t>
            </a:r>
            <a:endParaRPr lang="ru-RU" b="1" dirty="0">
              <a:latin typeface="Times New Roman" panose="02020603050405020304" pitchFamily="18" charset="0"/>
            </a:endParaRPr>
          </a:p>
        </p:txBody>
      </p:sp>
    </p:spTree>
    <p:extLst>
      <p:ext uri="{BB962C8B-B14F-4D97-AF65-F5344CB8AC3E}">
        <p14:creationId xmlns:p14="http://schemas.microsoft.com/office/powerpoint/2010/main" val="999872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838200" y="365125"/>
            <a:ext cx="10515600" cy="755015"/>
          </a:xfrm>
        </p:spPr>
        <p:txBody>
          <a:bodyPr>
            <a:normAutofit/>
          </a:bodyPr>
          <a:lstStyle/>
          <a:p>
            <a:pPr>
              <a:lnSpc>
                <a:spcPct val="100000"/>
              </a:lnSpc>
            </a:pPr>
            <a:r>
              <a:rPr lang="ru-RU" sz="1800" b="1" dirty="0">
                <a:latin typeface="Times New Roman" panose="02020603050405020304" pitchFamily="18" charset="0"/>
                <a:ea typeface="Calibri" panose="020F0502020204030204" pitchFamily="34" charset="0"/>
                <a:cs typeface="Times New Roman" panose="02020603050405020304" pitchFamily="18" charset="0"/>
              </a:rPr>
              <a:t>Особенности банкротства отдельных категорий должников-юридических лиц</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E4026B79-52C4-4F16-9253-8DC9F2AF7A4B}"/>
              </a:ext>
            </a:extLst>
          </p:cNvPr>
          <p:cNvSpPr>
            <a:spLocks noGrp="1"/>
          </p:cNvSpPr>
          <p:nvPr>
            <p:ph idx="1"/>
          </p:nvPr>
        </p:nvSpPr>
        <p:spPr>
          <a:xfrm>
            <a:off x="741218" y="1120140"/>
            <a:ext cx="3925567" cy="5229859"/>
          </a:xfrm>
        </p:spPr>
        <p:txBody>
          <a:bodyPr>
            <a:normAutofit fontScale="85000" lnSpcReduction="20000"/>
          </a:bodyPr>
          <a:lstStyle/>
          <a:p>
            <a:pPr indent="0" algn="just">
              <a:lnSpc>
                <a:spcPct val="120000"/>
              </a:lnSpc>
              <a:spcBef>
                <a:spcPts val="600"/>
              </a:spcBef>
              <a:buNone/>
            </a:pPr>
            <a:r>
              <a:rPr lang="ru-RU" sz="1800" b="1" dirty="0">
                <a:effectLst/>
                <a:latin typeface="Times New Roman" panose="02020603050405020304" pitchFamily="18" charset="0"/>
                <a:ea typeface="Times New Roman" panose="02020603050405020304" pitchFamily="18" charset="0"/>
              </a:rPr>
              <a:t>В Главе IX. «Особенности банкротства отдельных категорий должников-юридических лиц» </a:t>
            </a:r>
            <a:r>
              <a:rPr lang="ru-RU" sz="1800" dirty="0">
                <a:effectLst/>
                <a:latin typeface="Times New Roman" panose="02020603050405020304" pitchFamily="18" charset="0"/>
                <a:ea typeface="Times New Roman" panose="02020603050405020304" pitchFamily="18" charset="0"/>
              </a:rPr>
              <a:t>рассмотрены как следует из названия специфические условия, в которых проводится банкротство организаций отдельных отраслей, в том числе реализация имущества и имущественных прав. </a:t>
            </a:r>
          </a:p>
          <a:p>
            <a:pPr indent="0" algn="just">
              <a:lnSpc>
                <a:spcPct val="120000"/>
              </a:lnSpc>
              <a:spcBef>
                <a:spcPts val="600"/>
              </a:spcBef>
              <a:buNone/>
            </a:pPr>
            <a:r>
              <a:rPr lang="ru-RU" sz="1800" dirty="0">
                <a:effectLst/>
                <a:latin typeface="Times New Roman" panose="02020603050405020304" pitchFamily="18" charset="0"/>
                <a:ea typeface="Times New Roman" panose="02020603050405020304" pitchFamily="18" charset="0"/>
              </a:rPr>
              <a:t>Закон о банкротстве учитывает особенности правового статуса отдельных субъектов предпринимательской деятельности и вытекающие из этого особенности применения к ним процедур банкротства. </a:t>
            </a:r>
          </a:p>
          <a:p>
            <a:pPr indent="0" algn="just">
              <a:lnSpc>
                <a:spcPct val="120000"/>
              </a:lnSpc>
              <a:spcBef>
                <a:spcPts val="600"/>
              </a:spcBef>
              <a:buNone/>
            </a:pPr>
            <a:r>
              <a:rPr lang="ru-RU" sz="1800" dirty="0">
                <a:effectLst/>
                <a:latin typeface="Times New Roman" panose="02020603050405020304" pitchFamily="18" charset="0"/>
                <a:ea typeface="Times New Roman" panose="02020603050405020304" pitchFamily="18" charset="0"/>
              </a:rPr>
              <a:t>Действующее законодательство содержит нормы, которые регулируют отношения с участием отдельных категорий должников, учитывает специфику, связанную со сферой их деятельности, с характером принадлежащего им имущества и т.д.  </a:t>
            </a:r>
          </a:p>
          <a:p>
            <a:pPr indent="0" algn="just">
              <a:lnSpc>
                <a:spcPct val="150000"/>
              </a:lnSpc>
              <a:buNone/>
            </a:pPr>
            <a:endParaRPr lang="ru-RU" sz="1500" dirty="0">
              <a:effectLst/>
              <a:latin typeface="Times New Roman" panose="02020603050405020304" pitchFamily="18" charset="0"/>
              <a:ea typeface="Times New Roman" panose="02020603050405020304" pitchFamily="18" charset="0"/>
            </a:endParaRPr>
          </a:p>
          <a:p>
            <a:pPr marL="0" indent="0" algn="just">
              <a:buNone/>
            </a:pPr>
            <a:endParaRPr lang="ru-RU" sz="1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BD6A06F-A829-4687-8F37-09D1E8B26724}"/>
              </a:ext>
            </a:extLst>
          </p:cNvPr>
          <p:cNvSpPr txBox="1"/>
          <p:nvPr/>
        </p:nvSpPr>
        <p:spPr>
          <a:xfrm>
            <a:off x="5185317" y="961329"/>
            <a:ext cx="6436484" cy="5547481"/>
          </a:xfrm>
          <a:prstGeom prst="rect">
            <a:avLst/>
          </a:prstGeom>
          <a:noFill/>
          <a:ln cmpd="dbl">
            <a:solidFill>
              <a:srgbClr val="002060"/>
            </a:solidFill>
          </a:ln>
        </p:spPr>
        <p:txBody>
          <a:bodyPr wrap="square">
            <a:spAutoFit/>
          </a:bodyPr>
          <a:lstStyle/>
          <a:p>
            <a:pPr indent="450215" algn="just">
              <a:lnSpc>
                <a:spcPct val="150000"/>
              </a:lnSpc>
            </a:pPr>
            <a:r>
              <a:rPr lang="ru-RU" sz="1400" b="1" dirty="0">
                <a:effectLst/>
                <a:latin typeface="Times New Roman" panose="02020603050405020304" pitchFamily="18" charset="0"/>
                <a:ea typeface="Times New Roman" panose="02020603050405020304" pitchFamily="18" charset="0"/>
              </a:rPr>
              <a:t>На примере </a:t>
            </a:r>
            <a:r>
              <a:rPr lang="ru-RU" sz="1400" dirty="0">
                <a:effectLst/>
                <a:latin typeface="Times New Roman" panose="02020603050405020304" pitchFamily="18" charset="0"/>
                <a:ea typeface="Times New Roman" panose="02020603050405020304" pitchFamily="18" charset="0"/>
              </a:rPr>
              <a:t>реализации имущества (имущественных прав) Банком России, приобретенных в ходе предупреждения банкротства банков, закрепленному в Законе о банкротстве можно выявить многообразие способов реализации имущества должников банкротов. </a:t>
            </a:r>
          </a:p>
          <a:p>
            <a:pPr indent="450215" algn="just">
              <a:lnSpc>
                <a:spcPct val="150000"/>
              </a:lnSpc>
            </a:pPr>
            <a:r>
              <a:rPr lang="ru-RU" sz="1400" dirty="0">
                <a:effectLst/>
                <a:latin typeface="Times New Roman" panose="02020603050405020304" pitchFamily="18" charset="0"/>
                <a:ea typeface="Times New Roman" panose="02020603050405020304" pitchFamily="18" charset="0"/>
              </a:rPr>
              <a:t>Банк России вправе осуществить реализацию на организованных торгах, </a:t>
            </a:r>
            <a:r>
              <a:rPr lang="ru-RU" sz="1400" b="1" dirty="0">
                <a:effectLst/>
                <a:latin typeface="Times New Roman" panose="02020603050405020304" pitchFamily="18" charset="0"/>
                <a:ea typeface="Times New Roman" panose="02020603050405020304" pitchFamily="18" charset="0"/>
              </a:rPr>
              <a:t>форма которых определяется самим продавцом</a:t>
            </a:r>
            <a:r>
              <a:rPr lang="ru-RU" sz="1400" dirty="0">
                <a:effectLst/>
                <a:latin typeface="Times New Roman" panose="02020603050405020304" pitchFamily="18" charset="0"/>
                <a:ea typeface="Times New Roman" panose="02020603050405020304" pitchFamily="18" charset="0"/>
              </a:rPr>
              <a:t>. В целях подготовки решения на официальном сайте продавца </a:t>
            </a:r>
            <a:r>
              <a:rPr lang="ru-RU" sz="1400" b="1" dirty="0">
                <a:effectLst/>
                <a:latin typeface="Times New Roman" panose="02020603050405020304" pitchFamily="18" charset="0"/>
                <a:ea typeface="Times New Roman" panose="02020603050405020304" pitchFamily="18" charset="0"/>
              </a:rPr>
              <a:t>размещается информация о приеме от заинтересованных лиц</a:t>
            </a:r>
            <a:r>
              <a:rPr lang="ru-RU" sz="1400" dirty="0">
                <a:effectLst/>
                <a:latin typeface="Times New Roman" panose="02020603050405020304" pitchFamily="18" charset="0"/>
                <a:ea typeface="Times New Roman" panose="02020603050405020304" pitchFamily="18" charset="0"/>
              </a:rPr>
              <a:t> сообщений о намерении принять участие в указанных процедурах реализации. Сообщения не являются обязывающими для обеих сторон. По результатам анализа поступивших сообщений Банк </a:t>
            </a:r>
            <a:r>
              <a:rPr lang="ru-RU" sz="1400" b="1" dirty="0">
                <a:effectLst/>
                <a:latin typeface="Times New Roman" panose="02020603050405020304" pitchFamily="18" charset="0"/>
                <a:ea typeface="Times New Roman" panose="02020603050405020304" pitchFamily="18" charset="0"/>
              </a:rPr>
              <a:t>определяет способ реализации</a:t>
            </a:r>
            <a:r>
              <a:rPr lang="ru-RU" sz="1400" dirty="0">
                <a:effectLst/>
                <a:latin typeface="Times New Roman" panose="02020603050405020304" pitchFamily="18" charset="0"/>
                <a:ea typeface="Times New Roman" panose="02020603050405020304" pitchFamily="18" charset="0"/>
              </a:rPr>
              <a:t>:  </a:t>
            </a:r>
          </a:p>
          <a:p>
            <a:pPr marL="342900" lvl="0" indent="-342900" algn="just">
              <a:lnSpc>
                <a:spcPct val="150000"/>
              </a:lnSpc>
              <a:buFont typeface="Symbol" panose="05050102010706020507" pitchFamily="18" charset="2"/>
              <a:buChar char=""/>
            </a:pPr>
            <a:r>
              <a:rPr lang="ru-RU" sz="1400" dirty="0">
                <a:effectLst/>
                <a:latin typeface="Times New Roman" panose="02020603050405020304" pitchFamily="18" charset="0"/>
                <a:ea typeface="Times New Roman" panose="02020603050405020304" pitchFamily="18" charset="0"/>
              </a:rPr>
              <a:t>в случае поступления только одного сообщения Банк России вправе осуществить продажу без проведения торгов лицу, направившему такое сообщение;</a:t>
            </a:r>
          </a:p>
          <a:p>
            <a:pPr marL="342900" lvl="0" indent="-342900" algn="just">
              <a:lnSpc>
                <a:spcPct val="150000"/>
              </a:lnSpc>
              <a:buFont typeface="Symbol" panose="05050102010706020507" pitchFamily="18" charset="2"/>
              <a:buChar char=""/>
            </a:pPr>
            <a:r>
              <a:rPr lang="ru-RU" sz="1400" dirty="0">
                <a:effectLst/>
                <a:latin typeface="Times New Roman" panose="02020603050405020304" pitchFamily="18" charset="0"/>
                <a:ea typeface="Times New Roman" panose="02020603050405020304" pitchFamily="18" charset="0"/>
              </a:rPr>
              <a:t>в случае проведения торгов в форме открытого аукциона торги по выбору Банка России могут проводиться </a:t>
            </a:r>
            <a:r>
              <a:rPr lang="ru-RU" sz="1400" b="1" dirty="0">
                <a:effectLst/>
                <a:latin typeface="Times New Roman" panose="02020603050405020304" pitchFamily="18" charset="0"/>
                <a:ea typeface="Times New Roman" panose="02020603050405020304" pitchFamily="18" charset="0"/>
              </a:rPr>
              <a:t>как с повышением, так и с понижением </a:t>
            </a:r>
            <a:r>
              <a:rPr lang="ru-RU" sz="1400" dirty="0">
                <a:effectLst/>
                <a:latin typeface="Times New Roman" panose="02020603050405020304" pitchFamily="18" charset="0"/>
                <a:ea typeface="Times New Roman" panose="02020603050405020304" pitchFamily="18" charset="0"/>
              </a:rPr>
              <a:t>стартовой цены предмета аукциона.</a:t>
            </a:r>
          </a:p>
        </p:txBody>
      </p:sp>
    </p:spTree>
    <p:extLst>
      <p:ext uri="{BB962C8B-B14F-4D97-AF65-F5344CB8AC3E}">
        <p14:creationId xmlns:p14="http://schemas.microsoft.com/office/powerpoint/2010/main" val="1590086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647700" y="178712"/>
            <a:ext cx="10515600" cy="488949"/>
          </a:xfrm>
        </p:spPr>
        <p:txBody>
          <a:bodyPr>
            <a:normAutofit/>
          </a:bodyPr>
          <a:lstStyle/>
          <a:p>
            <a:pPr>
              <a:lnSpc>
                <a:spcPct val="100000"/>
              </a:lnSpc>
            </a:pPr>
            <a:r>
              <a:rPr lang="ru-RU" sz="1800" b="1" dirty="0">
                <a:latin typeface="Times New Roman" panose="02020603050405020304" pitchFamily="18" charset="0"/>
                <a:cs typeface="Times New Roman" panose="02020603050405020304" pitchFamily="18" charset="0"/>
              </a:rPr>
              <a:t>Анализ судебных решений по вопросу сбору данных экспертом для исследования</a:t>
            </a:r>
          </a:p>
        </p:txBody>
      </p:sp>
      <p:graphicFrame>
        <p:nvGraphicFramePr>
          <p:cNvPr id="3" name="Таблица 2">
            <a:extLst>
              <a:ext uri="{FF2B5EF4-FFF2-40B4-BE49-F238E27FC236}">
                <a16:creationId xmlns:a16="http://schemas.microsoft.com/office/drawing/2014/main" id="{FCCA8344-E66B-4223-B4AE-B3AF284B340A}"/>
              </a:ext>
            </a:extLst>
          </p:cNvPr>
          <p:cNvGraphicFramePr>
            <a:graphicFrameLocks noGrp="1"/>
          </p:cNvGraphicFramePr>
          <p:nvPr>
            <p:extLst>
              <p:ext uri="{D42A27DB-BD31-4B8C-83A1-F6EECF244321}">
                <p14:modId xmlns:p14="http://schemas.microsoft.com/office/powerpoint/2010/main" val="1005233862"/>
              </p:ext>
            </p:extLst>
          </p:nvPr>
        </p:nvGraphicFramePr>
        <p:xfrm>
          <a:off x="647700" y="645677"/>
          <a:ext cx="8189641" cy="5918675"/>
        </p:xfrm>
        <a:graphic>
          <a:graphicData uri="http://schemas.openxmlformats.org/drawingml/2006/table">
            <a:tbl>
              <a:tblPr firstRow="1" firstCol="1" bandRow="1"/>
              <a:tblGrid>
                <a:gridCol w="1115786">
                  <a:extLst>
                    <a:ext uri="{9D8B030D-6E8A-4147-A177-3AD203B41FA5}">
                      <a16:colId xmlns:a16="http://schemas.microsoft.com/office/drawing/2014/main" val="3284424267"/>
                    </a:ext>
                  </a:extLst>
                </a:gridCol>
                <a:gridCol w="1030514">
                  <a:extLst>
                    <a:ext uri="{9D8B030D-6E8A-4147-A177-3AD203B41FA5}">
                      <a16:colId xmlns:a16="http://schemas.microsoft.com/office/drawing/2014/main" val="908413183"/>
                    </a:ext>
                  </a:extLst>
                </a:gridCol>
                <a:gridCol w="6043341">
                  <a:extLst>
                    <a:ext uri="{9D8B030D-6E8A-4147-A177-3AD203B41FA5}">
                      <a16:colId xmlns:a16="http://schemas.microsoft.com/office/drawing/2014/main" val="2779074030"/>
                    </a:ext>
                  </a:extLst>
                </a:gridCol>
              </a:tblGrid>
              <a:tr h="356048">
                <a:tc>
                  <a:txBody>
                    <a:bodyPr/>
                    <a:lstStyle/>
                    <a:p>
                      <a:pPr algn="ctr" fontAlgn="ctr">
                        <a:lnSpc>
                          <a:spcPct val="100000"/>
                        </a:lnSpc>
                        <a:spcBef>
                          <a:spcPts val="0"/>
                        </a:spcBef>
                        <a:spcAft>
                          <a:spcPts val="0"/>
                        </a:spcAft>
                      </a:pPr>
                      <a:r>
                        <a:rPr lang="ru-RU" sz="1200" b="1"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Наименование суда и дата</a:t>
                      </a:r>
                      <a:endParaRPr lang="ru-RU" sz="1200" b="0" i="0" u="none" strike="noStrike" dirty="0">
                        <a:effectLst/>
                        <a:latin typeface="Times New Roman" panose="02020603050405020304" pitchFamily="18" charset="0"/>
                        <a:cs typeface="Times New Roman" panose="02020603050405020304" pitchFamily="18" charset="0"/>
                      </a:endParaRPr>
                    </a:p>
                  </a:txBody>
                  <a:tcPr marL="39993" marR="39993" marT="5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ru-RU" sz="12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Номер дела</a:t>
                      </a:r>
                      <a:endParaRPr lang="ru-RU" sz="1200" b="0" i="0" u="none" strike="noStrike">
                        <a:effectLst/>
                        <a:latin typeface="Times New Roman" panose="02020603050405020304" pitchFamily="18" charset="0"/>
                        <a:cs typeface="Times New Roman" panose="02020603050405020304" pitchFamily="18" charset="0"/>
                      </a:endParaRPr>
                    </a:p>
                  </a:txBody>
                  <a:tcPr marL="39993" marR="39993" marT="5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ru-RU" sz="1200" b="1" i="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Выдержки из текста судебного решения (мотивировочная и резолютивные части)</a:t>
                      </a:r>
                      <a:endParaRPr lang="ru-RU" sz="1200" b="0" i="0" u="none" strike="noStrike" dirty="0">
                        <a:effectLst/>
                        <a:latin typeface="Times New Roman" panose="02020603050405020304" pitchFamily="18" charset="0"/>
                        <a:cs typeface="Times New Roman" panose="02020603050405020304" pitchFamily="18" charset="0"/>
                      </a:endParaRPr>
                    </a:p>
                  </a:txBody>
                  <a:tcPr marL="39993" marR="39993" marT="5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4428459"/>
                  </a:ext>
                </a:extLst>
              </a:tr>
              <a:tr h="2434710">
                <a:tc>
                  <a:txBody>
                    <a:bodyPr/>
                    <a:lstStyle/>
                    <a:p>
                      <a:pPr>
                        <a:lnSpc>
                          <a:spcPct val="107000"/>
                        </a:lnSpc>
                        <a:spcAft>
                          <a:spcPts val="80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АС Московской области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РЕШЕНИЕ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От 18.06.2020</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Дело № а41-11321/2018</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Как было установлено судом, при проведении судебной экспертизы экспертом в нарушение абзаца 12 статьи 16 ФЗ от 31.05.2001 N 73-ФЗ "О государственной судебно-экспертной деятельности в Российской Федерации" и статьи 55 АПК РФ осуществлялся самостоятельный сбор материалов.</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Так, как было указано в экспертном заключении, эксперт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анализировал материалы, полученные непосредственно экспертной организацией через направляемые ей запросы</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По запросам экспертной организацией были получены журнал вызова аварийных машин, чертеж бытовой канализации, а также экспертом был проведен опрос инженера по эксплуатации здания </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Указанные выше документы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не были представлены в материалы дела</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В связи с вышеуказанным суд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исключает экспертное заключение из числа доказательств</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 в связи с чем проведенная экспертиза не оплачивается.</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523379"/>
                  </a:ext>
                </a:extLst>
              </a:tr>
              <a:tr h="1444773">
                <a:tc>
                  <a:txBody>
                    <a:bodyPr/>
                    <a:lstStyle/>
                    <a:p>
                      <a:pP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9-й ААС</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ПОСТАНОВЛЕНИЕ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От 05.04.2021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Дело № а40-39327/2018 [09ап-1161/2021</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То обстоятельство, что экспертом был произведен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осмотр открытых источников информации</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 не свидетельствует о несоответствии экспертного заключения действующему законодательству, в том числе статье 86 АПК РФ. Суд апелляционной инстанции полагает, что указанные действия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нельзя отнести к дополнительному поиску материалов</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 фактически действия эксперта можно отнести к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методологии проведения экспертизы</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Патент Германии DE 201 08 825 Ш представляет собой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справочно-информационный источник, </a:t>
                      </a:r>
                      <a:r>
                        <a:rPr lang="ru-RU" sz="1300" b="1" u="sng" dirty="0">
                          <a:effectLst/>
                          <a:latin typeface="Times New Roman" panose="02020603050405020304" pitchFamily="18" charset="0"/>
                          <a:ea typeface="Times New Roman" panose="02020603050405020304" pitchFamily="18" charset="0"/>
                          <a:cs typeface="Times New Roman" panose="02020603050405020304" pitchFamily="18" charset="0"/>
                        </a:rPr>
                        <a:t>находящийся в открытом доступе</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 использование которого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допустимо</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 при проведении экспертизы.</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0278948"/>
                  </a:ext>
                </a:extLst>
              </a:tr>
              <a:tr h="963182">
                <a:tc>
                  <a:txBody>
                    <a:bodyPr/>
                    <a:lstStyle/>
                    <a:p>
                      <a:pP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Томский областной суд</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ОПРЕДЕЛЕНИЕ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От 14.04.2021</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Дело № 33-1051/2021</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Несостоятельны доводы апеллянта о том, что со стороны эксперта имеет место нарушение </a:t>
                      </a:r>
                      <a:r>
                        <a:rPr lang="ru-RU" sz="1300" dirty="0" err="1">
                          <a:effectLst/>
                          <a:latin typeface="Times New Roman" panose="02020603050405020304" pitchFamily="18" charset="0"/>
                          <a:ea typeface="Times New Roman" panose="02020603050405020304" pitchFamily="18" charset="0"/>
                          <a:cs typeface="Times New Roman" panose="02020603050405020304" pitchFamily="18" charset="0"/>
                        </a:rPr>
                        <a:t>абз</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 12 ст. 16 от 31.05.2001 № 73-ФЗ «О государственной судебно-экспертной деятельности в Российской Федерации».</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Собранная экспертом информация об объекте-аналоге не относится к обстоятельствам, имеющим юридическое значение для дела, а </a:t>
                      </a:r>
                      <a:r>
                        <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rPr>
                        <a:t>сбор такой информации произведен в рамках применения сравнительного метода</a:t>
                      </a: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0497452"/>
                  </a:ext>
                </a:extLst>
              </a:tr>
            </a:tbl>
          </a:graphicData>
        </a:graphic>
      </p:graphicFrame>
      <p:sp>
        <p:nvSpPr>
          <p:cNvPr id="7" name="TextBox 6">
            <a:extLst>
              <a:ext uri="{FF2B5EF4-FFF2-40B4-BE49-F238E27FC236}">
                <a16:creationId xmlns:a16="http://schemas.microsoft.com/office/drawing/2014/main" id="{2CCFA1E3-96F1-47F9-BC65-B62171165E60}"/>
              </a:ext>
            </a:extLst>
          </p:cNvPr>
          <p:cNvSpPr txBox="1"/>
          <p:nvPr/>
        </p:nvSpPr>
        <p:spPr>
          <a:xfrm>
            <a:off x="9327994" y="1443184"/>
            <a:ext cx="2609386" cy="4832092"/>
          </a:xfrm>
          <a:prstGeom prst="rect">
            <a:avLst/>
          </a:prstGeom>
          <a:noFill/>
          <a:ln cmpd="thickThin">
            <a:solidFill>
              <a:srgbClr val="C00000"/>
            </a:solidFill>
          </a:ln>
        </p:spPr>
        <p:txBody>
          <a:bodyPr wrap="square">
            <a:spAutoFit/>
          </a:bodyPr>
          <a:lstStyle/>
          <a:p>
            <a:pPr indent="450215" algn="just"/>
            <a:r>
              <a:rPr lang="ru-RU" sz="1400" b="1" u="sng" dirty="0">
                <a:effectLst/>
                <a:latin typeface="Times New Roman" panose="02020603050405020304" pitchFamily="18" charset="0"/>
                <a:ea typeface="Times New Roman" panose="02020603050405020304" pitchFamily="18" charset="0"/>
              </a:rPr>
              <a:t>Практический пример</a:t>
            </a:r>
          </a:p>
          <a:p>
            <a:pPr indent="450215" algn="just"/>
            <a:endParaRPr lang="ru-RU" sz="1400" b="1" u="sng" dirty="0">
              <a:latin typeface="Times New Roman" panose="02020603050405020304" pitchFamily="18" charset="0"/>
              <a:ea typeface="Times New Roman" panose="02020603050405020304" pitchFamily="18" charset="0"/>
            </a:endParaRPr>
          </a:p>
          <a:p>
            <a:pPr indent="450215" algn="just"/>
            <a:r>
              <a:rPr lang="ru-RU" sz="1400" b="1" u="sng" dirty="0">
                <a:effectLst/>
                <a:latin typeface="Times New Roman" panose="02020603050405020304" pitchFamily="18" charset="0"/>
                <a:ea typeface="Times New Roman" panose="02020603050405020304" pitchFamily="18" charset="0"/>
              </a:rPr>
              <a:t>Открытые источники</a:t>
            </a:r>
          </a:p>
          <a:p>
            <a:pPr indent="450215" algn="just"/>
            <a:endParaRPr lang="ru-RU" sz="1400" b="1" u="sng" dirty="0">
              <a:effectLst/>
              <a:latin typeface="Times New Roman" panose="02020603050405020304" pitchFamily="18" charset="0"/>
              <a:ea typeface="Times New Roman" panose="02020603050405020304" pitchFamily="18" charset="0"/>
            </a:endParaRPr>
          </a:p>
          <a:p>
            <a:pPr indent="450215" algn="just"/>
            <a:r>
              <a:rPr lang="ru-RU" sz="1400" dirty="0">
                <a:effectLst/>
                <a:latin typeface="Times New Roman" panose="02020603050405020304" pitchFamily="18" charset="0"/>
                <a:ea typeface="Times New Roman" panose="02020603050405020304" pitchFamily="18" charset="0"/>
              </a:rPr>
              <a:t>Объект оценки – право требования по возмездным Договорам, заключенным в процессе хозяйственной деятельности между </a:t>
            </a:r>
            <a:br>
              <a:rPr lang="ru-RU" sz="1400" dirty="0">
                <a:effectLst/>
                <a:latin typeface="Times New Roman" panose="02020603050405020304" pitchFamily="18" charset="0"/>
                <a:ea typeface="Times New Roman" panose="02020603050405020304" pitchFamily="18" charset="0"/>
              </a:rPr>
            </a:br>
            <a:r>
              <a:rPr lang="ru-RU" sz="1400" dirty="0">
                <a:effectLst/>
                <a:latin typeface="Times New Roman" panose="02020603050405020304" pitchFamily="18" charset="0"/>
                <a:ea typeface="Times New Roman" panose="02020603050405020304" pitchFamily="18" charset="0"/>
              </a:rPr>
              <a:t>ПАО «Мосстройпластмасс» и контрагентами. </a:t>
            </a:r>
          </a:p>
          <a:p>
            <a:pPr indent="450215" algn="just"/>
            <a:r>
              <a:rPr lang="ru-RU" sz="1400" dirty="0">
                <a:effectLst/>
                <a:latin typeface="Times New Roman" panose="02020603050405020304" pitchFamily="18" charset="0"/>
                <a:ea typeface="Times New Roman" panose="02020603050405020304" pitchFamily="18" charset="0"/>
              </a:rPr>
              <a:t>Используемые судебные решения взяты с сайта </a:t>
            </a:r>
            <a:r>
              <a:rPr lang="ru-RU" sz="1400" u="sng" dirty="0">
                <a:solidFill>
                  <a:srgbClr val="0563C1"/>
                </a:solidFill>
                <a:effectLst/>
                <a:latin typeface="Times New Roman" panose="02020603050405020304" pitchFamily="18" charset="0"/>
                <a:ea typeface="Times New Roman" panose="02020603050405020304" pitchFamily="18" charset="0"/>
                <a:hlinkClick r:id="rId2"/>
              </a:rPr>
              <a:t>http://kad.arbitr.ru/</a:t>
            </a:r>
            <a:r>
              <a:rPr lang="ru-RU" sz="1400" dirty="0">
                <a:effectLst/>
                <a:latin typeface="Times New Roman" panose="02020603050405020304" pitchFamily="18" charset="0"/>
                <a:ea typeface="Times New Roman" panose="02020603050405020304" pitchFamily="18" charset="0"/>
              </a:rPr>
              <a:t> Картотеки арбитражных дел. Данные о процедуре банкротства, как должника, так и дебитора взяты с сайта </a:t>
            </a:r>
            <a:r>
              <a:rPr lang="ru-RU" sz="1400" u="sng" dirty="0">
                <a:solidFill>
                  <a:srgbClr val="0563C1"/>
                </a:solidFill>
                <a:effectLst/>
                <a:latin typeface="Times New Roman" panose="02020603050405020304" pitchFamily="18" charset="0"/>
                <a:ea typeface="Times New Roman" panose="02020603050405020304" pitchFamily="18" charset="0"/>
                <a:hlinkClick r:id="rId3"/>
              </a:rPr>
              <a:t>https://bankrot.fedresurs.ru/</a:t>
            </a:r>
            <a:r>
              <a:rPr lang="ru-RU" sz="1400" dirty="0">
                <a:effectLst/>
                <a:latin typeface="Times New Roman" panose="02020603050405020304" pitchFamily="18" charset="0"/>
                <a:ea typeface="Times New Roman" panose="02020603050405020304" pitchFamily="18" charset="0"/>
              </a:rPr>
              <a:t> Единого федерального реестра сведений о банкротстве (ЕФРСБ).</a:t>
            </a:r>
          </a:p>
        </p:txBody>
      </p:sp>
    </p:spTree>
    <p:extLst>
      <p:ext uri="{BB962C8B-B14F-4D97-AF65-F5344CB8AC3E}">
        <p14:creationId xmlns:p14="http://schemas.microsoft.com/office/powerpoint/2010/main" val="14030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647700" y="178712"/>
            <a:ext cx="10515600" cy="488949"/>
          </a:xfrm>
        </p:spPr>
        <p:txBody>
          <a:bodyPr>
            <a:normAutofit/>
          </a:bodyPr>
          <a:lstStyle/>
          <a:p>
            <a:pPr>
              <a:lnSpc>
                <a:spcPct val="100000"/>
              </a:lnSpc>
            </a:pPr>
            <a:r>
              <a:rPr lang="ru-RU" sz="1800" dirty="0">
                <a:latin typeface="Times New Roman" panose="02020603050405020304" pitchFamily="18" charset="0"/>
                <a:cs typeface="Times New Roman" panose="02020603050405020304" pitchFamily="18" charset="0"/>
              </a:rPr>
              <a:t>Научная новизна исследования</a:t>
            </a:r>
          </a:p>
        </p:txBody>
      </p:sp>
      <p:sp>
        <p:nvSpPr>
          <p:cNvPr id="7" name="TextBox 6">
            <a:extLst>
              <a:ext uri="{FF2B5EF4-FFF2-40B4-BE49-F238E27FC236}">
                <a16:creationId xmlns:a16="http://schemas.microsoft.com/office/drawing/2014/main" id="{2CCFA1E3-96F1-47F9-BC65-B62171165E60}"/>
              </a:ext>
            </a:extLst>
          </p:cNvPr>
          <p:cNvSpPr txBox="1"/>
          <p:nvPr/>
        </p:nvSpPr>
        <p:spPr>
          <a:xfrm>
            <a:off x="4376058" y="423186"/>
            <a:ext cx="7641151" cy="954107"/>
          </a:xfrm>
          <a:prstGeom prst="rect">
            <a:avLst/>
          </a:prstGeom>
          <a:noFill/>
          <a:ln cmpd="thickThin">
            <a:solidFill>
              <a:srgbClr val="C00000"/>
            </a:solidFill>
          </a:ln>
        </p:spPr>
        <p:txBody>
          <a:bodyPr wrap="square">
            <a:spAutoFit/>
          </a:bodyPr>
          <a:lstStyle/>
          <a:p>
            <a:pPr algn="just"/>
            <a:r>
              <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Новизна исследования заключается комплексном анализе уступки права требования в процедуре банкротства должника, выявлении противоречий в судебных решениях и последующем формировании предложений по корректировке норм права Закона о банкротстве и Закона об экспертной деятельности.</a:t>
            </a:r>
            <a:endParaRPr lang="ru-RU" sz="1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117EFE0-A13E-4A9C-9EC0-7ACC54C417B7}"/>
              </a:ext>
            </a:extLst>
          </p:cNvPr>
          <p:cNvSpPr txBox="1"/>
          <p:nvPr/>
        </p:nvSpPr>
        <p:spPr>
          <a:xfrm>
            <a:off x="180809" y="1522616"/>
            <a:ext cx="11836400" cy="5016758"/>
          </a:xfrm>
          <a:prstGeom prst="rect">
            <a:avLst/>
          </a:prstGeom>
          <a:noFill/>
        </p:spPr>
        <p:txBody>
          <a:bodyPr wrap="square">
            <a:spAutoFit/>
          </a:bodyPr>
          <a:lstStyle/>
          <a:p>
            <a:pPr indent="450215" algn="just">
              <a:spcBef>
                <a:spcPts val="600"/>
              </a:spcBef>
            </a:pPr>
            <a:r>
              <a:rPr lang="ru-RU" sz="1400" dirty="0">
                <a:solidFill>
                  <a:srgbClr val="000000"/>
                </a:solidFill>
                <a:effectLst/>
                <a:latin typeface="Times New Roman" panose="02020603050405020304" pitchFamily="18" charset="0"/>
                <a:ea typeface="Times New Roman" panose="02020603050405020304" pitchFamily="18" charset="0"/>
              </a:rPr>
              <a:t>Научная новизна исследования содержится в следующих </a:t>
            </a:r>
            <a:r>
              <a:rPr lang="ru-RU" sz="1400" b="1" dirty="0">
                <a:solidFill>
                  <a:srgbClr val="000000"/>
                </a:solidFill>
                <a:effectLst/>
                <a:latin typeface="Times New Roman" panose="02020603050405020304" pitchFamily="18" charset="0"/>
                <a:ea typeface="Times New Roman" panose="02020603050405020304" pitchFamily="18" charset="0"/>
              </a:rPr>
              <a:t>положениях, выносимых на защиту:</a:t>
            </a:r>
            <a:endParaRPr lang="ru-RU" sz="14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Symbol" panose="05050102010706020507" pitchFamily="18" charset="2"/>
              <a:buChar char=""/>
            </a:pPr>
            <a:r>
              <a:rPr lang="ru-RU" sz="1400" dirty="0">
                <a:solidFill>
                  <a:srgbClr val="000000"/>
                </a:solidFill>
                <a:effectLst/>
                <a:latin typeface="Times New Roman" panose="02020603050405020304" pitchFamily="18" charset="0"/>
                <a:ea typeface="Times New Roman" panose="02020603050405020304" pitchFamily="18" charset="0"/>
              </a:rPr>
              <a:t>Внести в п. 5. нормы Статьи 139 Продажа имущества должника «Имущество должника, балансовая стоимость которого на последнюю отчетную дату до даты открытия конкурсного производства составляет менее чем сто тысяч рублей, продается в порядке, установленном решением собрания кредиторов или комитета кредиторов» следующие изменения</a:t>
            </a:r>
            <a:endParaRPr lang="ru-RU" sz="14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Symbol" panose="05050102010706020507" pitchFamily="18" charset="2"/>
              <a:buChar char=""/>
            </a:pPr>
            <a:r>
              <a:rPr lang="ru-RU" sz="1400" dirty="0">
                <a:solidFill>
                  <a:srgbClr val="000000"/>
                </a:solidFill>
                <a:effectLst/>
                <a:latin typeface="Times New Roman" panose="02020603050405020304" pitchFamily="18" charset="0"/>
                <a:ea typeface="Times New Roman" panose="02020603050405020304" pitchFamily="18" charset="0"/>
              </a:rPr>
              <a:t>дополнить термином имущественные права, то есть вместо </a:t>
            </a:r>
            <a:r>
              <a:rPr lang="ru-RU" sz="1400" b="1" dirty="0">
                <a:solidFill>
                  <a:srgbClr val="000000"/>
                </a:solidFill>
                <a:effectLst/>
                <a:latin typeface="Times New Roman" panose="02020603050405020304" pitchFamily="18" charset="0"/>
                <a:ea typeface="Times New Roman" panose="02020603050405020304" pitchFamily="18" charset="0"/>
              </a:rPr>
              <a:t>«Имущество» </a:t>
            </a:r>
            <a:r>
              <a:rPr lang="ru-RU" sz="1400" dirty="0">
                <a:solidFill>
                  <a:srgbClr val="000000"/>
                </a:solidFill>
                <a:effectLst/>
                <a:latin typeface="Times New Roman" panose="02020603050405020304" pitchFamily="18" charset="0"/>
                <a:ea typeface="Times New Roman" panose="02020603050405020304" pitchFamily="18" charset="0"/>
              </a:rPr>
              <a:t>использовать</a:t>
            </a:r>
            <a:r>
              <a:rPr lang="ru-RU" sz="1400" b="1" dirty="0">
                <a:solidFill>
                  <a:srgbClr val="000000"/>
                </a:solidFill>
                <a:effectLst/>
                <a:latin typeface="Times New Roman" panose="02020603050405020304" pitchFamily="18" charset="0"/>
                <a:ea typeface="Times New Roman" panose="02020603050405020304" pitchFamily="18" charset="0"/>
              </a:rPr>
              <a:t> «Имущество и имущественные права». </a:t>
            </a:r>
            <a:endParaRPr lang="ru-RU" sz="14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Symbol" panose="05050102010706020507" pitchFamily="18" charset="2"/>
              <a:buChar char=""/>
            </a:pPr>
            <a:r>
              <a:rPr lang="ru-RU" sz="1400" dirty="0">
                <a:solidFill>
                  <a:srgbClr val="000000"/>
                </a:solidFill>
                <a:effectLst/>
                <a:latin typeface="Times New Roman" panose="02020603050405020304" pitchFamily="18" charset="0"/>
                <a:ea typeface="Times New Roman" panose="02020603050405020304" pitchFamily="18" charset="0"/>
              </a:rPr>
              <a:t>дополнить термином рыночная стоимость: вместо </a:t>
            </a:r>
            <a:r>
              <a:rPr lang="ru-RU" sz="1400" b="1" dirty="0">
                <a:solidFill>
                  <a:srgbClr val="000000"/>
                </a:solidFill>
                <a:effectLst/>
                <a:latin typeface="Times New Roman" panose="02020603050405020304" pitchFamily="18" charset="0"/>
                <a:ea typeface="Times New Roman" panose="02020603050405020304" pitchFamily="18" charset="0"/>
              </a:rPr>
              <a:t>«Балансовая стоимость» </a:t>
            </a:r>
            <a:r>
              <a:rPr lang="ru-RU" sz="1400" dirty="0">
                <a:solidFill>
                  <a:srgbClr val="000000"/>
                </a:solidFill>
                <a:effectLst/>
                <a:latin typeface="Times New Roman" panose="02020603050405020304" pitchFamily="18" charset="0"/>
                <a:ea typeface="Times New Roman" panose="02020603050405020304" pitchFamily="18" charset="0"/>
              </a:rPr>
              <a:t>использовать «</a:t>
            </a:r>
            <a:r>
              <a:rPr lang="ru-RU" sz="1400" b="1" dirty="0">
                <a:solidFill>
                  <a:srgbClr val="000000"/>
                </a:solidFill>
                <a:effectLst/>
                <a:latin typeface="Times New Roman" panose="02020603050405020304" pitchFamily="18" charset="0"/>
                <a:ea typeface="Times New Roman" panose="02020603050405020304" pitchFamily="18" charset="0"/>
              </a:rPr>
              <a:t>Балансовая стоимость которого на последнюю отчетную дату до даты открытия конкурсного производства или рыночная стоимость, определённая независимым оценщиком в отчете об оценке, действующем на дату утверждении Порядка, сроков и условий продажи имущества должника советом кредиторов или комитетом кредиторов»</a:t>
            </a:r>
            <a:r>
              <a:rPr lang="ru-RU" sz="1400" dirty="0">
                <a:solidFill>
                  <a:srgbClr val="000000"/>
                </a:solidFill>
                <a:effectLst/>
                <a:latin typeface="Times New Roman" panose="02020603050405020304" pitchFamily="18" charset="0"/>
                <a:ea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Symbol" panose="05050102010706020507" pitchFamily="18" charset="2"/>
              <a:buChar char=""/>
            </a:pPr>
            <a:r>
              <a:rPr lang="ru-RU" sz="1400" dirty="0">
                <a:solidFill>
                  <a:srgbClr val="000000"/>
                </a:solidFill>
                <a:effectLst/>
                <a:latin typeface="Times New Roman" panose="02020603050405020304" pitchFamily="18" charset="0"/>
                <a:ea typeface="Times New Roman" panose="02020603050405020304" pitchFamily="18" charset="0"/>
              </a:rPr>
              <a:t>Распространить порядок реализации имущества (имущественных прав), предусмотренный Законом о банкротстве для отдельных категорий юридических лиц, на всех юридических лиц, в отношении уступки прав требования, при условии обязательного определения рыночной стоимости имущества и имущественных прав должника независимым оценщиком:</a:t>
            </a:r>
            <a:endParaRPr lang="ru-RU" sz="14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Symbol" panose="05050102010706020507" pitchFamily="18" charset="2"/>
              <a:buChar char=""/>
            </a:pPr>
            <a:r>
              <a:rPr lang="ru-RU" sz="1400" dirty="0">
                <a:solidFill>
                  <a:srgbClr val="000000"/>
                </a:solidFill>
                <a:effectLst/>
                <a:latin typeface="Times New Roman" panose="02020603050405020304" pitchFamily="18" charset="0"/>
                <a:ea typeface="Times New Roman" panose="02020603050405020304" pitchFamily="18" charset="0"/>
              </a:rPr>
              <a:t>до проведения торгов </a:t>
            </a:r>
            <a:r>
              <a:rPr lang="ru-RU" sz="1400" b="1" dirty="0">
                <a:solidFill>
                  <a:srgbClr val="000000"/>
                </a:solidFill>
                <a:effectLst/>
                <a:latin typeface="Times New Roman" panose="02020603050405020304" pitchFamily="18" charset="0"/>
                <a:ea typeface="Times New Roman" panose="02020603050405020304" pitchFamily="18" charset="0"/>
              </a:rPr>
              <a:t>размещать информацию о приеме от заинтересованных лиц сообщений</a:t>
            </a:r>
            <a:r>
              <a:rPr lang="ru-RU" sz="1400" dirty="0">
                <a:solidFill>
                  <a:srgbClr val="000000"/>
                </a:solidFill>
                <a:effectLst/>
                <a:latin typeface="Times New Roman" panose="02020603050405020304" pitchFamily="18" charset="0"/>
                <a:ea typeface="Times New Roman" panose="02020603050405020304" pitchFamily="18" charset="0"/>
              </a:rPr>
              <a:t> о намерении принять участие в указанных процедурах реализации;</a:t>
            </a:r>
            <a:endParaRPr lang="ru-RU" sz="14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Symbol" panose="05050102010706020507" pitchFamily="18" charset="2"/>
              <a:buChar char=""/>
            </a:pPr>
            <a:r>
              <a:rPr lang="ru-RU" sz="1400" dirty="0">
                <a:solidFill>
                  <a:srgbClr val="000000"/>
                </a:solidFill>
                <a:effectLst/>
                <a:latin typeface="Times New Roman" panose="02020603050405020304" pitchFamily="18" charset="0"/>
                <a:ea typeface="Times New Roman" panose="02020603050405020304" pitchFamily="18" charset="0"/>
              </a:rPr>
              <a:t>в случае поступления только одного сообщения вправе </a:t>
            </a:r>
            <a:r>
              <a:rPr lang="ru-RU" sz="1400" b="1" dirty="0">
                <a:solidFill>
                  <a:srgbClr val="000000"/>
                </a:solidFill>
                <a:effectLst/>
                <a:latin typeface="Times New Roman" panose="02020603050405020304" pitchFamily="18" charset="0"/>
                <a:ea typeface="Times New Roman" panose="02020603050405020304" pitchFamily="18" charset="0"/>
              </a:rPr>
              <a:t>осуществлять продажу без проведения торгов</a:t>
            </a:r>
            <a:r>
              <a:rPr lang="ru-RU" sz="1400" dirty="0">
                <a:solidFill>
                  <a:srgbClr val="000000"/>
                </a:solidFill>
                <a:effectLst/>
                <a:latin typeface="Times New Roman" panose="02020603050405020304" pitchFamily="18" charset="0"/>
                <a:ea typeface="Times New Roman" panose="02020603050405020304" pitchFamily="18" charset="0"/>
              </a:rPr>
              <a:t> лицу, направившему такое сообщение; </a:t>
            </a:r>
            <a:endParaRPr lang="ru-RU" sz="14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Symbol" panose="05050102010706020507" pitchFamily="18" charset="2"/>
              <a:buChar char=""/>
            </a:pPr>
            <a:r>
              <a:rPr lang="ru-RU" sz="1400" dirty="0">
                <a:solidFill>
                  <a:srgbClr val="000000"/>
                </a:solidFill>
                <a:effectLst/>
                <a:latin typeface="Times New Roman" panose="02020603050405020304" pitchFamily="18" charset="0"/>
                <a:ea typeface="Times New Roman" panose="02020603050405020304" pitchFamily="18" charset="0"/>
              </a:rPr>
              <a:t>в случае проведения торгов в форме открытого аукциона торги по выбору могут проводиться </a:t>
            </a:r>
            <a:r>
              <a:rPr lang="ru-RU" sz="1400" b="1" dirty="0">
                <a:solidFill>
                  <a:srgbClr val="000000"/>
                </a:solidFill>
                <a:effectLst/>
                <a:latin typeface="Times New Roman" panose="02020603050405020304" pitchFamily="18" charset="0"/>
                <a:ea typeface="Times New Roman" panose="02020603050405020304" pitchFamily="18" charset="0"/>
              </a:rPr>
              <a:t>как с повышением, так и с понижением стартовой цены предмета аукциона</a:t>
            </a:r>
            <a:r>
              <a:rPr lang="ru-RU" sz="1400" dirty="0">
                <a:solidFill>
                  <a:srgbClr val="000000"/>
                </a:solidFill>
                <a:effectLst/>
                <a:latin typeface="Times New Roman" panose="02020603050405020304" pitchFamily="18" charset="0"/>
                <a:ea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endParaRPr>
          </a:p>
          <a:p>
            <a:pPr marL="342900" lvl="0" indent="-342900" algn="just">
              <a:spcBef>
                <a:spcPts val="600"/>
              </a:spcBef>
              <a:buFont typeface="Symbol" panose="05050102010706020507" pitchFamily="18" charset="2"/>
              <a:buChar char=""/>
            </a:pPr>
            <a:r>
              <a:rPr lang="ru-RU" sz="1400" dirty="0">
                <a:solidFill>
                  <a:srgbClr val="000000"/>
                </a:solidFill>
                <a:effectLst/>
                <a:latin typeface="Times New Roman" panose="02020603050405020304" pitchFamily="18" charset="0"/>
                <a:ea typeface="Times New Roman" panose="02020603050405020304" pitchFamily="18" charset="0"/>
              </a:rPr>
              <a:t>Дополнить закон N 73-ФЗ "О государственной судебно-экспертной деятельности в Российской Федерации" и процессуальные кодексы в </a:t>
            </a:r>
            <a:r>
              <a:rPr lang="ru-RU" sz="1400" dirty="0" err="1">
                <a:solidFill>
                  <a:srgbClr val="000000"/>
                </a:solidFill>
                <a:effectLst/>
                <a:latin typeface="Times New Roman" panose="02020603050405020304" pitchFamily="18" charset="0"/>
                <a:ea typeface="Times New Roman" panose="02020603050405020304" pitchFamily="18" charset="0"/>
              </a:rPr>
              <a:t>цивилистических</a:t>
            </a:r>
            <a:r>
              <a:rPr lang="ru-RU" sz="1400" dirty="0">
                <a:solidFill>
                  <a:srgbClr val="000000"/>
                </a:solidFill>
                <a:effectLst/>
                <a:latin typeface="Times New Roman" panose="02020603050405020304" pitchFamily="18" charset="0"/>
                <a:ea typeface="Times New Roman" panose="02020603050405020304" pitchFamily="18" charset="0"/>
              </a:rPr>
              <a:t> процессах нормой, позволяющей эксперту использовать информацию или данные, необходимые для проведения экспертизы, которые могут быть собраны из открытых, доступных всем участникам процесса источников. </a:t>
            </a: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5132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838200" y="365125"/>
            <a:ext cx="10515600" cy="443057"/>
          </a:xfrm>
        </p:spPr>
        <p:txBody>
          <a:bodyPr>
            <a:normAutofit fontScale="90000"/>
          </a:bodyPr>
          <a:lstStyle/>
          <a:p>
            <a:pPr>
              <a:lnSpc>
                <a:spcPct val="100000"/>
              </a:lnSpc>
            </a:pPr>
            <a:r>
              <a:rPr lang="ru-RU" sz="1600" b="1" dirty="0">
                <a:latin typeface="Times New Roman" panose="02020603050405020304" pitchFamily="18" charset="0"/>
                <a:ea typeface="Calibri" panose="020F0502020204030204" pitchFamily="34" charset="0"/>
                <a:cs typeface="Times New Roman" panose="02020603050405020304" pitchFamily="18" charset="0"/>
              </a:rPr>
              <a:t>Дебиторская задолженность</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E4026B79-52C4-4F16-9253-8DC9F2AF7A4B}"/>
              </a:ext>
            </a:extLst>
          </p:cNvPr>
          <p:cNvSpPr>
            <a:spLocks noGrp="1"/>
          </p:cNvSpPr>
          <p:nvPr>
            <p:ph idx="1"/>
          </p:nvPr>
        </p:nvSpPr>
        <p:spPr>
          <a:xfrm>
            <a:off x="741218" y="712642"/>
            <a:ext cx="10515600" cy="5637357"/>
          </a:xfrm>
        </p:spPr>
        <p:txBody>
          <a:bodyPr>
            <a:normAutofit fontScale="47500" lnSpcReduction="20000"/>
          </a:bodyPr>
          <a:lstStyle/>
          <a:p>
            <a:pPr indent="0" algn="just">
              <a:lnSpc>
                <a:spcPct val="150000"/>
              </a:lnSpc>
              <a:buNone/>
            </a:pPr>
            <a:r>
              <a:rPr lang="ru-RU" dirty="0">
                <a:effectLst/>
                <a:latin typeface="Times New Roman" panose="02020603050405020304" pitchFamily="18" charset="0"/>
                <a:ea typeface="Times New Roman" panose="02020603050405020304" pitchFamily="18" charset="0"/>
              </a:rPr>
              <a:t>Определение «дебиторской задолженности» отсутствует в Федеральном законе от 26.10.2002 N 127-ФЗ «О несостоятельности (банкротстве)». Однако, в п.1 ст. 75 «Обращение взыскания на имущественные права» Закона «Об исполнительном производстве» от 02.10.2007 N 229-ФЗ даётся следующая дефиниция: «</a:t>
            </a:r>
            <a:r>
              <a:rPr lang="ru-RU" b="1" dirty="0">
                <a:effectLst/>
                <a:latin typeface="Times New Roman" panose="02020603050405020304" pitchFamily="18" charset="0"/>
                <a:ea typeface="Times New Roman" panose="02020603050405020304" pitchFamily="18" charset="0"/>
              </a:rPr>
              <a:t>право требования должника к третьему лицу, не исполнившему денежное обязательство перед ним как кредитором (далее - дебитор), </a:t>
            </a:r>
            <a:r>
              <a:rPr lang="ru-RU" dirty="0">
                <a:effectLst/>
                <a:latin typeface="Times New Roman" panose="02020603050405020304" pitchFamily="18" charset="0"/>
                <a:ea typeface="Times New Roman" panose="02020603050405020304" pitchFamily="18" charset="0"/>
              </a:rPr>
              <a:t>в том числе право требования по оплате фактически поставленных должником товаров, выполненных работ или оказанных услуг, по найму, аренде и другим (дебиторская задолженность)». </a:t>
            </a:r>
          </a:p>
          <a:p>
            <a:pPr indent="449580" algn="just">
              <a:lnSpc>
                <a:spcPct val="150000"/>
              </a:lnSpc>
            </a:pPr>
            <a:r>
              <a:rPr lang="ru-RU" b="1" dirty="0">
                <a:solidFill>
                  <a:srgbClr val="000000"/>
                </a:solidFill>
                <a:effectLst/>
                <a:latin typeface="Times New Roman" panose="02020603050405020304" pitchFamily="18" charset="0"/>
                <a:ea typeface="Times New Roman" panose="02020603050405020304" pitchFamily="18" charset="0"/>
              </a:rPr>
              <a:t>Объект исследования</a:t>
            </a:r>
            <a:r>
              <a:rPr lang="ru-RU" dirty="0">
                <a:solidFill>
                  <a:srgbClr val="000000"/>
                </a:solidFill>
                <a:effectLst/>
                <a:latin typeface="Times New Roman" panose="02020603050405020304" pitchFamily="18" charset="0"/>
                <a:ea typeface="Times New Roman" panose="02020603050405020304" pitchFamily="18" charset="0"/>
              </a:rPr>
              <a:t> — общественные отношения, которые возникают в процессе уступки прав требования на долговые обязательства (дебиторскую задолженность) в составе конкурсной массы предприятия банкрота и обеспечивают законное разрешение судом конфликтов между кредиторами и должником, а также арбитражным управляющим. Судебная практика рассматривается в качестве фактора, способствующего совершенствованию законодательства.</a:t>
            </a:r>
            <a:endParaRPr lang="ru-RU" dirty="0">
              <a:effectLst/>
              <a:latin typeface="Times New Roman" panose="02020603050405020304" pitchFamily="18" charset="0"/>
              <a:ea typeface="Times New Roman" panose="02020603050405020304" pitchFamily="18" charset="0"/>
            </a:endParaRPr>
          </a:p>
          <a:p>
            <a:pPr indent="449580" algn="just">
              <a:lnSpc>
                <a:spcPct val="150000"/>
              </a:lnSpc>
            </a:pPr>
            <a:r>
              <a:rPr lang="ru-RU" b="1" dirty="0">
                <a:solidFill>
                  <a:srgbClr val="000000"/>
                </a:solidFill>
                <a:effectLst/>
                <a:latin typeface="Times New Roman" panose="02020603050405020304" pitchFamily="18" charset="0"/>
                <a:ea typeface="Times New Roman" panose="02020603050405020304" pitchFamily="18" charset="0"/>
              </a:rPr>
              <a:t>Предмет исследования</a:t>
            </a:r>
            <a:r>
              <a:rPr lang="ru-RU" dirty="0">
                <a:solidFill>
                  <a:srgbClr val="000000"/>
                </a:solidFill>
                <a:effectLst/>
                <a:latin typeface="Times New Roman" panose="02020603050405020304" pitchFamily="18" charset="0"/>
                <a:ea typeface="Times New Roman" panose="02020603050405020304" pitchFamily="18" charset="0"/>
              </a:rPr>
              <a:t> — нормы права, регулирующие общественные отношения, возникающие в процессе уступки имущественных прав предприятия банкрота. Так же были исследованы правоприменительные акты судов в отношении данных норм, касающиеся решений, которые принимаются, в том числе управляющими, кредиторами, экспертами, в процессе инвентаризации, претензионной работы, определении рыночной стоимости и уступки дебиторской задолженности в процедуре банкротства.</a:t>
            </a:r>
          </a:p>
          <a:p>
            <a:pPr indent="449580" algn="just">
              <a:lnSpc>
                <a:spcPct val="150000"/>
              </a:lnSpc>
            </a:pPr>
            <a:r>
              <a:rPr lang="ru-RU" b="1" dirty="0">
                <a:solidFill>
                  <a:srgbClr val="000000"/>
                </a:solidFill>
                <a:latin typeface="Times New Roman" panose="02020603050405020304" pitchFamily="18" charset="0"/>
              </a:rPr>
              <a:t>Цель исследования — </a:t>
            </a:r>
            <a:r>
              <a:rPr lang="ru-RU" dirty="0">
                <a:solidFill>
                  <a:srgbClr val="000000"/>
                </a:solidFill>
                <a:latin typeface="Times New Roman" panose="02020603050405020304" pitchFamily="18" charset="0"/>
              </a:rPr>
              <a:t>изучить казуальное толкование норм, закрепленных в </a:t>
            </a:r>
          </a:p>
          <a:p>
            <a:pPr marL="0" indent="0" algn="just">
              <a:buNone/>
            </a:pPr>
            <a:r>
              <a:rPr lang="ru-RU" dirty="0">
                <a:latin typeface="Times New Roman" panose="02020603050405020304" pitchFamily="18" charset="0"/>
                <a:cs typeface="Times New Roman" panose="02020603050405020304" pitchFamily="18" charset="0"/>
              </a:rPr>
              <a:t>	Федеральном законе от 31.05.2001 N 73-ФЗ "О государственной судебно-экспертной деятельности в Российской Федерации" в </a:t>
            </a:r>
          </a:p>
          <a:p>
            <a:pPr lvl="1" algn="just"/>
            <a:r>
              <a:rPr lang="ru-RU" sz="2800" dirty="0">
                <a:latin typeface="Times New Roman" panose="02020603050405020304" pitchFamily="18" charset="0"/>
                <a:cs typeface="Times New Roman" panose="02020603050405020304" pitchFamily="18" charset="0"/>
              </a:rPr>
              <a:t>Статье 16 «Обязанности эксперта» (а так же в соответствующих статьях процессуальных кодексов: АПК, ГПК, УПК и КАС РФ) </a:t>
            </a:r>
          </a:p>
          <a:p>
            <a:pPr marL="0" indent="0" algn="just">
              <a:buNone/>
            </a:pPr>
            <a:r>
              <a:rPr lang="ru-RU" dirty="0">
                <a:latin typeface="Times New Roman" panose="02020603050405020304" pitchFamily="18" charset="0"/>
                <a:cs typeface="Times New Roman" panose="02020603050405020304" pitchFamily="18" charset="0"/>
              </a:rPr>
              <a:t>	Федеральном законе от 26.10.2002 N 127-ФЗ "О несостоятельности (банкротстве)" в </a:t>
            </a:r>
          </a:p>
          <a:p>
            <a:pPr lvl="1" algn="just"/>
            <a:r>
              <a:rPr lang="ru-RU" sz="2800" dirty="0">
                <a:latin typeface="Times New Roman" panose="02020603050405020304" pitchFamily="18" charset="0"/>
                <a:cs typeface="Times New Roman" panose="02020603050405020304" pitchFamily="18" charset="0"/>
              </a:rPr>
              <a:t>Статье 139. «Продажа имущества должника» и </a:t>
            </a:r>
          </a:p>
          <a:p>
            <a:pPr lvl="1" algn="just"/>
            <a:r>
              <a:rPr lang="ru-RU" sz="2800" dirty="0">
                <a:latin typeface="Times New Roman" panose="02020603050405020304" pitchFamily="18" charset="0"/>
                <a:cs typeface="Times New Roman" panose="02020603050405020304" pitchFamily="18" charset="0"/>
              </a:rPr>
              <a:t>Статье 140. «Уступка прав требования должника», </a:t>
            </a:r>
          </a:p>
          <a:p>
            <a:pPr marL="0" indent="0" algn="just">
              <a:buNone/>
            </a:pPr>
            <a:r>
              <a:rPr lang="ru-RU" dirty="0">
                <a:latin typeface="Times New Roman" panose="02020603050405020304" pitchFamily="18" charset="0"/>
                <a:cs typeface="Times New Roman" panose="02020603050405020304" pitchFamily="18" charset="0"/>
              </a:rPr>
              <a:t>в судебных решениях, касающихся идентификации, сбора информации для определения рыночной стоимости, взысканию и уступке права требования (дебиторской задолженности) предприятий должников в процедуре банкротства.</a:t>
            </a:r>
          </a:p>
          <a:p>
            <a:pPr indent="449580" algn="just">
              <a:lnSpc>
                <a:spcPct val="150000"/>
              </a:lnSpc>
            </a:pPr>
            <a:endParaRPr lang="ru-RU" sz="1800" dirty="0">
              <a:effectLst/>
              <a:latin typeface="Times New Roman" panose="02020603050405020304" pitchFamily="18" charset="0"/>
              <a:ea typeface="Times New Roman" panose="02020603050405020304" pitchFamily="18" charset="0"/>
            </a:endParaRPr>
          </a:p>
          <a:p>
            <a:pPr indent="0" algn="just">
              <a:lnSpc>
                <a:spcPct val="150000"/>
              </a:lnSpc>
              <a:buNone/>
            </a:pPr>
            <a:endParaRPr lang="ru-RU" sz="1500" dirty="0">
              <a:effectLst/>
              <a:latin typeface="Times New Roman" panose="02020603050405020304" pitchFamily="18" charset="0"/>
              <a:ea typeface="Times New Roman" panose="02020603050405020304" pitchFamily="18" charset="0"/>
            </a:endParaRPr>
          </a:p>
          <a:p>
            <a:pPr marL="0" indent="0" algn="just">
              <a:buNone/>
            </a:pP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774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42CECE-0338-440C-A5D7-03E8EB776A49}"/>
              </a:ext>
            </a:extLst>
          </p:cNvPr>
          <p:cNvSpPr>
            <a:spLocks noGrp="1"/>
          </p:cNvSpPr>
          <p:nvPr>
            <p:ph type="title"/>
          </p:nvPr>
        </p:nvSpPr>
        <p:spPr>
          <a:xfrm>
            <a:off x="839788" y="457200"/>
            <a:ext cx="4149812" cy="530225"/>
          </a:xfrm>
        </p:spPr>
        <p:txBody>
          <a:bodyPr>
            <a:noAutofit/>
          </a:bodyPr>
          <a:lstStyle/>
          <a:p>
            <a:r>
              <a:rPr lang="ru-RU" sz="2000" b="1" dirty="0">
                <a:latin typeface="Times New Roman" panose="02020603050405020304" pitchFamily="18" charset="0"/>
                <a:cs typeface="Times New Roman" panose="02020603050405020304" pitchFamily="18" charset="0"/>
              </a:rPr>
              <a:t>Актуальность темы исследования</a:t>
            </a:r>
          </a:p>
        </p:txBody>
      </p:sp>
      <p:sp>
        <p:nvSpPr>
          <p:cNvPr id="4" name="Текст 3">
            <a:extLst>
              <a:ext uri="{FF2B5EF4-FFF2-40B4-BE49-F238E27FC236}">
                <a16:creationId xmlns:a16="http://schemas.microsoft.com/office/drawing/2014/main" id="{22C99C9C-822E-414A-84AD-F93D304E8BC2}"/>
              </a:ext>
            </a:extLst>
          </p:cNvPr>
          <p:cNvSpPr>
            <a:spLocks noGrp="1"/>
          </p:cNvSpPr>
          <p:nvPr>
            <p:ph type="body" sz="half" idx="2"/>
          </p:nvPr>
        </p:nvSpPr>
        <p:spPr>
          <a:xfrm>
            <a:off x="839788" y="1144800"/>
            <a:ext cx="3932237" cy="4052040"/>
          </a:xfrm>
        </p:spPr>
        <p:txBody>
          <a:bodyPr>
            <a:noAutofit/>
          </a:bodyPr>
          <a:lstStyle/>
          <a:p>
            <a:pPr algn="just"/>
            <a:r>
              <a:rPr lang="ru-RU" dirty="0">
                <a:latin typeface="Times New Roman" panose="02020603050405020304" pitchFamily="18" charset="0"/>
                <a:cs typeface="Times New Roman" panose="02020603050405020304" pitchFamily="18" charset="0"/>
              </a:rPr>
              <a:t>Институт несостоятельности (банкротства) является одним из правовых институтов, без которого невозможно существование и развитие рыночной экономики. </a:t>
            </a:r>
          </a:p>
          <a:p>
            <a:pPr algn="just"/>
            <a:r>
              <a:rPr lang="ru-RU"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За 2020 год было проведено 20 тысяч торговых процедур по реализации имущества предприятий банкротов со стартовой ценой 400 млрд. руб. </a:t>
            </a:r>
          </a:p>
          <a:p>
            <a:pPr algn="just"/>
            <a:r>
              <a:rPr lang="ru-RU"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Данные цифры говорят о существенной доли дебиторской задолженности в конкурсной массе должника, но и о низком уровне взыскания, который зависит и от достоверной оценки рыночной стоимости дебиторской задолженности, и от процедуры взыскания.</a:t>
            </a:r>
            <a:endParaRPr lang="ru-RU" dirty="0">
              <a:latin typeface="Times New Roman" panose="02020603050405020304" pitchFamily="18" charset="0"/>
              <a:cs typeface="Times New Roman" panose="02020603050405020304" pitchFamily="18" charset="0"/>
            </a:endParaRPr>
          </a:p>
        </p:txBody>
      </p:sp>
      <p:sp>
        <p:nvSpPr>
          <p:cNvPr id="6" name="Текст 3">
            <a:extLst>
              <a:ext uri="{FF2B5EF4-FFF2-40B4-BE49-F238E27FC236}">
                <a16:creationId xmlns:a16="http://schemas.microsoft.com/office/drawing/2014/main" id="{FE164E57-9E76-4653-BCBC-B79B27F6452F}"/>
              </a:ext>
            </a:extLst>
          </p:cNvPr>
          <p:cNvSpPr txBox="1">
            <a:spLocks/>
          </p:cNvSpPr>
          <p:nvPr/>
        </p:nvSpPr>
        <p:spPr>
          <a:xfrm>
            <a:off x="836612" y="5156200"/>
            <a:ext cx="3932237" cy="14097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endParaRPr lang="ru-RU" dirty="0">
              <a:latin typeface="Times New Roman" panose="02020603050405020304" pitchFamily="18" charset="0"/>
              <a:cs typeface="Times New Roman" panose="02020603050405020304" pitchFamily="18" charset="0"/>
            </a:endParaRPr>
          </a:p>
        </p:txBody>
      </p:sp>
      <p:sp>
        <p:nvSpPr>
          <p:cNvPr id="7" name="Текст 3">
            <a:extLst>
              <a:ext uri="{FF2B5EF4-FFF2-40B4-BE49-F238E27FC236}">
                <a16:creationId xmlns:a16="http://schemas.microsoft.com/office/drawing/2014/main" id="{28435910-DDB0-4DB7-AF02-1ED106DE8626}"/>
              </a:ext>
            </a:extLst>
          </p:cNvPr>
          <p:cNvSpPr txBox="1">
            <a:spLocks/>
          </p:cNvSpPr>
          <p:nvPr/>
        </p:nvSpPr>
        <p:spPr>
          <a:xfrm>
            <a:off x="925715" y="5582920"/>
            <a:ext cx="4781665" cy="749300"/>
          </a:xfrm>
          <a:prstGeom prst="rect">
            <a:avLst/>
          </a:prstGeom>
          <a:ln w="19050">
            <a:solidFill>
              <a:srgbClr val="C00000"/>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b="1" dirty="0">
                <a:latin typeface="Times New Roman" panose="02020603050405020304" pitchFamily="18" charset="0"/>
                <a:cs typeface="Times New Roman" panose="02020603050405020304" pitchFamily="18" charset="0"/>
              </a:rPr>
              <a:t>Низкая эффективность процедуры взыскания</a:t>
            </a:r>
          </a:p>
          <a:p>
            <a:pPr algn="just"/>
            <a:r>
              <a:rPr lang="ru-RU" b="1" dirty="0">
                <a:latin typeface="Times New Roman" panose="02020603050405020304" pitchFamily="18" charset="0"/>
                <a:cs typeface="Times New Roman" panose="02020603050405020304" pitchFamily="18" charset="0"/>
              </a:rPr>
              <a:t>Достоверность оценки</a:t>
            </a:r>
          </a:p>
          <a:p>
            <a:pPr algn="just"/>
            <a:endParaRPr lang="ru-RU" dirty="0">
              <a:latin typeface="Times New Roman" panose="02020603050405020304" pitchFamily="18" charset="0"/>
              <a:cs typeface="Times New Roman" panose="02020603050405020304" pitchFamily="18" charset="0"/>
            </a:endParaRPr>
          </a:p>
        </p:txBody>
      </p:sp>
      <p:graphicFrame>
        <p:nvGraphicFramePr>
          <p:cNvPr id="13" name="Объект 12">
            <a:extLst>
              <a:ext uri="{FF2B5EF4-FFF2-40B4-BE49-F238E27FC236}">
                <a16:creationId xmlns:a16="http://schemas.microsoft.com/office/drawing/2014/main" id="{D9BE5B0C-8F21-48F2-BDA3-3EA2EBFD64A6}"/>
              </a:ext>
            </a:extLst>
          </p:cNvPr>
          <p:cNvGraphicFramePr>
            <a:graphicFrameLocks noGrp="1"/>
          </p:cNvGraphicFramePr>
          <p:nvPr>
            <p:ph idx="1"/>
            <p:extLst>
              <p:ext uri="{D42A27DB-BD31-4B8C-83A1-F6EECF244321}">
                <p14:modId xmlns:p14="http://schemas.microsoft.com/office/powerpoint/2010/main" val="1283628879"/>
              </p:ext>
            </p:extLst>
          </p:nvPr>
        </p:nvGraphicFramePr>
        <p:xfrm>
          <a:off x="5183188" y="987425"/>
          <a:ext cx="6172200" cy="487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0292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18FF70-6C3C-40BA-AF1F-A3E3012A5514}"/>
              </a:ext>
            </a:extLst>
          </p:cNvPr>
          <p:cNvSpPr>
            <a:spLocks noGrp="1"/>
          </p:cNvSpPr>
          <p:nvPr>
            <p:ph type="title"/>
          </p:nvPr>
        </p:nvSpPr>
        <p:spPr>
          <a:xfrm>
            <a:off x="622481" y="240538"/>
            <a:ext cx="5000767" cy="570875"/>
          </a:xfrm>
        </p:spPr>
        <p:txBody>
          <a:bodyPr>
            <a:normAutofit/>
          </a:bodyPr>
          <a:lstStyle/>
          <a:p>
            <a:r>
              <a:rPr lang="ru-RU" sz="2000" b="1" dirty="0">
                <a:latin typeface="Times New Roman" panose="02020603050405020304" pitchFamily="18" charset="0"/>
                <a:cs typeface="Times New Roman" panose="02020603050405020304" pitchFamily="18" charset="0"/>
              </a:rPr>
              <a:t>Участники процедуры банкротства</a:t>
            </a:r>
          </a:p>
        </p:txBody>
      </p:sp>
      <p:pic>
        <p:nvPicPr>
          <p:cNvPr id="6" name="Рисунок 5">
            <a:extLst>
              <a:ext uri="{FF2B5EF4-FFF2-40B4-BE49-F238E27FC236}">
                <a16:creationId xmlns:a16="http://schemas.microsoft.com/office/drawing/2014/main" id="{AA433669-A00A-4DF9-902A-B614E5E0C4BB}"/>
              </a:ext>
            </a:extLst>
          </p:cNvPr>
          <p:cNvPicPr>
            <a:picLocks noChangeAspect="1"/>
          </p:cNvPicPr>
          <p:nvPr/>
        </p:nvPicPr>
        <p:blipFill rotWithShape="1">
          <a:blip r:embed="rId2"/>
          <a:srcRect l="54291" t="3521" r="7441" b="10090"/>
          <a:stretch/>
        </p:blipFill>
        <p:spPr>
          <a:xfrm>
            <a:off x="9362147" y="1857923"/>
            <a:ext cx="2332800" cy="3456000"/>
          </a:xfrm>
          <a:prstGeom prst="rect">
            <a:avLst/>
          </a:prstGeom>
        </p:spPr>
      </p:pic>
      <p:sp>
        <p:nvSpPr>
          <p:cNvPr id="7" name="Заголовок 1">
            <a:extLst>
              <a:ext uri="{FF2B5EF4-FFF2-40B4-BE49-F238E27FC236}">
                <a16:creationId xmlns:a16="http://schemas.microsoft.com/office/drawing/2014/main" id="{636F992E-8257-4D3A-907C-A4DF31933B6E}"/>
              </a:ext>
            </a:extLst>
          </p:cNvPr>
          <p:cNvSpPr txBox="1">
            <a:spLocks/>
          </p:cNvSpPr>
          <p:nvPr/>
        </p:nvSpPr>
        <p:spPr>
          <a:xfrm>
            <a:off x="1708254" y="5884798"/>
            <a:ext cx="3250200" cy="570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000" b="1" dirty="0">
                <a:latin typeface="Times New Roman" panose="02020603050405020304" pitchFamily="18" charset="0"/>
                <a:cs typeface="Times New Roman" panose="02020603050405020304" pitchFamily="18" charset="0"/>
              </a:rPr>
              <a:t>Управляющий </a:t>
            </a:r>
          </a:p>
        </p:txBody>
      </p:sp>
      <p:sp>
        <p:nvSpPr>
          <p:cNvPr id="8" name="Заголовок 1">
            <a:extLst>
              <a:ext uri="{FF2B5EF4-FFF2-40B4-BE49-F238E27FC236}">
                <a16:creationId xmlns:a16="http://schemas.microsoft.com/office/drawing/2014/main" id="{0DCAAE60-1D53-4E43-B825-BD432E316615}"/>
              </a:ext>
            </a:extLst>
          </p:cNvPr>
          <p:cNvSpPr txBox="1">
            <a:spLocks/>
          </p:cNvSpPr>
          <p:nvPr/>
        </p:nvSpPr>
        <p:spPr>
          <a:xfrm>
            <a:off x="9737677" y="5313923"/>
            <a:ext cx="2112922" cy="570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000" b="1" dirty="0">
                <a:latin typeface="Times New Roman" panose="02020603050405020304" pitchFamily="18" charset="0"/>
                <a:cs typeface="Times New Roman" panose="02020603050405020304" pitchFamily="18" charset="0"/>
              </a:rPr>
              <a:t>Кредиторы</a:t>
            </a:r>
          </a:p>
        </p:txBody>
      </p:sp>
      <p:pic>
        <p:nvPicPr>
          <p:cNvPr id="10" name="Рисунок 9">
            <a:extLst>
              <a:ext uri="{FF2B5EF4-FFF2-40B4-BE49-F238E27FC236}">
                <a16:creationId xmlns:a16="http://schemas.microsoft.com/office/drawing/2014/main" id="{C527DA3F-2878-4771-BA88-88C417F873E3}"/>
              </a:ext>
            </a:extLst>
          </p:cNvPr>
          <p:cNvPicPr>
            <a:picLocks noChangeAspect="1"/>
          </p:cNvPicPr>
          <p:nvPr/>
        </p:nvPicPr>
        <p:blipFill>
          <a:blip r:embed="rId3"/>
          <a:stretch>
            <a:fillRect/>
          </a:stretch>
        </p:blipFill>
        <p:spPr>
          <a:xfrm>
            <a:off x="790199" y="2507300"/>
            <a:ext cx="1836109" cy="2806623"/>
          </a:xfrm>
          <a:prstGeom prst="rect">
            <a:avLst/>
          </a:prstGeom>
        </p:spPr>
      </p:pic>
      <p:pic>
        <p:nvPicPr>
          <p:cNvPr id="12" name="Рисунок 11">
            <a:extLst>
              <a:ext uri="{FF2B5EF4-FFF2-40B4-BE49-F238E27FC236}">
                <a16:creationId xmlns:a16="http://schemas.microsoft.com/office/drawing/2014/main" id="{AF06DD7E-2581-47A3-8A88-020811992443}"/>
              </a:ext>
            </a:extLst>
          </p:cNvPr>
          <p:cNvPicPr>
            <a:picLocks noChangeAspect="1"/>
          </p:cNvPicPr>
          <p:nvPr/>
        </p:nvPicPr>
        <p:blipFill>
          <a:blip r:embed="rId4"/>
          <a:stretch>
            <a:fillRect/>
          </a:stretch>
        </p:blipFill>
        <p:spPr>
          <a:xfrm>
            <a:off x="4362482" y="3161649"/>
            <a:ext cx="1381858" cy="3294024"/>
          </a:xfrm>
          <a:prstGeom prst="rect">
            <a:avLst/>
          </a:prstGeom>
        </p:spPr>
      </p:pic>
      <p:pic>
        <p:nvPicPr>
          <p:cNvPr id="14" name="Рисунок 13">
            <a:extLst>
              <a:ext uri="{FF2B5EF4-FFF2-40B4-BE49-F238E27FC236}">
                <a16:creationId xmlns:a16="http://schemas.microsoft.com/office/drawing/2014/main" id="{60FCB35A-E9C8-4F2F-A430-6628EA6C9CBE}"/>
              </a:ext>
            </a:extLst>
          </p:cNvPr>
          <p:cNvPicPr>
            <a:picLocks noChangeAspect="1"/>
          </p:cNvPicPr>
          <p:nvPr/>
        </p:nvPicPr>
        <p:blipFill rotWithShape="1">
          <a:blip r:embed="rId5"/>
          <a:srcRect l="18693" r="6832" b="498"/>
          <a:stretch/>
        </p:blipFill>
        <p:spPr>
          <a:xfrm>
            <a:off x="6238741" y="2613545"/>
            <a:ext cx="1237444" cy="3924231"/>
          </a:xfrm>
          <a:prstGeom prst="rect">
            <a:avLst/>
          </a:prstGeom>
        </p:spPr>
      </p:pic>
      <p:sp>
        <p:nvSpPr>
          <p:cNvPr id="15" name="Заголовок 1">
            <a:extLst>
              <a:ext uri="{FF2B5EF4-FFF2-40B4-BE49-F238E27FC236}">
                <a16:creationId xmlns:a16="http://schemas.microsoft.com/office/drawing/2014/main" id="{743BCDCA-A1D3-488E-BABD-6684632B5443}"/>
              </a:ext>
            </a:extLst>
          </p:cNvPr>
          <p:cNvSpPr txBox="1">
            <a:spLocks/>
          </p:cNvSpPr>
          <p:nvPr/>
        </p:nvSpPr>
        <p:spPr>
          <a:xfrm>
            <a:off x="341401" y="5352988"/>
            <a:ext cx="3250200" cy="570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000" b="1" dirty="0">
                <a:latin typeface="Times New Roman" panose="02020603050405020304" pitchFamily="18" charset="0"/>
                <a:cs typeface="Times New Roman" panose="02020603050405020304" pitchFamily="18" charset="0"/>
              </a:rPr>
              <a:t>Должник Банкрот</a:t>
            </a:r>
          </a:p>
        </p:txBody>
      </p:sp>
      <p:sp>
        <p:nvSpPr>
          <p:cNvPr id="16" name="Заголовок 1">
            <a:extLst>
              <a:ext uri="{FF2B5EF4-FFF2-40B4-BE49-F238E27FC236}">
                <a16:creationId xmlns:a16="http://schemas.microsoft.com/office/drawing/2014/main" id="{48ED224E-5629-4C0F-B7F7-E89FC8B6E2F0}"/>
              </a:ext>
            </a:extLst>
          </p:cNvPr>
          <p:cNvSpPr txBox="1">
            <a:spLocks/>
          </p:cNvSpPr>
          <p:nvPr/>
        </p:nvSpPr>
        <p:spPr>
          <a:xfrm>
            <a:off x="7790082" y="5884798"/>
            <a:ext cx="3693258" cy="570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000" b="1" dirty="0">
                <a:latin typeface="Times New Roman" panose="02020603050405020304" pitchFamily="18" charset="0"/>
                <a:cs typeface="Times New Roman" panose="02020603050405020304" pitchFamily="18" charset="0"/>
              </a:rPr>
              <a:t>Оценщик, Судебный Эксперт</a:t>
            </a:r>
          </a:p>
        </p:txBody>
      </p:sp>
      <p:sp>
        <p:nvSpPr>
          <p:cNvPr id="19" name="TextBox 18">
            <a:extLst>
              <a:ext uri="{FF2B5EF4-FFF2-40B4-BE49-F238E27FC236}">
                <a16:creationId xmlns:a16="http://schemas.microsoft.com/office/drawing/2014/main" id="{4AEC03E3-41D9-4EDA-B1B8-4571463857E1}"/>
              </a:ext>
            </a:extLst>
          </p:cNvPr>
          <p:cNvSpPr txBox="1"/>
          <p:nvPr/>
        </p:nvSpPr>
        <p:spPr>
          <a:xfrm>
            <a:off x="5730170" y="1073043"/>
            <a:ext cx="6391102" cy="1323439"/>
          </a:xfrm>
          <a:prstGeom prst="rect">
            <a:avLst/>
          </a:prstGeom>
          <a:noFill/>
          <a:ln>
            <a:solidFill>
              <a:schemeClr val="accent1">
                <a:lumMod val="75000"/>
              </a:schemeClr>
            </a:solidFill>
          </a:ln>
        </p:spPr>
        <p:txBody>
          <a:bodyPr wrap="square">
            <a:spAutoFit/>
          </a:bodyPr>
          <a:lstStyle/>
          <a:p>
            <a:pPr algn="just"/>
            <a:r>
              <a:rPr lang="ru-RU"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Исследование проводилось путем инвентаризации банка судебных решений вынесенных в отношении привлечения Управляющих к административной ответственности по ч.3.1 ст.14.13 КоАП РФ за невыполнение правил, предусмотренных законодательством о несостоятельности (банкротстве)</a:t>
            </a:r>
            <a:endParaRPr lang="ru-RU" sz="16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E5CBE24C-9B6E-446B-9C03-FC9B7732A1EF}"/>
              </a:ext>
            </a:extLst>
          </p:cNvPr>
          <p:cNvSpPr txBox="1"/>
          <p:nvPr/>
        </p:nvSpPr>
        <p:spPr>
          <a:xfrm>
            <a:off x="2042053" y="1020097"/>
            <a:ext cx="3581195" cy="2062103"/>
          </a:xfrm>
          <a:prstGeom prst="rect">
            <a:avLst/>
          </a:prstGeom>
          <a:noFill/>
          <a:ln>
            <a:solidFill>
              <a:schemeClr val="accent1">
                <a:lumMod val="75000"/>
              </a:schemeClr>
            </a:solidFill>
          </a:ln>
        </p:spPr>
        <p:txBody>
          <a:bodyPr wrap="square">
            <a:spAutoFit/>
          </a:bodyPr>
          <a:lstStyle/>
          <a:p>
            <a:pPr algn="just"/>
            <a:r>
              <a:rPr lang="ru-RU" sz="1600" dirty="0">
                <a:solidFill>
                  <a:srgbClr val="000000"/>
                </a:solidFill>
                <a:effectLst/>
                <a:latin typeface="Times New Roman" panose="02020603050405020304" pitchFamily="18" charset="0"/>
                <a:ea typeface="Times New Roman" panose="02020603050405020304" pitchFamily="18" charset="0"/>
              </a:rPr>
              <a:t>Процедура банкротства обеспечивают законное разрешение судом конфликтов между кредиторами и должником, а также арбитражным управляющим. </a:t>
            </a:r>
          </a:p>
          <a:p>
            <a:pPr algn="just"/>
            <a:r>
              <a:rPr lang="ru-RU" sz="1600" dirty="0">
                <a:solidFill>
                  <a:srgbClr val="000000"/>
                </a:solidFill>
                <a:effectLst/>
                <a:latin typeface="Times New Roman" panose="02020603050405020304" pitchFamily="18" charset="0"/>
                <a:ea typeface="Times New Roman" panose="02020603050405020304" pitchFamily="18" charset="0"/>
              </a:rPr>
              <a:t>Судебная практика рассматривается в качестве фактора, способствующего совершенствованию законодательства</a:t>
            </a:r>
            <a:endParaRPr lang="ru-RU" sz="1600" dirty="0"/>
          </a:p>
        </p:txBody>
      </p:sp>
    </p:spTree>
    <p:extLst>
      <p:ext uri="{BB962C8B-B14F-4D97-AF65-F5344CB8AC3E}">
        <p14:creationId xmlns:p14="http://schemas.microsoft.com/office/powerpoint/2010/main" val="794111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838199" y="365126"/>
            <a:ext cx="11088029" cy="315912"/>
          </a:xfrm>
        </p:spPr>
        <p:txBody>
          <a:bodyPr>
            <a:normAutofit fontScale="90000"/>
          </a:bodyPr>
          <a:lstStyle/>
          <a:p>
            <a:r>
              <a:rPr lang="ru-RU" sz="2000" b="1" dirty="0">
                <a:latin typeface="Times New Roman" panose="02020603050405020304" pitchFamily="18" charset="0"/>
                <a:cs typeface="Times New Roman" panose="02020603050405020304" pitchFamily="18" charset="0"/>
              </a:rPr>
              <a:t>Порядок реализация имущества  и имущественных прав должника в отношении дебиторской задолженности</a:t>
            </a:r>
          </a:p>
        </p:txBody>
      </p:sp>
      <p:sp>
        <p:nvSpPr>
          <p:cNvPr id="4" name="Текст 3">
            <a:extLst>
              <a:ext uri="{FF2B5EF4-FFF2-40B4-BE49-F238E27FC236}">
                <a16:creationId xmlns:a16="http://schemas.microsoft.com/office/drawing/2014/main" id="{6A61B2BC-673A-41C7-B45E-28F69CC875F8}"/>
              </a:ext>
            </a:extLst>
          </p:cNvPr>
          <p:cNvSpPr txBox="1">
            <a:spLocks noGrp="1"/>
          </p:cNvSpPr>
          <p:nvPr>
            <p:ph idx="1"/>
          </p:nvPr>
        </p:nvSpPr>
        <p:spPr>
          <a:xfrm>
            <a:off x="4488180" y="1039179"/>
            <a:ext cx="2674620" cy="454341"/>
          </a:xfrm>
          <a:prstGeom prst="rect">
            <a:avLst/>
          </a:prstGeom>
          <a:ln w="19050">
            <a:solidFill>
              <a:schemeClr val="accent1">
                <a:lumMod val="75000"/>
              </a:schemeClr>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dirty="0">
                <a:latin typeface="Times New Roman" panose="02020603050405020304" pitchFamily="18" charset="0"/>
                <a:cs typeface="Times New Roman" panose="02020603050405020304" pitchFamily="18" charset="0"/>
              </a:rPr>
              <a:t>Конкурсная масса должника</a:t>
            </a:r>
          </a:p>
        </p:txBody>
      </p:sp>
      <p:sp>
        <p:nvSpPr>
          <p:cNvPr id="5" name="Текст 3">
            <a:extLst>
              <a:ext uri="{FF2B5EF4-FFF2-40B4-BE49-F238E27FC236}">
                <a16:creationId xmlns:a16="http://schemas.microsoft.com/office/drawing/2014/main" id="{DDE1660E-2A81-4B2A-915E-2AE206CB0389}"/>
              </a:ext>
            </a:extLst>
          </p:cNvPr>
          <p:cNvSpPr txBox="1">
            <a:spLocks/>
          </p:cNvSpPr>
          <p:nvPr/>
        </p:nvSpPr>
        <p:spPr>
          <a:xfrm>
            <a:off x="605790" y="1047448"/>
            <a:ext cx="1638300" cy="454341"/>
          </a:xfrm>
          <a:prstGeom prst="rect">
            <a:avLst/>
          </a:prstGeom>
          <a:ln w="25400">
            <a:solidFill>
              <a:schemeClr val="accent5">
                <a:lumMod val="75000"/>
              </a:schemeClr>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dirty="0">
                <a:latin typeface="Times New Roman" panose="02020603050405020304" pitchFamily="18" charset="0"/>
                <a:cs typeface="Times New Roman" panose="02020603050405020304" pitchFamily="18" charset="0"/>
              </a:rPr>
              <a:t>Инвентаризация</a:t>
            </a:r>
          </a:p>
        </p:txBody>
      </p:sp>
      <p:cxnSp>
        <p:nvCxnSpPr>
          <p:cNvPr id="7" name="Прямая со стрелкой 6">
            <a:extLst>
              <a:ext uri="{FF2B5EF4-FFF2-40B4-BE49-F238E27FC236}">
                <a16:creationId xmlns:a16="http://schemas.microsoft.com/office/drawing/2014/main" id="{6E2CB5FB-BCE9-41CF-B53F-0B3896E994A0}"/>
              </a:ext>
            </a:extLst>
          </p:cNvPr>
          <p:cNvCxnSpPr/>
          <p:nvPr/>
        </p:nvCxnSpPr>
        <p:spPr>
          <a:xfrm>
            <a:off x="2415540" y="1266349"/>
            <a:ext cx="17297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Текст 3">
            <a:extLst>
              <a:ext uri="{FF2B5EF4-FFF2-40B4-BE49-F238E27FC236}">
                <a16:creationId xmlns:a16="http://schemas.microsoft.com/office/drawing/2014/main" id="{4CB9C386-355A-407C-8F45-DC8ED3EAEE1C}"/>
              </a:ext>
            </a:extLst>
          </p:cNvPr>
          <p:cNvSpPr txBox="1">
            <a:spLocks/>
          </p:cNvSpPr>
          <p:nvPr/>
        </p:nvSpPr>
        <p:spPr>
          <a:xfrm>
            <a:off x="605790" y="2184226"/>
            <a:ext cx="2061210" cy="479438"/>
          </a:xfrm>
          <a:prstGeom prst="rect">
            <a:avLst/>
          </a:prstGeom>
          <a:ln w="19050">
            <a:solidFill>
              <a:schemeClr val="accent1">
                <a:lumMod val="75000"/>
              </a:schemeClr>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dirty="0">
                <a:latin typeface="Times New Roman" panose="02020603050405020304" pitchFamily="18" charset="0"/>
                <a:cs typeface="Times New Roman" panose="02020603050405020304" pitchFamily="18" charset="0"/>
              </a:rPr>
              <a:t>Претензионная работа</a:t>
            </a:r>
          </a:p>
        </p:txBody>
      </p:sp>
      <p:sp>
        <p:nvSpPr>
          <p:cNvPr id="9" name="Текст 3">
            <a:extLst>
              <a:ext uri="{FF2B5EF4-FFF2-40B4-BE49-F238E27FC236}">
                <a16:creationId xmlns:a16="http://schemas.microsoft.com/office/drawing/2014/main" id="{B4048ECA-A96D-4CB0-8296-1F81EF2C3C4F}"/>
              </a:ext>
            </a:extLst>
          </p:cNvPr>
          <p:cNvSpPr txBox="1">
            <a:spLocks/>
          </p:cNvSpPr>
          <p:nvPr/>
        </p:nvSpPr>
        <p:spPr>
          <a:xfrm>
            <a:off x="8363493" y="2172863"/>
            <a:ext cx="2674619" cy="566534"/>
          </a:xfrm>
          <a:prstGeom prst="rect">
            <a:avLst/>
          </a:prstGeom>
          <a:ln w="19050">
            <a:solidFill>
              <a:srgbClr val="C00000"/>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dirty="0">
                <a:latin typeface="Times New Roman" panose="02020603050405020304" pitchFamily="18" charset="0"/>
                <a:cs typeface="Times New Roman" panose="02020603050405020304" pitchFamily="18" charset="0"/>
              </a:rPr>
              <a:t>Уступка  путем заключения прямых договоров</a:t>
            </a:r>
          </a:p>
        </p:txBody>
      </p:sp>
      <p:sp>
        <p:nvSpPr>
          <p:cNvPr id="10" name="Текст 3">
            <a:extLst>
              <a:ext uri="{FF2B5EF4-FFF2-40B4-BE49-F238E27FC236}">
                <a16:creationId xmlns:a16="http://schemas.microsoft.com/office/drawing/2014/main" id="{5DD3043F-84EF-48A7-B002-39D6FAA7F5F4}"/>
              </a:ext>
            </a:extLst>
          </p:cNvPr>
          <p:cNvSpPr txBox="1">
            <a:spLocks/>
          </p:cNvSpPr>
          <p:nvPr/>
        </p:nvSpPr>
        <p:spPr>
          <a:xfrm>
            <a:off x="4484641" y="2172863"/>
            <a:ext cx="2061210" cy="479438"/>
          </a:xfrm>
          <a:prstGeom prst="rect">
            <a:avLst/>
          </a:prstGeom>
          <a:ln w="19050">
            <a:solidFill>
              <a:schemeClr val="accent1">
                <a:lumMod val="75000"/>
              </a:schemeClr>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dirty="0">
                <a:latin typeface="Times New Roman" panose="02020603050405020304" pitchFamily="18" charset="0"/>
                <a:cs typeface="Times New Roman" panose="02020603050405020304" pitchFamily="18" charset="0"/>
              </a:rPr>
              <a:t>Уступка  на электронных торгах</a:t>
            </a:r>
          </a:p>
        </p:txBody>
      </p:sp>
      <p:sp>
        <p:nvSpPr>
          <p:cNvPr id="11" name="Текст 3">
            <a:extLst>
              <a:ext uri="{FF2B5EF4-FFF2-40B4-BE49-F238E27FC236}">
                <a16:creationId xmlns:a16="http://schemas.microsoft.com/office/drawing/2014/main" id="{38930E0E-D315-4CA0-86E5-B8006F58D2DF}"/>
              </a:ext>
            </a:extLst>
          </p:cNvPr>
          <p:cNvSpPr txBox="1">
            <a:spLocks/>
          </p:cNvSpPr>
          <p:nvPr/>
        </p:nvSpPr>
        <p:spPr>
          <a:xfrm>
            <a:off x="4593498" y="3272963"/>
            <a:ext cx="2061210" cy="479438"/>
          </a:xfrm>
          <a:prstGeom prst="rect">
            <a:avLst/>
          </a:prstGeom>
          <a:ln w="19050">
            <a:solidFill>
              <a:schemeClr val="accent1">
                <a:lumMod val="75000"/>
              </a:schemeClr>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dirty="0">
                <a:latin typeface="Times New Roman" panose="02020603050405020304" pitchFamily="18" charset="0"/>
                <a:cs typeface="Times New Roman" panose="02020603050405020304" pitchFamily="18" charset="0"/>
              </a:rPr>
              <a:t>Первые торги</a:t>
            </a:r>
          </a:p>
        </p:txBody>
      </p:sp>
      <p:sp>
        <p:nvSpPr>
          <p:cNvPr id="12" name="Текст 3">
            <a:extLst>
              <a:ext uri="{FF2B5EF4-FFF2-40B4-BE49-F238E27FC236}">
                <a16:creationId xmlns:a16="http://schemas.microsoft.com/office/drawing/2014/main" id="{86EFA70F-6215-4528-9612-2A7534AE241E}"/>
              </a:ext>
            </a:extLst>
          </p:cNvPr>
          <p:cNvSpPr txBox="1">
            <a:spLocks/>
          </p:cNvSpPr>
          <p:nvPr/>
        </p:nvSpPr>
        <p:spPr>
          <a:xfrm>
            <a:off x="5624103" y="3963016"/>
            <a:ext cx="2061210" cy="479438"/>
          </a:xfrm>
          <a:prstGeom prst="rect">
            <a:avLst/>
          </a:prstGeom>
          <a:ln w="19050">
            <a:solidFill>
              <a:schemeClr val="accent1">
                <a:lumMod val="75000"/>
              </a:schemeClr>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dirty="0">
                <a:latin typeface="Times New Roman" panose="02020603050405020304" pitchFamily="18" charset="0"/>
                <a:cs typeface="Times New Roman" panose="02020603050405020304" pitchFamily="18" charset="0"/>
              </a:rPr>
              <a:t>Повторные торги</a:t>
            </a:r>
          </a:p>
        </p:txBody>
      </p:sp>
      <p:sp>
        <p:nvSpPr>
          <p:cNvPr id="13" name="Текст 3">
            <a:extLst>
              <a:ext uri="{FF2B5EF4-FFF2-40B4-BE49-F238E27FC236}">
                <a16:creationId xmlns:a16="http://schemas.microsoft.com/office/drawing/2014/main" id="{B898E2B9-BE73-4754-8826-E9D7B6FC3AC9}"/>
              </a:ext>
            </a:extLst>
          </p:cNvPr>
          <p:cNvSpPr txBox="1">
            <a:spLocks/>
          </p:cNvSpPr>
          <p:nvPr/>
        </p:nvSpPr>
        <p:spPr>
          <a:xfrm>
            <a:off x="6527753" y="4653069"/>
            <a:ext cx="2315119" cy="856686"/>
          </a:xfrm>
          <a:prstGeom prst="rect">
            <a:avLst/>
          </a:prstGeom>
          <a:ln w="19050">
            <a:solidFill>
              <a:schemeClr val="accent1">
                <a:lumMod val="75000"/>
              </a:schemeClr>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ru-RU" dirty="0">
                <a:latin typeface="Times New Roman" panose="02020603050405020304" pitchFamily="18" charset="0"/>
                <a:cs typeface="Times New Roman" panose="02020603050405020304" pitchFamily="18" charset="0"/>
              </a:rPr>
              <a:t>Торги, посредством публичного предложение</a:t>
            </a:r>
          </a:p>
        </p:txBody>
      </p:sp>
      <p:cxnSp>
        <p:nvCxnSpPr>
          <p:cNvPr id="17" name="Прямая со стрелкой 16">
            <a:extLst>
              <a:ext uri="{FF2B5EF4-FFF2-40B4-BE49-F238E27FC236}">
                <a16:creationId xmlns:a16="http://schemas.microsoft.com/office/drawing/2014/main" id="{9ADB88E9-BA0C-41BC-8718-86C829FBE6C5}"/>
              </a:ext>
            </a:extLst>
          </p:cNvPr>
          <p:cNvCxnSpPr/>
          <p:nvPr/>
        </p:nvCxnSpPr>
        <p:spPr>
          <a:xfrm flipH="1">
            <a:off x="2415540" y="1578429"/>
            <a:ext cx="2395946" cy="38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a:extLst>
              <a:ext uri="{FF2B5EF4-FFF2-40B4-BE49-F238E27FC236}">
                <a16:creationId xmlns:a16="http://schemas.microsoft.com/office/drawing/2014/main" id="{69B383AC-B33C-41F9-9F56-910F04C3A628}"/>
              </a:ext>
            </a:extLst>
          </p:cNvPr>
          <p:cNvCxnSpPr/>
          <p:nvPr/>
        </p:nvCxnSpPr>
        <p:spPr>
          <a:xfrm>
            <a:off x="5624103" y="1613351"/>
            <a:ext cx="0" cy="3602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a:extLst>
              <a:ext uri="{FF2B5EF4-FFF2-40B4-BE49-F238E27FC236}">
                <a16:creationId xmlns:a16="http://schemas.microsoft.com/office/drawing/2014/main" id="{EB74E44F-DD17-4A88-91EA-4AE5F6133476}"/>
              </a:ext>
            </a:extLst>
          </p:cNvPr>
          <p:cNvCxnSpPr/>
          <p:nvPr/>
        </p:nvCxnSpPr>
        <p:spPr>
          <a:xfrm>
            <a:off x="6890657" y="1613351"/>
            <a:ext cx="2264229" cy="4658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a:extLst>
              <a:ext uri="{FF2B5EF4-FFF2-40B4-BE49-F238E27FC236}">
                <a16:creationId xmlns:a16="http://schemas.microsoft.com/office/drawing/2014/main" id="{0B8E9B02-AC31-4ACA-8C25-53350B2C6DEE}"/>
              </a:ext>
            </a:extLst>
          </p:cNvPr>
          <p:cNvCxnSpPr/>
          <p:nvPr/>
        </p:nvCxnSpPr>
        <p:spPr>
          <a:xfrm>
            <a:off x="9580880" y="3129064"/>
            <a:ext cx="0" cy="293189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694295C-61F8-4063-A6AD-92E312B228D2}"/>
              </a:ext>
            </a:extLst>
          </p:cNvPr>
          <p:cNvSpPr txBox="1"/>
          <p:nvPr/>
        </p:nvSpPr>
        <p:spPr>
          <a:xfrm>
            <a:off x="536516" y="2991075"/>
            <a:ext cx="2744592" cy="3323987"/>
          </a:xfrm>
          <a:prstGeom prst="rect">
            <a:avLst/>
          </a:prstGeom>
          <a:noFill/>
          <a:ln cmpd="dbl">
            <a:solidFill>
              <a:srgbClr val="FF0000"/>
            </a:solidFill>
          </a:ln>
        </p:spPr>
        <p:txBody>
          <a:bodyPr wrap="square">
            <a:spAutoFit/>
          </a:bodyPr>
          <a:lstStyle/>
          <a:p>
            <a:pPr algn="just"/>
            <a:r>
              <a:rPr lang="ru-RU" sz="1400" dirty="0">
                <a:latin typeface="Times New Roman" panose="02020603050405020304" pitchFamily="18" charset="0"/>
                <a:cs typeface="Times New Roman" panose="02020603050405020304" pitchFamily="18" charset="0"/>
              </a:rPr>
              <a:t>Управляющий должен выбрать оптимальную стратегию погашения дебиторской задолженности. Управляющим, как арбитражным, так и конкурсным должны быть приняты меры по взысканию дебиторской задолженности, направлены требования дебиторам и получение ответов на них, направления исковых требований и получение исполнительных листов, позволяющих взыскать задолженность. </a:t>
            </a:r>
          </a:p>
        </p:txBody>
      </p:sp>
    </p:spTree>
    <p:extLst>
      <p:ext uri="{BB962C8B-B14F-4D97-AF65-F5344CB8AC3E}">
        <p14:creationId xmlns:p14="http://schemas.microsoft.com/office/powerpoint/2010/main" val="141029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F8AB7670-F19F-9944-ABFC-981228E951BB}"/>
              </a:ext>
            </a:extLst>
          </p:cNvPr>
          <p:cNvGraphicFramePr>
            <a:graphicFrameLocks noGrp="1"/>
          </p:cNvGraphicFramePr>
          <p:nvPr>
            <p:extLst>
              <p:ext uri="{D42A27DB-BD31-4B8C-83A1-F6EECF244321}">
                <p14:modId xmlns:p14="http://schemas.microsoft.com/office/powerpoint/2010/main" val="3080653018"/>
              </p:ext>
            </p:extLst>
          </p:nvPr>
        </p:nvGraphicFramePr>
        <p:xfrm>
          <a:off x="596590" y="372353"/>
          <a:ext cx="11023387" cy="6164344"/>
        </p:xfrm>
        <a:graphic>
          <a:graphicData uri="http://schemas.openxmlformats.org/drawingml/2006/table">
            <a:tbl>
              <a:tblPr firstRow="1" firstCol="1" bandRow="1">
                <a:tableStyleId>{5C22544A-7EE6-4342-B048-85BDC9FD1C3A}</a:tableStyleId>
              </a:tblPr>
              <a:tblGrid>
                <a:gridCol w="2161133">
                  <a:extLst>
                    <a:ext uri="{9D8B030D-6E8A-4147-A177-3AD203B41FA5}">
                      <a16:colId xmlns:a16="http://schemas.microsoft.com/office/drawing/2014/main" val="377317931"/>
                    </a:ext>
                  </a:extLst>
                </a:gridCol>
                <a:gridCol w="2521319">
                  <a:extLst>
                    <a:ext uri="{9D8B030D-6E8A-4147-A177-3AD203B41FA5}">
                      <a16:colId xmlns:a16="http://schemas.microsoft.com/office/drawing/2014/main" val="4085943392"/>
                    </a:ext>
                  </a:extLst>
                </a:gridCol>
                <a:gridCol w="1227864">
                  <a:extLst>
                    <a:ext uri="{9D8B030D-6E8A-4147-A177-3AD203B41FA5}">
                      <a16:colId xmlns:a16="http://schemas.microsoft.com/office/drawing/2014/main" val="2437539597"/>
                    </a:ext>
                  </a:extLst>
                </a:gridCol>
                <a:gridCol w="2271690">
                  <a:extLst>
                    <a:ext uri="{9D8B030D-6E8A-4147-A177-3AD203B41FA5}">
                      <a16:colId xmlns:a16="http://schemas.microsoft.com/office/drawing/2014/main" val="871037716"/>
                    </a:ext>
                  </a:extLst>
                </a:gridCol>
                <a:gridCol w="2841381">
                  <a:extLst>
                    <a:ext uri="{9D8B030D-6E8A-4147-A177-3AD203B41FA5}">
                      <a16:colId xmlns:a16="http://schemas.microsoft.com/office/drawing/2014/main" val="1995239049"/>
                    </a:ext>
                  </a:extLst>
                </a:gridCol>
              </a:tblGrid>
              <a:tr h="170683">
                <a:tc gridSpan="2">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ru-RU" sz="1400" dirty="0">
                          <a:solidFill>
                            <a:schemeClr val="tx1"/>
                          </a:solidFill>
                          <a:effectLst/>
                          <a:latin typeface="Times New Roman" panose="02020603050405020304" pitchFamily="18" charset="0"/>
                          <a:cs typeface="Times New Roman" panose="02020603050405020304" pitchFamily="18" charset="0"/>
                        </a:rPr>
                        <a:t>Глава VII. КОНКУРСНОЕ ПРОИЗВОДСТВО</a:t>
                      </a: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rowSpan="4">
                  <a:txBody>
                    <a:bodyPr/>
                    <a:lstStyle/>
                    <a:p>
                      <a:pPr lvl="0" algn="l">
                        <a:lnSpc>
                          <a:spcPct val="100000"/>
                        </a:lnSpc>
                        <a:spcAft>
                          <a:spcPts val="800"/>
                        </a:spcAft>
                      </a:pPr>
                      <a:r>
                        <a:rPr lang="ru-RU" sz="1100" b="0" i="0" dirty="0">
                          <a:solidFill>
                            <a:schemeClr val="tx1"/>
                          </a:solidFill>
                          <a:effectLst/>
                          <a:latin typeface="Times New Roman" panose="02020603050405020304" pitchFamily="18" charset="0"/>
                          <a:cs typeface="Times New Roman" panose="02020603050405020304" pitchFamily="18" charset="0"/>
                        </a:rPr>
                        <a:t> </a:t>
                      </a:r>
                    </a:p>
                    <a:p>
                      <a:pPr lvl="0" algn="l">
                        <a:lnSpc>
                          <a:spcPct val="100000"/>
                        </a:lnSpc>
                        <a:spcAft>
                          <a:spcPts val="800"/>
                        </a:spcAft>
                      </a:pPr>
                      <a:r>
                        <a:rPr lang="ru-RU" sz="1100" b="0" i="0" dirty="0">
                          <a:solidFill>
                            <a:schemeClr val="tx1"/>
                          </a:solidFill>
                          <a:effectLst/>
                          <a:latin typeface="Times New Roman" panose="02020603050405020304" pitchFamily="18" charset="0"/>
                          <a:cs typeface="Times New Roman" panose="02020603050405020304" pitchFamily="18" charset="0"/>
                        </a:rPr>
                        <a:t> </a:t>
                      </a:r>
                    </a:p>
                    <a:p>
                      <a:pPr lvl="0" algn="l">
                        <a:lnSpc>
                          <a:spcPct val="100000"/>
                        </a:lnSpc>
                        <a:spcAft>
                          <a:spcPts val="800"/>
                        </a:spcAft>
                      </a:pPr>
                      <a:r>
                        <a:rPr lang="ru-RU" sz="1100" b="0" i="0" dirty="0">
                          <a:solidFill>
                            <a:schemeClr val="tx1"/>
                          </a:solidFill>
                          <a:effectLst/>
                          <a:latin typeface="Times New Roman" panose="02020603050405020304" pitchFamily="18" charset="0"/>
                          <a:cs typeface="Times New Roman" panose="02020603050405020304" pitchFamily="18" charset="0"/>
                        </a:rPr>
                        <a:t> </a:t>
                      </a:r>
                    </a:p>
                    <a:p>
                      <a:pPr lvl="0" algn="l">
                        <a:lnSpc>
                          <a:spcPct val="100000"/>
                        </a:lnSpc>
                        <a:spcAft>
                          <a:spcPts val="800"/>
                        </a:spcAft>
                      </a:pPr>
                      <a:r>
                        <a:rPr lang="ru-RU" sz="1100" b="0" i="0" dirty="0">
                          <a:solidFill>
                            <a:schemeClr val="tx1"/>
                          </a:solidFill>
                          <a:effectLst/>
                          <a:latin typeface="Times New Roman" panose="02020603050405020304" pitchFamily="18" charset="0"/>
                          <a:cs typeface="Times New Roman" panose="02020603050405020304" pitchFamily="18" charset="0"/>
                        </a:rPr>
                        <a:t> </a:t>
                      </a:r>
                    </a:p>
                  </a:txBody>
                  <a:tcPr marL="49830" marR="498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914400" rtl="0" eaLnBrk="1" latinLnBrk="0" hangingPunct="1">
                        <a:lnSpc>
                          <a:spcPct val="100000"/>
                        </a:lnSpc>
                        <a:spcAft>
                          <a:spcPts val="800"/>
                        </a:spcAft>
                      </a:pPr>
                      <a:r>
                        <a:rPr lang="ru-RU" sz="1400" b="1" kern="1200" dirty="0">
                          <a:solidFill>
                            <a:schemeClr val="tx1"/>
                          </a:solidFill>
                          <a:effectLst/>
                          <a:latin typeface="Times New Roman" panose="02020603050405020304" pitchFamily="18" charset="0"/>
                          <a:ea typeface="+mn-ea"/>
                          <a:cs typeface="Times New Roman" panose="02020603050405020304" pitchFamily="18" charset="0"/>
                        </a:rPr>
                        <a:t>Глава VI. ВНЕШНЕЕ УПРАВЛЕНИЕ</a:t>
                      </a: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val="3729726456"/>
                  </a:ext>
                </a:extLst>
              </a:tr>
              <a:tr h="658728">
                <a:tc>
                  <a:txBody>
                    <a:bodyPr/>
                    <a:lstStyle/>
                    <a:p>
                      <a:pPr lvl="0" algn="l">
                        <a:lnSpc>
                          <a:spcPct val="100000"/>
                        </a:lnSpc>
                        <a:spcAft>
                          <a:spcPts val="800"/>
                        </a:spcAft>
                      </a:pPr>
                      <a:r>
                        <a:rPr lang="ru-RU" sz="1200" b="1" dirty="0">
                          <a:solidFill>
                            <a:schemeClr val="tx1"/>
                          </a:solidFill>
                          <a:effectLst/>
                          <a:latin typeface="Times New Roman" panose="02020603050405020304" pitchFamily="18" charset="0"/>
                          <a:cs typeface="Times New Roman" panose="02020603050405020304" pitchFamily="18" charset="0"/>
                        </a:rPr>
                        <a:t>Статья 140. Уступка прав требования должника</a:t>
                      </a: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Aft>
                          <a:spcPts val="800"/>
                        </a:spcAft>
                      </a:pPr>
                      <a:r>
                        <a:rPr lang="ru-RU" sz="1200" b="1" dirty="0">
                          <a:solidFill>
                            <a:schemeClr val="tx1"/>
                          </a:solidFill>
                          <a:effectLst/>
                          <a:latin typeface="Times New Roman" panose="02020603050405020304" pitchFamily="18" charset="0"/>
                          <a:cs typeface="Times New Roman" panose="02020603050405020304" pitchFamily="18" charset="0"/>
                        </a:rPr>
                        <a:t>Статья 139. Продажа имущества должника</a:t>
                      </a: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ru-RU"/>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lvl="0" algn="l">
                        <a:lnSpc>
                          <a:spcPct val="100000"/>
                        </a:lnSpc>
                        <a:spcAft>
                          <a:spcPts val="800"/>
                        </a:spcAft>
                      </a:pPr>
                      <a:r>
                        <a:rPr lang="ru-RU" sz="1400" b="1" dirty="0">
                          <a:solidFill>
                            <a:schemeClr val="tx1"/>
                          </a:solidFill>
                          <a:effectLst/>
                          <a:latin typeface="Times New Roman" panose="02020603050405020304" pitchFamily="18" charset="0"/>
                          <a:cs typeface="Times New Roman" panose="02020603050405020304" pitchFamily="18" charset="0"/>
                        </a:rPr>
                        <a:t>Статья 110. Продажа предприятия должника</a:t>
                      </a:r>
                      <a:endParaRPr lang="ru-RU"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ru-RU" sz="1400" b="1" kern="1200" dirty="0">
                          <a:solidFill>
                            <a:schemeClr val="tx1"/>
                          </a:solidFill>
                          <a:effectLst/>
                          <a:latin typeface="Times New Roman" panose="02020603050405020304" pitchFamily="18" charset="0"/>
                          <a:ea typeface="+mn-ea"/>
                          <a:cs typeface="Times New Roman" panose="02020603050405020304" pitchFamily="18" charset="0"/>
                        </a:rPr>
                        <a:t>Статья 111. Продажа части имущества должника </a:t>
                      </a: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0881236"/>
                  </a:ext>
                </a:extLst>
              </a:tr>
              <a:tr h="2067672">
                <a:tc rowSpan="2">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endParaRPr lang="ru-RU" sz="1400" b="1" i="0" kern="12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ru-RU" sz="1400" b="1" i="0" kern="12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ru-RU" sz="1400" b="1" i="0" kern="12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ru-RU" sz="1400" b="1" i="0" kern="12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ru-RU" sz="1400" b="1" i="0" kern="1200" dirty="0">
                          <a:solidFill>
                            <a:schemeClr val="tx1"/>
                          </a:solidFill>
                          <a:effectLst/>
                          <a:latin typeface="Times New Roman" panose="02020603050405020304" pitchFamily="18" charset="0"/>
                          <a:ea typeface="+mn-ea"/>
                          <a:cs typeface="Times New Roman" panose="02020603050405020304" pitchFamily="18" charset="0"/>
                        </a:rPr>
                        <a:t>2. </a:t>
                      </a:r>
                      <a:r>
                        <a:rPr lang="ru-RU" sz="1400" b="0" i="0" kern="1200" dirty="0">
                          <a:solidFill>
                            <a:schemeClr val="tx1"/>
                          </a:solidFill>
                          <a:effectLst/>
                          <a:latin typeface="Times New Roman" panose="02020603050405020304" pitchFamily="18" charset="0"/>
                          <a:ea typeface="+mn-ea"/>
                          <a:cs typeface="Times New Roman" panose="02020603050405020304" pitchFamily="18" charset="0"/>
                        </a:rPr>
                        <a:t>Продажа прав требования должника осуществляется конкурсным управляющим</a:t>
                      </a:r>
                      <a:br>
                        <a:rPr lang="ru-RU" sz="1400" b="0" i="0" kern="1200" dirty="0">
                          <a:solidFill>
                            <a:schemeClr val="tx1"/>
                          </a:solidFill>
                          <a:effectLst/>
                          <a:latin typeface="Times New Roman" panose="02020603050405020304" pitchFamily="18" charset="0"/>
                          <a:ea typeface="+mn-ea"/>
                          <a:cs typeface="Times New Roman" panose="02020603050405020304" pitchFamily="18" charset="0"/>
                        </a:rPr>
                      </a:br>
                      <a:r>
                        <a:rPr lang="ru-RU" sz="1400" b="0" i="0" kern="1200" dirty="0">
                          <a:solidFill>
                            <a:schemeClr val="tx1"/>
                          </a:solidFill>
                          <a:effectLst/>
                          <a:latin typeface="Times New Roman" panose="02020603050405020304" pitchFamily="18" charset="0"/>
                          <a:ea typeface="+mn-ea"/>
                          <a:cs typeface="Times New Roman" panose="02020603050405020304" pitchFamily="18" charset="0"/>
                        </a:rPr>
                        <a:t>в порядке и на условиях, которые установлены </a:t>
                      </a:r>
                      <a:r>
                        <a:rPr lang="ru-RU" sz="1400" b="1" i="0" kern="1200" dirty="0">
                          <a:solidFill>
                            <a:schemeClr val="tx1"/>
                          </a:solidFill>
                          <a:effectLst/>
                          <a:latin typeface="Times New Roman" panose="02020603050405020304" pitchFamily="18" charset="0"/>
                          <a:ea typeface="+mn-ea"/>
                          <a:cs typeface="Times New Roman" panose="02020603050405020304" pitchFamily="18" charset="0"/>
                          <a:hlinkClick r:id="rId2">
                            <a:extLst>
                              <a:ext uri="{A12FA001-AC4F-418D-AE19-62706E023703}">
                                <ahyp:hlinkClr xmlns:ahyp="http://schemas.microsoft.com/office/drawing/2018/hyperlinkcolor" val="tx"/>
                              </a:ext>
                            </a:extLst>
                          </a:hlinkClick>
                        </a:rPr>
                        <a:t>статьей 139</a:t>
                      </a:r>
                      <a:r>
                        <a:rPr lang="ru-RU" sz="1400" b="1" i="0" kern="1200" dirty="0">
                          <a:solidFill>
                            <a:schemeClr val="tx1"/>
                          </a:solidFill>
                          <a:effectLst/>
                          <a:latin typeface="Times New Roman" panose="02020603050405020304" pitchFamily="18" charset="0"/>
                          <a:ea typeface="+mn-ea"/>
                          <a:cs typeface="Times New Roman" panose="02020603050405020304" pitchFamily="18" charset="0"/>
                        </a:rPr>
                        <a:t> </a:t>
                      </a:r>
                      <a:r>
                        <a:rPr lang="ru-RU" sz="1400" b="0" i="0" kern="1200" dirty="0">
                          <a:solidFill>
                            <a:schemeClr val="tx1"/>
                          </a:solidFill>
                          <a:effectLst/>
                          <a:latin typeface="Times New Roman" panose="02020603050405020304" pitchFamily="18" charset="0"/>
                          <a:ea typeface="+mn-ea"/>
                          <a:cs typeface="Times New Roman" panose="02020603050405020304" pitchFamily="18" charset="0"/>
                        </a:rPr>
                        <a:t>настоящего Федерального закона</a:t>
                      </a:r>
                      <a:r>
                        <a:rPr lang="ru-RU" sz="1400" b="0" i="0" dirty="0">
                          <a:solidFill>
                            <a:schemeClr val="tx1"/>
                          </a:solidFill>
                          <a:effectLst/>
                          <a:latin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800"/>
                        </a:spcAft>
                        <a:buClrTx/>
                        <a:buSzTx/>
                        <a:buFontTx/>
                        <a:buNone/>
                        <a:tabLst/>
                        <a:defRPr/>
                      </a:pPr>
                      <a:r>
                        <a:rPr lang="ru-RU" sz="1400" dirty="0">
                          <a:solidFill>
                            <a:schemeClr val="tx1"/>
                          </a:solidFill>
                          <a:effectLst/>
                          <a:latin typeface="Times New Roman" panose="02020603050405020304" pitchFamily="18" charset="0"/>
                          <a:cs typeface="Times New Roman" panose="02020603050405020304" pitchFamily="18" charset="0"/>
                        </a:rPr>
                        <a:t> </a:t>
                      </a:r>
                      <a:endParaRPr lang="ru-RU" sz="1400" b="0" i="0" dirty="0">
                        <a:solidFill>
                          <a:schemeClr val="tx1"/>
                        </a:solidFill>
                        <a:effectLst/>
                        <a:latin typeface="Times New Roman" panose="02020603050405020304" pitchFamily="18" charset="0"/>
                        <a:cs typeface="Times New Roman" panose="02020603050405020304" pitchFamily="18" charset="0"/>
                      </a:endParaRPr>
                    </a:p>
                  </a:txBody>
                  <a:tcPr marL="49830" marR="498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Aft>
                          <a:spcPts val="800"/>
                        </a:spcAft>
                      </a:pPr>
                      <a:r>
                        <a:rPr lang="ru-RU" sz="1400" b="1" i="0" dirty="0">
                          <a:solidFill>
                            <a:schemeClr val="tx1"/>
                          </a:solidFill>
                          <a:effectLst/>
                          <a:latin typeface="Times New Roman" panose="02020603050405020304" pitchFamily="18" charset="0"/>
                          <a:cs typeface="Times New Roman" panose="02020603050405020304" pitchFamily="18" charset="0"/>
                        </a:rPr>
                        <a:t>3. </a:t>
                      </a:r>
                      <a:r>
                        <a:rPr lang="ru-RU" sz="1400" b="0" i="0" dirty="0">
                          <a:solidFill>
                            <a:schemeClr val="tx1"/>
                          </a:solidFill>
                          <a:effectLst/>
                          <a:latin typeface="Times New Roman" panose="02020603050405020304" pitchFamily="18" charset="0"/>
                          <a:cs typeface="Times New Roman" panose="02020603050405020304" pitchFamily="18" charset="0"/>
                        </a:rPr>
                        <a:t>Продажа имущества должника осуществляется в порядке, установленном </a:t>
                      </a:r>
                      <a:r>
                        <a:rPr lang="ru-RU" sz="1400" b="0" i="0" dirty="0">
                          <a:solidFill>
                            <a:schemeClr val="tx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пунктами 3</a:t>
                      </a:r>
                      <a:r>
                        <a:rPr lang="ru-RU" sz="1400" b="0" i="0" dirty="0">
                          <a:solidFill>
                            <a:schemeClr val="tx1"/>
                          </a:solidFill>
                          <a:effectLst/>
                          <a:latin typeface="Times New Roman" panose="02020603050405020304" pitchFamily="18" charset="0"/>
                          <a:cs typeface="Times New Roman" panose="02020603050405020304" pitchFamily="18" charset="0"/>
                        </a:rPr>
                        <a:t> — </a:t>
                      </a:r>
                      <a:r>
                        <a:rPr lang="ru-RU" sz="1400" b="0" i="0" dirty="0">
                          <a:solidFill>
                            <a:schemeClr val="tx1"/>
                          </a:solidFill>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19 статьи 110</a:t>
                      </a:r>
                      <a:r>
                        <a:rPr lang="ru-RU" sz="1400" b="0" i="0" dirty="0">
                          <a:solidFill>
                            <a:schemeClr val="tx1"/>
                          </a:solidFill>
                          <a:effectLst/>
                          <a:latin typeface="Times New Roman" panose="02020603050405020304" pitchFamily="18" charset="0"/>
                          <a:cs typeface="Times New Roman" panose="02020603050405020304" pitchFamily="18" charset="0"/>
                        </a:rPr>
                        <a:t> и </a:t>
                      </a:r>
                      <a:r>
                        <a:rPr lang="ru-RU" sz="1400" b="0" i="0" dirty="0">
                          <a:solidFill>
                            <a:schemeClr val="tx1"/>
                          </a:solidFill>
                          <a:effectLst/>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пунктом 3 статьи 111</a:t>
                      </a:r>
                      <a:r>
                        <a:rPr lang="ru-RU" sz="1400" b="0" i="0" dirty="0">
                          <a:solidFill>
                            <a:schemeClr val="tx1"/>
                          </a:solidFill>
                          <a:effectLst/>
                          <a:latin typeface="Times New Roman" panose="02020603050405020304" pitchFamily="18" charset="0"/>
                          <a:cs typeface="Times New Roman" panose="02020603050405020304" pitchFamily="18" charset="0"/>
                        </a:rPr>
                        <a:t>,</a:t>
                      </a:r>
                      <a:br>
                        <a:rPr lang="ru-RU" sz="1400" b="0" i="0" dirty="0">
                          <a:solidFill>
                            <a:schemeClr val="tx1"/>
                          </a:solidFill>
                          <a:effectLst/>
                          <a:latin typeface="Times New Roman" panose="02020603050405020304" pitchFamily="18" charset="0"/>
                          <a:cs typeface="Times New Roman" panose="02020603050405020304" pitchFamily="18" charset="0"/>
                        </a:rPr>
                      </a:br>
                      <a:r>
                        <a:rPr lang="ru-RU" sz="1400" b="0" i="0" dirty="0">
                          <a:solidFill>
                            <a:schemeClr val="tx1"/>
                          </a:solidFill>
                          <a:effectLst/>
                          <a:latin typeface="Times New Roman" panose="02020603050405020304" pitchFamily="18" charset="0"/>
                          <a:cs typeface="Times New Roman" panose="02020603050405020304" pitchFamily="18" charset="0"/>
                        </a:rPr>
                        <a:t>с учетом особенностей, установленных настоящей статьей. </a:t>
                      </a:r>
                      <a:endParaRPr lang="ru-RU" sz="1400" b="0" i="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9830" marR="498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ru-RU"/>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rowSpan="2">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endParaRPr lang="ru-RU" sz="1400" b="0" i="0" dirty="0">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ru-RU" sz="1400" b="0" i="0" dirty="0">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ru-RU" sz="1400" b="0" i="0" dirty="0">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lang="ru-RU" sz="1400" b="0" i="0" dirty="0">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ru-RU" sz="1400" b="0" i="0" dirty="0">
                          <a:solidFill>
                            <a:schemeClr val="tx1"/>
                          </a:solidFill>
                          <a:effectLst/>
                          <a:latin typeface="Times New Roman" panose="02020603050405020304" pitchFamily="18" charset="0"/>
                          <a:cs typeface="Times New Roman" panose="02020603050405020304" pitchFamily="18" charset="0"/>
                        </a:rPr>
                        <a:t>Собрание кредиторов или комитет кредиторов вправе утвердить </a:t>
                      </a:r>
                      <a:r>
                        <a:rPr lang="ru-RU" sz="1400" b="1" i="0" dirty="0">
                          <a:solidFill>
                            <a:schemeClr val="tx1"/>
                          </a:solidFill>
                          <a:effectLst/>
                          <a:latin typeface="Times New Roman" panose="02020603050405020304" pitchFamily="18" charset="0"/>
                          <a:cs typeface="Times New Roman" panose="02020603050405020304" pitchFamily="18" charset="0"/>
                        </a:rPr>
                        <a:t>иной порядок </a:t>
                      </a:r>
                      <a:r>
                        <a:rPr lang="ru-RU" sz="1400" b="0" i="0" dirty="0">
                          <a:solidFill>
                            <a:schemeClr val="tx1"/>
                          </a:solidFill>
                          <a:effectLst/>
                          <a:latin typeface="Times New Roman" panose="02020603050405020304" pitchFamily="18" charset="0"/>
                          <a:cs typeface="Times New Roman" panose="02020603050405020304" pitchFamily="18" charset="0"/>
                        </a:rPr>
                        <a:t>продажи предприятия, чем тот, который был предложен конкурсным управляющим. </a:t>
                      </a:r>
                    </a:p>
                    <a:p>
                      <a:pPr marL="0" marR="0" lvl="0" indent="0" algn="l" defTabSz="914400" rtl="0" eaLnBrk="1" fontAlgn="auto" latinLnBrk="0" hangingPunct="1">
                        <a:lnSpc>
                          <a:spcPct val="100000"/>
                        </a:lnSpc>
                        <a:spcBef>
                          <a:spcPts val="0"/>
                        </a:spcBef>
                        <a:spcAft>
                          <a:spcPts val="800"/>
                        </a:spcAft>
                        <a:buClrTx/>
                        <a:buSzTx/>
                        <a:buFontTx/>
                        <a:buNone/>
                        <a:tabLst/>
                        <a:defRPr/>
                      </a:pPr>
                      <a:r>
                        <a:rPr lang="ru-RU" sz="1100" dirty="0">
                          <a:solidFill>
                            <a:schemeClr val="tx1"/>
                          </a:solidFill>
                          <a:effectLst/>
                          <a:latin typeface="Times New Roman" panose="02020603050405020304" pitchFamily="18" charset="0"/>
                          <a:cs typeface="Times New Roman" panose="02020603050405020304" pitchFamily="18" charset="0"/>
                        </a:rPr>
                        <a:t> </a:t>
                      </a:r>
                      <a:endParaRPr lang="ru-RU" sz="1400" b="0" i="0" dirty="0">
                        <a:solidFill>
                          <a:schemeClr val="tx1"/>
                        </a:solidFill>
                        <a:effectLst/>
                        <a:latin typeface="Times New Roman" panose="02020603050405020304" pitchFamily="18" charset="0"/>
                        <a:cs typeface="Times New Roman" panose="02020603050405020304" pitchFamily="18" charset="0"/>
                      </a:endParaRPr>
                    </a:p>
                  </a:txBody>
                  <a:tcPr marL="49830" marR="498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lvl="0" algn="l">
                        <a:lnSpc>
                          <a:spcPct val="100000"/>
                        </a:lnSpc>
                        <a:spcAft>
                          <a:spcPts val="800"/>
                        </a:spcAft>
                      </a:pPr>
                      <a:r>
                        <a:rPr lang="ru-RU" sz="1400" b="1" i="0" dirty="0">
                          <a:solidFill>
                            <a:schemeClr val="tx1"/>
                          </a:solidFill>
                          <a:effectLst/>
                          <a:latin typeface="Times New Roman" panose="02020603050405020304" pitchFamily="18" charset="0"/>
                          <a:cs typeface="Times New Roman" panose="02020603050405020304" pitchFamily="18" charset="0"/>
                        </a:rPr>
                        <a:t>3. </a:t>
                      </a:r>
                      <a:r>
                        <a:rPr lang="ru-RU" sz="1400" b="0" i="0" dirty="0">
                          <a:solidFill>
                            <a:schemeClr val="tx1"/>
                          </a:solidFill>
                          <a:effectLst/>
                          <a:latin typeface="Times New Roman" panose="02020603050405020304" pitchFamily="18" charset="0"/>
                          <a:cs typeface="Times New Roman" panose="02020603050405020304" pitchFamily="18" charset="0"/>
                        </a:rPr>
                        <a:t>Продаже на торгах, проводимых</a:t>
                      </a:r>
                      <a:br>
                        <a:rPr lang="ru-RU" sz="1400" b="0" i="0" dirty="0">
                          <a:solidFill>
                            <a:schemeClr val="tx1"/>
                          </a:solidFill>
                          <a:effectLst/>
                          <a:latin typeface="Times New Roman" panose="02020603050405020304" pitchFamily="18" charset="0"/>
                          <a:cs typeface="Times New Roman" panose="02020603050405020304" pitchFamily="18" charset="0"/>
                        </a:rPr>
                      </a:br>
                      <a:r>
                        <a:rPr lang="ru-RU" sz="1400" b="0" i="0" dirty="0">
                          <a:solidFill>
                            <a:schemeClr val="tx1"/>
                          </a:solidFill>
                          <a:effectLst/>
                          <a:latin typeface="Times New Roman" panose="02020603050405020304" pitchFamily="18" charset="0"/>
                          <a:cs typeface="Times New Roman" panose="02020603050405020304" pitchFamily="18" charset="0"/>
                        </a:rPr>
                        <a:t>в электронной </a:t>
                      </a:r>
                      <a:r>
                        <a:rPr lang="ru-RU" sz="1400" b="0" i="0" dirty="0">
                          <a:solidFill>
                            <a:schemeClr val="tx1"/>
                          </a:solidFill>
                          <a:effectLst/>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форме</a:t>
                      </a:r>
                      <a:r>
                        <a:rPr lang="ru-RU" sz="1400" b="0" i="0" dirty="0">
                          <a:solidFill>
                            <a:schemeClr val="tx1"/>
                          </a:solidFill>
                          <a:effectLst/>
                          <a:latin typeface="Times New Roman" panose="02020603050405020304" pitchFamily="18" charset="0"/>
                          <a:cs typeface="Times New Roman" panose="02020603050405020304" pitchFamily="18" charset="0"/>
                        </a:rPr>
                        <a:t>, подлежат:</a:t>
                      </a:r>
                    </a:p>
                    <a:p>
                      <a:pPr marL="171450" lvl="0" indent="-171450" algn="l">
                        <a:lnSpc>
                          <a:spcPct val="100000"/>
                        </a:lnSpc>
                        <a:spcAft>
                          <a:spcPts val="800"/>
                        </a:spcAft>
                        <a:buFont typeface="Arial" panose="020B0604020202020204" pitchFamily="34" charset="0"/>
                        <a:buChar char="•"/>
                      </a:pPr>
                      <a:r>
                        <a:rPr lang="ru-RU" sz="1400" b="0" i="0" dirty="0">
                          <a:solidFill>
                            <a:schemeClr val="tx1"/>
                          </a:solidFill>
                          <a:effectLst/>
                          <a:latin typeface="Times New Roman" panose="02020603050405020304" pitchFamily="18" charset="0"/>
                          <a:cs typeface="Times New Roman" panose="02020603050405020304" pitchFamily="18" charset="0"/>
                        </a:rPr>
                        <a:t>недвижимое имущество;</a:t>
                      </a:r>
                    </a:p>
                    <a:p>
                      <a:pPr marL="171450" lvl="0" indent="-171450" algn="l">
                        <a:lnSpc>
                          <a:spcPct val="100000"/>
                        </a:lnSpc>
                        <a:spcAft>
                          <a:spcPts val="800"/>
                        </a:spcAft>
                        <a:buFont typeface="Arial" panose="020B0604020202020204" pitchFamily="34" charset="0"/>
                        <a:buChar char="•"/>
                      </a:pPr>
                      <a:r>
                        <a:rPr lang="ru-RU" sz="1400" b="0" i="0" dirty="0">
                          <a:solidFill>
                            <a:schemeClr val="tx1"/>
                          </a:solidFill>
                          <a:effectLst/>
                          <a:latin typeface="Times New Roman" panose="02020603050405020304" pitchFamily="18" charset="0"/>
                          <a:cs typeface="Times New Roman" panose="02020603050405020304" pitchFamily="18" charset="0"/>
                        </a:rPr>
                        <a:t>ценные бумаги;</a:t>
                      </a:r>
                    </a:p>
                    <a:p>
                      <a:pPr marL="171450" lvl="0" indent="-171450" algn="l">
                        <a:lnSpc>
                          <a:spcPct val="100000"/>
                        </a:lnSpc>
                        <a:spcAft>
                          <a:spcPts val="800"/>
                        </a:spcAft>
                        <a:buFont typeface="Arial" panose="020B0604020202020204" pitchFamily="34" charset="0"/>
                        <a:buChar char="•"/>
                      </a:pPr>
                      <a:r>
                        <a:rPr lang="ru-RU" sz="1400" b="1" i="0" dirty="0">
                          <a:solidFill>
                            <a:schemeClr val="tx1"/>
                          </a:solidFill>
                          <a:effectLst/>
                          <a:latin typeface="Times New Roman" panose="02020603050405020304" pitchFamily="18" charset="0"/>
                          <a:cs typeface="Times New Roman" panose="02020603050405020304" pitchFamily="18" charset="0"/>
                        </a:rPr>
                        <a:t>имущественные права;</a:t>
                      </a:r>
                    </a:p>
                    <a:p>
                      <a:pPr marL="171450" lvl="0" indent="-171450" algn="l">
                        <a:lnSpc>
                          <a:spcPct val="100000"/>
                        </a:lnSpc>
                        <a:spcAft>
                          <a:spcPts val="800"/>
                        </a:spcAft>
                        <a:buFont typeface="Arial" panose="020B0604020202020204" pitchFamily="34" charset="0"/>
                        <a:buChar char="•"/>
                      </a:pPr>
                      <a:r>
                        <a:rPr lang="ru-RU" sz="1400" b="0" i="0" dirty="0">
                          <a:solidFill>
                            <a:schemeClr val="tx1"/>
                          </a:solidFill>
                          <a:effectLst/>
                          <a:latin typeface="Times New Roman" panose="02020603050405020304" pitchFamily="18" charset="0"/>
                          <a:cs typeface="Times New Roman" panose="02020603050405020304" pitchFamily="18" charset="0"/>
                        </a:rPr>
                        <a:t>заложенное имущество;</a:t>
                      </a:r>
                    </a:p>
                    <a:p>
                      <a:pPr marL="171450" lvl="0" indent="-171450" algn="l">
                        <a:lnSpc>
                          <a:spcPct val="100000"/>
                        </a:lnSpc>
                        <a:spcAft>
                          <a:spcPts val="800"/>
                        </a:spcAft>
                        <a:buFont typeface="Arial" panose="020B0604020202020204" pitchFamily="34" charset="0"/>
                        <a:buChar char="•"/>
                      </a:pPr>
                      <a:r>
                        <a:rPr lang="ru-RU" sz="1400" b="0" i="0" dirty="0">
                          <a:solidFill>
                            <a:schemeClr val="tx1"/>
                          </a:solidFill>
                          <a:effectLst/>
                          <a:latin typeface="Times New Roman" panose="02020603050405020304" pitchFamily="18" charset="0"/>
                          <a:cs typeface="Times New Roman" panose="02020603050405020304" pitchFamily="18" charset="0"/>
                        </a:rPr>
                        <a:t>предметы, имеющие историческую или художественную ценность;</a:t>
                      </a:r>
                    </a:p>
                    <a:p>
                      <a:pPr marL="171450" lvl="0" indent="-171450" algn="l">
                        <a:lnSpc>
                          <a:spcPct val="100000"/>
                        </a:lnSpc>
                        <a:spcAft>
                          <a:spcPts val="800"/>
                        </a:spcAft>
                        <a:buFont typeface="Arial" panose="020B0604020202020204" pitchFamily="34" charset="0"/>
                        <a:buChar char="•"/>
                      </a:pPr>
                      <a:r>
                        <a:rPr lang="ru-RU" sz="1400" b="0" i="0" dirty="0">
                          <a:solidFill>
                            <a:schemeClr val="tx1"/>
                          </a:solidFill>
                          <a:effectLst/>
                          <a:latin typeface="Times New Roman" panose="02020603050405020304" pitchFamily="18" charset="0"/>
                          <a:cs typeface="Times New Roman" panose="02020603050405020304" pitchFamily="18" charset="0"/>
                        </a:rPr>
                        <a:t>вещь, рыночная стоимость которой превышает пятьсот тысяч рублей,</a:t>
                      </a:r>
                      <a:br>
                        <a:rPr lang="ru-RU" sz="1400" b="0" i="0" dirty="0">
                          <a:solidFill>
                            <a:schemeClr val="tx1"/>
                          </a:solidFill>
                          <a:effectLst/>
                          <a:latin typeface="Times New Roman" panose="02020603050405020304" pitchFamily="18" charset="0"/>
                          <a:cs typeface="Times New Roman" panose="02020603050405020304" pitchFamily="18" charset="0"/>
                        </a:rPr>
                      </a:br>
                      <a:r>
                        <a:rPr lang="ru-RU" sz="1400" b="0" i="0" dirty="0">
                          <a:solidFill>
                            <a:schemeClr val="tx1"/>
                          </a:solidFill>
                          <a:effectLst/>
                          <a:latin typeface="Times New Roman" panose="02020603050405020304" pitchFamily="18" charset="0"/>
                          <a:cs typeface="Times New Roman" panose="02020603050405020304" pitchFamily="18" charset="0"/>
                        </a:rPr>
                        <a:t>в том числе неделимая вещь, сложная вещь, главная вещь и вещь, связанная с ней общим назначением (принадлежность).</a:t>
                      </a:r>
                    </a:p>
                    <a:p>
                      <a:pPr lvl="0" algn="l">
                        <a:lnSpc>
                          <a:spcPct val="100000"/>
                        </a:lnSpc>
                        <a:spcAft>
                          <a:spcPts val="800"/>
                        </a:spcAft>
                      </a:pPr>
                      <a:r>
                        <a:rPr lang="ru-RU" sz="1400" b="0" i="0" dirty="0">
                          <a:solidFill>
                            <a:schemeClr val="tx1"/>
                          </a:solidFill>
                          <a:effectLst/>
                          <a:latin typeface="Times New Roman" panose="02020603050405020304" pitchFamily="18" charset="0"/>
                          <a:cs typeface="Times New Roman" panose="02020603050405020304" pitchFamily="18" charset="0"/>
                        </a:rPr>
                        <a:t> </a:t>
                      </a:r>
                    </a:p>
                    <a:p>
                      <a:pPr lvl="0" algn="l">
                        <a:lnSpc>
                          <a:spcPct val="100000"/>
                        </a:lnSpc>
                        <a:spcAft>
                          <a:spcPts val="800"/>
                        </a:spcAft>
                      </a:pPr>
                      <a:r>
                        <a:rPr lang="ru-RU" sz="1100" dirty="0">
                          <a:solidFill>
                            <a:schemeClr val="tx1"/>
                          </a:solidFill>
                          <a:effectLst/>
                          <a:latin typeface="Times New Roman" panose="02020603050405020304" pitchFamily="18" charset="0"/>
                          <a:cs typeface="Times New Roman" panose="02020603050405020304" pitchFamily="18" charset="0"/>
                        </a:rPr>
                        <a:t> </a:t>
                      </a:r>
                      <a:endParaRPr lang="ru-RU" sz="1400" b="0" i="0" dirty="0">
                        <a:solidFill>
                          <a:schemeClr val="tx1"/>
                        </a:solidFill>
                        <a:effectLst/>
                        <a:latin typeface="Times New Roman" panose="02020603050405020304" pitchFamily="18" charset="0"/>
                        <a:cs typeface="Times New Roman" panose="02020603050405020304" pitchFamily="18" charset="0"/>
                      </a:endParaRPr>
                    </a:p>
                  </a:txBody>
                  <a:tcPr marL="49830" marR="498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6419513"/>
                  </a:ext>
                </a:extLst>
              </a:tr>
              <a:tr h="3224584">
                <a:tc vMerge="1">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ru-RU" sz="1400" dirty="0">
                          <a:solidFill>
                            <a:schemeClr val="tx1"/>
                          </a:solidFill>
                          <a:effectLst/>
                          <a:latin typeface="Century Gothic" panose="020B0502020202020204" pitchFamily="34" charset="0"/>
                        </a:rPr>
                        <a:t> </a:t>
                      </a:r>
                      <a:endParaRPr lang="ru-RU" sz="1400" b="0" i="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lgn="just">
                        <a:lnSpc>
                          <a:spcPct val="100000"/>
                        </a:lnSpc>
                        <a:spcAft>
                          <a:spcPts val="800"/>
                        </a:spcAft>
                      </a:pPr>
                      <a:r>
                        <a:rPr lang="ru-RU" sz="1400" b="1" dirty="0">
                          <a:solidFill>
                            <a:schemeClr val="tx1"/>
                          </a:solidFill>
                          <a:effectLst/>
                          <a:latin typeface="Times New Roman" panose="02020603050405020304" pitchFamily="18" charset="0"/>
                          <a:cs typeface="Times New Roman" panose="02020603050405020304" pitchFamily="18" charset="0"/>
                        </a:rPr>
                        <a:t>5. Имущество</a:t>
                      </a:r>
                      <a:r>
                        <a:rPr lang="ru-RU" sz="1400" dirty="0">
                          <a:solidFill>
                            <a:schemeClr val="tx1"/>
                          </a:solidFill>
                          <a:effectLst/>
                          <a:latin typeface="Times New Roman" panose="02020603050405020304" pitchFamily="18" charset="0"/>
                          <a:cs typeface="Times New Roman" panose="02020603050405020304" pitchFamily="18" charset="0"/>
                        </a:rPr>
                        <a:t> должника, </a:t>
                      </a:r>
                      <a:r>
                        <a:rPr lang="ru-RU" sz="1400" b="1" dirty="0">
                          <a:solidFill>
                            <a:schemeClr val="tx1"/>
                          </a:solidFill>
                          <a:effectLst/>
                          <a:latin typeface="Times New Roman" panose="02020603050405020304" pitchFamily="18" charset="0"/>
                          <a:cs typeface="Times New Roman" panose="02020603050405020304" pitchFamily="18" charset="0"/>
                        </a:rPr>
                        <a:t>балансовая стоимость </a:t>
                      </a:r>
                      <a:r>
                        <a:rPr lang="ru-RU" sz="1400" dirty="0">
                          <a:solidFill>
                            <a:schemeClr val="tx1"/>
                          </a:solidFill>
                          <a:effectLst/>
                          <a:latin typeface="Times New Roman" panose="02020603050405020304" pitchFamily="18" charset="0"/>
                          <a:cs typeface="Times New Roman" panose="02020603050405020304" pitchFamily="18" charset="0"/>
                        </a:rPr>
                        <a:t>которого на последнюю отчетную дату до даты открытия конкурсного производства составляет </a:t>
                      </a:r>
                      <a:r>
                        <a:rPr lang="ru-RU" sz="1400" b="1" dirty="0">
                          <a:solidFill>
                            <a:schemeClr val="tx1"/>
                          </a:solidFill>
                          <a:effectLst/>
                          <a:latin typeface="Times New Roman" panose="02020603050405020304" pitchFamily="18" charset="0"/>
                          <a:cs typeface="Times New Roman" panose="02020603050405020304" pitchFamily="18" charset="0"/>
                        </a:rPr>
                        <a:t>менее чем сто тысяч рублей</a:t>
                      </a:r>
                      <a:r>
                        <a:rPr lang="ru-RU" sz="1400" dirty="0">
                          <a:solidFill>
                            <a:schemeClr val="tx1"/>
                          </a:solidFill>
                          <a:effectLst/>
                          <a:latin typeface="Times New Roman" panose="02020603050405020304" pitchFamily="18" charset="0"/>
                          <a:cs typeface="Times New Roman" panose="02020603050405020304" pitchFamily="18" charset="0"/>
                        </a:rPr>
                        <a:t>, продается в порядке, установленном решением собрания кредиторов или комитета кредиторов.</a:t>
                      </a:r>
                    </a:p>
                    <a:p>
                      <a:pPr lvl="0" algn="l">
                        <a:lnSpc>
                          <a:spcPct val="100000"/>
                        </a:lnSpc>
                        <a:spcAft>
                          <a:spcPts val="800"/>
                        </a:spcAft>
                      </a:pPr>
                      <a:r>
                        <a:rPr lang="ru-RU" sz="1400" dirty="0">
                          <a:solidFill>
                            <a:schemeClr val="tx1"/>
                          </a:solidFill>
                          <a:effectLst/>
                          <a:latin typeface="Times New Roman" panose="02020603050405020304" pitchFamily="18" charset="0"/>
                          <a:cs typeface="Times New Roman" panose="02020603050405020304" pitchFamily="18" charset="0"/>
                        </a:rPr>
                        <a:t> </a:t>
                      </a:r>
                      <a:endParaRPr lang="ru-RU" sz="1400" b="0" i="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ru-RU"/>
                    </a:p>
                  </a:txBody>
                  <a:tcPr/>
                </a:tc>
                <a:tc vMerge="1">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ru-RU" sz="1100" dirty="0">
                          <a:solidFill>
                            <a:schemeClr val="tx1"/>
                          </a:solidFill>
                          <a:effectLst/>
                          <a:latin typeface="Century Gothic" panose="020B0502020202020204" pitchFamily="34" charset="0"/>
                        </a:rPr>
                        <a:t> </a:t>
                      </a:r>
                      <a:endParaRPr lang="ru-RU" sz="1400" b="0" i="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pPr lvl="0" algn="l">
                        <a:lnSpc>
                          <a:spcPct val="100000"/>
                        </a:lnSpc>
                        <a:spcAft>
                          <a:spcPts val="800"/>
                        </a:spcAft>
                      </a:pPr>
                      <a:r>
                        <a:rPr lang="ru-RU" sz="1100" dirty="0">
                          <a:solidFill>
                            <a:schemeClr val="tx1"/>
                          </a:solidFill>
                          <a:effectLst/>
                          <a:latin typeface="Century Gothic" panose="020B0502020202020204" pitchFamily="34" charset="0"/>
                        </a:rPr>
                        <a:t> </a:t>
                      </a:r>
                      <a:endParaRPr lang="ru-RU" sz="1400" b="0" i="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9830" marR="498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21068491"/>
                  </a:ext>
                </a:extLst>
              </a:tr>
            </a:tbl>
          </a:graphicData>
        </a:graphic>
      </p:graphicFrame>
      <p:sp>
        <p:nvSpPr>
          <p:cNvPr id="6" name="Стрелка вправо 5">
            <a:extLst>
              <a:ext uri="{FF2B5EF4-FFF2-40B4-BE49-F238E27FC236}">
                <a16:creationId xmlns:a16="http://schemas.microsoft.com/office/drawing/2014/main" id="{820C43B0-30C2-8342-ACE0-72674892A985}"/>
              </a:ext>
            </a:extLst>
          </p:cNvPr>
          <p:cNvSpPr/>
          <p:nvPr/>
        </p:nvSpPr>
        <p:spPr>
          <a:xfrm>
            <a:off x="5403273" y="3060692"/>
            <a:ext cx="978408" cy="484632"/>
          </a:xfrm>
          <a:prstGeom prst="rightArrow">
            <a:avLst>
              <a:gd name="adj1" fmla="val 50000"/>
              <a:gd name="adj2" fmla="val 101458"/>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88802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838200" y="365125"/>
            <a:ext cx="10515600" cy="755015"/>
          </a:xfrm>
        </p:spPr>
        <p:txBody>
          <a:bodyPr>
            <a:normAutofit fontScale="90000"/>
          </a:bodyPr>
          <a:lstStyle/>
          <a:p>
            <a:pPr>
              <a:lnSpc>
                <a:spcPct val="100000"/>
              </a:lnSpc>
            </a:pPr>
            <a:r>
              <a:rPr lang="ru-RU" sz="2000" b="1" dirty="0">
                <a:latin typeface="Times New Roman" panose="02020603050405020304" pitchFamily="18" charset="0"/>
                <a:ea typeface="Calibri" panose="020F0502020204030204" pitchFamily="34" charset="0"/>
                <a:cs typeface="Times New Roman" panose="02020603050405020304" pitchFamily="18" charset="0"/>
              </a:rPr>
              <a:t>Судебная практика по вопросам наполнения конкурсной массы, в том числе за счет дебиторской задолженности, путем проведения инвентаризации и претензионной работы</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E4026B79-52C4-4F16-9253-8DC9F2AF7A4B}"/>
              </a:ext>
            </a:extLst>
          </p:cNvPr>
          <p:cNvSpPr>
            <a:spLocks noGrp="1"/>
          </p:cNvSpPr>
          <p:nvPr>
            <p:ph idx="1"/>
          </p:nvPr>
        </p:nvSpPr>
        <p:spPr>
          <a:xfrm>
            <a:off x="741218" y="1120140"/>
            <a:ext cx="5004262" cy="5229859"/>
          </a:xfrm>
        </p:spPr>
        <p:txBody>
          <a:bodyPr>
            <a:normAutofit/>
          </a:bodyPr>
          <a:lstStyle/>
          <a:p>
            <a:pPr indent="449580" algn="just">
              <a:lnSpc>
                <a:spcPct val="150000"/>
              </a:lnSpc>
            </a:pPr>
            <a:r>
              <a:rPr lang="ru-RU" sz="1800" dirty="0">
                <a:effectLst/>
                <a:latin typeface="Times New Roman" panose="02020603050405020304" pitchFamily="18" charset="0"/>
                <a:ea typeface="Times New Roman" panose="02020603050405020304" pitchFamily="18" charset="0"/>
              </a:rPr>
              <a:t>Инвентаризация </a:t>
            </a:r>
          </a:p>
          <a:p>
            <a:pPr indent="0" algn="just">
              <a:lnSpc>
                <a:spcPct val="150000"/>
              </a:lnSpc>
              <a:buNone/>
            </a:pPr>
            <a:r>
              <a:rPr lang="ru-RU" sz="1400" dirty="0">
                <a:effectLst/>
                <a:latin typeface="Times New Roman" panose="02020603050405020304" pitchFamily="18" charset="0"/>
                <a:ea typeface="Times New Roman" panose="02020603050405020304" pitchFamily="18" charset="0"/>
              </a:rPr>
              <a:t>В отношении инвентаризации дебиторской задолженности судебная практика единообразна. Не проведённая инвентаризация дебиторской задолженности или проведенная формально, без предоставления информации по составу, структуре и величинам задолженности является </a:t>
            </a:r>
            <a:r>
              <a:rPr lang="ru-RU" sz="1400" b="1" dirty="0">
                <a:effectLst/>
                <a:latin typeface="Times New Roman" panose="02020603050405020304" pitchFamily="18" charset="0"/>
                <a:ea typeface="Times New Roman" panose="02020603050405020304" pitchFamily="18" charset="0"/>
              </a:rPr>
              <a:t>свидетельством недобросовестности действий арбитражного управляющего и лишает кредиторов возможности сформировать волю. </a:t>
            </a:r>
            <a:r>
              <a:rPr lang="ru-RU" sz="1400" dirty="0">
                <a:effectLst/>
                <a:latin typeface="Times New Roman" panose="02020603050405020304" pitchFamily="18" charset="0"/>
                <a:ea typeface="Times New Roman" panose="02020603050405020304" pitchFamily="18" charset="0"/>
              </a:rPr>
              <a:t>Затягивание процесса инвентаризации, а именно проведение в сроки, превышающие, установленные законом недопустимо и ведет к увеличению расходов в процедуре банкротства. Величина задолженности должна быть сформирована путем анализа финансового положения дебитора на дату проведения инвентаризации. </a:t>
            </a:r>
          </a:p>
          <a:p>
            <a:pPr indent="0" algn="just">
              <a:lnSpc>
                <a:spcPct val="150000"/>
              </a:lnSpc>
              <a:buNone/>
            </a:pPr>
            <a:endParaRPr lang="ru-RU" sz="1600" dirty="0">
              <a:effectLst/>
              <a:latin typeface="Times New Roman" panose="02020603050405020304" pitchFamily="18" charset="0"/>
              <a:ea typeface="Times New Roman" panose="02020603050405020304" pitchFamily="18" charset="0"/>
            </a:endParaRPr>
          </a:p>
          <a:p>
            <a:pPr indent="0" algn="just">
              <a:lnSpc>
                <a:spcPct val="150000"/>
              </a:lnSpc>
              <a:buNone/>
            </a:pPr>
            <a:endParaRPr lang="ru-RU" sz="1500" dirty="0">
              <a:effectLst/>
              <a:latin typeface="Times New Roman" panose="02020603050405020304" pitchFamily="18" charset="0"/>
              <a:ea typeface="Times New Roman" panose="02020603050405020304" pitchFamily="18" charset="0"/>
            </a:endParaRPr>
          </a:p>
          <a:p>
            <a:pPr marL="0" indent="0" algn="just">
              <a:buNone/>
            </a:pPr>
            <a:endParaRPr lang="ru-RU" sz="1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BD6A06F-A829-4687-8F37-09D1E8B26724}"/>
              </a:ext>
            </a:extLst>
          </p:cNvPr>
          <p:cNvSpPr txBox="1"/>
          <p:nvPr/>
        </p:nvSpPr>
        <p:spPr>
          <a:xfrm>
            <a:off x="5951220" y="1120140"/>
            <a:ext cx="3649980" cy="2031325"/>
          </a:xfrm>
          <a:prstGeom prst="rect">
            <a:avLst/>
          </a:prstGeom>
          <a:noFill/>
          <a:ln>
            <a:solidFill>
              <a:srgbClr val="002060"/>
            </a:solidFill>
          </a:ln>
        </p:spPr>
        <p:txBody>
          <a:bodyPr wrap="square">
            <a:spAutoFit/>
          </a:bodyPr>
          <a:lstStyle/>
          <a:p>
            <a:r>
              <a:rPr lang="ru-RU" sz="1400" dirty="0">
                <a:latin typeface="Times New Roman" panose="02020603050405020304" pitchFamily="18" charset="0"/>
              </a:rPr>
              <a:t>Так в Деле № а27-14917/2016 Арбитражный суд Кемеровской области РЕШЕНИЕ от 05.09.2016 указано на недопустимость представления собранию кредиторов Положение о порядке, условиях и сроках продажи имущества </a:t>
            </a:r>
            <a:r>
              <a:rPr lang="ru-RU" sz="1400" b="1" dirty="0">
                <a:latin typeface="Times New Roman" panose="02020603050405020304" pitchFamily="18" charset="0"/>
              </a:rPr>
              <a:t>без проведения инвентаризации дебиторской задолженности </a:t>
            </a:r>
            <a:r>
              <a:rPr lang="ru-RU" sz="1400" dirty="0">
                <a:latin typeface="Times New Roman" panose="02020603050405020304" pitchFamily="18" charset="0"/>
              </a:rPr>
              <a:t>и опубликования ее результатов.</a:t>
            </a:r>
          </a:p>
        </p:txBody>
      </p:sp>
      <p:sp>
        <p:nvSpPr>
          <p:cNvPr id="7" name="TextBox 6">
            <a:extLst>
              <a:ext uri="{FF2B5EF4-FFF2-40B4-BE49-F238E27FC236}">
                <a16:creationId xmlns:a16="http://schemas.microsoft.com/office/drawing/2014/main" id="{634BCA54-2B81-43FB-BC43-DB3F67AA1A82}"/>
              </a:ext>
            </a:extLst>
          </p:cNvPr>
          <p:cNvSpPr txBox="1"/>
          <p:nvPr/>
        </p:nvSpPr>
        <p:spPr>
          <a:xfrm>
            <a:off x="7776210" y="3229481"/>
            <a:ext cx="4213860" cy="1384995"/>
          </a:xfrm>
          <a:prstGeom prst="rect">
            <a:avLst/>
          </a:prstGeom>
          <a:noFill/>
          <a:ln w="22225" cmpd="dbl">
            <a:solidFill>
              <a:schemeClr val="accent1">
                <a:lumMod val="50000"/>
              </a:schemeClr>
            </a:solidFill>
          </a:ln>
        </p:spPr>
        <p:txBody>
          <a:bodyPr wrap="square">
            <a:spAutoFit/>
          </a:bodyPr>
          <a:lstStyle/>
          <a:p>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В </a:t>
            </a:r>
            <a:r>
              <a:rPr lang="ru-RU" sz="1400" i="1" dirty="0">
                <a:effectLst/>
                <a:latin typeface="Times New Roman" panose="02020603050405020304" pitchFamily="18" charset="0"/>
                <a:ea typeface="Calibri" panose="020F0502020204030204" pitchFamily="34" charset="0"/>
                <a:cs typeface="Times New Roman" panose="02020603050405020304" pitchFamily="18" charset="0"/>
              </a:rPr>
              <a:t>Деле № а32-29710/2016 Арбитражный суд Краснодарского края РЕШЕНИЕ От 07.10.2016, в апелляции устояло Дело № а32-29710/2016 [15ап-18349/2016] 15-й ААС ПОСТАНОВЛЕНИЕ От 21.12.2016</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отмечается, что </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затягивание процесса </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инвентаризации недопустимо.</a:t>
            </a:r>
            <a:endParaRPr lang="ru-RU" sz="1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8BA685F-ED8C-42FB-8BDC-CAC1D383A43C}"/>
              </a:ext>
            </a:extLst>
          </p:cNvPr>
          <p:cNvSpPr txBox="1"/>
          <p:nvPr/>
        </p:nvSpPr>
        <p:spPr>
          <a:xfrm>
            <a:off x="6233160" y="4954291"/>
            <a:ext cx="4526280" cy="1600438"/>
          </a:xfrm>
          <a:prstGeom prst="rect">
            <a:avLst/>
          </a:prstGeom>
          <a:noFill/>
          <a:ln>
            <a:solidFill>
              <a:srgbClr val="002060"/>
            </a:solidFill>
          </a:ln>
        </p:spPr>
        <p:txBody>
          <a:bodyPr wrap="square">
            <a:spAutoFit/>
          </a:bodyPr>
          <a:lstStyle/>
          <a:p>
            <a:r>
              <a:rPr lang="ru-RU" sz="1400" dirty="0">
                <a:latin typeface="Times New Roman" panose="02020603050405020304" pitchFamily="18" charset="0"/>
              </a:rPr>
              <a:t>В Деле № а70-5988/2018 [08ап-9293/2018], Восьмой арбитражный апелляционный суд ПОСТАНОВЛЕНИЕ От 25.10.2018 судом зафиксировано правонарушение в части инвентаризации дебиторской задолженности должника, а именно </a:t>
            </a:r>
            <a:r>
              <a:rPr lang="ru-RU" sz="1400" b="1" dirty="0">
                <a:latin typeface="Times New Roman" panose="02020603050405020304" pitchFamily="18" charset="0"/>
              </a:rPr>
              <a:t>различное указание размера дебиторской задолженности </a:t>
            </a:r>
            <a:r>
              <a:rPr lang="ru-RU" sz="1400" dirty="0">
                <a:latin typeface="Times New Roman" panose="02020603050405020304" pitchFamily="18" charset="0"/>
              </a:rPr>
              <a:t>в акте инвентаризации и отчете конкурсного управляющего</a:t>
            </a:r>
          </a:p>
        </p:txBody>
      </p:sp>
    </p:spTree>
    <p:extLst>
      <p:ext uri="{BB962C8B-B14F-4D97-AF65-F5344CB8AC3E}">
        <p14:creationId xmlns:p14="http://schemas.microsoft.com/office/powerpoint/2010/main" val="794475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838200" y="365125"/>
            <a:ext cx="10515600" cy="755015"/>
          </a:xfrm>
        </p:spPr>
        <p:txBody>
          <a:bodyPr>
            <a:normAutofit fontScale="90000"/>
          </a:bodyPr>
          <a:lstStyle/>
          <a:p>
            <a:pPr>
              <a:lnSpc>
                <a:spcPct val="100000"/>
              </a:lnSpc>
            </a:pPr>
            <a:r>
              <a:rPr lang="ru-RU" sz="2000" b="1" dirty="0">
                <a:latin typeface="Times New Roman" panose="02020603050405020304" pitchFamily="18" charset="0"/>
                <a:ea typeface="Calibri" panose="020F0502020204030204" pitchFamily="34" charset="0"/>
                <a:cs typeface="Times New Roman" panose="02020603050405020304" pitchFamily="18" charset="0"/>
              </a:rPr>
              <a:t>Судебная практика по вопросам наполнения конкурсной массы, в том числе за счет дебиторской задолженности, путем проведения инвентаризации и претензионной работы</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E4026B79-52C4-4F16-9253-8DC9F2AF7A4B}"/>
              </a:ext>
            </a:extLst>
          </p:cNvPr>
          <p:cNvSpPr>
            <a:spLocks noGrp="1"/>
          </p:cNvSpPr>
          <p:nvPr>
            <p:ph idx="1"/>
          </p:nvPr>
        </p:nvSpPr>
        <p:spPr>
          <a:xfrm>
            <a:off x="741218" y="1120140"/>
            <a:ext cx="5004262" cy="5229859"/>
          </a:xfrm>
        </p:spPr>
        <p:txBody>
          <a:bodyPr>
            <a:normAutofit fontScale="85000" lnSpcReduction="10000"/>
          </a:bodyPr>
          <a:lstStyle/>
          <a:p>
            <a:pPr indent="449580" algn="just">
              <a:lnSpc>
                <a:spcPct val="150000"/>
              </a:lnSpc>
            </a:pPr>
            <a:r>
              <a:rPr lang="ru-RU" sz="1800" dirty="0">
                <a:effectLst/>
                <a:latin typeface="Times New Roman" panose="02020603050405020304" pitchFamily="18" charset="0"/>
                <a:ea typeface="Times New Roman" panose="02020603050405020304" pitchFamily="18" charset="0"/>
              </a:rPr>
              <a:t>Претензионная работа </a:t>
            </a:r>
          </a:p>
          <a:p>
            <a:pPr indent="0" algn="just">
              <a:lnSpc>
                <a:spcPct val="150000"/>
              </a:lnSpc>
              <a:buNone/>
            </a:pPr>
            <a:r>
              <a:rPr lang="ru-RU" sz="1800" dirty="0">
                <a:effectLst/>
                <a:latin typeface="Times New Roman" panose="02020603050405020304" pitchFamily="18" charset="0"/>
                <a:ea typeface="Times New Roman" panose="02020603050405020304" pitchFamily="18" charset="0"/>
              </a:rPr>
              <a:t>В отношении выполнения управляющим всего комплекса мер по получению задолженности с дебиторов, включающий в себя направление претензии, предъявление иска, предъявление исполнительного листа для принудительного исполнения </a:t>
            </a:r>
            <a:r>
              <a:rPr lang="ru-RU" sz="1800" b="1" dirty="0">
                <a:effectLst/>
                <a:latin typeface="Times New Roman" panose="02020603050405020304" pitchFamily="18" charset="0"/>
                <a:ea typeface="Times New Roman" panose="02020603050405020304" pitchFamily="18" charset="0"/>
              </a:rPr>
              <a:t>суды придерживаются разных мнений,</a:t>
            </a:r>
            <a:r>
              <a:rPr lang="ru-RU" sz="1800" dirty="0">
                <a:effectLst/>
                <a:latin typeface="Times New Roman" panose="02020603050405020304" pitchFamily="18" charset="0"/>
                <a:ea typeface="Times New Roman" panose="02020603050405020304" pitchFamily="18" charset="0"/>
              </a:rPr>
              <a:t> предъявляя в решениях следующие определения.</a:t>
            </a:r>
          </a:p>
          <a:p>
            <a:pPr lvl="0" indent="0" algn="just">
              <a:lnSpc>
                <a:spcPct val="150000"/>
              </a:lnSpc>
              <a:buNone/>
            </a:pPr>
            <a:r>
              <a:rPr lang="ru-RU" sz="1800" dirty="0">
                <a:latin typeface="Times New Roman" panose="02020603050405020304" pitchFamily="18" charset="0"/>
              </a:rPr>
              <a:t>Необходимость проведения претензионной работы однозначно поддерживается судом. Однако при большом числе договоров необходимо выделять наиболее существенную по объему задолженность и по ней проводить полный план мероприятий по взысканию. </a:t>
            </a:r>
          </a:p>
          <a:p>
            <a:pPr indent="0" algn="just">
              <a:lnSpc>
                <a:spcPct val="150000"/>
              </a:lnSpc>
              <a:buNone/>
            </a:pPr>
            <a:endParaRPr lang="ru-RU" sz="1500" dirty="0">
              <a:effectLst/>
              <a:latin typeface="Times New Roman" panose="02020603050405020304" pitchFamily="18" charset="0"/>
              <a:ea typeface="Times New Roman" panose="02020603050405020304" pitchFamily="18" charset="0"/>
            </a:endParaRPr>
          </a:p>
          <a:p>
            <a:pPr marL="0" indent="0" algn="just">
              <a:buNone/>
            </a:pPr>
            <a:endParaRPr lang="ru-RU" sz="1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BD6A06F-A829-4687-8F37-09D1E8B26724}"/>
              </a:ext>
            </a:extLst>
          </p:cNvPr>
          <p:cNvSpPr txBox="1"/>
          <p:nvPr/>
        </p:nvSpPr>
        <p:spPr>
          <a:xfrm>
            <a:off x="5951220" y="1120140"/>
            <a:ext cx="4686300" cy="1815882"/>
          </a:xfrm>
          <a:prstGeom prst="rect">
            <a:avLst/>
          </a:prstGeom>
          <a:noFill/>
          <a:ln cmpd="dbl">
            <a:solidFill>
              <a:srgbClr val="002060"/>
            </a:solidFill>
          </a:ln>
        </p:spPr>
        <p:txBody>
          <a:bodyPr wrap="square">
            <a:spAutoFit/>
          </a:bodyPr>
          <a:lstStyle/>
          <a:p>
            <a:r>
              <a:rPr lang="ru-RU" sz="1400" dirty="0">
                <a:latin typeface="Times New Roman" panose="02020603050405020304" pitchFamily="18" charset="0"/>
              </a:rPr>
              <a:t>в Деле № а58-7169/2017 [04ап-7377/2017] (Четвертый арбитражный апелляционный суд ПОСТАНОВЛЕНИЕ От 07.03.2018) первая инстанция посчитала направление претензии недостаточной мерой для последующей уступки задолженности на торгах, а апелляция поддержала управляющего, указав, что </a:t>
            </a:r>
            <a:r>
              <a:rPr lang="ru-RU" sz="1400" b="1" dirty="0">
                <a:latin typeface="Times New Roman" panose="02020603050405020304" pitchFamily="18" charset="0"/>
              </a:rPr>
              <a:t>Законом о банкротстве не установлен исчерпывающий перечень мер, достаточных для взыскания</a:t>
            </a:r>
          </a:p>
        </p:txBody>
      </p:sp>
      <p:sp>
        <p:nvSpPr>
          <p:cNvPr id="7" name="TextBox 6">
            <a:extLst>
              <a:ext uri="{FF2B5EF4-FFF2-40B4-BE49-F238E27FC236}">
                <a16:creationId xmlns:a16="http://schemas.microsoft.com/office/drawing/2014/main" id="{634BCA54-2B81-43FB-BC43-DB3F67AA1A82}"/>
              </a:ext>
            </a:extLst>
          </p:cNvPr>
          <p:cNvSpPr txBox="1"/>
          <p:nvPr/>
        </p:nvSpPr>
        <p:spPr>
          <a:xfrm>
            <a:off x="7193280" y="3202087"/>
            <a:ext cx="4610100" cy="1600438"/>
          </a:xfrm>
          <a:prstGeom prst="rect">
            <a:avLst/>
          </a:prstGeom>
          <a:noFill/>
          <a:ln w="22225" cmpd="dbl">
            <a:solidFill>
              <a:schemeClr val="accent1">
                <a:lumMod val="50000"/>
              </a:schemeClr>
            </a:solidFill>
          </a:ln>
        </p:spPr>
        <p:txBody>
          <a:bodyPr wrap="square">
            <a:spAutoFit/>
          </a:bodyPr>
          <a:lstStyle/>
          <a:p>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Дело № а07-7974/2016 Решение Арбитражный суд Республики Башкортостан от 14.06.2016</a:t>
            </a:r>
          </a:p>
          <a:p>
            <a:r>
              <a:rPr lang="ru-RU" sz="1400" dirty="0">
                <a:effectLst/>
                <a:latin typeface="Times New Roman" panose="02020603050405020304" pitchFamily="18" charset="0"/>
                <a:ea typeface="Calibri" panose="020F0502020204030204" pitchFamily="34" charset="0"/>
                <a:cs typeface="Times New Roman" panose="02020603050405020304" pitchFamily="18" charset="0"/>
              </a:rPr>
              <a:t>Суд констатирует, что дебиторская задолженность реализована конкурсным управляющим </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без принятия исчерпывающих мер по взысканию в судебном порядке</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что свидетельствует о недобросовестности в действиях конкурсного управляющего</a:t>
            </a:r>
            <a:endParaRPr lang="ru-RU" sz="1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8BA685F-ED8C-42FB-8BDC-CAC1D383A43C}"/>
              </a:ext>
            </a:extLst>
          </p:cNvPr>
          <p:cNvSpPr txBox="1"/>
          <p:nvPr/>
        </p:nvSpPr>
        <p:spPr>
          <a:xfrm>
            <a:off x="6294120" y="5068591"/>
            <a:ext cx="4526280" cy="954107"/>
          </a:xfrm>
          <a:prstGeom prst="rect">
            <a:avLst/>
          </a:prstGeom>
          <a:noFill/>
          <a:ln cmpd="dbl">
            <a:solidFill>
              <a:srgbClr val="002060"/>
            </a:solidFill>
          </a:ln>
        </p:spPr>
        <p:txBody>
          <a:bodyPr wrap="square">
            <a:spAutoFit/>
          </a:bodyPr>
          <a:lstStyle/>
          <a:p>
            <a:r>
              <a:rPr lang="ru-RU" sz="1400" dirty="0">
                <a:latin typeface="Times New Roman" panose="02020603050405020304" pitchFamily="18" charset="0"/>
              </a:rPr>
              <a:t>Дело № а66-6148/2018 Арбитражный суд Тверской области РЕШЕНИЕ От 31.07.2018</a:t>
            </a:r>
          </a:p>
          <a:p>
            <a:r>
              <a:rPr lang="ru-RU" sz="1400" dirty="0">
                <a:latin typeface="Times New Roman" panose="02020603050405020304" pitchFamily="18" charset="0"/>
              </a:rPr>
              <a:t>Суд посчитал </a:t>
            </a:r>
            <a:r>
              <a:rPr lang="ru-RU" sz="1400" b="1" dirty="0">
                <a:latin typeface="Times New Roman" panose="02020603050405020304" pitchFamily="18" charset="0"/>
              </a:rPr>
              <a:t>недостаточным направлении претензий трем дебиторам из шести.</a:t>
            </a:r>
          </a:p>
        </p:txBody>
      </p:sp>
    </p:spTree>
    <p:extLst>
      <p:ext uri="{BB962C8B-B14F-4D97-AF65-F5344CB8AC3E}">
        <p14:creationId xmlns:p14="http://schemas.microsoft.com/office/powerpoint/2010/main" val="1246505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67106D-8D89-4FD0-9589-34D5D4A6CF75}"/>
              </a:ext>
            </a:extLst>
          </p:cNvPr>
          <p:cNvSpPr>
            <a:spLocks noGrp="1"/>
          </p:cNvSpPr>
          <p:nvPr>
            <p:ph type="title"/>
          </p:nvPr>
        </p:nvSpPr>
        <p:spPr>
          <a:xfrm>
            <a:off x="838200" y="365125"/>
            <a:ext cx="10515600" cy="755015"/>
          </a:xfrm>
        </p:spPr>
        <p:txBody>
          <a:bodyPr>
            <a:normAutofit fontScale="90000"/>
          </a:bodyPr>
          <a:lstStyle/>
          <a:p>
            <a:pPr>
              <a:lnSpc>
                <a:spcPct val="100000"/>
              </a:lnSpc>
            </a:pPr>
            <a:r>
              <a:rPr lang="ru-RU" sz="2000" b="1" dirty="0">
                <a:latin typeface="Times New Roman" panose="02020603050405020304" pitchFamily="18" charset="0"/>
                <a:ea typeface="Calibri" panose="020F0502020204030204" pitchFamily="34" charset="0"/>
                <a:cs typeface="Times New Roman" panose="02020603050405020304" pitchFamily="18" charset="0"/>
              </a:rPr>
              <a:t>Проблемы судебной практики в отношении уступки прав требования (дебиторской задолженности) должника: торги или прямой договор</a:t>
            </a:r>
            <a:br>
              <a:rPr lang="ru-RU" sz="1600" dirty="0">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E4026B79-52C4-4F16-9253-8DC9F2AF7A4B}"/>
              </a:ext>
            </a:extLst>
          </p:cNvPr>
          <p:cNvSpPr>
            <a:spLocks noGrp="1"/>
          </p:cNvSpPr>
          <p:nvPr>
            <p:ph idx="1"/>
          </p:nvPr>
        </p:nvSpPr>
        <p:spPr>
          <a:xfrm>
            <a:off x="741218" y="1120140"/>
            <a:ext cx="5004262" cy="5229859"/>
          </a:xfrm>
        </p:spPr>
        <p:txBody>
          <a:bodyPr>
            <a:normAutofit fontScale="62500" lnSpcReduction="20000"/>
          </a:bodyPr>
          <a:lstStyle/>
          <a:p>
            <a:pPr indent="449580" algn="just">
              <a:lnSpc>
                <a:spcPct val="120000"/>
              </a:lnSpc>
              <a:spcBef>
                <a:spcPts val="600"/>
              </a:spcBef>
            </a:pPr>
            <a:r>
              <a:rPr lang="ru-RU" sz="2200" dirty="0">
                <a:effectLst/>
                <a:latin typeface="Times New Roman" panose="02020603050405020304" pitchFamily="18" charset="0"/>
                <a:ea typeface="Times New Roman" panose="02020603050405020304" pitchFamily="18" charset="0"/>
              </a:rPr>
              <a:t>Уступка права требования</a:t>
            </a:r>
          </a:p>
          <a:p>
            <a:pPr indent="0" algn="just">
              <a:lnSpc>
                <a:spcPct val="120000"/>
              </a:lnSpc>
              <a:spcBef>
                <a:spcPts val="600"/>
              </a:spcBef>
              <a:buNone/>
            </a:pPr>
            <a:r>
              <a:rPr lang="ru-RU" sz="2200" dirty="0">
                <a:effectLst/>
                <a:latin typeface="Times New Roman" panose="02020603050405020304" pitchFamily="18" charset="0"/>
                <a:ea typeface="Times New Roman" panose="02020603050405020304" pitchFamily="18" charset="0"/>
              </a:rPr>
              <a:t>п. 5 Статьи 139 «Продажа имущества должника» содержит следующее условие: «Имущество должника, балансовая стоимость которого на последнюю отчетную дату до даты открытия конкурсного производства составляет менее чем сто тысяч рублей, продается в порядке, установленном решением собрания кредиторов или комитета кредиторов.» Следует отметить, что в норме зафиксирован термин имущество, не имущественные права.  </a:t>
            </a:r>
          </a:p>
          <a:p>
            <a:pPr indent="0" algn="just">
              <a:lnSpc>
                <a:spcPct val="120000"/>
              </a:lnSpc>
              <a:spcBef>
                <a:spcPts val="600"/>
              </a:spcBef>
              <a:buNone/>
            </a:pPr>
            <a:r>
              <a:rPr lang="ru-RU" sz="2200" dirty="0">
                <a:effectLst/>
                <a:latin typeface="Times New Roman" panose="02020603050405020304" pitchFamily="18" charset="0"/>
                <a:ea typeface="Times New Roman" panose="02020603050405020304" pitchFamily="18" charset="0"/>
              </a:rPr>
              <a:t>	В данном пункте содержатся три важных условия: </a:t>
            </a:r>
          </a:p>
          <a:p>
            <a:pPr marL="342900" lvl="0" indent="-342900" algn="just">
              <a:lnSpc>
                <a:spcPct val="120000"/>
              </a:lnSpc>
              <a:spcBef>
                <a:spcPts val="600"/>
              </a:spcBef>
              <a:buFont typeface="Symbol" panose="05050102010706020507" pitchFamily="18" charset="2"/>
              <a:buChar char=""/>
            </a:pPr>
            <a:r>
              <a:rPr lang="ru-RU" sz="2200" dirty="0">
                <a:effectLst/>
                <a:latin typeface="Times New Roman" panose="02020603050405020304" pitchFamily="18" charset="0"/>
                <a:ea typeface="Times New Roman" panose="02020603050405020304" pitchFamily="18" charset="0"/>
              </a:rPr>
              <a:t>Стоимость имущества должника определяется в размере балансовой стоимости на последнюю отчетную дату до даты открытия конкурсного производства;</a:t>
            </a:r>
          </a:p>
          <a:p>
            <a:pPr marL="342900" lvl="0" indent="-342900" algn="just">
              <a:lnSpc>
                <a:spcPct val="120000"/>
              </a:lnSpc>
              <a:spcBef>
                <a:spcPts val="600"/>
              </a:spcBef>
              <a:buFont typeface="Symbol" panose="05050102010706020507" pitchFamily="18" charset="2"/>
              <a:buChar char=""/>
            </a:pPr>
            <a:r>
              <a:rPr lang="ru-RU" sz="2200" dirty="0">
                <a:effectLst/>
                <a:latin typeface="Times New Roman" panose="02020603050405020304" pitchFamily="18" charset="0"/>
                <a:ea typeface="Times New Roman" panose="02020603050405020304" pitchFamily="18" charset="0"/>
              </a:rPr>
              <a:t>Величина этой стоимости не должна превышать 100 тыс. руб.; </a:t>
            </a:r>
          </a:p>
          <a:p>
            <a:pPr marL="342900" lvl="0" indent="-342900" algn="just">
              <a:lnSpc>
                <a:spcPct val="120000"/>
              </a:lnSpc>
              <a:spcBef>
                <a:spcPts val="600"/>
              </a:spcBef>
              <a:buFont typeface="Symbol" panose="05050102010706020507" pitchFamily="18" charset="2"/>
              <a:buChar char=""/>
            </a:pPr>
            <a:r>
              <a:rPr lang="ru-RU" sz="2200" dirty="0">
                <a:effectLst/>
                <a:latin typeface="Times New Roman" panose="02020603050405020304" pitchFamily="18" charset="0"/>
                <a:ea typeface="Times New Roman" panose="02020603050405020304" pitchFamily="18" charset="0"/>
              </a:rPr>
              <a:t>При соблюдении двух указанных выше условий продажа может осуществляться в порядке, установленном решением собрания кредиторов или комитета кредиторов.</a:t>
            </a:r>
          </a:p>
          <a:p>
            <a:pPr indent="0" algn="just">
              <a:lnSpc>
                <a:spcPct val="120000"/>
              </a:lnSpc>
              <a:spcBef>
                <a:spcPts val="600"/>
              </a:spcBef>
              <a:buNone/>
            </a:pPr>
            <a:r>
              <a:rPr lang="ru-RU" sz="2200" dirty="0">
                <a:effectLst/>
                <a:latin typeface="Times New Roman" panose="02020603050405020304" pitchFamily="18" charset="0"/>
                <a:ea typeface="Times New Roman" panose="02020603050405020304" pitchFamily="18" charset="0"/>
              </a:rPr>
              <a:t>В отношении любого актива и особенно дебиторской задолженности балансовая стоимость может отличаться от рыночной, как в большую, так и в меньшую стоимость. </a:t>
            </a:r>
          </a:p>
          <a:p>
            <a:pPr indent="0" algn="just">
              <a:lnSpc>
                <a:spcPct val="150000"/>
              </a:lnSpc>
              <a:buNone/>
            </a:pPr>
            <a:endParaRPr lang="ru-RU" sz="1500" dirty="0">
              <a:effectLst/>
              <a:latin typeface="Times New Roman" panose="02020603050405020304" pitchFamily="18" charset="0"/>
              <a:ea typeface="Times New Roman" panose="02020603050405020304" pitchFamily="18" charset="0"/>
            </a:endParaRPr>
          </a:p>
          <a:p>
            <a:pPr marL="0" indent="0" algn="just">
              <a:buNone/>
            </a:pPr>
            <a:endParaRPr lang="ru-RU" sz="1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BD6A06F-A829-4687-8F37-09D1E8B26724}"/>
              </a:ext>
            </a:extLst>
          </p:cNvPr>
          <p:cNvSpPr txBox="1"/>
          <p:nvPr/>
        </p:nvSpPr>
        <p:spPr>
          <a:xfrm>
            <a:off x="5928360" y="1840755"/>
            <a:ext cx="5821680" cy="3785652"/>
          </a:xfrm>
          <a:prstGeom prst="rect">
            <a:avLst/>
          </a:prstGeom>
          <a:noFill/>
          <a:ln cmpd="dbl">
            <a:solidFill>
              <a:srgbClr val="002060"/>
            </a:solidFill>
          </a:ln>
        </p:spPr>
        <p:txBody>
          <a:bodyPr wrap="square">
            <a:spAutoFit/>
          </a:bodyPr>
          <a:lstStyle/>
          <a:p>
            <a:pPr indent="450215" algn="just">
              <a:lnSpc>
                <a:spcPct val="150000"/>
              </a:lnSpc>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Таким образом, судом разрешаются следующие вопросы:</a:t>
            </a:r>
          </a:p>
          <a:p>
            <a:pPr marL="342900" lvl="0" indent="-342900" algn="just">
              <a:lnSpc>
                <a:spcPct val="150000"/>
              </a:lnSpc>
              <a:buFont typeface="Symbol" panose="05050102010706020507" pitchFamily="18" charset="2"/>
              <a:buChar char=""/>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Дебиторская задолженность – это имущественное право или имущество должника?</a:t>
            </a:r>
          </a:p>
          <a:p>
            <a:pPr marL="342900" lvl="0" indent="-342900" algn="just">
              <a:lnSpc>
                <a:spcPct val="150000"/>
              </a:lnSpc>
              <a:buFont typeface="Symbol" panose="05050102010706020507" pitchFamily="18" charset="2"/>
              <a:buChar char=""/>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Иной порядок уступки прав требования, устанавливаемый решением собрания кредиторов или комитетом кредиторов, это какой?</a:t>
            </a:r>
          </a:p>
          <a:p>
            <a:pPr marL="342900" lvl="0" indent="-342900" algn="just">
              <a:lnSpc>
                <a:spcPct val="150000"/>
              </a:lnSpc>
              <a:buFont typeface="Symbol" panose="05050102010706020507" pitchFamily="18" charset="2"/>
              <a:buChar char=""/>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Трактовка стоимости в 100 тыс. руб.: балансовая, рыночная, номинальная?</a:t>
            </a:r>
          </a:p>
          <a:p>
            <a:pPr algn="just"/>
            <a:r>
              <a:rPr lang="ru-RU" sz="1600" dirty="0">
                <a:effectLst/>
                <a:latin typeface="Times New Roman" panose="02020603050405020304" pitchFamily="18" charset="0"/>
                <a:ea typeface="Calibri" panose="020F0502020204030204" pitchFamily="34" charset="0"/>
                <a:cs typeface="Times New Roman" panose="02020603050405020304" pitchFamily="18" charset="0"/>
              </a:rPr>
              <a:t>Судебная практика в отношении уступки прав требования на электронных торгах или по прямым договорам крайне противоречива.</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372321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1150</TotalTime>
  <Words>3398</Words>
  <Application>Microsoft Office PowerPoint</Application>
  <PresentationFormat>Широкоэкранный</PresentationFormat>
  <Paragraphs>181</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Calibri Light</vt:lpstr>
      <vt:lpstr>Symbol</vt:lpstr>
      <vt:lpstr>Times New Roman</vt:lpstr>
      <vt:lpstr>Тема Office</vt:lpstr>
      <vt:lpstr>Правовое регулирование уступки права требования по долговым обязательствам перед должником (дебиторской задолженности) в процедуре банкротства</vt:lpstr>
      <vt:lpstr>Дебиторская задолженность </vt:lpstr>
      <vt:lpstr>Актуальность темы исследования</vt:lpstr>
      <vt:lpstr>Участники процедуры банкротства</vt:lpstr>
      <vt:lpstr>Порядок реализация имущества  и имущественных прав должника в отношении дебиторской задолженности</vt:lpstr>
      <vt:lpstr>Презентация PowerPoint</vt:lpstr>
      <vt:lpstr>Судебная практика по вопросам наполнения конкурсной массы, в том числе за счет дебиторской задолженности, путем проведения инвентаризации и претензионной работы </vt:lpstr>
      <vt:lpstr>Судебная практика по вопросам наполнения конкурсной массы, в том числе за счет дебиторской задолженности, путем проведения инвентаризации и претензионной работы </vt:lpstr>
      <vt:lpstr>Проблемы судебной практики в отношении уступки прав требования (дебиторской задолженности) должника: торги или прямой договор </vt:lpstr>
      <vt:lpstr>Уступка прав требования (Против прямой продажи) </vt:lpstr>
      <vt:lpstr>Уступка прав требования (За прямую продажу)</vt:lpstr>
      <vt:lpstr>Уступка прав требования: за и против</vt:lpstr>
      <vt:lpstr>Особенности банкротства отдельных категорий должников-юридических лиц </vt:lpstr>
      <vt:lpstr>Анализ судебных решений по вопросу сбору данных экспертом для исследования</vt:lpstr>
      <vt:lpstr>Научная новизна исследования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Правовое регулирование уступки права требования по долговым обязательствам перед должником (дебиторской задолженности) в процедуре банкротства</dc:title>
  <dc:creator>Елена Другаченок</dc:creator>
  <cp:lastModifiedBy>Елена Другаченок</cp:lastModifiedBy>
  <cp:revision>10</cp:revision>
  <dcterms:created xsi:type="dcterms:W3CDTF">2022-02-01T13:37:49Z</dcterms:created>
  <dcterms:modified xsi:type="dcterms:W3CDTF">2022-02-02T08:48:05Z</dcterms:modified>
</cp:coreProperties>
</file>