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 bookmarkIdSeed="4">
  <p:sldMasterIdLst>
    <p:sldMasterId id="2147483693" r:id="rId1"/>
  </p:sldMasterIdLst>
  <p:sldIdLst>
    <p:sldId id="256" r:id="rId2"/>
    <p:sldId id="257" r:id="rId3"/>
    <p:sldId id="258" r:id="rId4"/>
    <p:sldId id="265" r:id="rId5"/>
    <p:sldId id="274" r:id="rId6"/>
    <p:sldId id="275" r:id="rId7"/>
    <p:sldId id="272" r:id="rId8"/>
    <p:sldId id="266" r:id="rId9"/>
    <p:sldId id="262" r:id="rId10"/>
    <p:sldId id="268" r:id="rId11"/>
    <p:sldId id="273" r:id="rId12"/>
    <p:sldId id="263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1979B15-A2DD-432A-8F86-73F56779DCC4}">
          <p14:sldIdLst>
            <p14:sldId id="256"/>
            <p14:sldId id="257"/>
            <p14:sldId id="258"/>
            <p14:sldId id="265"/>
            <p14:sldId id="274"/>
            <p14:sldId id="275"/>
            <p14:sldId id="272"/>
            <p14:sldId id="266"/>
            <p14:sldId id="262"/>
            <p14:sldId id="268"/>
            <p14:sldId id="273"/>
            <p14:sldId id="26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651" autoAdjust="0"/>
    <p:restoredTop sz="94660"/>
  </p:normalViewPr>
  <p:slideViewPr>
    <p:cSldViewPr snapToGrid="0">
      <p:cViewPr>
        <p:scale>
          <a:sx n="80" d="100"/>
          <a:sy n="80" d="100"/>
        </p:scale>
        <p:origin x="936" y="1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alen\Downloads\_&#1057;&#1091;&#1076;&#1077;&#1073;&#1085;&#1072;&#1103;%20&#1089;&#1090;&#1072;&#1080;&#1089;&#1090;&#1080;&#1082;&#1072;%20F4-svod_vse_sudy-2020.xlsm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alen\Downloads\_&#1057;&#1091;&#1076;&#1077;&#1073;&#1085;&#1072;&#1103;%20&#1089;&#1090;&#1072;&#1080;&#1089;&#1090;&#1080;&#1082;&#1072;%20F4-svod_vse_sudy-2020.xlsm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alen\Downloads\_&#1057;&#1091;&#1076;&#1077;&#1073;&#1085;&#1072;&#1103;%20&#1089;&#1090;&#1072;&#1080;&#1089;&#1090;&#1080;&#1082;&#1072;%20F4-svod_vse_sudy-2020.xlsm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'[_Судебная стаистика F4-svod_vse_sudy-2020.xlsm]Лист1'!$B$3</c:f>
              <c:strCache>
                <c:ptCount val="1"/>
                <c:pt idx="0">
                  <c:v>№ стр.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'[_Судебная стаистика F4-svod_vse_sudy-2020.xlsm]Лист1'!$A$4:$A$8</c:f>
              <c:strCache>
                <c:ptCount val="4"/>
                <c:pt idx="0">
                  <c:v>Экспертные учреждения Министерства юстиции Российской Федерации</c:v>
                </c:pt>
                <c:pt idx="1">
                  <c:v>Экспертные учреждения Министерства здравоохранения и социального развития Российской Федерации</c:v>
                </c:pt>
                <c:pt idx="2">
                  <c:v>Иные государственные экспертные учреждения</c:v>
                </c:pt>
                <c:pt idx="3">
                  <c:v>Негосударственные экспертные учреждения</c:v>
                </c:pt>
              </c:strCache>
            </c:strRef>
          </c:cat>
          <c:val>
            <c:numRef>
              <c:f>'[_Судебная стаистика F4-svod_vse_sudy-2020.xlsm]Лист1'!$B$4:$B$8</c:f>
            </c:numRef>
          </c:val>
          <c:extLst>
            <c:ext xmlns:c16="http://schemas.microsoft.com/office/drawing/2014/chart" uri="{C3380CC4-5D6E-409C-BE32-E72D297353CC}">
              <c16:uniqueId val="{00000000-47C6-4C88-B886-6D9A8B0CEEFB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'[_Судебная стаистика F4-svod_vse_sudy-2020.xlsm]Лист1'!$B$3</c:f>
              <c:strCache>
                <c:ptCount val="1"/>
                <c:pt idx="0">
                  <c:v>№ стр.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'[_Судебная стаистика F4-svod_vse_sudy-2020.xlsm]Лист1'!$A$4:$A$8</c:f>
              <c:strCache>
                <c:ptCount val="4"/>
                <c:pt idx="0">
                  <c:v>Экспертные учреждения Министерства юстиции Российской Федерации</c:v>
                </c:pt>
                <c:pt idx="1">
                  <c:v>Экспертные учреждения Министерства здравоохранения и социального развития Российской Федерации</c:v>
                </c:pt>
                <c:pt idx="2">
                  <c:v>Иные государственные экспертные учреждения</c:v>
                </c:pt>
                <c:pt idx="3">
                  <c:v>Негосударственные экспертные учреждения</c:v>
                </c:pt>
              </c:strCache>
            </c:strRef>
          </c:cat>
          <c:val>
            <c:numRef>
              <c:f>'[_Судебная стаистика F4-svod_vse_sudy-2020.xlsm]Лист1'!$B$4:$B$8</c:f>
            </c:numRef>
          </c:val>
          <c:extLst>
            <c:ext xmlns:c16="http://schemas.microsoft.com/office/drawing/2014/chart" uri="{C3380CC4-5D6E-409C-BE32-E72D297353CC}">
              <c16:uniqueId val="{00000000-099C-47CE-B8C2-98A9354BDE06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'[_Судебная стаистика F4-svod_vse_sudy-2020.xlsm]Лист1'!$B$3</c:f>
              <c:strCache>
                <c:ptCount val="1"/>
                <c:pt idx="0">
                  <c:v>№ стр.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'[_Судебная стаистика F4-svod_vse_sudy-2020.xlsm]Лист1'!$A$4:$A$8</c:f>
              <c:strCache>
                <c:ptCount val="4"/>
                <c:pt idx="0">
                  <c:v>Экспертные учреждения Министерства юстиции Российской Федерации</c:v>
                </c:pt>
                <c:pt idx="1">
                  <c:v>Экспертные учреждения Министерства здравоохранения и социального развития Российской Федерации</c:v>
                </c:pt>
                <c:pt idx="2">
                  <c:v>Иные государственные экспертные учреждения</c:v>
                </c:pt>
                <c:pt idx="3">
                  <c:v>Негосударственные экспертные учреждения</c:v>
                </c:pt>
              </c:strCache>
            </c:strRef>
          </c:cat>
          <c:val>
            <c:numRef>
              <c:f>'[_Судебная стаистика F4-svod_vse_sudy-2020.xlsm]Лист1'!$B$4:$B$8</c:f>
            </c:numRef>
          </c:val>
          <c:extLst>
            <c:ext xmlns:c16="http://schemas.microsoft.com/office/drawing/2014/chart" uri="{C3380CC4-5D6E-409C-BE32-E72D297353CC}">
              <c16:uniqueId val="{00000000-6B34-4F7A-ADCF-2C1C2C8E2744}"/>
            </c:ext>
          </c:extLst>
        </c:ser>
        <c:ser>
          <c:idx val="1"/>
          <c:order val="1"/>
          <c:tx>
            <c:strRef>
              <c:f>'[_Судебная стаистика F4-svod_vse_sudy-2020.xlsm]Лист1'!$C$3</c:f>
              <c:strCache>
                <c:ptCount val="1"/>
                <c:pt idx="0">
                  <c:v>Всего вынесено постановлений о назначении экспертиз</c:v>
                </c:pt>
              </c:strCache>
            </c:strRef>
          </c:tx>
          <c:dPt>
            <c:idx val="0"/>
            <c:bubble3D val="0"/>
            <c:spPr>
              <a:solidFill>
                <a:schemeClr val="accent2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6B34-4F7A-ADCF-2C1C2C8E2744}"/>
              </c:ext>
            </c:extLst>
          </c:dPt>
          <c:dPt>
            <c:idx val="1"/>
            <c:bubble3D val="0"/>
            <c:spPr>
              <a:solidFill>
                <a:schemeClr val="accent2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6B34-4F7A-ADCF-2C1C2C8E2744}"/>
              </c:ext>
            </c:extLst>
          </c:dPt>
          <c:dPt>
            <c:idx val="2"/>
            <c:bubble3D val="0"/>
            <c:spPr>
              <a:solidFill>
                <a:schemeClr val="accent2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6B34-4F7A-ADCF-2C1C2C8E2744}"/>
              </c:ext>
            </c:extLst>
          </c:dPt>
          <c:dPt>
            <c:idx val="3"/>
            <c:bubble3D val="0"/>
            <c:spPr>
              <a:solidFill>
                <a:schemeClr val="accent2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8-6B34-4F7A-ADCF-2C1C2C8E2744}"/>
              </c:ext>
            </c:extLst>
          </c:dPt>
          <c:dLbls>
            <c:delete val="1"/>
          </c:dLbls>
          <c:cat>
            <c:strRef>
              <c:f>'[_Судебная стаистика F4-svod_vse_sudy-2020.xlsm]Лист1'!$A$4:$A$8</c:f>
              <c:strCache>
                <c:ptCount val="4"/>
                <c:pt idx="0">
                  <c:v>Экспертные учреждения Министерства юстиции Российской Федерации</c:v>
                </c:pt>
                <c:pt idx="1">
                  <c:v>Экспертные учреждения Министерства здравоохранения и социального развития Российской Федерации</c:v>
                </c:pt>
                <c:pt idx="2">
                  <c:v>Иные государственные экспертные учреждения</c:v>
                </c:pt>
                <c:pt idx="3">
                  <c:v>Негосударственные экспертные учреждения</c:v>
                </c:pt>
              </c:strCache>
            </c:strRef>
          </c:cat>
          <c:val>
            <c:numRef>
              <c:f>'[_Судебная стаистика F4-svod_vse_sudy-2020.xlsm]Лист1'!$C$4:$C$8</c:f>
              <c:numCache>
                <c:formatCode>#,##0</c:formatCode>
                <c:ptCount val="4"/>
                <c:pt idx="0">
                  <c:v>16006</c:v>
                </c:pt>
                <c:pt idx="1">
                  <c:v>35706</c:v>
                </c:pt>
                <c:pt idx="2">
                  <c:v>30046</c:v>
                </c:pt>
                <c:pt idx="3">
                  <c:v>130490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6B34-4F7A-ADCF-2C1C2C8E2744}"/>
            </c:ext>
          </c:extLst>
        </c:ser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4" Type="http://schemas.openxmlformats.org/officeDocument/2006/relationships/image" Target="../media/image13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4" Type="http://schemas.openxmlformats.org/officeDocument/2006/relationships/image" Target="../media/image1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C0F7DC3-785A-4097-A0E0-606947AE00AE}" type="doc">
      <dgm:prSet loTypeId="urn:microsoft.com/office/officeart/2005/8/layout/chevron2" loCatId="list" qsTypeId="urn:microsoft.com/office/officeart/2005/8/quickstyle/simple3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050EECFC-7842-4067-9BB5-F1CBAFB72367}">
      <dgm:prSet phldrT="[Текст]" custT="1"/>
      <dgm:spPr/>
      <dgm:t>
        <a:bodyPr/>
        <a:lstStyle/>
        <a:p>
          <a:r>
            <a:rPr lang="ru-RU" sz="20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Цель</a:t>
          </a:r>
          <a:endParaRPr lang="ru-RU" sz="2800" b="1" cap="none" spc="0" dirty="0">
            <a:ln w="0"/>
            <a:solidFill>
              <a:schemeClr val="accent1"/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gm:t>
    </dgm:pt>
    <dgm:pt modelId="{CD8ACF81-632E-4F18-9257-F4033B7F109C}" type="parTrans" cxnId="{72584573-0F62-43A6-A714-22E1B402DF30}">
      <dgm:prSet/>
      <dgm:spPr/>
      <dgm:t>
        <a:bodyPr/>
        <a:lstStyle/>
        <a:p>
          <a:endParaRPr lang="ru-RU"/>
        </a:p>
      </dgm:t>
    </dgm:pt>
    <dgm:pt modelId="{D8BE195D-8474-4CC6-B97E-59FF59BF2F33}" type="sibTrans" cxnId="{72584573-0F62-43A6-A714-22E1B402DF30}">
      <dgm:prSet/>
      <dgm:spPr/>
      <dgm:t>
        <a:bodyPr/>
        <a:lstStyle/>
        <a:p>
          <a:endParaRPr lang="ru-RU"/>
        </a:p>
      </dgm:t>
    </dgm:pt>
    <dgm:pt modelId="{F542F4AF-93FD-441D-A13B-675455B80470}">
      <dgm:prSet phldrT="[Текст]" custT="1"/>
      <dgm:spPr/>
      <dgm:t>
        <a:bodyPr/>
        <a:lstStyle/>
        <a:p>
          <a:pPr>
            <a:buNone/>
          </a:pP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	Определить ключевые критерии компетентности, которые позволят определить компетентность судебного эксперта при производстве финансово экономических экспертиз</a:t>
          </a:r>
          <a:endParaRPr lang="ru-RU" sz="1600" dirty="0"/>
        </a:p>
      </dgm:t>
    </dgm:pt>
    <dgm:pt modelId="{41A79C57-E13D-4914-90BC-EFA1B742F5CE}" type="parTrans" cxnId="{FC518250-E907-481C-99D9-1671E305E62D}">
      <dgm:prSet/>
      <dgm:spPr/>
      <dgm:t>
        <a:bodyPr/>
        <a:lstStyle/>
        <a:p>
          <a:endParaRPr lang="ru-RU"/>
        </a:p>
      </dgm:t>
    </dgm:pt>
    <dgm:pt modelId="{6DCBDF96-4578-4867-BDE7-9D991F6CAF72}" type="sibTrans" cxnId="{FC518250-E907-481C-99D9-1671E305E62D}">
      <dgm:prSet/>
      <dgm:spPr/>
      <dgm:t>
        <a:bodyPr/>
        <a:lstStyle/>
        <a:p>
          <a:endParaRPr lang="ru-RU"/>
        </a:p>
      </dgm:t>
    </dgm:pt>
    <dgm:pt modelId="{562D471B-7545-461B-8040-9CBF82EFBCBE}">
      <dgm:prSet phldrT="[Текст]" custT="1"/>
      <dgm:spPr/>
      <dgm:t>
        <a:bodyPr/>
        <a:lstStyle/>
        <a:p>
          <a:r>
            <a:rPr lang="ru-RU" sz="2000" b="1" kern="1200" cap="none" spc="0" dirty="0">
              <a:ln w="0"/>
              <a:solidFill>
                <a:srgbClr val="465359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rbel" panose="020B0503020204020204" pitchFamily="34" charset="0"/>
              <a:ea typeface="+mn-ea"/>
              <a:cs typeface="+mn-cs"/>
            </a:rPr>
            <a:t>Задачи</a:t>
          </a:r>
        </a:p>
      </dgm:t>
    </dgm:pt>
    <dgm:pt modelId="{AA9BA689-6FE2-4B75-9153-47A3BC5AA369}" type="parTrans" cxnId="{B181E614-E44F-46B7-85F2-3E5A6E02C3A5}">
      <dgm:prSet/>
      <dgm:spPr/>
      <dgm:t>
        <a:bodyPr/>
        <a:lstStyle/>
        <a:p>
          <a:endParaRPr lang="ru-RU"/>
        </a:p>
      </dgm:t>
    </dgm:pt>
    <dgm:pt modelId="{8AFD24FD-41E2-4A02-9B77-75B32BE8D0EC}" type="sibTrans" cxnId="{B181E614-E44F-46B7-85F2-3E5A6E02C3A5}">
      <dgm:prSet/>
      <dgm:spPr/>
      <dgm:t>
        <a:bodyPr/>
        <a:lstStyle/>
        <a:p>
          <a:endParaRPr lang="ru-RU"/>
        </a:p>
      </dgm:t>
    </dgm:pt>
    <dgm:pt modelId="{EB971308-1C8C-4832-981D-FFCEFC0F3952}">
      <dgm:prSet phldrT="[Текст]" custT="1"/>
      <dgm:spPr/>
      <dgm:t>
        <a:bodyPr/>
        <a:lstStyle/>
        <a:p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Изучить существующие модели компетенции судебного эксперта</a:t>
          </a:r>
          <a:endParaRPr lang="ru-RU" sz="1600" dirty="0"/>
        </a:p>
      </dgm:t>
    </dgm:pt>
    <dgm:pt modelId="{995145CE-07DD-41CA-8DFC-BD36B41C9BA3}" type="parTrans" cxnId="{64B5E279-164A-4926-8E2E-3C8F16B9158E}">
      <dgm:prSet/>
      <dgm:spPr/>
      <dgm:t>
        <a:bodyPr/>
        <a:lstStyle/>
        <a:p>
          <a:endParaRPr lang="ru-RU"/>
        </a:p>
      </dgm:t>
    </dgm:pt>
    <dgm:pt modelId="{54A6FCD0-BB7A-4FB4-A7DC-8F03F986A64F}" type="sibTrans" cxnId="{64B5E279-164A-4926-8E2E-3C8F16B9158E}">
      <dgm:prSet/>
      <dgm:spPr/>
      <dgm:t>
        <a:bodyPr/>
        <a:lstStyle/>
        <a:p>
          <a:endParaRPr lang="ru-RU"/>
        </a:p>
      </dgm:t>
    </dgm:pt>
    <dgm:pt modelId="{9A92062D-66C9-4E7B-A3DF-8FC3FB8517A4}">
      <dgm:prSet phldrT="[Текст]" custT="1"/>
      <dgm:spPr/>
      <dgm:t>
        <a:bodyPr/>
        <a:lstStyle/>
        <a:p>
          <a:r>
            <a:rPr lang="ru-RU" sz="2000" b="1" kern="1200" cap="none" spc="0" dirty="0">
              <a:ln w="0"/>
              <a:solidFill>
                <a:srgbClr val="465359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rbel" panose="020B0503020204020204" pitchFamily="34" charset="0"/>
              <a:ea typeface="+mn-ea"/>
              <a:cs typeface="+mn-cs"/>
            </a:rPr>
            <a:t>Объект</a:t>
          </a:r>
        </a:p>
      </dgm:t>
    </dgm:pt>
    <dgm:pt modelId="{E0B2E920-0A6A-4A84-A518-81B9DF9043B1}" type="parTrans" cxnId="{DCD932EE-3946-4672-90C1-0C2B43CFC31C}">
      <dgm:prSet/>
      <dgm:spPr/>
      <dgm:t>
        <a:bodyPr/>
        <a:lstStyle/>
        <a:p>
          <a:endParaRPr lang="ru-RU"/>
        </a:p>
      </dgm:t>
    </dgm:pt>
    <dgm:pt modelId="{9DF09A91-FECE-4AED-A43A-9CDA5231595B}" type="sibTrans" cxnId="{DCD932EE-3946-4672-90C1-0C2B43CFC31C}">
      <dgm:prSet/>
      <dgm:spPr/>
      <dgm:t>
        <a:bodyPr/>
        <a:lstStyle/>
        <a:p>
          <a:endParaRPr lang="ru-RU"/>
        </a:p>
      </dgm:t>
    </dgm:pt>
    <dgm:pt modelId="{9AC7E871-5690-4771-AE88-07DC90BD3749}">
      <dgm:prSet phldrT="[Текст]" custT="1"/>
      <dgm:spPr/>
      <dgm:t>
        <a:bodyPr/>
        <a:lstStyle/>
        <a:p>
          <a:pPr>
            <a:buNone/>
          </a:pP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	Общественные отношения возникающие в процессе деятельности эксперта при производстве финансово–экономической экспертизы</a:t>
          </a:r>
          <a:endParaRPr lang="ru-RU" sz="1600" dirty="0"/>
        </a:p>
      </dgm:t>
    </dgm:pt>
    <dgm:pt modelId="{30C5F09F-F37D-4043-B683-56F91C473528}" type="parTrans" cxnId="{75A357BA-D434-4EE6-B665-99493CF789A3}">
      <dgm:prSet/>
      <dgm:spPr/>
      <dgm:t>
        <a:bodyPr/>
        <a:lstStyle/>
        <a:p>
          <a:endParaRPr lang="ru-RU"/>
        </a:p>
      </dgm:t>
    </dgm:pt>
    <dgm:pt modelId="{52BEDA73-9EAE-414F-8D9E-1A0F52B244BD}" type="sibTrans" cxnId="{75A357BA-D434-4EE6-B665-99493CF789A3}">
      <dgm:prSet/>
      <dgm:spPr/>
      <dgm:t>
        <a:bodyPr/>
        <a:lstStyle/>
        <a:p>
          <a:endParaRPr lang="ru-RU"/>
        </a:p>
      </dgm:t>
    </dgm:pt>
    <dgm:pt modelId="{7DB92764-2716-48FA-8175-E09EC73DAF21}">
      <dgm:prSet custT="1"/>
      <dgm:spPr/>
      <dgm:t>
        <a:bodyPr/>
        <a:lstStyle/>
        <a:p>
          <a:r>
            <a:rPr lang="ru-RU" sz="2000" b="1" kern="1200" cap="none" spc="0" dirty="0">
              <a:ln w="0"/>
              <a:solidFill>
                <a:srgbClr val="465359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rbel" panose="020B0503020204020204" pitchFamily="34" charset="0"/>
              <a:ea typeface="+mn-ea"/>
              <a:cs typeface="+mn-cs"/>
            </a:rPr>
            <a:t>Предмет</a:t>
          </a:r>
        </a:p>
      </dgm:t>
    </dgm:pt>
    <dgm:pt modelId="{F9B2B7EA-611D-4AD3-AA22-A3823C5C6EB8}" type="parTrans" cxnId="{C2394FC6-2DCD-448D-B11A-FD0B61006A88}">
      <dgm:prSet/>
      <dgm:spPr/>
      <dgm:t>
        <a:bodyPr/>
        <a:lstStyle/>
        <a:p>
          <a:endParaRPr lang="ru-RU"/>
        </a:p>
      </dgm:t>
    </dgm:pt>
    <dgm:pt modelId="{F58A6CE8-4611-4025-A84F-287A34A5623F}" type="sibTrans" cxnId="{C2394FC6-2DCD-448D-B11A-FD0B61006A88}">
      <dgm:prSet/>
      <dgm:spPr/>
      <dgm:t>
        <a:bodyPr/>
        <a:lstStyle/>
        <a:p>
          <a:endParaRPr lang="ru-RU"/>
        </a:p>
      </dgm:t>
    </dgm:pt>
    <dgm:pt modelId="{610ECCDA-AC13-4907-B816-E7FEC6591987}">
      <dgm:prSet custT="1"/>
      <dgm:spPr/>
      <dgm:t>
        <a:bodyPr/>
        <a:lstStyle/>
        <a:p>
          <a:pPr>
            <a:buNone/>
          </a:pP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	Нормы права, регулирующие системы оценки компетентности судебных экспертов при производстве финансово–экономических экспертиз в Российской Федерации</a:t>
          </a:r>
          <a:endParaRPr lang="ru-RU" sz="1600" dirty="0"/>
        </a:p>
      </dgm:t>
    </dgm:pt>
    <dgm:pt modelId="{27036077-BE49-4422-8287-9044DD193035}" type="parTrans" cxnId="{6AB48AD3-C927-46D1-8C76-8BBC6E17E4B1}">
      <dgm:prSet/>
      <dgm:spPr/>
      <dgm:t>
        <a:bodyPr/>
        <a:lstStyle/>
        <a:p>
          <a:endParaRPr lang="ru-RU"/>
        </a:p>
      </dgm:t>
    </dgm:pt>
    <dgm:pt modelId="{10E663E8-A461-46AF-A4A5-BF06BA2AB703}" type="sibTrans" cxnId="{6AB48AD3-C927-46D1-8C76-8BBC6E17E4B1}">
      <dgm:prSet/>
      <dgm:spPr/>
      <dgm:t>
        <a:bodyPr/>
        <a:lstStyle/>
        <a:p>
          <a:endParaRPr lang="ru-RU"/>
        </a:p>
      </dgm:t>
    </dgm:pt>
    <dgm:pt modelId="{1F0A72FC-4A4F-4C96-9AC6-DB1F3E1FC61D}">
      <dgm:prSet custT="1"/>
      <dgm:spPr/>
      <dgm:t>
        <a:bodyPr/>
        <a:lstStyle/>
        <a:p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Изучить судебную практику и провести анализ содержания компетентности, устанавливающих квалификационные требования к судебным экспертам</a:t>
          </a:r>
        </a:p>
      </dgm:t>
    </dgm:pt>
    <dgm:pt modelId="{C10E481F-13BC-4178-A7A5-ED7FCE53787E}" type="parTrans" cxnId="{35C6A0BC-2045-4822-80B4-FC76D2D55F7F}">
      <dgm:prSet/>
      <dgm:spPr/>
      <dgm:t>
        <a:bodyPr/>
        <a:lstStyle/>
        <a:p>
          <a:endParaRPr lang="ru-RU"/>
        </a:p>
      </dgm:t>
    </dgm:pt>
    <dgm:pt modelId="{C0076593-A6C8-4C3E-A1D3-58FABAB4F5F0}" type="sibTrans" cxnId="{35C6A0BC-2045-4822-80B4-FC76D2D55F7F}">
      <dgm:prSet/>
      <dgm:spPr/>
      <dgm:t>
        <a:bodyPr/>
        <a:lstStyle/>
        <a:p>
          <a:endParaRPr lang="ru-RU"/>
        </a:p>
      </dgm:t>
    </dgm:pt>
    <dgm:pt modelId="{1C936B51-8C5D-4878-B6CB-2D41AF4B0E58}">
      <dgm:prSet custT="1"/>
      <dgm:spPr/>
      <dgm:t>
        <a:bodyPr/>
        <a:lstStyle/>
        <a:p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Разработать структуру и содержание информационной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профессиограммы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судебного эксперта- экономиста при  производстве финансово–экономических экспертиз</a:t>
          </a:r>
        </a:p>
      </dgm:t>
    </dgm:pt>
    <dgm:pt modelId="{2DA044ED-788C-401C-967D-2558F7089CBC}" type="parTrans" cxnId="{08CB55CB-55B9-4B2F-B45F-6C5F2DD72185}">
      <dgm:prSet/>
      <dgm:spPr/>
      <dgm:t>
        <a:bodyPr/>
        <a:lstStyle/>
        <a:p>
          <a:endParaRPr lang="ru-RU"/>
        </a:p>
      </dgm:t>
    </dgm:pt>
    <dgm:pt modelId="{59AD526C-8319-45C3-8E61-E75335986FDF}" type="sibTrans" cxnId="{08CB55CB-55B9-4B2F-B45F-6C5F2DD72185}">
      <dgm:prSet/>
      <dgm:spPr/>
      <dgm:t>
        <a:bodyPr/>
        <a:lstStyle/>
        <a:p>
          <a:endParaRPr lang="ru-RU"/>
        </a:p>
      </dgm:t>
    </dgm:pt>
    <dgm:pt modelId="{FB7EE742-714B-4C87-B5D7-7A4631F75BDA}">
      <dgm:prSet custT="1"/>
      <dgm:spPr/>
      <dgm:t>
        <a:bodyPr/>
        <a:lstStyle/>
        <a:p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Выработать предложения по совершенствованию законодательства</a:t>
          </a:r>
        </a:p>
      </dgm:t>
    </dgm:pt>
    <dgm:pt modelId="{7B933551-4A3A-47BB-A20C-AE799F59D118}" type="parTrans" cxnId="{738CDAB9-141E-4A95-BCCD-C002230F0986}">
      <dgm:prSet/>
      <dgm:spPr/>
      <dgm:t>
        <a:bodyPr/>
        <a:lstStyle/>
        <a:p>
          <a:endParaRPr lang="ru-RU"/>
        </a:p>
      </dgm:t>
    </dgm:pt>
    <dgm:pt modelId="{350DFB93-7B08-4601-93DA-0E0A2DBA270C}" type="sibTrans" cxnId="{738CDAB9-141E-4A95-BCCD-C002230F0986}">
      <dgm:prSet/>
      <dgm:spPr/>
      <dgm:t>
        <a:bodyPr/>
        <a:lstStyle/>
        <a:p>
          <a:endParaRPr lang="ru-RU"/>
        </a:p>
      </dgm:t>
    </dgm:pt>
    <dgm:pt modelId="{73B92230-3BCE-4FAB-926D-8A74071E7EDA}" type="pres">
      <dgm:prSet presAssocID="{6C0F7DC3-785A-4097-A0E0-606947AE00AE}" presName="linearFlow" presStyleCnt="0">
        <dgm:presLayoutVars>
          <dgm:dir/>
          <dgm:animLvl val="lvl"/>
          <dgm:resizeHandles val="exact"/>
        </dgm:presLayoutVars>
      </dgm:prSet>
      <dgm:spPr/>
    </dgm:pt>
    <dgm:pt modelId="{B0198501-24D4-4560-BBD9-4AA654EE0268}" type="pres">
      <dgm:prSet presAssocID="{050EECFC-7842-4067-9BB5-F1CBAFB72367}" presName="composite" presStyleCnt="0"/>
      <dgm:spPr/>
    </dgm:pt>
    <dgm:pt modelId="{34C2B38A-8C73-4BDD-A33A-C579BCF60B6D}" type="pres">
      <dgm:prSet presAssocID="{050EECFC-7842-4067-9BB5-F1CBAFB72367}" presName="parentText" presStyleLbl="alignNode1" presStyleIdx="0" presStyleCnt="4" custLinFactNeighborX="-934" custLinFactNeighborY="-2616">
        <dgm:presLayoutVars>
          <dgm:chMax val="1"/>
          <dgm:bulletEnabled val="1"/>
        </dgm:presLayoutVars>
      </dgm:prSet>
      <dgm:spPr/>
    </dgm:pt>
    <dgm:pt modelId="{7E8EE4FC-6E55-46B1-9073-B5A04A00F213}" type="pres">
      <dgm:prSet presAssocID="{050EECFC-7842-4067-9BB5-F1CBAFB72367}" presName="descendantText" presStyleLbl="alignAcc1" presStyleIdx="0" presStyleCnt="4" custLinFactNeighborX="-293" custLinFactNeighborY="-251">
        <dgm:presLayoutVars>
          <dgm:bulletEnabled val="1"/>
        </dgm:presLayoutVars>
      </dgm:prSet>
      <dgm:spPr/>
    </dgm:pt>
    <dgm:pt modelId="{92C08EB7-FCC5-4992-8C70-B66F549A8B1A}" type="pres">
      <dgm:prSet presAssocID="{D8BE195D-8474-4CC6-B97E-59FF59BF2F33}" presName="sp" presStyleCnt="0"/>
      <dgm:spPr/>
    </dgm:pt>
    <dgm:pt modelId="{E589968E-97C6-4619-AD34-205EE5321E8C}" type="pres">
      <dgm:prSet presAssocID="{562D471B-7545-461B-8040-9CBF82EFBCBE}" presName="composite" presStyleCnt="0"/>
      <dgm:spPr/>
    </dgm:pt>
    <dgm:pt modelId="{47D2455B-7451-4C02-AD61-7E62C8990E40}" type="pres">
      <dgm:prSet presAssocID="{562D471B-7545-461B-8040-9CBF82EFBCBE}" presName="parentText" presStyleLbl="alignNode1" presStyleIdx="1" presStyleCnt="4" custScaleY="128788">
        <dgm:presLayoutVars>
          <dgm:chMax val="1"/>
          <dgm:bulletEnabled val="1"/>
        </dgm:presLayoutVars>
      </dgm:prSet>
      <dgm:spPr/>
    </dgm:pt>
    <dgm:pt modelId="{19B78A6B-A64C-40E2-9389-C6600644379B}" type="pres">
      <dgm:prSet presAssocID="{562D471B-7545-461B-8040-9CBF82EFBCBE}" presName="descendantText" presStyleLbl="alignAcc1" presStyleIdx="1" presStyleCnt="4" custScaleY="151214">
        <dgm:presLayoutVars>
          <dgm:bulletEnabled val="1"/>
        </dgm:presLayoutVars>
      </dgm:prSet>
      <dgm:spPr/>
    </dgm:pt>
    <dgm:pt modelId="{AD2ED411-6599-462D-94D9-95B03B3770EE}" type="pres">
      <dgm:prSet presAssocID="{8AFD24FD-41E2-4A02-9B77-75B32BE8D0EC}" presName="sp" presStyleCnt="0"/>
      <dgm:spPr/>
    </dgm:pt>
    <dgm:pt modelId="{B22F8B22-F95E-4D69-86B5-C614BD7C1DDD}" type="pres">
      <dgm:prSet presAssocID="{9A92062D-66C9-4E7B-A3DF-8FC3FB8517A4}" presName="composite" presStyleCnt="0"/>
      <dgm:spPr/>
    </dgm:pt>
    <dgm:pt modelId="{9C100717-5CFF-4968-AF61-7075AC57F00F}" type="pres">
      <dgm:prSet presAssocID="{9A92062D-66C9-4E7B-A3DF-8FC3FB8517A4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CC26C6D6-5C79-425D-8ACC-0ABA374B214E}" type="pres">
      <dgm:prSet presAssocID="{9A92062D-66C9-4E7B-A3DF-8FC3FB8517A4}" presName="descendantText" presStyleLbl="alignAcc1" presStyleIdx="2" presStyleCnt="4" custLinFactNeighborX="0">
        <dgm:presLayoutVars>
          <dgm:bulletEnabled val="1"/>
        </dgm:presLayoutVars>
      </dgm:prSet>
      <dgm:spPr/>
    </dgm:pt>
    <dgm:pt modelId="{B69618A1-B6B2-4E37-A498-78342673283A}" type="pres">
      <dgm:prSet presAssocID="{9DF09A91-FECE-4AED-A43A-9CDA5231595B}" presName="sp" presStyleCnt="0"/>
      <dgm:spPr/>
    </dgm:pt>
    <dgm:pt modelId="{AF4612EC-289D-4F57-986C-891BCF29C9BB}" type="pres">
      <dgm:prSet presAssocID="{7DB92764-2716-48FA-8175-E09EC73DAF21}" presName="composite" presStyleCnt="0"/>
      <dgm:spPr/>
    </dgm:pt>
    <dgm:pt modelId="{FEAF7A32-3262-41AB-A85A-D49EE836DFB5}" type="pres">
      <dgm:prSet presAssocID="{7DB92764-2716-48FA-8175-E09EC73DAF21}" presName="parentText" presStyleLbl="alignNode1" presStyleIdx="3" presStyleCnt="4" custLinFactNeighborY="0">
        <dgm:presLayoutVars>
          <dgm:chMax val="1"/>
          <dgm:bulletEnabled val="1"/>
        </dgm:presLayoutVars>
      </dgm:prSet>
      <dgm:spPr/>
    </dgm:pt>
    <dgm:pt modelId="{BB6195FA-9EEF-4AAE-B1A7-91713BA05ED1}" type="pres">
      <dgm:prSet presAssocID="{7DB92764-2716-48FA-8175-E09EC73DAF21}" presName="descendantText" presStyleLbl="alignAcc1" presStyleIdx="3" presStyleCnt="4">
        <dgm:presLayoutVars>
          <dgm:bulletEnabled val="1"/>
        </dgm:presLayoutVars>
      </dgm:prSet>
      <dgm:spPr/>
    </dgm:pt>
  </dgm:ptLst>
  <dgm:cxnLst>
    <dgm:cxn modelId="{B5E85006-FD5A-42B8-998F-1D12A7364114}" type="presOf" srcId="{562D471B-7545-461B-8040-9CBF82EFBCBE}" destId="{47D2455B-7451-4C02-AD61-7E62C8990E40}" srcOrd="0" destOrd="0" presId="urn:microsoft.com/office/officeart/2005/8/layout/chevron2"/>
    <dgm:cxn modelId="{B838840C-5850-4822-A53B-9B6B1F9588D3}" type="presOf" srcId="{6C0F7DC3-785A-4097-A0E0-606947AE00AE}" destId="{73B92230-3BCE-4FAB-926D-8A74071E7EDA}" srcOrd="0" destOrd="0" presId="urn:microsoft.com/office/officeart/2005/8/layout/chevron2"/>
    <dgm:cxn modelId="{2FF4C20D-F557-4336-81D0-0F8332F536D2}" type="presOf" srcId="{610ECCDA-AC13-4907-B816-E7FEC6591987}" destId="{BB6195FA-9EEF-4AAE-B1A7-91713BA05ED1}" srcOrd="0" destOrd="0" presId="urn:microsoft.com/office/officeart/2005/8/layout/chevron2"/>
    <dgm:cxn modelId="{BE29F20E-4F36-4B22-A983-97FC3EFB892F}" type="presOf" srcId="{1F0A72FC-4A4F-4C96-9AC6-DB1F3E1FC61D}" destId="{19B78A6B-A64C-40E2-9389-C6600644379B}" srcOrd="0" destOrd="1" presId="urn:microsoft.com/office/officeart/2005/8/layout/chevron2"/>
    <dgm:cxn modelId="{B181E614-E44F-46B7-85F2-3E5A6E02C3A5}" srcId="{6C0F7DC3-785A-4097-A0E0-606947AE00AE}" destId="{562D471B-7545-461B-8040-9CBF82EFBCBE}" srcOrd="1" destOrd="0" parTransId="{AA9BA689-6FE2-4B75-9153-47A3BC5AA369}" sibTransId="{8AFD24FD-41E2-4A02-9B77-75B32BE8D0EC}"/>
    <dgm:cxn modelId="{BEDF4A6C-7C72-4113-BF8C-708D03228764}" type="presOf" srcId="{7DB92764-2716-48FA-8175-E09EC73DAF21}" destId="{FEAF7A32-3262-41AB-A85A-D49EE836DFB5}" srcOrd="0" destOrd="0" presId="urn:microsoft.com/office/officeart/2005/8/layout/chevron2"/>
    <dgm:cxn modelId="{FC518250-E907-481C-99D9-1671E305E62D}" srcId="{050EECFC-7842-4067-9BB5-F1CBAFB72367}" destId="{F542F4AF-93FD-441D-A13B-675455B80470}" srcOrd="0" destOrd="0" parTransId="{41A79C57-E13D-4914-90BC-EFA1B742F5CE}" sibTransId="{6DCBDF96-4578-4867-BDE7-9D991F6CAF72}"/>
    <dgm:cxn modelId="{72584573-0F62-43A6-A714-22E1B402DF30}" srcId="{6C0F7DC3-785A-4097-A0E0-606947AE00AE}" destId="{050EECFC-7842-4067-9BB5-F1CBAFB72367}" srcOrd="0" destOrd="0" parTransId="{CD8ACF81-632E-4F18-9257-F4033B7F109C}" sibTransId="{D8BE195D-8474-4CC6-B97E-59FF59BF2F33}"/>
    <dgm:cxn modelId="{BDE5A554-78ED-4BD7-A22C-E0253044D754}" type="presOf" srcId="{1C936B51-8C5D-4878-B6CB-2D41AF4B0E58}" destId="{19B78A6B-A64C-40E2-9389-C6600644379B}" srcOrd="0" destOrd="2" presId="urn:microsoft.com/office/officeart/2005/8/layout/chevron2"/>
    <dgm:cxn modelId="{64B5E279-164A-4926-8E2E-3C8F16B9158E}" srcId="{562D471B-7545-461B-8040-9CBF82EFBCBE}" destId="{EB971308-1C8C-4832-981D-FFCEFC0F3952}" srcOrd="0" destOrd="0" parTransId="{995145CE-07DD-41CA-8DFC-BD36B41C9BA3}" sibTransId="{54A6FCD0-BB7A-4FB4-A7DC-8F03F986A64F}"/>
    <dgm:cxn modelId="{137A0382-734D-4C12-B69D-BF2A79CED6E1}" type="presOf" srcId="{9A92062D-66C9-4E7B-A3DF-8FC3FB8517A4}" destId="{9C100717-5CFF-4968-AF61-7075AC57F00F}" srcOrd="0" destOrd="0" presId="urn:microsoft.com/office/officeart/2005/8/layout/chevron2"/>
    <dgm:cxn modelId="{738CDAB9-141E-4A95-BCCD-C002230F0986}" srcId="{562D471B-7545-461B-8040-9CBF82EFBCBE}" destId="{FB7EE742-714B-4C87-B5D7-7A4631F75BDA}" srcOrd="3" destOrd="0" parTransId="{7B933551-4A3A-47BB-A20C-AE799F59D118}" sibTransId="{350DFB93-7B08-4601-93DA-0E0A2DBA270C}"/>
    <dgm:cxn modelId="{75A357BA-D434-4EE6-B665-99493CF789A3}" srcId="{9A92062D-66C9-4E7B-A3DF-8FC3FB8517A4}" destId="{9AC7E871-5690-4771-AE88-07DC90BD3749}" srcOrd="0" destOrd="0" parTransId="{30C5F09F-F37D-4043-B683-56F91C473528}" sibTransId="{52BEDA73-9EAE-414F-8D9E-1A0F52B244BD}"/>
    <dgm:cxn modelId="{35C6A0BC-2045-4822-80B4-FC76D2D55F7F}" srcId="{562D471B-7545-461B-8040-9CBF82EFBCBE}" destId="{1F0A72FC-4A4F-4C96-9AC6-DB1F3E1FC61D}" srcOrd="1" destOrd="0" parTransId="{C10E481F-13BC-4178-A7A5-ED7FCE53787E}" sibTransId="{C0076593-A6C8-4C3E-A1D3-58FABAB4F5F0}"/>
    <dgm:cxn modelId="{C2394FC6-2DCD-448D-B11A-FD0B61006A88}" srcId="{6C0F7DC3-785A-4097-A0E0-606947AE00AE}" destId="{7DB92764-2716-48FA-8175-E09EC73DAF21}" srcOrd="3" destOrd="0" parTransId="{F9B2B7EA-611D-4AD3-AA22-A3823C5C6EB8}" sibTransId="{F58A6CE8-4611-4025-A84F-287A34A5623F}"/>
    <dgm:cxn modelId="{08CB55CB-55B9-4B2F-B45F-6C5F2DD72185}" srcId="{562D471B-7545-461B-8040-9CBF82EFBCBE}" destId="{1C936B51-8C5D-4878-B6CB-2D41AF4B0E58}" srcOrd="2" destOrd="0" parTransId="{2DA044ED-788C-401C-967D-2558F7089CBC}" sibTransId="{59AD526C-8319-45C3-8E61-E75335986FDF}"/>
    <dgm:cxn modelId="{128204CC-BACB-45C7-9CBF-F2306C42C6D2}" type="presOf" srcId="{F542F4AF-93FD-441D-A13B-675455B80470}" destId="{7E8EE4FC-6E55-46B1-9073-B5A04A00F213}" srcOrd="0" destOrd="0" presId="urn:microsoft.com/office/officeart/2005/8/layout/chevron2"/>
    <dgm:cxn modelId="{99DA38CD-6CA0-4714-A9A5-A066F790ED26}" type="presOf" srcId="{FB7EE742-714B-4C87-B5D7-7A4631F75BDA}" destId="{19B78A6B-A64C-40E2-9389-C6600644379B}" srcOrd="0" destOrd="3" presId="urn:microsoft.com/office/officeart/2005/8/layout/chevron2"/>
    <dgm:cxn modelId="{B0391ED0-8E92-40A4-A1D1-68BD787E5A2D}" type="presOf" srcId="{9AC7E871-5690-4771-AE88-07DC90BD3749}" destId="{CC26C6D6-5C79-425D-8ACC-0ABA374B214E}" srcOrd="0" destOrd="0" presId="urn:microsoft.com/office/officeart/2005/8/layout/chevron2"/>
    <dgm:cxn modelId="{6E7AEDD2-A578-4F6E-B653-C20E481D4146}" type="presOf" srcId="{050EECFC-7842-4067-9BB5-F1CBAFB72367}" destId="{34C2B38A-8C73-4BDD-A33A-C579BCF60B6D}" srcOrd="0" destOrd="0" presId="urn:microsoft.com/office/officeart/2005/8/layout/chevron2"/>
    <dgm:cxn modelId="{C2A82DD3-4F3E-401D-B6DE-8CE984C5788C}" type="presOf" srcId="{EB971308-1C8C-4832-981D-FFCEFC0F3952}" destId="{19B78A6B-A64C-40E2-9389-C6600644379B}" srcOrd="0" destOrd="0" presId="urn:microsoft.com/office/officeart/2005/8/layout/chevron2"/>
    <dgm:cxn modelId="{6AB48AD3-C927-46D1-8C76-8BBC6E17E4B1}" srcId="{7DB92764-2716-48FA-8175-E09EC73DAF21}" destId="{610ECCDA-AC13-4907-B816-E7FEC6591987}" srcOrd="0" destOrd="0" parTransId="{27036077-BE49-4422-8287-9044DD193035}" sibTransId="{10E663E8-A461-46AF-A4A5-BF06BA2AB703}"/>
    <dgm:cxn modelId="{DCD932EE-3946-4672-90C1-0C2B43CFC31C}" srcId="{6C0F7DC3-785A-4097-A0E0-606947AE00AE}" destId="{9A92062D-66C9-4E7B-A3DF-8FC3FB8517A4}" srcOrd="2" destOrd="0" parTransId="{E0B2E920-0A6A-4A84-A518-81B9DF9043B1}" sibTransId="{9DF09A91-FECE-4AED-A43A-9CDA5231595B}"/>
    <dgm:cxn modelId="{E172F04F-05D3-4B43-A429-B5D1046152E4}" type="presParOf" srcId="{73B92230-3BCE-4FAB-926D-8A74071E7EDA}" destId="{B0198501-24D4-4560-BBD9-4AA654EE0268}" srcOrd="0" destOrd="0" presId="urn:microsoft.com/office/officeart/2005/8/layout/chevron2"/>
    <dgm:cxn modelId="{B1145340-D8A4-490F-BBE0-9E79426CDD1C}" type="presParOf" srcId="{B0198501-24D4-4560-BBD9-4AA654EE0268}" destId="{34C2B38A-8C73-4BDD-A33A-C579BCF60B6D}" srcOrd="0" destOrd="0" presId="urn:microsoft.com/office/officeart/2005/8/layout/chevron2"/>
    <dgm:cxn modelId="{E0AE2F1D-D4D5-4FEB-A56F-82F2F4110289}" type="presParOf" srcId="{B0198501-24D4-4560-BBD9-4AA654EE0268}" destId="{7E8EE4FC-6E55-46B1-9073-B5A04A00F213}" srcOrd="1" destOrd="0" presId="urn:microsoft.com/office/officeart/2005/8/layout/chevron2"/>
    <dgm:cxn modelId="{47869974-0E6A-4FDC-A5DB-756EEAB91C68}" type="presParOf" srcId="{73B92230-3BCE-4FAB-926D-8A74071E7EDA}" destId="{92C08EB7-FCC5-4992-8C70-B66F549A8B1A}" srcOrd="1" destOrd="0" presId="urn:microsoft.com/office/officeart/2005/8/layout/chevron2"/>
    <dgm:cxn modelId="{3FCD58B2-447E-48DB-ABBF-B29154C5EF08}" type="presParOf" srcId="{73B92230-3BCE-4FAB-926D-8A74071E7EDA}" destId="{E589968E-97C6-4619-AD34-205EE5321E8C}" srcOrd="2" destOrd="0" presId="urn:microsoft.com/office/officeart/2005/8/layout/chevron2"/>
    <dgm:cxn modelId="{485D60CA-BA3C-48F2-B054-71BC50E1569B}" type="presParOf" srcId="{E589968E-97C6-4619-AD34-205EE5321E8C}" destId="{47D2455B-7451-4C02-AD61-7E62C8990E40}" srcOrd="0" destOrd="0" presId="urn:microsoft.com/office/officeart/2005/8/layout/chevron2"/>
    <dgm:cxn modelId="{D9AB6C70-53E9-4B91-981A-EA16B289902B}" type="presParOf" srcId="{E589968E-97C6-4619-AD34-205EE5321E8C}" destId="{19B78A6B-A64C-40E2-9389-C6600644379B}" srcOrd="1" destOrd="0" presId="urn:microsoft.com/office/officeart/2005/8/layout/chevron2"/>
    <dgm:cxn modelId="{2518EE69-2202-428B-BF77-0D46E47CB7C8}" type="presParOf" srcId="{73B92230-3BCE-4FAB-926D-8A74071E7EDA}" destId="{AD2ED411-6599-462D-94D9-95B03B3770EE}" srcOrd="3" destOrd="0" presId="urn:microsoft.com/office/officeart/2005/8/layout/chevron2"/>
    <dgm:cxn modelId="{AE4AE65A-60D2-4075-A13F-EF06B26B4F42}" type="presParOf" srcId="{73B92230-3BCE-4FAB-926D-8A74071E7EDA}" destId="{B22F8B22-F95E-4D69-86B5-C614BD7C1DDD}" srcOrd="4" destOrd="0" presId="urn:microsoft.com/office/officeart/2005/8/layout/chevron2"/>
    <dgm:cxn modelId="{369AC489-7DB9-4335-A597-92880DEF1F42}" type="presParOf" srcId="{B22F8B22-F95E-4D69-86B5-C614BD7C1DDD}" destId="{9C100717-5CFF-4968-AF61-7075AC57F00F}" srcOrd="0" destOrd="0" presId="urn:microsoft.com/office/officeart/2005/8/layout/chevron2"/>
    <dgm:cxn modelId="{EE063B93-658A-4DAB-8155-57B185903467}" type="presParOf" srcId="{B22F8B22-F95E-4D69-86B5-C614BD7C1DDD}" destId="{CC26C6D6-5C79-425D-8ACC-0ABA374B214E}" srcOrd="1" destOrd="0" presId="urn:microsoft.com/office/officeart/2005/8/layout/chevron2"/>
    <dgm:cxn modelId="{4B166D4D-429C-4C88-B50C-622854CB24B5}" type="presParOf" srcId="{73B92230-3BCE-4FAB-926D-8A74071E7EDA}" destId="{B69618A1-B6B2-4E37-A498-78342673283A}" srcOrd="5" destOrd="0" presId="urn:microsoft.com/office/officeart/2005/8/layout/chevron2"/>
    <dgm:cxn modelId="{60D5C256-C9D5-4791-8148-01B16C2FBD55}" type="presParOf" srcId="{73B92230-3BCE-4FAB-926D-8A74071E7EDA}" destId="{AF4612EC-289D-4F57-986C-891BCF29C9BB}" srcOrd="6" destOrd="0" presId="urn:microsoft.com/office/officeart/2005/8/layout/chevron2"/>
    <dgm:cxn modelId="{E2EB9D7D-4259-4A3C-83E3-5340180791BB}" type="presParOf" srcId="{AF4612EC-289D-4F57-986C-891BCF29C9BB}" destId="{FEAF7A32-3262-41AB-A85A-D49EE836DFB5}" srcOrd="0" destOrd="0" presId="urn:microsoft.com/office/officeart/2005/8/layout/chevron2"/>
    <dgm:cxn modelId="{66875E81-42CA-43BB-A504-77ED54A1FD07}" type="presParOf" srcId="{AF4612EC-289D-4F57-986C-891BCF29C9BB}" destId="{BB6195FA-9EEF-4AAE-B1A7-91713BA05ED1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E64B439-C6AA-4BFF-B42B-C981F1A0FCF0}" type="doc">
      <dgm:prSet loTypeId="urn:microsoft.com/office/officeart/2005/8/layout/vList3#1" loCatId="list" qsTypeId="urn:microsoft.com/office/officeart/2005/8/quickstyle/simple4" qsCatId="simple" csTypeId="urn:microsoft.com/office/officeart/2005/8/colors/accent2_1" csCatId="accent2" phldr="1"/>
      <dgm:spPr/>
    </dgm:pt>
    <dgm:pt modelId="{56A23A71-739C-41D5-B6C1-7ED7BB39167D}">
      <dgm:prSet phldrT="[Текст]" custT="1"/>
      <dgm:spPr/>
      <dgm:t>
        <a:bodyPr/>
        <a:lstStyle/>
        <a:p>
          <a:pPr algn="ctr">
            <a:buFont typeface="Wingdings" panose="05000000000000000000" pitchFamily="2" charset="2"/>
            <a:buChar char="Ø"/>
          </a:pPr>
          <a:r>
            <a:rPr lang="ru-RU" sz="2000" b="0" kern="1200">
              <a:latin typeface="+mn-lt"/>
              <a:ea typeface="+mn-ea"/>
              <a:cs typeface="+mn-cs"/>
            </a:rPr>
            <a:t>Конкретизированы понятия «компетенция» и «компетентность» для целей судебно–экспертной деятельности</a:t>
          </a:r>
          <a:endParaRPr lang="ru-RU" sz="2000" b="0" kern="1200" dirty="0">
            <a:latin typeface="+mn-lt"/>
            <a:ea typeface="+mn-ea"/>
            <a:cs typeface="+mn-cs"/>
          </a:endParaRPr>
        </a:p>
      </dgm:t>
    </dgm:pt>
    <dgm:pt modelId="{1D4EF8D6-C2C9-4225-B088-06B028847DC3}" type="parTrans" cxnId="{805A9021-8991-4386-A422-9EB224935FC6}">
      <dgm:prSet/>
      <dgm:spPr/>
      <dgm:t>
        <a:bodyPr/>
        <a:lstStyle/>
        <a:p>
          <a:endParaRPr lang="ru-RU"/>
        </a:p>
      </dgm:t>
    </dgm:pt>
    <dgm:pt modelId="{8BB61AC6-08D7-421B-8FE5-8748927A195A}" type="sibTrans" cxnId="{805A9021-8991-4386-A422-9EB224935FC6}">
      <dgm:prSet/>
      <dgm:spPr/>
      <dgm:t>
        <a:bodyPr/>
        <a:lstStyle/>
        <a:p>
          <a:endParaRPr lang="ru-RU"/>
        </a:p>
      </dgm:t>
    </dgm:pt>
    <dgm:pt modelId="{00CCE2FD-93DA-4F14-90D0-F153C460CBC7}">
      <dgm:prSet phldrT="[Текст]" custT="1"/>
      <dgm:spPr/>
      <dgm:t>
        <a:bodyPr/>
        <a:lstStyle/>
        <a:p>
          <a:pPr algn="ctr"/>
          <a:r>
            <a:rPr lang="ru-RU" sz="2000" b="0" dirty="0"/>
            <a:t>Установлена взаимосвязь понятий компетенция и компетентность судебного эксперта с понятием специальные знания</a:t>
          </a:r>
        </a:p>
      </dgm:t>
    </dgm:pt>
    <dgm:pt modelId="{38F3E495-5B4C-42EB-A319-025487831E4A}" type="parTrans" cxnId="{694F7208-7BF6-422F-8E9C-DA4D0F39DECF}">
      <dgm:prSet/>
      <dgm:spPr/>
      <dgm:t>
        <a:bodyPr/>
        <a:lstStyle/>
        <a:p>
          <a:endParaRPr lang="ru-RU"/>
        </a:p>
      </dgm:t>
    </dgm:pt>
    <dgm:pt modelId="{C089AD28-A432-4807-8A19-44714906F15D}" type="sibTrans" cxnId="{694F7208-7BF6-422F-8E9C-DA4D0F39DECF}">
      <dgm:prSet/>
      <dgm:spPr/>
      <dgm:t>
        <a:bodyPr/>
        <a:lstStyle/>
        <a:p>
          <a:endParaRPr lang="ru-RU"/>
        </a:p>
      </dgm:t>
    </dgm:pt>
    <dgm:pt modelId="{FD748337-4D19-4AD6-A4E7-EB6B1C9F71AC}">
      <dgm:prSet phldrT="[Текст]" custT="1"/>
      <dgm:spPr/>
      <dgm:t>
        <a:bodyPr/>
        <a:lstStyle/>
        <a:p>
          <a:pPr algn="ctr"/>
          <a:r>
            <a:rPr lang="ru-RU" sz="2000" b="0" dirty="0"/>
            <a:t>Конкретизировано понятие «специальные знания», до «понятия специальные экономические знания»</a:t>
          </a:r>
        </a:p>
      </dgm:t>
    </dgm:pt>
    <dgm:pt modelId="{95BB19B7-C06F-4C46-8F20-0DD4E698DF33}" type="parTrans" cxnId="{AE9F31E8-2800-4886-848E-A0B6456DD299}">
      <dgm:prSet/>
      <dgm:spPr/>
      <dgm:t>
        <a:bodyPr/>
        <a:lstStyle/>
        <a:p>
          <a:endParaRPr lang="ru-RU"/>
        </a:p>
      </dgm:t>
    </dgm:pt>
    <dgm:pt modelId="{E681A62D-D677-48DD-AA80-8743ACA026FB}" type="sibTrans" cxnId="{AE9F31E8-2800-4886-848E-A0B6456DD299}">
      <dgm:prSet/>
      <dgm:spPr/>
      <dgm:t>
        <a:bodyPr/>
        <a:lstStyle/>
        <a:p>
          <a:endParaRPr lang="ru-RU"/>
        </a:p>
      </dgm:t>
    </dgm:pt>
    <dgm:pt modelId="{FBC069C6-DDC7-47D5-BE32-6D863BD62FEF}">
      <dgm:prSet phldrT="[Текст]" custT="1"/>
      <dgm:spPr/>
      <dgm:t>
        <a:bodyPr/>
        <a:lstStyle/>
        <a:p>
          <a:pPr algn="ctr"/>
          <a:r>
            <a:rPr lang="ru-RU" sz="2000" b="0" kern="1200" dirty="0">
              <a:latin typeface="+mn-lt"/>
              <a:ea typeface="+mn-ea"/>
              <a:cs typeface="+mn-cs"/>
            </a:rPr>
            <a:t>Установлено наличие зависимости между специальными знаниями по областям экспертной специализации и пределами компетенции судебного эксперта</a:t>
          </a:r>
        </a:p>
      </dgm:t>
    </dgm:pt>
    <dgm:pt modelId="{A35D464A-3CF9-47E8-BC3B-4B5502FF5285}" type="parTrans" cxnId="{8D36B9E6-CCA4-4F17-AE7A-99C818183C61}">
      <dgm:prSet/>
      <dgm:spPr/>
      <dgm:t>
        <a:bodyPr/>
        <a:lstStyle/>
        <a:p>
          <a:endParaRPr lang="ru-RU"/>
        </a:p>
      </dgm:t>
    </dgm:pt>
    <dgm:pt modelId="{7AC0D969-3AC0-41C6-96F0-9A23B3F66AFC}" type="sibTrans" cxnId="{8D36B9E6-CCA4-4F17-AE7A-99C818183C61}">
      <dgm:prSet/>
      <dgm:spPr/>
      <dgm:t>
        <a:bodyPr/>
        <a:lstStyle/>
        <a:p>
          <a:endParaRPr lang="ru-RU"/>
        </a:p>
      </dgm:t>
    </dgm:pt>
    <dgm:pt modelId="{5FC16261-8562-4961-A3B9-A5D79E5F7BAF}" type="pres">
      <dgm:prSet presAssocID="{3E64B439-C6AA-4BFF-B42B-C981F1A0FCF0}" presName="linearFlow" presStyleCnt="0">
        <dgm:presLayoutVars>
          <dgm:dir/>
          <dgm:resizeHandles val="exact"/>
        </dgm:presLayoutVars>
      </dgm:prSet>
      <dgm:spPr/>
    </dgm:pt>
    <dgm:pt modelId="{D23D843D-7908-45AC-A558-9B7BA93CBF15}" type="pres">
      <dgm:prSet presAssocID="{56A23A71-739C-41D5-B6C1-7ED7BB39167D}" presName="composite" presStyleCnt="0"/>
      <dgm:spPr/>
    </dgm:pt>
    <dgm:pt modelId="{8389886D-4745-4DF2-9E51-451791DF7EF1}" type="pres">
      <dgm:prSet presAssocID="{56A23A71-739C-41D5-B6C1-7ED7BB39167D}" presName="imgShp" presStyleLbl="fgImgPlace1" presStyleIdx="0" presStyleCnt="4"/>
      <dgm:spPr>
        <a:xfrm>
          <a:off x="1845009" y="1533"/>
          <a:ext cx="871261" cy="871261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Цель"/>
        </a:ext>
      </dgm:extLst>
    </dgm:pt>
    <dgm:pt modelId="{B03C42D5-D292-4923-B592-774EFFE4F68E}" type="pres">
      <dgm:prSet presAssocID="{56A23A71-739C-41D5-B6C1-7ED7BB39167D}" presName="txShp" presStyleLbl="node1" presStyleIdx="0" presStyleCnt="4">
        <dgm:presLayoutVars>
          <dgm:bulletEnabled val="1"/>
        </dgm:presLayoutVars>
      </dgm:prSet>
      <dgm:spPr/>
    </dgm:pt>
    <dgm:pt modelId="{EACA41B8-E70F-47FF-95C2-0AC2FB86B11C}" type="pres">
      <dgm:prSet presAssocID="{8BB61AC6-08D7-421B-8FE5-8748927A195A}" presName="spacing" presStyleCnt="0"/>
      <dgm:spPr/>
    </dgm:pt>
    <dgm:pt modelId="{1A0E0115-A94D-44F9-9A81-6BD6889FF0C1}" type="pres">
      <dgm:prSet presAssocID="{00CCE2FD-93DA-4F14-90D0-F153C460CBC7}" presName="composite" presStyleCnt="0"/>
      <dgm:spPr/>
    </dgm:pt>
    <dgm:pt modelId="{8C53C0CC-CE35-4A08-A5C2-992F1F61D282}" type="pres">
      <dgm:prSet presAssocID="{00CCE2FD-93DA-4F14-90D0-F153C460CBC7}" presName="imgShp" presStyleLbl="fgImgPlac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Подключения"/>
        </a:ext>
      </dgm:extLst>
    </dgm:pt>
    <dgm:pt modelId="{D4556AB7-9A9D-4425-8AD2-461EF79E43B2}" type="pres">
      <dgm:prSet presAssocID="{00CCE2FD-93DA-4F14-90D0-F153C460CBC7}" presName="txShp" presStyleLbl="node1" presStyleIdx="1" presStyleCnt="4">
        <dgm:presLayoutVars>
          <dgm:bulletEnabled val="1"/>
        </dgm:presLayoutVars>
      </dgm:prSet>
      <dgm:spPr/>
    </dgm:pt>
    <dgm:pt modelId="{A16FA2DB-3826-4FF5-B9B8-51EF4F5BDD09}" type="pres">
      <dgm:prSet presAssocID="{C089AD28-A432-4807-8A19-44714906F15D}" presName="spacing" presStyleCnt="0"/>
      <dgm:spPr/>
    </dgm:pt>
    <dgm:pt modelId="{A126FFCF-4CE2-4005-81E3-A6E73C42F0B3}" type="pres">
      <dgm:prSet presAssocID="{FD748337-4D19-4AD6-A4E7-EB6B1C9F71AC}" presName="composite" presStyleCnt="0"/>
      <dgm:spPr/>
    </dgm:pt>
    <dgm:pt modelId="{3E2A51F7-A40F-4148-BD91-7DC5A4E35CCF}" type="pres">
      <dgm:prSet presAssocID="{FD748337-4D19-4AD6-A4E7-EB6B1C9F71AC}" presName="imgShp" presStyleLbl="fgImgPlac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Шестеренки"/>
        </a:ext>
      </dgm:extLst>
    </dgm:pt>
    <dgm:pt modelId="{27403EBD-A81C-4969-B761-691463BB700C}" type="pres">
      <dgm:prSet presAssocID="{FD748337-4D19-4AD6-A4E7-EB6B1C9F71AC}" presName="txShp" presStyleLbl="node1" presStyleIdx="2" presStyleCnt="4">
        <dgm:presLayoutVars>
          <dgm:bulletEnabled val="1"/>
        </dgm:presLayoutVars>
      </dgm:prSet>
      <dgm:spPr/>
    </dgm:pt>
    <dgm:pt modelId="{70D04939-4FFF-4E7C-86BA-0BC155AF3F7F}" type="pres">
      <dgm:prSet presAssocID="{E681A62D-D677-48DD-AA80-8743ACA026FB}" presName="spacing" presStyleCnt="0"/>
      <dgm:spPr/>
    </dgm:pt>
    <dgm:pt modelId="{918D19BE-552C-43BD-A220-D461DE4D4974}" type="pres">
      <dgm:prSet presAssocID="{FBC069C6-DDC7-47D5-BE32-6D863BD62FEF}" presName="composite" presStyleCnt="0"/>
      <dgm:spPr/>
    </dgm:pt>
    <dgm:pt modelId="{0020ACE3-E373-4755-9A49-905580E6E0DA}" type="pres">
      <dgm:prSet presAssocID="{FBC069C6-DDC7-47D5-BE32-6D863BD62FEF}" presName="imgShp" presStyleLbl="fgImgPlac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Статистика (справа налево)"/>
        </a:ext>
      </dgm:extLst>
    </dgm:pt>
    <dgm:pt modelId="{59462322-D7F5-4B8F-BAD2-9BE56A715411}" type="pres">
      <dgm:prSet presAssocID="{FBC069C6-DDC7-47D5-BE32-6D863BD62FEF}" presName="txShp" presStyleLbl="node1" presStyleIdx="3" presStyleCnt="4">
        <dgm:presLayoutVars>
          <dgm:bulletEnabled val="1"/>
        </dgm:presLayoutVars>
      </dgm:prSet>
      <dgm:spPr/>
    </dgm:pt>
  </dgm:ptLst>
  <dgm:cxnLst>
    <dgm:cxn modelId="{694F7208-7BF6-422F-8E9C-DA4D0F39DECF}" srcId="{3E64B439-C6AA-4BFF-B42B-C981F1A0FCF0}" destId="{00CCE2FD-93DA-4F14-90D0-F153C460CBC7}" srcOrd="1" destOrd="0" parTransId="{38F3E495-5B4C-42EB-A319-025487831E4A}" sibTransId="{C089AD28-A432-4807-8A19-44714906F15D}"/>
    <dgm:cxn modelId="{805A9021-8991-4386-A422-9EB224935FC6}" srcId="{3E64B439-C6AA-4BFF-B42B-C981F1A0FCF0}" destId="{56A23A71-739C-41D5-B6C1-7ED7BB39167D}" srcOrd="0" destOrd="0" parTransId="{1D4EF8D6-C2C9-4225-B088-06B028847DC3}" sibTransId="{8BB61AC6-08D7-421B-8FE5-8748927A195A}"/>
    <dgm:cxn modelId="{72947043-791E-4DE8-A9A0-F898CE56D00B}" type="presOf" srcId="{56A23A71-739C-41D5-B6C1-7ED7BB39167D}" destId="{B03C42D5-D292-4923-B592-774EFFE4F68E}" srcOrd="0" destOrd="0" presId="urn:microsoft.com/office/officeart/2005/8/layout/vList3#1"/>
    <dgm:cxn modelId="{3F683948-21CC-49E8-8DFD-FBF092FB4321}" type="presOf" srcId="{FBC069C6-DDC7-47D5-BE32-6D863BD62FEF}" destId="{59462322-D7F5-4B8F-BAD2-9BE56A715411}" srcOrd="0" destOrd="0" presId="urn:microsoft.com/office/officeart/2005/8/layout/vList3#1"/>
    <dgm:cxn modelId="{7774736F-E303-4B0E-AA6A-C4412899891E}" type="presOf" srcId="{00CCE2FD-93DA-4F14-90D0-F153C460CBC7}" destId="{D4556AB7-9A9D-4425-8AD2-461EF79E43B2}" srcOrd="0" destOrd="0" presId="urn:microsoft.com/office/officeart/2005/8/layout/vList3#1"/>
    <dgm:cxn modelId="{B91A996F-A671-4018-A48C-8B028BAD231C}" type="presOf" srcId="{FD748337-4D19-4AD6-A4E7-EB6B1C9F71AC}" destId="{27403EBD-A81C-4969-B761-691463BB700C}" srcOrd="0" destOrd="0" presId="urn:microsoft.com/office/officeart/2005/8/layout/vList3#1"/>
    <dgm:cxn modelId="{F6B8E654-C242-42D5-ABA1-D5D8EB3EEA32}" type="presOf" srcId="{3E64B439-C6AA-4BFF-B42B-C981F1A0FCF0}" destId="{5FC16261-8562-4961-A3B9-A5D79E5F7BAF}" srcOrd="0" destOrd="0" presId="urn:microsoft.com/office/officeart/2005/8/layout/vList3#1"/>
    <dgm:cxn modelId="{8D36B9E6-CCA4-4F17-AE7A-99C818183C61}" srcId="{3E64B439-C6AA-4BFF-B42B-C981F1A0FCF0}" destId="{FBC069C6-DDC7-47D5-BE32-6D863BD62FEF}" srcOrd="3" destOrd="0" parTransId="{A35D464A-3CF9-47E8-BC3B-4B5502FF5285}" sibTransId="{7AC0D969-3AC0-41C6-96F0-9A23B3F66AFC}"/>
    <dgm:cxn modelId="{AE9F31E8-2800-4886-848E-A0B6456DD299}" srcId="{3E64B439-C6AA-4BFF-B42B-C981F1A0FCF0}" destId="{FD748337-4D19-4AD6-A4E7-EB6B1C9F71AC}" srcOrd="2" destOrd="0" parTransId="{95BB19B7-C06F-4C46-8F20-0DD4E698DF33}" sibTransId="{E681A62D-D677-48DD-AA80-8743ACA026FB}"/>
    <dgm:cxn modelId="{8C0827C4-476C-4BC9-ACAD-745CE0FA4C7C}" type="presParOf" srcId="{5FC16261-8562-4961-A3B9-A5D79E5F7BAF}" destId="{D23D843D-7908-45AC-A558-9B7BA93CBF15}" srcOrd="0" destOrd="0" presId="urn:microsoft.com/office/officeart/2005/8/layout/vList3#1"/>
    <dgm:cxn modelId="{CE51B007-F876-4AAF-BFFA-D7F3B1C024DD}" type="presParOf" srcId="{D23D843D-7908-45AC-A558-9B7BA93CBF15}" destId="{8389886D-4745-4DF2-9E51-451791DF7EF1}" srcOrd="0" destOrd="0" presId="urn:microsoft.com/office/officeart/2005/8/layout/vList3#1"/>
    <dgm:cxn modelId="{899CAF38-7C2B-4797-9ACA-C5E134390157}" type="presParOf" srcId="{D23D843D-7908-45AC-A558-9B7BA93CBF15}" destId="{B03C42D5-D292-4923-B592-774EFFE4F68E}" srcOrd="1" destOrd="0" presId="urn:microsoft.com/office/officeart/2005/8/layout/vList3#1"/>
    <dgm:cxn modelId="{DA269818-CCC3-4331-9179-5087778BBF1D}" type="presParOf" srcId="{5FC16261-8562-4961-A3B9-A5D79E5F7BAF}" destId="{EACA41B8-E70F-47FF-95C2-0AC2FB86B11C}" srcOrd="1" destOrd="0" presId="urn:microsoft.com/office/officeart/2005/8/layout/vList3#1"/>
    <dgm:cxn modelId="{6C034168-1B1A-4A77-AD75-8A6FBE6FE4B8}" type="presParOf" srcId="{5FC16261-8562-4961-A3B9-A5D79E5F7BAF}" destId="{1A0E0115-A94D-44F9-9A81-6BD6889FF0C1}" srcOrd="2" destOrd="0" presId="urn:microsoft.com/office/officeart/2005/8/layout/vList3#1"/>
    <dgm:cxn modelId="{4E5C1825-2A41-4CD8-AAE5-FFA30F619F4C}" type="presParOf" srcId="{1A0E0115-A94D-44F9-9A81-6BD6889FF0C1}" destId="{8C53C0CC-CE35-4A08-A5C2-992F1F61D282}" srcOrd="0" destOrd="0" presId="urn:microsoft.com/office/officeart/2005/8/layout/vList3#1"/>
    <dgm:cxn modelId="{5EB50DDC-0841-43AF-B0B2-FECE588E55D9}" type="presParOf" srcId="{1A0E0115-A94D-44F9-9A81-6BD6889FF0C1}" destId="{D4556AB7-9A9D-4425-8AD2-461EF79E43B2}" srcOrd="1" destOrd="0" presId="urn:microsoft.com/office/officeart/2005/8/layout/vList3#1"/>
    <dgm:cxn modelId="{E344D93B-D5BE-473F-9950-BE22F2D3775C}" type="presParOf" srcId="{5FC16261-8562-4961-A3B9-A5D79E5F7BAF}" destId="{A16FA2DB-3826-4FF5-B9B8-51EF4F5BDD09}" srcOrd="3" destOrd="0" presId="urn:microsoft.com/office/officeart/2005/8/layout/vList3#1"/>
    <dgm:cxn modelId="{A2C17BC5-50C5-4F73-A697-723315523B4C}" type="presParOf" srcId="{5FC16261-8562-4961-A3B9-A5D79E5F7BAF}" destId="{A126FFCF-4CE2-4005-81E3-A6E73C42F0B3}" srcOrd="4" destOrd="0" presId="urn:microsoft.com/office/officeart/2005/8/layout/vList3#1"/>
    <dgm:cxn modelId="{610A44FA-A292-4A6D-B11A-27177C128D7D}" type="presParOf" srcId="{A126FFCF-4CE2-4005-81E3-A6E73C42F0B3}" destId="{3E2A51F7-A40F-4148-BD91-7DC5A4E35CCF}" srcOrd="0" destOrd="0" presId="urn:microsoft.com/office/officeart/2005/8/layout/vList3#1"/>
    <dgm:cxn modelId="{014729FF-C1A6-48B2-9BB5-2AA363F890E7}" type="presParOf" srcId="{A126FFCF-4CE2-4005-81E3-A6E73C42F0B3}" destId="{27403EBD-A81C-4969-B761-691463BB700C}" srcOrd="1" destOrd="0" presId="urn:microsoft.com/office/officeart/2005/8/layout/vList3#1"/>
    <dgm:cxn modelId="{E7988B30-E113-4689-8D43-DCECA68417ED}" type="presParOf" srcId="{5FC16261-8562-4961-A3B9-A5D79E5F7BAF}" destId="{70D04939-4FFF-4E7C-86BA-0BC155AF3F7F}" srcOrd="5" destOrd="0" presId="urn:microsoft.com/office/officeart/2005/8/layout/vList3#1"/>
    <dgm:cxn modelId="{7C2B96F6-1B5E-478D-8C39-93E870B8C0FF}" type="presParOf" srcId="{5FC16261-8562-4961-A3B9-A5D79E5F7BAF}" destId="{918D19BE-552C-43BD-A220-D461DE4D4974}" srcOrd="6" destOrd="0" presId="urn:microsoft.com/office/officeart/2005/8/layout/vList3#1"/>
    <dgm:cxn modelId="{7A2E1CD4-2730-400E-B121-1F2B52DE4EF3}" type="presParOf" srcId="{918D19BE-552C-43BD-A220-D461DE4D4974}" destId="{0020ACE3-E373-4755-9A49-905580E6E0DA}" srcOrd="0" destOrd="0" presId="urn:microsoft.com/office/officeart/2005/8/layout/vList3#1"/>
    <dgm:cxn modelId="{1DF17653-4940-4B8C-BD64-B49E8230FE7E}" type="presParOf" srcId="{918D19BE-552C-43BD-A220-D461DE4D4974}" destId="{59462322-D7F5-4B8F-BAD2-9BE56A715411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8FDB392-953F-40B3-A521-587D89D9EFEA}" type="doc">
      <dgm:prSet loTypeId="urn:microsoft.com/office/officeart/2005/8/layout/hierarchy4" loCatId="hierarchy" qsTypeId="urn:microsoft.com/office/officeart/2005/8/quickstyle/simple3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407977C3-A4F5-49CE-ABE9-0A79FB5196BE}">
      <dgm:prSet phldrT="[Текст]"/>
      <dgm:spPr>
        <a:ln w="28575">
          <a:solidFill>
            <a:schemeClr val="accent2">
              <a:lumMod val="50000"/>
            </a:schemeClr>
          </a:solidFill>
        </a:ln>
      </dgm:spPr>
      <dgm:t>
        <a:bodyPr/>
        <a:lstStyle/>
        <a:p>
          <a:r>
            <a:rPr lang="ru-RU" b="1" i="0" dirty="0">
              <a:latin typeface="+mn-lt"/>
            </a:rPr>
            <a:t>Научная компетенция </a:t>
          </a:r>
          <a:r>
            <a:rPr lang="en-US" b="1" i="0" dirty="0">
              <a:latin typeface="+mn-lt"/>
            </a:rPr>
            <a:t> </a:t>
          </a:r>
          <a:br>
            <a:rPr lang="ru-RU" b="1" i="0" dirty="0">
              <a:latin typeface="+mn-lt"/>
            </a:rPr>
          </a:br>
          <a:r>
            <a:rPr lang="ru-RU" dirty="0">
              <a:latin typeface="+mn-lt"/>
            </a:rPr>
            <a:t>(специальные  экономические  знания)</a:t>
          </a:r>
          <a:r>
            <a:rPr lang="en-US" dirty="0">
              <a:latin typeface="+mn-lt"/>
            </a:rPr>
            <a:t> </a:t>
          </a:r>
          <a:endParaRPr lang="ru-RU" dirty="0">
            <a:latin typeface="+mn-lt"/>
          </a:endParaRPr>
        </a:p>
      </dgm:t>
    </dgm:pt>
    <dgm:pt modelId="{79C3E953-EDF5-48BF-B016-03FDEB4D6270}" type="parTrans" cxnId="{5C4837B0-23E7-4A9E-BEEB-DC2452EF2B1B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37D059D6-84D4-4727-AA74-1C909350EA06}" type="sibTrans" cxnId="{5C4837B0-23E7-4A9E-BEEB-DC2452EF2B1B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CDAD50C2-8018-450E-B3D3-D4C6741FAE32}">
      <dgm:prSet custT="1"/>
      <dgm:spPr>
        <a:ln w="19050"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300" b="1" dirty="0">
              <a:latin typeface="+mn-lt"/>
            </a:rPr>
            <a:t>Объективная компетенция </a:t>
          </a:r>
        </a:p>
        <a:p>
          <a:r>
            <a:rPr lang="ru-RU" sz="1300" dirty="0">
              <a:latin typeface="+mn-lt"/>
            </a:rPr>
            <a:t>объем  знаний, которыми должен владеть судебный эксперт. </a:t>
          </a:r>
        </a:p>
        <a:p>
          <a:r>
            <a:rPr lang="ru-RU" sz="1300" dirty="0">
              <a:latin typeface="+mn-lt"/>
            </a:rPr>
            <a:t>Ст. 13 ФЗ-73 о ГСЭД  </a:t>
          </a:r>
        </a:p>
        <a:p>
          <a:r>
            <a:rPr lang="ru-RU" sz="1300" dirty="0">
              <a:latin typeface="+mn-lt"/>
            </a:rPr>
            <a:t>Высшее образование + ДПО по экспертной специальности  экономической направленности</a:t>
          </a:r>
        </a:p>
      </dgm:t>
    </dgm:pt>
    <dgm:pt modelId="{BDB6B643-A3A6-443B-948B-259D95F68E42}" type="parTrans" cxnId="{568EA4DA-056C-495F-83AE-304768FB7363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EEF611B3-FBF4-4AF9-A61D-8811D9607797}" type="sibTrans" cxnId="{568EA4DA-056C-495F-83AE-304768FB7363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098E162A-0660-497C-AC44-D3CE37DC1C64}">
      <dgm:prSet custT="1"/>
      <dgm:spPr>
        <a:ln w="19050"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300" b="1" dirty="0">
              <a:latin typeface="+mn-lt"/>
            </a:rPr>
            <a:t>Профессиональная компетенция эксперта</a:t>
          </a:r>
        </a:p>
        <a:p>
          <a:r>
            <a:rPr lang="ru-RU" sz="1300" dirty="0">
              <a:latin typeface="+mn-lt"/>
            </a:rPr>
            <a:t>Теоретические знания в области экономики, нормативно- правовые экономические знания</a:t>
          </a:r>
          <a:endParaRPr lang="ru-RU" sz="1300" b="0" dirty="0">
            <a:latin typeface="+mn-lt"/>
          </a:endParaRPr>
        </a:p>
      </dgm:t>
    </dgm:pt>
    <dgm:pt modelId="{EFAB3CD4-F7A9-48CD-8F84-0CAE1195F5FE}" type="parTrans" cxnId="{A9E1B514-9BD5-4D6A-A6F9-D2704943BC3B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F7E0F42D-5BCD-4145-BF09-59C60496D6A3}" type="sibTrans" cxnId="{A9E1B514-9BD5-4D6A-A6F9-D2704943BC3B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176FAF80-74CE-4635-A455-7E18AF65D7D4}">
      <dgm:prSet custT="1"/>
      <dgm:spPr>
        <a:ln w="19050"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300" b="1" dirty="0">
              <a:latin typeface="+mn-lt"/>
            </a:rPr>
            <a:t>Субъективная  компетенция</a:t>
          </a:r>
        </a:p>
        <a:p>
          <a:r>
            <a:rPr lang="ru-RU" sz="1300" dirty="0">
              <a:latin typeface="+mn-lt"/>
            </a:rPr>
            <a:t>иначе </a:t>
          </a:r>
        </a:p>
        <a:p>
          <a:r>
            <a:rPr lang="ru-RU" sz="1300" b="1" dirty="0">
              <a:latin typeface="+mn-lt"/>
            </a:rPr>
            <a:t>компетентность судебного эксперта</a:t>
          </a:r>
        </a:p>
        <a:p>
          <a:r>
            <a:rPr lang="ru-RU" sz="1300" b="1" dirty="0">
              <a:latin typeface="+mn-lt"/>
            </a:rPr>
            <a:t> </a:t>
          </a:r>
          <a:r>
            <a:rPr lang="ru-RU" sz="1300" dirty="0">
              <a:latin typeface="+mn-lt"/>
            </a:rPr>
            <a:t>степень, в которой конкретный эксперт владеет знаниями, которыми должен владеть</a:t>
          </a:r>
        </a:p>
      </dgm:t>
    </dgm:pt>
    <dgm:pt modelId="{460DFCC7-E894-4A5B-B374-B9D5C9BD621F}" type="parTrans" cxnId="{5E5B50F9-F311-4804-A14F-082C2887BB9A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7AA8E1AE-A445-4187-A14F-D303AD5986B0}" type="sibTrans" cxnId="{5E5B50F9-F311-4804-A14F-082C2887BB9A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34DD14D5-B0EB-414F-B7A3-1C2582D266A2}">
      <dgm:prSet custT="1"/>
      <dgm:spPr>
        <a:ln w="19050"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300" b="1" dirty="0">
              <a:latin typeface="+mn-lt"/>
            </a:rPr>
            <a:t>Личная компетентность эксперта</a:t>
          </a:r>
        </a:p>
        <a:p>
          <a:r>
            <a:rPr lang="ru-RU" sz="1300" dirty="0">
              <a:latin typeface="+mn-lt"/>
            </a:rPr>
            <a:t>практико-ориентированные специальные экономические знания (практические навыки и умения оценщика, аудитора,  бухгалтера и т.п.)</a:t>
          </a:r>
          <a:endParaRPr lang="ru-RU" sz="1300" b="1" dirty="0">
            <a:latin typeface="+mn-lt"/>
          </a:endParaRPr>
        </a:p>
        <a:p>
          <a:endParaRPr lang="ru-RU" sz="1300" dirty="0">
            <a:latin typeface="+mn-lt"/>
          </a:endParaRPr>
        </a:p>
      </dgm:t>
    </dgm:pt>
    <dgm:pt modelId="{DAE2E1E9-ADD6-48A4-84F5-93D5AA1B2A58}" type="parTrans" cxnId="{86822DC4-7575-45F8-984C-CE2F48D10740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3CD2DAE0-1E17-494A-B954-0EF29000B230}" type="sibTrans" cxnId="{86822DC4-7575-45F8-984C-CE2F48D10740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EB779285-9FE8-4375-8C8B-4A01CA8F53DC}">
      <dgm:prSet custT="1"/>
      <dgm:spPr>
        <a:ln w="19050"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300" b="1" dirty="0">
              <a:latin typeface="+mn-lt"/>
            </a:rPr>
            <a:t>Базовая компетенция эксперта  </a:t>
          </a:r>
        </a:p>
        <a:p>
          <a:r>
            <a:rPr lang="ru-RU" sz="1300" dirty="0">
              <a:latin typeface="+mn-lt"/>
            </a:rPr>
            <a:t>комплекс  знаний в области теории, методики и практики  проведения судебной экспертизы по экспертным специальностям  экономической направленности</a:t>
          </a:r>
          <a:endParaRPr lang="ru-RU" sz="1300" b="1" dirty="0">
            <a:latin typeface="+mn-lt"/>
          </a:endParaRPr>
        </a:p>
      </dgm:t>
    </dgm:pt>
    <dgm:pt modelId="{5F96AAE6-02DD-41CD-9975-7CC81FFAD63E}" type="parTrans" cxnId="{41B9C79C-0AB5-41C0-9667-DB58E619D763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29FD7A91-40BF-4652-BEB9-3AC5F3FE2083}" type="sibTrans" cxnId="{41B9C79C-0AB5-41C0-9667-DB58E619D763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92848CA6-0C80-4B1B-AA09-59C960AF0760}">
      <dgm:prSet custT="1"/>
      <dgm:spPr>
        <a:ln w="19050"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050" b="1" dirty="0">
              <a:latin typeface="+mn-lt"/>
            </a:rPr>
            <a:t>Компетентность эксперта в конкретной экспертизе</a:t>
          </a:r>
        </a:p>
        <a:p>
          <a:r>
            <a:rPr lang="ru-RU" sz="1050" b="0" dirty="0">
              <a:latin typeface="+mn-lt"/>
            </a:rPr>
            <a:t>определяется по результатам всесторонней оценки заключения эксперта, направленной на уяснение полноты проведенного исследования, правильности выбора методик и методов анализа, интерпретации выявленных свойств и признаков объектов, обоснованности промежуточных и конечных выводов</a:t>
          </a:r>
        </a:p>
      </dgm:t>
    </dgm:pt>
    <dgm:pt modelId="{D0B54115-6C31-481F-BC37-2530A9B143D7}" type="parTrans" cxnId="{B806CA65-3E55-439F-ABFC-E0106EAAA741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7E9AB6B8-E83D-46EA-82B3-A6A17D2F1119}" type="sibTrans" cxnId="{B806CA65-3E55-439F-ABFC-E0106EAAA741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6B7B007F-552B-45FB-B317-8ABEB680844D}">
      <dgm:prSet custT="1"/>
      <dgm:spPr>
        <a:ln w="19050"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300" b="1" dirty="0">
              <a:latin typeface="+mn-lt"/>
            </a:rPr>
            <a:t>Индивидуальная компетентность эксперта </a:t>
          </a:r>
        </a:p>
        <a:p>
          <a:r>
            <a:rPr lang="ru-RU" sz="1300" b="0" dirty="0">
              <a:latin typeface="+mn-lt"/>
            </a:rPr>
            <a:t>свидетельство  на право самостоятельного производства судебных экспертиз экономической направленности/ сертификат соответствия </a:t>
          </a:r>
        </a:p>
      </dgm:t>
    </dgm:pt>
    <dgm:pt modelId="{EA6FDFE4-1A85-4912-9161-69652FD4DEB2}" type="parTrans" cxnId="{3A5250DC-DE06-4780-86D9-AAB72DCF466B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198279C3-7C1D-4ACF-B2A9-E86711892701}" type="sibTrans" cxnId="{3A5250DC-DE06-4780-86D9-AAB72DCF466B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8FB620D0-46C6-4FBC-B70F-CCA90600FB36}">
      <dgm:prSet/>
      <dgm:spPr>
        <a:ln w="28575">
          <a:solidFill>
            <a:schemeClr val="accent2">
              <a:lumMod val="50000"/>
            </a:schemeClr>
          </a:solidFill>
        </a:ln>
      </dgm:spPr>
      <dgm:t>
        <a:bodyPr/>
        <a:lstStyle/>
        <a:p>
          <a:r>
            <a:rPr lang="ru-RU" b="1" dirty="0">
              <a:latin typeface="+mn-lt"/>
            </a:rPr>
            <a:t>Процессуальная компетенция</a:t>
          </a:r>
        </a:p>
      </dgm:t>
    </dgm:pt>
    <dgm:pt modelId="{5699B5C3-F90A-4BD9-A03A-307C223E052B}" type="parTrans" cxnId="{B435D72D-25D1-4227-8920-923C716A5266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63199B3C-5745-407A-B5FF-C668A22DFECA}" type="sibTrans" cxnId="{B435D72D-25D1-4227-8920-923C716A5266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1C538746-8DD4-49D2-A5D0-A3F89C4F71BA}">
      <dgm:prSet phldrT="[Текст]" custT="1"/>
      <dgm:spPr>
        <a:ln w="12700"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400" dirty="0">
              <a:latin typeface="+mn-lt"/>
            </a:rPr>
            <a:t>Знания в области права и теории судебной экспертизы, знание полномочий, прав и обязанностей эксперта, определенных процессуальным законодательством</a:t>
          </a:r>
        </a:p>
      </dgm:t>
    </dgm:pt>
    <dgm:pt modelId="{995AFEF9-4F35-4DCC-9CCB-903A3CD97C4F}" type="parTrans" cxnId="{50BD9316-95C2-4355-A61F-67761712520A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50203A0E-4DA7-4DF3-BE68-222AF244F417}" type="sibTrans" cxnId="{50BD9316-95C2-4355-A61F-67761712520A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D9E0E58C-C55C-4EFF-B6D0-EE0A397EE089}" type="pres">
      <dgm:prSet presAssocID="{E8FDB392-953F-40B3-A521-587D89D9EFEA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2B10E8B-0AD7-4466-8FDF-8928A46F6F05}" type="pres">
      <dgm:prSet presAssocID="{407977C3-A4F5-49CE-ABE9-0A79FB5196BE}" presName="vertOne" presStyleCnt="0"/>
      <dgm:spPr/>
    </dgm:pt>
    <dgm:pt modelId="{248EEE38-EAC4-4289-B058-CC6552A33657}" type="pres">
      <dgm:prSet presAssocID="{407977C3-A4F5-49CE-ABE9-0A79FB5196BE}" presName="txOne" presStyleLbl="node0" presStyleIdx="0" presStyleCnt="2" custScaleY="36647">
        <dgm:presLayoutVars>
          <dgm:chPref val="3"/>
        </dgm:presLayoutVars>
      </dgm:prSet>
      <dgm:spPr/>
    </dgm:pt>
    <dgm:pt modelId="{9171B694-4135-4554-BB94-0E12EAA1203C}" type="pres">
      <dgm:prSet presAssocID="{407977C3-A4F5-49CE-ABE9-0A79FB5196BE}" presName="parTransOne" presStyleCnt="0"/>
      <dgm:spPr/>
    </dgm:pt>
    <dgm:pt modelId="{A252A866-670F-49BB-931A-4FF89345DA6C}" type="pres">
      <dgm:prSet presAssocID="{407977C3-A4F5-49CE-ABE9-0A79FB5196BE}" presName="horzOne" presStyleCnt="0"/>
      <dgm:spPr/>
    </dgm:pt>
    <dgm:pt modelId="{76C8E83A-1F6A-4DDA-9F19-70A6B0EBA92D}" type="pres">
      <dgm:prSet presAssocID="{CDAD50C2-8018-450E-B3D3-D4C6741FAE32}" presName="vertTwo" presStyleCnt="0"/>
      <dgm:spPr/>
    </dgm:pt>
    <dgm:pt modelId="{08AE9A7C-4319-4323-8D6E-B3D1D5AE897A}" type="pres">
      <dgm:prSet presAssocID="{CDAD50C2-8018-450E-B3D3-D4C6741FAE32}" presName="txTwo" presStyleLbl="node2" presStyleIdx="0" presStyleCnt="3" custScaleY="77800">
        <dgm:presLayoutVars>
          <dgm:chPref val="3"/>
        </dgm:presLayoutVars>
      </dgm:prSet>
      <dgm:spPr/>
    </dgm:pt>
    <dgm:pt modelId="{EDEBBAC5-9FA1-4A3A-98BF-FB441EDEF697}" type="pres">
      <dgm:prSet presAssocID="{CDAD50C2-8018-450E-B3D3-D4C6741FAE32}" presName="parTransTwo" presStyleCnt="0"/>
      <dgm:spPr/>
    </dgm:pt>
    <dgm:pt modelId="{EC113140-21E9-454E-99CE-CA8969B21287}" type="pres">
      <dgm:prSet presAssocID="{CDAD50C2-8018-450E-B3D3-D4C6741FAE32}" presName="horzTwo" presStyleCnt="0"/>
      <dgm:spPr/>
    </dgm:pt>
    <dgm:pt modelId="{8170DBF8-4C63-4DBF-BFF6-38CABA2F43F5}" type="pres">
      <dgm:prSet presAssocID="{098E162A-0660-497C-AC44-D3CE37DC1C64}" presName="vertThree" presStyleCnt="0"/>
      <dgm:spPr/>
    </dgm:pt>
    <dgm:pt modelId="{2AD80A2C-BA3D-4F5C-90A8-BB0479FB1E25}" type="pres">
      <dgm:prSet presAssocID="{098E162A-0660-497C-AC44-D3CE37DC1C64}" presName="txThree" presStyleLbl="node3" presStyleIdx="0" presStyleCnt="5" custScaleY="138469">
        <dgm:presLayoutVars>
          <dgm:chPref val="3"/>
        </dgm:presLayoutVars>
      </dgm:prSet>
      <dgm:spPr/>
    </dgm:pt>
    <dgm:pt modelId="{1781C1C1-3FB3-4A2C-BBC5-CB1D6ACC6D49}" type="pres">
      <dgm:prSet presAssocID="{098E162A-0660-497C-AC44-D3CE37DC1C64}" presName="horzThree" presStyleCnt="0"/>
      <dgm:spPr/>
    </dgm:pt>
    <dgm:pt modelId="{4D79D9BA-B86B-493A-AA3C-A273DE153F33}" type="pres">
      <dgm:prSet presAssocID="{F7E0F42D-5BCD-4145-BF09-59C60496D6A3}" presName="sibSpaceThree" presStyleCnt="0"/>
      <dgm:spPr/>
    </dgm:pt>
    <dgm:pt modelId="{E4F0380F-D342-4B23-B742-7EAD2F2F4021}" type="pres">
      <dgm:prSet presAssocID="{EB779285-9FE8-4375-8C8B-4A01CA8F53DC}" presName="vertThree" presStyleCnt="0"/>
      <dgm:spPr/>
    </dgm:pt>
    <dgm:pt modelId="{30F93EE0-BDA9-44A7-8A83-B4B017F863FE}" type="pres">
      <dgm:prSet presAssocID="{EB779285-9FE8-4375-8C8B-4A01CA8F53DC}" presName="txThree" presStyleLbl="node3" presStyleIdx="1" presStyleCnt="5" custScaleY="138099">
        <dgm:presLayoutVars>
          <dgm:chPref val="3"/>
        </dgm:presLayoutVars>
      </dgm:prSet>
      <dgm:spPr/>
    </dgm:pt>
    <dgm:pt modelId="{594997A5-6E56-4B7E-B247-E4F7A9835C5A}" type="pres">
      <dgm:prSet presAssocID="{EB779285-9FE8-4375-8C8B-4A01CA8F53DC}" presName="horzThree" presStyleCnt="0"/>
      <dgm:spPr/>
    </dgm:pt>
    <dgm:pt modelId="{EAC83460-A249-474E-8B74-B06BB5083019}" type="pres">
      <dgm:prSet presAssocID="{EEF611B3-FBF4-4AF9-A61D-8811D9607797}" presName="sibSpaceTwo" presStyleCnt="0"/>
      <dgm:spPr/>
    </dgm:pt>
    <dgm:pt modelId="{D78F3070-7C5B-4268-A6D6-70C4995D8EDF}" type="pres">
      <dgm:prSet presAssocID="{176FAF80-74CE-4635-A455-7E18AF65D7D4}" presName="vertTwo" presStyleCnt="0"/>
      <dgm:spPr/>
    </dgm:pt>
    <dgm:pt modelId="{5214D973-EC34-4A62-8B91-406A2AE7D1A8}" type="pres">
      <dgm:prSet presAssocID="{176FAF80-74CE-4635-A455-7E18AF65D7D4}" presName="txTwo" presStyleLbl="node2" presStyleIdx="1" presStyleCnt="3" custScaleY="77248" custLinFactNeighborX="-198" custLinFactNeighborY="6091">
        <dgm:presLayoutVars>
          <dgm:chPref val="3"/>
        </dgm:presLayoutVars>
      </dgm:prSet>
      <dgm:spPr/>
    </dgm:pt>
    <dgm:pt modelId="{8C0EFB37-6D32-4EBA-9F6D-6BE343D8E9AB}" type="pres">
      <dgm:prSet presAssocID="{176FAF80-74CE-4635-A455-7E18AF65D7D4}" presName="parTransTwo" presStyleCnt="0"/>
      <dgm:spPr/>
    </dgm:pt>
    <dgm:pt modelId="{8847D601-0862-49BD-822B-31F718B1954C}" type="pres">
      <dgm:prSet presAssocID="{176FAF80-74CE-4635-A455-7E18AF65D7D4}" presName="horzTwo" presStyleCnt="0"/>
      <dgm:spPr/>
    </dgm:pt>
    <dgm:pt modelId="{820F4ABA-9AB4-45F6-85C2-F70FD917635C}" type="pres">
      <dgm:prSet presAssocID="{6B7B007F-552B-45FB-B317-8ABEB680844D}" presName="vertThree" presStyleCnt="0"/>
      <dgm:spPr/>
    </dgm:pt>
    <dgm:pt modelId="{BC9CDD52-245B-43DA-9DEB-DE6DB97D5067}" type="pres">
      <dgm:prSet presAssocID="{6B7B007F-552B-45FB-B317-8ABEB680844D}" presName="txThree" presStyleLbl="node3" presStyleIdx="2" presStyleCnt="5" custScaleY="138495" custLinFactNeighborX="1359" custLinFactNeighborY="649">
        <dgm:presLayoutVars>
          <dgm:chPref val="3"/>
        </dgm:presLayoutVars>
      </dgm:prSet>
      <dgm:spPr/>
    </dgm:pt>
    <dgm:pt modelId="{CBDB0A67-1ABB-4AD8-A805-CFB98DA5191D}" type="pres">
      <dgm:prSet presAssocID="{6B7B007F-552B-45FB-B317-8ABEB680844D}" presName="horzThree" presStyleCnt="0"/>
      <dgm:spPr/>
    </dgm:pt>
    <dgm:pt modelId="{ACD85457-6F60-461D-A70A-38194B5AE307}" type="pres">
      <dgm:prSet presAssocID="{198279C3-7C1D-4ACF-B2A9-E86711892701}" presName="sibSpaceThree" presStyleCnt="0"/>
      <dgm:spPr/>
    </dgm:pt>
    <dgm:pt modelId="{FF15E625-4800-441C-A301-9AECBB4206A2}" type="pres">
      <dgm:prSet presAssocID="{34DD14D5-B0EB-414F-B7A3-1C2582D266A2}" presName="vertThree" presStyleCnt="0"/>
      <dgm:spPr/>
    </dgm:pt>
    <dgm:pt modelId="{5D8D7495-F4E3-4F08-898C-8292F73881FA}" type="pres">
      <dgm:prSet presAssocID="{34DD14D5-B0EB-414F-B7A3-1C2582D266A2}" presName="txThree" presStyleLbl="node3" presStyleIdx="3" presStyleCnt="5" custScaleY="138405" custLinFactNeighborY="1115">
        <dgm:presLayoutVars>
          <dgm:chPref val="3"/>
        </dgm:presLayoutVars>
      </dgm:prSet>
      <dgm:spPr/>
    </dgm:pt>
    <dgm:pt modelId="{FE4E803C-5724-4BFD-B374-7B088014193F}" type="pres">
      <dgm:prSet presAssocID="{34DD14D5-B0EB-414F-B7A3-1C2582D266A2}" presName="horzThree" presStyleCnt="0"/>
      <dgm:spPr/>
    </dgm:pt>
    <dgm:pt modelId="{F9F53417-C92A-46AF-AC54-43B36992DA57}" type="pres">
      <dgm:prSet presAssocID="{3CD2DAE0-1E17-494A-B954-0EF29000B230}" presName="sibSpaceThree" presStyleCnt="0"/>
      <dgm:spPr/>
    </dgm:pt>
    <dgm:pt modelId="{2A1FB4C2-8266-4123-BC52-C9A772EAC995}" type="pres">
      <dgm:prSet presAssocID="{92848CA6-0C80-4B1B-AA09-59C960AF0760}" presName="vertThree" presStyleCnt="0"/>
      <dgm:spPr/>
    </dgm:pt>
    <dgm:pt modelId="{A69124A5-6FB9-46E9-BAF8-C58F4C3FC450}" type="pres">
      <dgm:prSet presAssocID="{92848CA6-0C80-4B1B-AA09-59C960AF0760}" presName="txThree" presStyleLbl="node3" presStyleIdx="4" presStyleCnt="5" custScaleY="137696" custLinFactNeighborY="1501">
        <dgm:presLayoutVars>
          <dgm:chPref val="3"/>
        </dgm:presLayoutVars>
      </dgm:prSet>
      <dgm:spPr/>
    </dgm:pt>
    <dgm:pt modelId="{9E1AE9C1-D454-4171-9FE8-37034BF2CE27}" type="pres">
      <dgm:prSet presAssocID="{92848CA6-0C80-4B1B-AA09-59C960AF0760}" presName="horzThree" presStyleCnt="0"/>
      <dgm:spPr/>
    </dgm:pt>
    <dgm:pt modelId="{E0304804-DED8-46D9-BDB3-AD76307D2FF0}" type="pres">
      <dgm:prSet presAssocID="{37D059D6-84D4-4727-AA74-1C909350EA06}" presName="sibSpaceOne" presStyleCnt="0"/>
      <dgm:spPr/>
    </dgm:pt>
    <dgm:pt modelId="{4638D69E-D839-4CD3-87FC-6C4B62844D55}" type="pres">
      <dgm:prSet presAssocID="{8FB620D0-46C6-4FBC-B70F-CCA90600FB36}" presName="vertOne" presStyleCnt="0"/>
      <dgm:spPr/>
    </dgm:pt>
    <dgm:pt modelId="{A49AB5D3-F99B-49BE-BCDE-6ACD6F41CCEC}" type="pres">
      <dgm:prSet presAssocID="{8FB620D0-46C6-4FBC-B70F-CCA90600FB36}" presName="txOne" presStyleLbl="node0" presStyleIdx="1" presStyleCnt="2" custScaleY="37159">
        <dgm:presLayoutVars>
          <dgm:chPref val="3"/>
        </dgm:presLayoutVars>
      </dgm:prSet>
      <dgm:spPr/>
    </dgm:pt>
    <dgm:pt modelId="{3880E961-2D5A-4D08-9215-344635C3259A}" type="pres">
      <dgm:prSet presAssocID="{8FB620D0-46C6-4FBC-B70F-CCA90600FB36}" presName="parTransOne" presStyleCnt="0"/>
      <dgm:spPr/>
    </dgm:pt>
    <dgm:pt modelId="{162FEFBB-3664-472D-8725-B4BBE651BF29}" type="pres">
      <dgm:prSet presAssocID="{8FB620D0-46C6-4FBC-B70F-CCA90600FB36}" presName="horzOne" presStyleCnt="0"/>
      <dgm:spPr/>
    </dgm:pt>
    <dgm:pt modelId="{10A17608-31F9-492C-A6D1-755BD612B451}" type="pres">
      <dgm:prSet presAssocID="{1C538746-8DD4-49D2-A5D0-A3F89C4F71BA}" presName="vertTwo" presStyleCnt="0"/>
      <dgm:spPr/>
    </dgm:pt>
    <dgm:pt modelId="{05D01CDE-44D3-419B-9AC4-A6A617140CA4}" type="pres">
      <dgm:prSet presAssocID="{1C538746-8DD4-49D2-A5D0-A3F89C4F71BA}" presName="txTwo" presStyleLbl="node2" presStyleIdx="2" presStyleCnt="3" custScaleX="114307" custScaleY="224683" custLinFactNeighborX="199" custLinFactNeighborY="3869">
        <dgm:presLayoutVars>
          <dgm:chPref val="3"/>
        </dgm:presLayoutVars>
      </dgm:prSet>
      <dgm:spPr/>
    </dgm:pt>
    <dgm:pt modelId="{7B022CD5-A9F9-4433-8400-53D164AE2051}" type="pres">
      <dgm:prSet presAssocID="{1C538746-8DD4-49D2-A5D0-A3F89C4F71BA}" presName="horzTwo" presStyleCnt="0"/>
      <dgm:spPr/>
    </dgm:pt>
  </dgm:ptLst>
  <dgm:cxnLst>
    <dgm:cxn modelId="{D5BB1104-0FC2-4142-91F8-CB5672436277}" type="presOf" srcId="{176FAF80-74CE-4635-A455-7E18AF65D7D4}" destId="{5214D973-EC34-4A62-8B91-406A2AE7D1A8}" srcOrd="0" destOrd="0" presId="urn:microsoft.com/office/officeart/2005/8/layout/hierarchy4"/>
    <dgm:cxn modelId="{AEB3EF0E-3877-4761-846B-20043CCC4F33}" type="presOf" srcId="{EB779285-9FE8-4375-8C8B-4A01CA8F53DC}" destId="{30F93EE0-BDA9-44A7-8A83-B4B017F863FE}" srcOrd="0" destOrd="0" presId="urn:microsoft.com/office/officeart/2005/8/layout/hierarchy4"/>
    <dgm:cxn modelId="{A9E1B514-9BD5-4D6A-A6F9-D2704943BC3B}" srcId="{CDAD50C2-8018-450E-B3D3-D4C6741FAE32}" destId="{098E162A-0660-497C-AC44-D3CE37DC1C64}" srcOrd="0" destOrd="0" parTransId="{EFAB3CD4-F7A9-48CD-8F84-0CAE1195F5FE}" sibTransId="{F7E0F42D-5BCD-4145-BF09-59C60496D6A3}"/>
    <dgm:cxn modelId="{50BD9316-95C2-4355-A61F-67761712520A}" srcId="{8FB620D0-46C6-4FBC-B70F-CCA90600FB36}" destId="{1C538746-8DD4-49D2-A5D0-A3F89C4F71BA}" srcOrd="0" destOrd="0" parTransId="{995AFEF9-4F35-4DCC-9CCB-903A3CD97C4F}" sibTransId="{50203A0E-4DA7-4DF3-BE68-222AF244F417}"/>
    <dgm:cxn modelId="{4D26472C-7676-450A-ACE8-AE2D4327E062}" type="presOf" srcId="{1C538746-8DD4-49D2-A5D0-A3F89C4F71BA}" destId="{05D01CDE-44D3-419B-9AC4-A6A617140CA4}" srcOrd="0" destOrd="0" presId="urn:microsoft.com/office/officeart/2005/8/layout/hierarchy4"/>
    <dgm:cxn modelId="{B435D72D-25D1-4227-8920-923C716A5266}" srcId="{E8FDB392-953F-40B3-A521-587D89D9EFEA}" destId="{8FB620D0-46C6-4FBC-B70F-CCA90600FB36}" srcOrd="1" destOrd="0" parTransId="{5699B5C3-F90A-4BD9-A03A-307C223E052B}" sibTransId="{63199B3C-5745-407A-B5FF-C668A22DFECA}"/>
    <dgm:cxn modelId="{FA0E0F42-9957-47B4-A1DB-EB757ECD1C0D}" type="presOf" srcId="{CDAD50C2-8018-450E-B3D3-D4C6741FAE32}" destId="{08AE9A7C-4319-4323-8D6E-B3D1D5AE897A}" srcOrd="0" destOrd="0" presId="urn:microsoft.com/office/officeart/2005/8/layout/hierarchy4"/>
    <dgm:cxn modelId="{1D37FA44-3075-4E15-A027-CA784B070EAF}" type="presOf" srcId="{8FB620D0-46C6-4FBC-B70F-CCA90600FB36}" destId="{A49AB5D3-F99B-49BE-BCDE-6ACD6F41CCEC}" srcOrd="0" destOrd="0" presId="urn:microsoft.com/office/officeart/2005/8/layout/hierarchy4"/>
    <dgm:cxn modelId="{B806CA65-3E55-439F-ABFC-E0106EAAA741}" srcId="{176FAF80-74CE-4635-A455-7E18AF65D7D4}" destId="{92848CA6-0C80-4B1B-AA09-59C960AF0760}" srcOrd="2" destOrd="0" parTransId="{D0B54115-6C31-481F-BC37-2530A9B143D7}" sibTransId="{7E9AB6B8-E83D-46EA-82B3-A6A17D2F1119}"/>
    <dgm:cxn modelId="{029B9D52-0ABC-45A2-A2CE-F9CFD3B205B4}" type="presOf" srcId="{E8FDB392-953F-40B3-A521-587D89D9EFEA}" destId="{D9E0E58C-C55C-4EFF-B6D0-EE0A397EE089}" srcOrd="0" destOrd="0" presId="urn:microsoft.com/office/officeart/2005/8/layout/hierarchy4"/>
    <dgm:cxn modelId="{68030F8B-7380-49C9-914E-528C3FA63978}" type="presOf" srcId="{098E162A-0660-497C-AC44-D3CE37DC1C64}" destId="{2AD80A2C-BA3D-4F5C-90A8-BB0479FB1E25}" srcOrd="0" destOrd="0" presId="urn:microsoft.com/office/officeart/2005/8/layout/hierarchy4"/>
    <dgm:cxn modelId="{12299899-068F-478D-8849-94DCC2E806D6}" type="presOf" srcId="{6B7B007F-552B-45FB-B317-8ABEB680844D}" destId="{BC9CDD52-245B-43DA-9DEB-DE6DB97D5067}" srcOrd="0" destOrd="0" presId="urn:microsoft.com/office/officeart/2005/8/layout/hierarchy4"/>
    <dgm:cxn modelId="{41B9C79C-0AB5-41C0-9667-DB58E619D763}" srcId="{CDAD50C2-8018-450E-B3D3-D4C6741FAE32}" destId="{EB779285-9FE8-4375-8C8B-4A01CA8F53DC}" srcOrd="1" destOrd="0" parTransId="{5F96AAE6-02DD-41CD-9975-7CC81FFAD63E}" sibTransId="{29FD7A91-40BF-4652-BEB9-3AC5F3FE2083}"/>
    <dgm:cxn modelId="{FE4440A4-2539-451F-8032-E2DBFB54DACE}" type="presOf" srcId="{407977C3-A4F5-49CE-ABE9-0A79FB5196BE}" destId="{248EEE38-EAC4-4289-B058-CC6552A33657}" srcOrd="0" destOrd="0" presId="urn:microsoft.com/office/officeart/2005/8/layout/hierarchy4"/>
    <dgm:cxn modelId="{5C4837B0-23E7-4A9E-BEEB-DC2452EF2B1B}" srcId="{E8FDB392-953F-40B3-A521-587D89D9EFEA}" destId="{407977C3-A4F5-49CE-ABE9-0A79FB5196BE}" srcOrd="0" destOrd="0" parTransId="{79C3E953-EDF5-48BF-B016-03FDEB4D6270}" sibTransId="{37D059D6-84D4-4727-AA74-1C909350EA06}"/>
    <dgm:cxn modelId="{F79646B6-1E1C-4929-8530-15EDF08A361B}" type="presOf" srcId="{34DD14D5-B0EB-414F-B7A3-1C2582D266A2}" destId="{5D8D7495-F4E3-4F08-898C-8292F73881FA}" srcOrd="0" destOrd="0" presId="urn:microsoft.com/office/officeart/2005/8/layout/hierarchy4"/>
    <dgm:cxn modelId="{1619ABBD-2197-4F71-86AC-1BB6B4FC6248}" type="presOf" srcId="{92848CA6-0C80-4B1B-AA09-59C960AF0760}" destId="{A69124A5-6FB9-46E9-BAF8-C58F4C3FC450}" srcOrd="0" destOrd="0" presId="urn:microsoft.com/office/officeart/2005/8/layout/hierarchy4"/>
    <dgm:cxn modelId="{86822DC4-7575-45F8-984C-CE2F48D10740}" srcId="{176FAF80-74CE-4635-A455-7E18AF65D7D4}" destId="{34DD14D5-B0EB-414F-B7A3-1C2582D266A2}" srcOrd="1" destOrd="0" parTransId="{DAE2E1E9-ADD6-48A4-84F5-93D5AA1B2A58}" sibTransId="{3CD2DAE0-1E17-494A-B954-0EF29000B230}"/>
    <dgm:cxn modelId="{568EA4DA-056C-495F-83AE-304768FB7363}" srcId="{407977C3-A4F5-49CE-ABE9-0A79FB5196BE}" destId="{CDAD50C2-8018-450E-B3D3-D4C6741FAE32}" srcOrd="0" destOrd="0" parTransId="{BDB6B643-A3A6-443B-948B-259D95F68E42}" sibTransId="{EEF611B3-FBF4-4AF9-A61D-8811D9607797}"/>
    <dgm:cxn modelId="{3A5250DC-DE06-4780-86D9-AAB72DCF466B}" srcId="{176FAF80-74CE-4635-A455-7E18AF65D7D4}" destId="{6B7B007F-552B-45FB-B317-8ABEB680844D}" srcOrd="0" destOrd="0" parTransId="{EA6FDFE4-1A85-4912-9161-69652FD4DEB2}" sibTransId="{198279C3-7C1D-4ACF-B2A9-E86711892701}"/>
    <dgm:cxn modelId="{5E5B50F9-F311-4804-A14F-082C2887BB9A}" srcId="{407977C3-A4F5-49CE-ABE9-0A79FB5196BE}" destId="{176FAF80-74CE-4635-A455-7E18AF65D7D4}" srcOrd="1" destOrd="0" parTransId="{460DFCC7-E894-4A5B-B374-B9D5C9BD621F}" sibTransId="{7AA8E1AE-A445-4187-A14F-D303AD5986B0}"/>
    <dgm:cxn modelId="{B6F8007F-7373-4C1D-AD9F-DD42E1DC30F0}" type="presParOf" srcId="{D9E0E58C-C55C-4EFF-B6D0-EE0A397EE089}" destId="{72B10E8B-0AD7-4466-8FDF-8928A46F6F05}" srcOrd="0" destOrd="0" presId="urn:microsoft.com/office/officeart/2005/8/layout/hierarchy4"/>
    <dgm:cxn modelId="{9B3DBA7A-46E9-4B95-A500-CCE78D06D6E5}" type="presParOf" srcId="{72B10E8B-0AD7-4466-8FDF-8928A46F6F05}" destId="{248EEE38-EAC4-4289-B058-CC6552A33657}" srcOrd="0" destOrd="0" presId="urn:microsoft.com/office/officeart/2005/8/layout/hierarchy4"/>
    <dgm:cxn modelId="{09EF00B2-CBF5-454B-82BF-F7CFD20A5F7B}" type="presParOf" srcId="{72B10E8B-0AD7-4466-8FDF-8928A46F6F05}" destId="{9171B694-4135-4554-BB94-0E12EAA1203C}" srcOrd="1" destOrd="0" presId="urn:microsoft.com/office/officeart/2005/8/layout/hierarchy4"/>
    <dgm:cxn modelId="{34280280-A566-4099-B527-90BFDE0EADD1}" type="presParOf" srcId="{72B10E8B-0AD7-4466-8FDF-8928A46F6F05}" destId="{A252A866-670F-49BB-931A-4FF89345DA6C}" srcOrd="2" destOrd="0" presId="urn:microsoft.com/office/officeart/2005/8/layout/hierarchy4"/>
    <dgm:cxn modelId="{E782EE23-9194-4AEA-8C8D-A612395045F4}" type="presParOf" srcId="{A252A866-670F-49BB-931A-4FF89345DA6C}" destId="{76C8E83A-1F6A-4DDA-9F19-70A6B0EBA92D}" srcOrd="0" destOrd="0" presId="urn:microsoft.com/office/officeart/2005/8/layout/hierarchy4"/>
    <dgm:cxn modelId="{C2C7AB48-F722-4457-9C76-C41ABEE30137}" type="presParOf" srcId="{76C8E83A-1F6A-4DDA-9F19-70A6B0EBA92D}" destId="{08AE9A7C-4319-4323-8D6E-B3D1D5AE897A}" srcOrd="0" destOrd="0" presId="urn:microsoft.com/office/officeart/2005/8/layout/hierarchy4"/>
    <dgm:cxn modelId="{FCD93A31-F753-4687-BBC9-8F4FC3D5AB97}" type="presParOf" srcId="{76C8E83A-1F6A-4DDA-9F19-70A6B0EBA92D}" destId="{EDEBBAC5-9FA1-4A3A-98BF-FB441EDEF697}" srcOrd="1" destOrd="0" presId="urn:microsoft.com/office/officeart/2005/8/layout/hierarchy4"/>
    <dgm:cxn modelId="{925038BA-9E9E-44B0-8FAC-EDDF014E747E}" type="presParOf" srcId="{76C8E83A-1F6A-4DDA-9F19-70A6B0EBA92D}" destId="{EC113140-21E9-454E-99CE-CA8969B21287}" srcOrd="2" destOrd="0" presId="urn:microsoft.com/office/officeart/2005/8/layout/hierarchy4"/>
    <dgm:cxn modelId="{2F6E9691-F0B8-4F50-836C-474D4C92FAD8}" type="presParOf" srcId="{EC113140-21E9-454E-99CE-CA8969B21287}" destId="{8170DBF8-4C63-4DBF-BFF6-38CABA2F43F5}" srcOrd="0" destOrd="0" presId="urn:microsoft.com/office/officeart/2005/8/layout/hierarchy4"/>
    <dgm:cxn modelId="{CC157D58-A41F-4C26-B703-20E6B1A8FE7A}" type="presParOf" srcId="{8170DBF8-4C63-4DBF-BFF6-38CABA2F43F5}" destId="{2AD80A2C-BA3D-4F5C-90A8-BB0479FB1E25}" srcOrd="0" destOrd="0" presId="urn:microsoft.com/office/officeart/2005/8/layout/hierarchy4"/>
    <dgm:cxn modelId="{4C4664FF-BDF4-436A-B74C-D252DFC6B2E8}" type="presParOf" srcId="{8170DBF8-4C63-4DBF-BFF6-38CABA2F43F5}" destId="{1781C1C1-3FB3-4A2C-BBC5-CB1D6ACC6D49}" srcOrd="1" destOrd="0" presId="urn:microsoft.com/office/officeart/2005/8/layout/hierarchy4"/>
    <dgm:cxn modelId="{28DF9DA3-C578-4CE4-B6E6-D76C1E4B4309}" type="presParOf" srcId="{EC113140-21E9-454E-99CE-CA8969B21287}" destId="{4D79D9BA-B86B-493A-AA3C-A273DE153F33}" srcOrd="1" destOrd="0" presId="urn:microsoft.com/office/officeart/2005/8/layout/hierarchy4"/>
    <dgm:cxn modelId="{ADCD2319-75A8-4DCB-A298-9DE0B8EBDF99}" type="presParOf" srcId="{EC113140-21E9-454E-99CE-CA8969B21287}" destId="{E4F0380F-D342-4B23-B742-7EAD2F2F4021}" srcOrd="2" destOrd="0" presId="urn:microsoft.com/office/officeart/2005/8/layout/hierarchy4"/>
    <dgm:cxn modelId="{03CA0877-2E57-424C-982A-A8067AA5144C}" type="presParOf" srcId="{E4F0380F-D342-4B23-B742-7EAD2F2F4021}" destId="{30F93EE0-BDA9-44A7-8A83-B4B017F863FE}" srcOrd="0" destOrd="0" presId="urn:microsoft.com/office/officeart/2005/8/layout/hierarchy4"/>
    <dgm:cxn modelId="{324A2544-F9D0-48DC-BF00-94663B52AF21}" type="presParOf" srcId="{E4F0380F-D342-4B23-B742-7EAD2F2F4021}" destId="{594997A5-6E56-4B7E-B247-E4F7A9835C5A}" srcOrd="1" destOrd="0" presId="urn:microsoft.com/office/officeart/2005/8/layout/hierarchy4"/>
    <dgm:cxn modelId="{87899D1A-3FA3-42D3-AC80-08D8B3DA53BD}" type="presParOf" srcId="{A252A866-670F-49BB-931A-4FF89345DA6C}" destId="{EAC83460-A249-474E-8B74-B06BB5083019}" srcOrd="1" destOrd="0" presId="urn:microsoft.com/office/officeart/2005/8/layout/hierarchy4"/>
    <dgm:cxn modelId="{C32B3247-5F32-48BB-AEE8-439725897055}" type="presParOf" srcId="{A252A866-670F-49BB-931A-4FF89345DA6C}" destId="{D78F3070-7C5B-4268-A6D6-70C4995D8EDF}" srcOrd="2" destOrd="0" presId="urn:microsoft.com/office/officeart/2005/8/layout/hierarchy4"/>
    <dgm:cxn modelId="{1858C1A5-D02F-4F71-891E-3571999448B6}" type="presParOf" srcId="{D78F3070-7C5B-4268-A6D6-70C4995D8EDF}" destId="{5214D973-EC34-4A62-8B91-406A2AE7D1A8}" srcOrd="0" destOrd="0" presId="urn:microsoft.com/office/officeart/2005/8/layout/hierarchy4"/>
    <dgm:cxn modelId="{3D48951E-4A21-4E57-B70A-1268AF64632B}" type="presParOf" srcId="{D78F3070-7C5B-4268-A6D6-70C4995D8EDF}" destId="{8C0EFB37-6D32-4EBA-9F6D-6BE343D8E9AB}" srcOrd="1" destOrd="0" presId="urn:microsoft.com/office/officeart/2005/8/layout/hierarchy4"/>
    <dgm:cxn modelId="{D37170FE-E294-494C-92A2-BD50F9A77E3A}" type="presParOf" srcId="{D78F3070-7C5B-4268-A6D6-70C4995D8EDF}" destId="{8847D601-0862-49BD-822B-31F718B1954C}" srcOrd="2" destOrd="0" presId="urn:microsoft.com/office/officeart/2005/8/layout/hierarchy4"/>
    <dgm:cxn modelId="{E110FE69-EB0D-4103-9F02-D8D345D82C12}" type="presParOf" srcId="{8847D601-0862-49BD-822B-31F718B1954C}" destId="{820F4ABA-9AB4-45F6-85C2-F70FD917635C}" srcOrd="0" destOrd="0" presId="urn:microsoft.com/office/officeart/2005/8/layout/hierarchy4"/>
    <dgm:cxn modelId="{0D702D02-C7C4-4316-8432-F01A1A980FE8}" type="presParOf" srcId="{820F4ABA-9AB4-45F6-85C2-F70FD917635C}" destId="{BC9CDD52-245B-43DA-9DEB-DE6DB97D5067}" srcOrd="0" destOrd="0" presId="urn:microsoft.com/office/officeart/2005/8/layout/hierarchy4"/>
    <dgm:cxn modelId="{359B656C-AE73-4EB1-98BA-07D0BA10233B}" type="presParOf" srcId="{820F4ABA-9AB4-45F6-85C2-F70FD917635C}" destId="{CBDB0A67-1ABB-4AD8-A805-CFB98DA5191D}" srcOrd="1" destOrd="0" presId="urn:microsoft.com/office/officeart/2005/8/layout/hierarchy4"/>
    <dgm:cxn modelId="{42A0B71B-9669-4CE4-8BDA-7E2836D35DB0}" type="presParOf" srcId="{8847D601-0862-49BD-822B-31F718B1954C}" destId="{ACD85457-6F60-461D-A70A-38194B5AE307}" srcOrd="1" destOrd="0" presId="urn:microsoft.com/office/officeart/2005/8/layout/hierarchy4"/>
    <dgm:cxn modelId="{B02E93F1-B2D1-4DBF-9E74-972B9EDB0569}" type="presParOf" srcId="{8847D601-0862-49BD-822B-31F718B1954C}" destId="{FF15E625-4800-441C-A301-9AECBB4206A2}" srcOrd="2" destOrd="0" presId="urn:microsoft.com/office/officeart/2005/8/layout/hierarchy4"/>
    <dgm:cxn modelId="{F99E2AD1-481A-4EBA-9BEA-20B6B8BD4487}" type="presParOf" srcId="{FF15E625-4800-441C-A301-9AECBB4206A2}" destId="{5D8D7495-F4E3-4F08-898C-8292F73881FA}" srcOrd="0" destOrd="0" presId="urn:microsoft.com/office/officeart/2005/8/layout/hierarchy4"/>
    <dgm:cxn modelId="{B0D95319-9E10-4AD2-8B70-B4C80B36696A}" type="presParOf" srcId="{FF15E625-4800-441C-A301-9AECBB4206A2}" destId="{FE4E803C-5724-4BFD-B374-7B088014193F}" srcOrd="1" destOrd="0" presId="urn:microsoft.com/office/officeart/2005/8/layout/hierarchy4"/>
    <dgm:cxn modelId="{98ECDBEE-AD99-4948-8A00-03892DDEA909}" type="presParOf" srcId="{8847D601-0862-49BD-822B-31F718B1954C}" destId="{F9F53417-C92A-46AF-AC54-43B36992DA57}" srcOrd="3" destOrd="0" presId="urn:microsoft.com/office/officeart/2005/8/layout/hierarchy4"/>
    <dgm:cxn modelId="{2B0C5819-88B8-48AE-B26D-B8C4244FF3BE}" type="presParOf" srcId="{8847D601-0862-49BD-822B-31F718B1954C}" destId="{2A1FB4C2-8266-4123-BC52-C9A772EAC995}" srcOrd="4" destOrd="0" presId="urn:microsoft.com/office/officeart/2005/8/layout/hierarchy4"/>
    <dgm:cxn modelId="{030113E6-26FB-4FBB-AA45-89EDCC4A0B85}" type="presParOf" srcId="{2A1FB4C2-8266-4123-BC52-C9A772EAC995}" destId="{A69124A5-6FB9-46E9-BAF8-C58F4C3FC450}" srcOrd="0" destOrd="0" presId="urn:microsoft.com/office/officeart/2005/8/layout/hierarchy4"/>
    <dgm:cxn modelId="{D6396145-F741-4E05-B1E7-21A83694D392}" type="presParOf" srcId="{2A1FB4C2-8266-4123-BC52-C9A772EAC995}" destId="{9E1AE9C1-D454-4171-9FE8-37034BF2CE27}" srcOrd="1" destOrd="0" presId="urn:microsoft.com/office/officeart/2005/8/layout/hierarchy4"/>
    <dgm:cxn modelId="{44F95657-9B6E-4B58-AF40-45C7817FE52B}" type="presParOf" srcId="{D9E0E58C-C55C-4EFF-B6D0-EE0A397EE089}" destId="{E0304804-DED8-46D9-BDB3-AD76307D2FF0}" srcOrd="1" destOrd="0" presId="urn:microsoft.com/office/officeart/2005/8/layout/hierarchy4"/>
    <dgm:cxn modelId="{F4F8CB73-DDD7-416F-AA10-B06D2005DC90}" type="presParOf" srcId="{D9E0E58C-C55C-4EFF-B6D0-EE0A397EE089}" destId="{4638D69E-D839-4CD3-87FC-6C4B62844D55}" srcOrd="2" destOrd="0" presId="urn:microsoft.com/office/officeart/2005/8/layout/hierarchy4"/>
    <dgm:cxn modelId="{9F520671-89FA-4F25-B957-A94FAAD1EE68}" type="presParOf" srcId="{4638D69E-D839-4CD3-87FC-6C4B62844D55}" destId="{A49AB5D3-F99B-49BE-BCDE-6ACD6F41CCEC}" srcOrd="0" destOrd="0" presId="urn:microsoft.com/office/officeart/2005/8/layout/hierarchy4"/>
    <dgm:cxn modelId="{328CC3B4-37C6-45A3-A786-1EA69117EB9B}" type="presParOf" srcId="{4638D69E-D839-4CD3-87FC-6C4B62844D55}" destId="{3880E961-2D5A-4D08-9215-344635C3259A}" srcOrd="1" destOrd="0" presId="urn:microsoft.com/office/officeart/2005/8/layout/hierarchy4"/>
    <dgm:cxn modelId="{D6BBFFE7-11AB-423C-BFC9-89D41AB8A40A}" type="presParOf" srcId="{4638D69E-D839-4CD3-87FC-6C4B62844D55}" destId="{162FEFBB-3664-472D-8725-B4BBE651BF29}" srcOrd="2" destOrd="0" presId="urn:microsoft.com/office/officeart/2005/8/layout/hierarchy4"/>
    <dgm:cxn modelId="{1C750A29-9072-4A38-9CBB-83AD567F97D5}" type="presParOf" srcId="{162FEFBB-3664-472D-8725-B4BBE651BF29}" destId="{10A17608-31F9-492C-A6D1-755BD612B451}" srcOrd="0" destOrd="0" presId="urn:microsoft.com/office/officeart/2005/8/layout/hierarchy4"/>
    <dgm:cxn modelId="{0A4B3216-BF2D-41A6-B282-042DB2078629}" type="presParOf" srcId="{10A17608-31F9-492C-A6D1-755BD612B451}" destId="{05D01CDE-44D3-419B-9AC4-A6A617140CA4}" srcOrd="0" destOrd="0" presId="urn:microsoft.com/office/officeart/2005/8/layout/hierarchy4"/>
    <dgm:cxn modelId="{056A848C-EB91-4CB9-9946-285C55308E1C}" type="presParOf" srcId="{10A17608-31F9-492C-A6D1-755BD612B451}" destId="{7B022CD5-A9F9-4433-8400-53D164AE2051}" srcOrd="1" destOrd="0" presId="urn:microsoft.com/office/officeart/2005/8/layout/hierarchy4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66C222F-9B26-4C05-83EB-6ABB47DA5981}" type="doc">
      <dgm:prSet loTypeId="urn:microsoft.com/office/officeart/2005/8/layout/vList6" loCatId="list" qsTypeId="urn:microsoft.com/office/officeart/2005/8/quickstyle/simple4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22641AA3-0C94-41F0-B338-D468ACB20E44}">
      <dgm:prSet phldrT="[Текст]"/>
      <dgm:spPr/>
      <dgm:t>
        <a:bodyPr/>
        <a:lstStyle/>
        <a:p>
          <a:r>
            <a:rPr lang="ru-RU" dirty="0"/>
            <a:t>«Должность эксперта в государственных судебно-экспертных учреждениях может занимать гражданин Российской Федерации, имеющий </a:t>
          </a:r>
          <a:r>
            <a:rPr lang="ru-RU" b="1" u="sng" dirty="0"/>
            <a:t>высшее образование и дополнительное профессиональное образование по конкретной экспертной специальности, соответствующей профилю высшего образования. Получение дополнительного профессионального образования по конкретной экспертной специальности</a:t>
          </a:r>
          <a:r>
            <a:rPr lang="ru-RU" dirty="0"/>
            <a:t>… </a:t>
          </a:r>
        </a:p>
      </dgm:t>
    </dgm:pt>
    <dgm:pt modelId="{6B4B441E-C575-43D8-AF9D-4EF6FC75B3BD}" type="parTrans" cxnId="{057E355C-11D5-4EC5-9E82-A557C5381102}">
      <dgm:prSet/>
      <dgm:spPr/>
      <dgm:t>
        <a:bodyPr/>
        <a:lstStyle/>
        <a:p>
          <a:endParaRPr lang="ru-RU"/>
        </a:p>
      </dgm:t>
    </dgm:pt>
    <dgm:pt modelId="{C60956C4-A5D8-4010-86F5-56194F8622E6}" type="sibTrans" cxnId="{057E355C-11D5-4EC5-9E82-A557C5381102}">
      <dgm:prSet/>
      <dgm:spPr/>
      <dgm:t>
        <a:bodyPr/>
        <a:lstStyle/>
        <a:p>
          <a:endParaRPr lang="ru-RU"/>
        </a:p>
      </dgm:t>
    </dgm:pt>
    <dgm:pt modelId="{5A6CDF4B-5643-4E8A-8717-AC0D9818930F}">
      <dgm:prSet phldrT="[Текст]"/>
      <dgm:spPr/>
      <dgm:t>
        <a:bodyPr/>
        <a:lstStyle/>
        <a:p>
          <a:pPr algn="ctr">
            <a:buNone/>
          </a:pPr>
          <a:br>
            <a:rPr lang="ru-RU" b="0" dirty="0" bmk="_Toc413397342">
              <a:latin typeface="+mn-lt"/>
              <a:ea typeface="+mj-ea"/>
              <a:cs typeface="Times New Roman" panose="02020603050405020304" pitchFamily="18" charset="0"/>
            </a:rPr>
          </a:br>
          <a:r>
            <a:rPr lang="ru-RU" b="0" dirty="0" bmk="_Toc413397342">
              <a:latin typeface="+mn-lt"/>
              <a:ea typeface="+mj-ea"/>
              <a:cs typeface="Times New Roman" panose="02020603050405020304" pitchFamily="18" charset="0"/>
            </a:rPr>
            <a:t>Часть 1 статьи 13. «Профессиональные и квалификационные требования, предъявляемые к эксперту» Федерального закона «О государственной </a:t>
          </a:r>
          <a:r>
            <a:rPr lang="ru-RU" b="0" dirty="0" err="1" bmk="_Toc413397342">
              <a:latin typeface="+mn-lt"/>
              <a:ea typeface="+mj-ea"/>
              <a:cs typeface="Times New Roman" panose="02020603050405020304" pitchFamily="18" charset="0"/>
            </a:rPr>
            <a:t>судебно</a:t>
          </a:r>
          <a:r>
            <a:rPr lang="ru-RU" b="0" dirty="0" bmk="_Toc413397342">
              <a:latin typeface="+mn-lt"/>
              <a:ea typeface="+mj-ea"/>
              <a:cs typeface="Times New Roman" panose="02020603050405020304" pitchFamily="18" charset="0"/>
            </a:rPr>
            <a:t>–экспертной деятельности в Российской Федерации» № 73–ФЗ изложить в следующей редакции</a:t>
          </a:r>
          <a:endParaRPr lang="ru-RU" b="0" dirty="0">
            <a:latin typeface="+mn-lt"/>
          </a:endParaRPr>
        </a:p>
      </dgm:t>
    </dgm:pt>
    <dgm:pt modelId="{0C9E150C-E6B8-4E75-AE50-84A032821A51}" type="parTrans" cxnId="{9041A480-7A2E-4D87-ABE6-52B712B875A0}">
      <dgm:prSet/>
      <dgm:spPr/>
      <dgm:t>
        <a:bodyPr/>
        <a:lstStyle/>
        <a:p>
          <a:endParaRPr lang="ru-RU"/>
        </a:p>
      </dgm:t>
    </dgm:pt>
    <dgm:pt modelId="{817D2B38-6429-4645-B26C-A8A87A09C599}" type="sibTrans" cxnId="{9041A480-7A2E-4D87-ABE6-52B712B875A0}">
      <dgm:prSet/>
      <dgm:spPr/>
      <dgm:t>
        <a:bodyPr/>
        <a:lstStyle/>
        <a:p>
          <a:endParaRPr lang="ru-RU"/>
        </a:p>
      </dgm:t>
    </dgm:pt>
    <dgm:pt modelId="{EEA2A8A3-4591-405F-814F-30F04596638E}" type="pres">
      <dgm:prSet presAssocID="{C66C222F-9B26-4C05-83EB-6ABB47DA5981}" presName="Name0" presStyleCnt="0">
        <dgm:presLayoutVars>
          <dgm:dir/>
          <dgm:animLvl val="lvl"/>
          <dgm:resizeHandles/>
        </dgm:presLayoutVars>
      </dgm:prSet>
      <dgm:spPr/>
    </dgm:pt>
    <dgm:pt modelId="{233D43F5-7DD2-4EB2-BCAC-498A09324938}" type="pres">
      <dgm:prSet presAssocID="{22641AA3-0C94-41F0-B338-D468ACB20E44}" presName="linNode" presStyleCnt="0"/>
      <dgm:spPr/>
    </dgm:pt>
    <dgm:pt modelId="{FBA11E2A-09A5-4CED-9751-5AE8E4126F9E}" type="pres">
      <dgm:prSet presAssocID="{22641AA3-0C94-41F0-B338-D468ACB20E44}" presName="parentShp" presStyleLbl="node1" presStyleIdx="0" presStyleCnt="1" custScaleX="112046" custLinFactNeighborX="91290" custLinFactNeighborY="3717">
        <dgm:presLayoutVars>
          <dgm:bulletEnabled val="1"/>
        </dgm:presLayoutVars>
      </dgm:prSet>
      <dgm:spPr/>
    </dgm:pt>
    <dgm:pt modelId="{72244F9F-7A75-427A-88D7-8AA82BC1FFE7}" type="pres">
      <dgm:prSet presAssocID="{22641AA3-0C94-41F0-B338-D468ACB20E44}" presName="childShp" presStyleLbl="bgAccFollowNode1" presStyleIdx="0" presStyleCnt="1" custScaleX="91225" custLinFactX="-8080" custLinFactNeighborX="-100000" custLinFactNeighborY="2228">
        <dgm:presLayoutVars>
          <dgm:bulletEnabled val="1"/>
        </dgm:presLayoutVars>
      </dgm:prSet>
      <dgm:spPr/>
    </dgm:pt>
  </dgm:ptLst>
  <dgm:cxnLst>
    <dgm:cxn modelId="{CD1B510E-F2E3-49D2-916F-0CE86482C726}" type="presOf" srcId="{22641AA3-0C94-41F0-B338-D468ACB20E44}" destId="{FBA11E2A-09A5-4CED-9751-5AE8E4126F9E}" srcOrd="0" destOrd="0" presId="urn:microsoft.com/office/officeart/2005/8/layout/vList6"/>
    <dgm:cxn modelId="{7B2B213B-834B-4880-BE80-56EBF9836182}" type="presOf" srcId="{C66C222F-9B26-4C05-83EB-6ABB47DA5981}" destId="{EEA2A8A3-4591-405F-814F-30F04596638E}" srcOrd="0" destOrd="0" presId="urn:microsoft.com/office/officeart/2005/8/layout/vList6"/>
    <dgm:cxn modelId="{057E355C-11D5-4EC5-9E82-A557C5381102}" srcId="{C66C222F-9B26-4C05-83EB-6ABB47DA5981}" destId="{22641AA3-0C94-41F0-B338-D468ACB20E44}" srcOrd="0" destOrd="0" parTransId="{6B4B441E-C575-43D8-AF9D-4EF6FC75B3BD}" sibTransId="{C60956C4-A5D8-4010-86F5-56194F8622E6}"/>
    <dgm:cxn modelId="{9041A480-7A2E-4D87-ABE6-52B712B875A0}" srcId="{22641AA3-0C94-41F0-B338-D468ACB20E44}" destId="{5A6CDF4B-5643-4E8A-8717-AC0D9818930F}" srcOrd="0" destOrd="0" parTransId="{0C9E150C-E6B8-4E75-AE50-84A032821A51}" sibTransId="{817D2B38-6429-4645-B26C-A8A87A09C599}"/>
    <dgm:cxn modelId="{5D5F13D0-FA95-4E3A-8429-6F11C1E0C2C1}" type="presOf" srcId="{5A6CDF4B-5643-4E8A-8717-AC0D9818930F}" destId="{72244F9F-7A75-427A-88D7-8AA82BC1FFE7}" srcOrd="0" destOrd="0" presId="urn:microsoft.com/office/officeart/2005/8/layout/vList6"/>
    <dgm:cxn modelId="{E790F93A-C9DA-4ADE-8A9E-95A587BE3528}" type="presParOf" srcId="{EEA2A8A3-4591-405F-814F-30F04596638E}" destId="{233D43F5-7DD2-4EB2-BCAC-498A09324938}" srcOrd="0" destOrd="0" presId="urn:microsoft.com/office/officeart/2005/8/layout/vList6"/>
    <dgm:cxn modelId="{FB2B7C60-82AD-48DF-9C4D-D0BF2732A4ED}" type="presParOf" srcId="{233D43F5-7DD2-4EB2-BCAC-498A09324938}" destId="{FBA11E2A-09A5-4CED-9751-5AE8E4126F9E}" srcOrd="0" destOrd="0" presId="urn:microsoft.com/office/officeart/2005/8/layout/vList6"/>
    <dgm:cxn modelId="{0826E914-5039-473B-99FB-1018E7BA5229}" type="presParOf" srcId="{233D43F5-7DD2-4EB2-BCAC-498A09324938}" destId="{72244F9F-7A75-427A-88D7-8AA82BC1FFE7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66C222F-9B26-4C05-83EB-6ABB47DA5981}" type="doc">
      <dgm:prSet loTypeId="urn:microsoft.com/office/officeart/2005/8/layout/vList6" loCatId="list" qsTypeId="urn:microsoft.com/office/officeart/2005/8/quickstyle/simple4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0F5C1D5C-1B28-4EEA-BEA0-A61C1673D6FE}">
      <dgm:prSet phldrT="[Текст]" custT="1"/>
      <dgm:spPr/>
      <dgm:t>
        <a:bodyPr/>
        <a:lstStyle/>
        <a:p>
          <a:r>
            <a:rPr lang="ru-RU" sz="2000" dirty="0"/>
            <a:t>«На судебно-экспертную деятельность лиц, указанных в части первой настоящей статьи, распространяется действие статей 2, 3, 4, 6 - 8, </a:t>
          </a:r>
          <a:r>
            <a:rPr lang="ru-RU" sz="2000" u="sng" dirty="0"/>
            <a:t>части 1-й статьи 13</a:t>
          </a:r>
          <a:r>
            <a:rPr lang="ru-RU" sz="2000" dirty="0"/>
            <a:t>, 16 и 17, части второй статьи 18, статей 24 и 25 настоящего Федерального закона».</a:t>
          </a:r>
        </a:p>
      </dgm:t>
    </dgm:pt>
    <dgm:pt modelId="{34907999-5910-42EC-A531-1AE0C34BBDDB}" type="parTrans" cxnId="{7E4186B8-987B-4D61-9A11-CBCAE9CBEBD6}">
      <dgm:prSet/>
      <dgm:spPr/>
      <dgm:t>
        <a:bodyPr/>
        <a:lstStyle/>
        <a:p>
          <a:endParaRPr lang="ru-RU"/>
        </a:p>
      </dgm:t>
    </dgm:pt>
    <dgm:pt modelId="{97ED52A3-6E29-4715-A66D-96B69FD67589}" type="sibTrans" cxnId="{7E4186B8-987B-4D61-9A11-CBCAE9CBEBD6}">
      <dgm:prSet/>
      <dgm:spPr/>
      <dgm:t>
        <a:bodyPr/>
        <a:lstStyle/>
        <a:p>
          <a:endParaRPr lang="ru-RU"/>
        </a:p>
      </dgm:t>
    </dgm:pt>
    <dgm:pt modelId="{808204DC-6201-4AE5-86EC-B880621F3E54}">
      <dgm:prSet phldrT="[Текст]"/>
      <dgm:spPr/>
      <dgm:t>
        <a:bodyPr/>
        <a:lstStyle/>
        <a:p>
          <a:pPr algn="ctr">
            <a:buNone/>
          </a:pPr>
          <a:r>
            <a:rPr lang="ru-RU" b="0" dirty="0" bmk="_Toc413397342">
              <a:latin typeface="+mn-lt"/>
              <a:ea typeface="+mj-ea"/>
              <a:cs typeface="Times New Roman" panose="02020603050405020304" pitchFamily="18" charset="0"/>
            </a:rPr>
            <a:t>	</a:t>
          </a:r>
          <a:br>
            <a:rPr lang="ru-RU" b="0" dirty="0" bmk="_Toc413397342">
              <a:latin typeface="+mn-lt"/>
              <a:ea typeface="+mj-ea"/>
              <a:cs typeface="Times New Roman" panose="02020603050405020304" pitchFamily="18" charset="0"/>
            </a:rPr>
          </a:br>
          <a:r>
            <a:rPr lang="ru-RU" b="0" dirty="0" bmk="_Toc413397342">
              <a:latin typeface="+mn-lt"/>
              <a:ea typeface="+mj-ea"/>
              <a:cs typeface="Times New Roman" panose="02020603050405020304" pitchFamily="18" charset="0"/>
            </a:rPr>
            <a:t>Часть 2 статьи 41 «Распространение действия настоящего Федерального закона на судебно-экспертную деятельность лиц, не являющихся государственными судебными экспертами» Федерального закона «О государственной </a:t>
          </a:r>
          <a:r>
            <a:rPr lang="ru-RU" b="0" dirty="0" err="1" bmk="_Toc413397342">
              <a:latin typeface="+mn-lt"/>
              <a:ea typeface="+mj-ea"/>
              <a:cs typeface="Times New Roman" panose="02020603050405020304" pitchFamily="18" charset="0"/>
            </a:rPr>
            <a:t>судебно</a:t>
          </a:r>
          <a:r>
            <a:rPr lang="ru-RU" b="0" dirty="0" bmk="_Toc413397342">
              <a:latin typeface="+mn-lt"/>
              <a:ea typeface="+mj-ea"/>
              <a:cs typeface="Times New Roman" panose="02020603050405020304" pitchFamily="18" charset="0"/>
            </a:rPr>
            <a:t>–экспертной деятельности в Российской Федерации» № 73–ФЗ изложить в следующей редакции</a:t>
          </a:r>
          <a:endParaRPr lang="ru-RU" b="0" dirty="0">
            <a:latin typeface="+mn-lt"/>
          </a:endParaRPr>
        </a:p>
      </dgm:t>
    </dgm:pt>
    <dgm:pt modelId="{E5BA46F0-2E15-4256-88D1-46FE9E687DB4}" type="parTrans" cxnId="{A06193CD-FB8D-443F-BC5D-C57E734CA3A8}">
      <dgm:prSet/>
      <dgm:spPr/>
      <dgm:t>
        <a:bodyPr/>
        <a:lstStyle/>
        <a:p>
          <a:endParaRPr lang="ru-RU"/>
        </a:p>
      </dgm:t>
    </dgm:pt>
    <dgm:pt modelId="{80AD4DB4-3CFB-45AE-B553-900EE7E695EA}" type="sibTrans" cxnId="{A06193CD-FB8D-443F-BC5D-C57E734CA3A8}">
      <dgm:prSet/>
      <dgm:spPr/>
      <dgm:t>
        <a:bodyPr/>
        <a:lstStyle/>
        <a:p>
          <a:endParaRPr lang="ru-RU"/>
        </a:p>
      </dgm:t>
    </dgm:pt>
    <dgm:pt modelId="{EEA2A8A3-4591-405F-814F-30F04596638E}" type="pres">
      <dgm:prSet presAssocID="{C66C222F-9B26-4C05-83EB-6ABB47DA5981}" presName="Name0" presStyleCnt="0">
        <dgm:presLayoutVars>
          <dgm:dir/>
          <dgm:animLvl val="lvl"/>
          <dgm:resizeHandles/>
        </dgm:presLayoutVars>
      </dgm:prSet>
      <dgm:spPr/>
    </dgm:pt>
    <dgm:pt modelId="{23848FD5-5EF7-4C99-B4F6-EF9565CBE355}" type="pres">
      <dgm:prSet presAssocID="{0F5C1D5C-1B28-4EEA-BEA0-A61C1673D6FE}" presName="linNode" presStyleCnt="0"/>
      <dgm:spPr/>
    </dgm:pt>
    <dgm:pt modelId="{4FFBF73F-96CE-4226-92FF-56BF11413DD3}" type="pres">
      <dgm:prSet presAssocID="{0F5C1D5C-1B28-4EEA-BEA0-A61C1673D6FE}" presName="parentShp" presStyleLbl="node1" presStyleIdx="0" presStyleCnt="1" custScaleX="112907" custLinFactX="18705" custLinFactNeighborX="100000" custLinFactNeighborY="9885">
        <dgm:presLayoutVars>
          <dgm:bulletEnabled val="1"/>
        </dgm:presLayoutVars>
      </dgm:prSet>
      <dgm:spPr/>
    </dgm:pt>
    <dgm:pt modelId="{360CE6FA-6B15-4B2F-A142-32A3AFCBE797}" type="pres">
      <dgm:prSet presAssocID="{0F5C1D5C-1B28-4EEA-BEA0-A61C1673D6FE}" presName="childShp" presStyleLbl="bgAccFollowNode1" presStyleIdx="0" presStyleCnt="1" custScaleX="91561" custLinFactX="-8251" custLinFactNeighborX="-100000" custLinFactNeighborY="-3772">
        <dgm:presLayoutVars>
          <dgm:bulletEnabled val="1"/>
        </dgm:presLayoutVars>
      </dgm:prSet>
      <dgm:spPr/>
    </dgm:pt>
  </dgm:ptLst>
  <dgm:cxnLst>
    <dgm:cxn modelId="{7B2B213B-834B-4880-BE80-56EBF9836182}" type="presOf" srcId="{C66C222F-9B26-4C05-83EB-6ABB47DA5981}" destId="{EEA2A8A3-4591-405F-814F-30F04596638E}" srcOrd="0" destOrd="0" presId="urn:microsoft.com/office/officeart/2005/8/layout/vList6"/>
    <dgm:cxn modelId="{38FD7D67-A8F0-4C47-91AC-63C9340B3978}" type="presOf" srcId="{0F5C1D5C-1B28-4EEA-BEA0-A61C1673D6FE}" destId="{4FFBF73F-96CE-4226-92FF-56BF11413DD3}" srcOrd="0" destOrd="0" presId="urn:microsoft.com/office/officeart/2005/8/layout/vList6"/>
    <dgm:cxn modelId="{B87ABB9C-3675-4D70-B4CC-988021E6B095}" type="presOf" srcId="{808204DC-6201-4AE5-86EC-B880621F3E54}" destId="{360CE6FA-6B15-4B2F-A142-32A3AFCBE797}" srcOrd="0" destOrd="0" presId="urn:microsoft.com/office/officeart/2005/8/layout/vList6"/>
    <dgm:cxn modelId="{7E4186B8-987B-4D61-9A11-CBCAE9CBEBD6}" srcId="{C66C222F-9B26-4C05-83EB-6ABB47DA5981}" destId="{0F5C1D5C-1B28-4EEA-BEA0-A61C1673D6FE}" srcOrd="0" destOrd="0" parTransId="{34907999-5910-42EC-A531-1AE0C34BBDDB}" sibTransId="{97ED52A3-6E29-4715-A66D-96B69FD67589}"/>
    <dgm:cxn modelId="{A06193CD-FB8D-443F-BC5D-C57E734CA3A8}" srcId="{0F5C1D5C-1B28-4EEA-BEA0-A61C1673D6FE}" destId="{808204DC-6201-4AE5-86EC-B880621F3E54}" srcOrd="0" destOrd="0" parTransId="{E5BA46F0-2E15-4256-88D1-46FE9E687DB4}" sibTransId="{80AD4DB4-3CFB-45AE-B553-900EE7E695EA}"/>
    <dgm:cxn modelId="{DF492D02-4413-4949-A76E-37B01F71A762}" type="presParOf" srcId="{EEA2A8A3-4591-405F-814F-30F04596638E}" destId="{23848FD5-5EF7-4C99-B4F6-EF9565CBE355}" srcOrd="0" destOrd="0" presId="urn:microsoft.com/office/officeart/2005/8/layout/vList6"/>
    <dgm:cxn modelId="{816E91EC-F173-4ED9-B812-1F526C92E6E5}" type="presParOf" srcId="{23848FD5-5EF7-4C99-B4F6-EF9565CBE355}" destId="{4FFBF73F-96CE-4226-92FF-56BF11413DD3}" srcOrd="0" destOrd="0" presId="urn:microsoft.com/office/officeart/2005/8/layout/vList6"/>
    <dgm:cxn modelId="{50413101-FE28-4B64-93E2-3F8A1F304B73}" type="presParOf" srcId="{23848FD5-5EF7-4C99-B4F6-EF9565CBE355}" destId="{360CE6FA-6B15-4B2F-A142-32A3AFCBE797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64250FB-CA1D-4C8F-940B-F16485F9B461}" type="doc">
      <dgm:prSet loTypeId="urn:microsoft.com/office/officeart/2005/8/layout/vList3#2" loCatId="list" qsTypeId="urn:microsoft.com/office/officeart/2005/8/quickstyle/simple4" qsCatId="simple" csTypeId="urn:microsoft.com/office/officeart/2005/8/colors/accent2_1" csCatId="accent2" phldr="1"/>
      <dgm:spPr/>
    </dgm:pt>
    <dgm:pt modelId="{85B9AF84-ABC7-451C-9610-61A0E1B3625F}">
      <dgm:prSet phldrT="[Текст]" custT="1"/>
      <dgm:spPr/>
      <dgm:t>
        <a:bodyPr/>
        <a:lstStyle/>
        <a:p>
          <a:pPr algn="l"/>
          <a:r>
            <a:rPr lang="ru-RU" sz="2400" dirty="0"/>
            <a:t>Возобновить обсуждение  проекта профессионального стандарта</a:t>
          </a:r>
        </a:p>
      </dgm:t>
    </dgm:pt>
    <dgm:pt modelId="{DA5320C1-9CE4-47AB-AD19-66446546DB2B}" type="parTrans" cxnId="{D8A06164-D80D-4B80-AD06-8BD167C4E16B}">
      <dgm:prSet/>
      <dgm:spPr/>
      <dgm:t>
        <a:bodyPr/>
        <a:lstStyle/>
        <a:p>
          <a:endParaRPr lang="ru-RU"/>
        </a:p>
      </dgm:t>
    </dgm:pt>
    <dgm:pt modelId="{22B42C50-208D-4CBB-BDEA-D21EFCA1D7A6}" type="sibTrans" cxnId="{D8A06164-D80D-4B80-AD06-8BD167C4E16B}">
      <dgm:prSet/>
      <dgm:spPr/>
      <dgm:t>
        <a:bodyPr/>
        <a:lstStyle/>
        <a:p>
          <a:endParaRPr lang="ru-RU"/>
        </a:p>
      </dgm:t>
    </dgm:pt>
    <dgm:pt modelId="{A2D6239F-45E8-439C-BF44-CF2A754F3EAB}">
      <dgm:prSet custT="1"/>
      <dgm:spPr/>
      <dgm:t>
        <a:bodyPr/>
        <a:lstStyle/>
        <a:p>
          <a:pPr algn="l"/>
          <a:r>
            <a:rPr lang="ru-RU" sz="2400" dirty="0"/>
            <a:t>Провести доработку профессионального стандарта с соблюдением принципа соответствия высшего образования профилю экспертной специальности</a:t>
          </a:r>
        </a:p>
      </dgm:t>
    </dgm:pt>
    <dgm:pt modelId="{C72B4F87-37E8-4883-80C4-580A63B4205B}" type="parTrans" cxnId="{241BD91A-38BA-4371-A0A7-BF5E314417B4}">
      <dgm:prSet/>
      <dgm:spPr/>
      <dgm:t>
        <a:bodyPr/>
        <a:lstStyle/>
        <a:p>
          <a:endParaRPr lang="ru-RU"/>
        </a:p>
      </dgm:t>
    </dgm:pt>
    <dgm:pt modelId="{A10595A1-5E9B-48C1-8981-A565CB52F33D}" type="sibTrans" cxnId="{241BD91A-38BA-4371-A0A7-BF5E314417B4}">
      <dgm:prSet/>
      <dgm:spPr/>
      <dgm:t>
        <a:bodyPr/>
        <a:lstStyle/>
        <a:p>
          <a:endParaRPr lang="ru-RU"/>
        </a:p>
      </dgm:t>
    </dgm:pt>
    <dgm:pt modelId="{7D362F17-B689-429C-928C-D30F726C1256}" type="pres">
      <dgm:prSet presAssocID="{464250FB-CA1D-4C8F-940B-F16485F9B461}" presName="linearFlow" presStyleCnt="0">
        <dgm:presLayoutVars>
          <dgm:dir/>
          <dgm:resizeHandles val="exact"/>
        </dgm:presLayoutVars>
      </dgm:prSet>
      <dgm:spPr/>
    </dgm:pt>
    <dgm:pt modelId="{3D84ECD4-B499-4302-A284-C4D700E7C944}" type="pres">
      <dgm:prSet presAssocID="{85B9AF84-ABC7-451C-9610-61A0E1B3625F}" presName="composite" presStyleCnt="0"/>
      <dgm:spPr/>
    </dgm:pt>
    <dgm:pt modelId="{3BE048EA-1426-4CAF-AD7C-BE7D8877761F}" type="pres">
      <dgm:prSet presAssocID="{85B9AF84-ABC7-451C-9610-61A0E1B3625F}" presName="imgShp" presStyleLbl="fgImgPlace1" presStyleIdx="0" presStyleCnt="2" custLinFactNeighborX="-9003" custLinFactNeighborY="11325"/>
      <dgm:spPr>
        <a:xfrm>
          <a:off x="1488067" y="111"/>
          <a:ext cx="2357375" cy="2357375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Мозговой штурм группы"/>
        </a:ext>
      </dgm:extLst>
    </dgm:pt>
    <dgm:pt modelId="{877F3B6F-E946-4744-8587-3B9FC76E0A55}" type="pres">
      <dgm:prSet presAssocID="{85B9AF84-ABC7-451C-9610-61A0E1B3625F}" presName="txShp" presStyleLbl="node1" presStyleIdx="0" presStyleCnt="2" custScaleX="99400" custLinFactNeighborX="398" custLinFactNeighborY="21162">
        <dgm:presLayoutVars>
          <dgm:bulletEnabled val="1"/>
        </dgm:presLayoutVars>
      </dgm:prSet>
      <dgm:spPr/>
    </dgm:pt>
    <dgm:pt modelId="{CDD5D562-2FFE-4BF1-B41B-2DFBBCD98E69}" type="pres">
      <dgm:prSet presAssocID="{22B42C50-208D-4CBB-BDEA-D21EFCA1D7A6}" presName="spacing" presStyleCnt="0"/>
      <dgm:spPr/>
    </dgm:pt>
    <dgm:pt modelId="{1EAE2FC6-52F2-4C8F-9D64-A9B34416157D}" type="pres">
      <dgm:prSet presAssocID="{A2D6239F-45E8-439C-BF44-CF2A754F3EAB}" presName="composite" presStyleCnt="0"/>
      <dgm:spPr/>
    </dgm:pt>
    <dgm:pt modelId="{CC6526D4-928F-4FB3-8699-D0A91B86654A}" type="pres">
      <dgm:prSet presAssocID="{A2D6239F-45E8-439C-BF44-CF2A754F3EAB}" presName="imgShp" presStyleLbl="fgImgPlac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Фрагменты головоломки"/>
        </a:ext>
      </dgm:extLst>
    </dgm:pt>
    <dgm:pt modelId="{2354945A-A1C8-4D53-BBA3-188200990D2A}" type="pres">
      <dgm:prSet presAssocID="{A2D6239F-45E8-439C-BF44-CF2A754F3EAB}" presName="txShp" presStyleLbl="node1" presStyleIdx="1" presStyleCnt="2">
        <dgm:presLayoutVars>
          <dgm:bulletEnabled val="1"/>
        </dgm:presLayoutVars>
      </dgm:prSet>
      <dgm:spPr/>
    </dgm:pt>
  </dgm:ptLst>
  <dgm:cxnLst>
    <dgm:cxn modelId="{241BD91A-38BA-4371-A0A7-BF5E314417B4}" srcId="{464250FB-CA1D-4C8F-940B-F16485F9B461}" destId="{A2D6239F-45E8-439C-BF44-CF2A754F3EAB}" srcOrd="1" destOrd="0" parTransId="{C72B4F87-37E8-4883-80C4-580A63B4205B}" sibTransId="{A10595A1-5E9B-48C1-8981-A565CB52F33D}"/>
    <dgm:cxn modelId="{D8A06164-D80D-4B80-AD06-8BD167C4E16B}" srcId="{464250FB-CA1D-4C8F-940B-F16485F9B461}" destId="{85B9AF84-ABC7-451C-9610-61A0E1B3625F}" srcOrd="0" destOrd="0" parTransId="{DA5320C1-9CE4-47AB-AD19-66446546DB2B}" sibTransId="{22B42C50-208D-4CBB-BDEA-D21EFCA1D7A6}"/>
    <dgm:cxn modelId="{44291385-9B2D-4895-9EEF-A0C1BCE1CC28}" type="presOf" srcId="{464250FB-CA1D-4C8F-940B-F16485F9B461}" destId="{7D362F17-B689-429C-928C-D30F726C1256}" srcOrd="0" destOrd="0" presId="urn:microsoft.com/office/officeart/2005/8/layout/vList3#2"/>
    <dgm:cxn modelId="{CC94F094-D619-4888-94EB-8F66A73961EB}" type="presOf" srcId="{A2D6239F-45E8-439C-BF44-CF2A754F3EAB}" destId="{2354945A-A1C8-4D53-BBA3-188200990D2A}" srcOrd="0" destOrd="0" presId="urn:microsoft.com/office/officeart/2005/8/layout/vList3#2"/>
    <dgm:cxn modelId="{EC3EFECA-88FF-409E-A1E9-470D607FE449}" type="presOf" srcId="{85B9AF84-ABC7-451C-9610-61A0E1B3625F}" destId="{877F3B6F-E946-4744-8587-3B9FC76E0A55}" srcOrd="0" destOrd="0" presId="urn:microsoft.com/office/officeart/2005/8/layout/vList3#2"/>
    <dgm:cxn modelId="{09EF2839-E9AF-4CD2-9620-B347223DF51E}" type="presParOf" srcId="{7D362F17-B689-429C-928C-D30F726C1256}" destId="{3D84ECD4-B499-4302-A284-C4D700E7C944}" srcOrd="0" destOrd="0" presId="urn:microsoft.com/office/officeart/2005/8/layout/vList3#2"/>
    <dgm:cxn modelId="{0302050A-5F2C-4B70-A75C-9F97DEE91DA0}" type="presParOf" srcId="{3D84ECD4-B499-4302-A284-C4D700E7C944}" destId="{3BE048EA-1426-4CAF-AD7C-BE7D8877761F}" srcOrd="0" destOrd="0" presId="urn:microsoft.com/office/officeart/2005/8/layout/vList3#2"/>
    <dgm:cxn modelId="{197B92AE-F580-4525-85AA-E189130B3878}" type="presParOf" srcId="{3D84ECD4-B499-4302-A284-C4D700E7C944}" destId="{877F3B6F-E946-4744-8587-3B9FC76E0A55}" srcOrd="1" destOrd="0" presId="urn:microsoft.com/office/officeart/2005/8/layout/vList3#2"/>
    <dgm:cxn modelId="{9DF64E94-1D95-4717-B318-C928F4EC8EFC}" type="presParOf" srcId="{7D362F17-B689-429C-928C-D30F726C1256}" destId="{CDD5D562-2FFE-4BF1-B41B-2DFBBCD98E69}" srcOrd="1" destOrd="0" presId="urn:microsoft.com/office/officeart/2005/8/layout/vList3#2"/>
    <dgm:cxn modelId="{BD917133-641D-4D81-BBCD-1828D43FFD00}" type="presParOf" srcId="{7D362F17-B689-429C-928C-D30F726C1256}" destId="{1EAE2FC6-52F2-4C8F-9D64-A9B34416157D}" srcOrd="2" destOrd="0" presId="urn:microsoft.com/office/officeart/2005/8/layout/vList3#2"/>
    <dgm:cxn modelId="{DC551A25-F4A6-4DB1-B661-BA792FECEA3B}" type="presParOf" srcId="{1EAE2FC6-52F2-4C8F-9D64-A9B34416157D}" destId="{CC6526D4-928F-4FB3-8699-D0A91B86654A}" srcOrd="0" destOrd="0" presId="urn:microsoft.com/office/officeart/2005/8/layout/vList3#2"/>
    <dgm:cxn modelId="{1459EDFD-4052-4570-B025-954CC568BEA8}" type="presParOf" srcId="{1EAE2FC6-52F2-4C8F-9D64-A9B34416157D}" destId="{2354945A-A1C8-4D53-BBA3-188200990D2A}" srcOrd="1" destOrd="0" presId="urn:microsoft.com/office/officeart/2005/8/layout/vList3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C2B38A-8C73-4BDD-A33A-C579BCF60B6D}">
      <dsp:nvSpPr>
        <dsp:cNvPr id="0" name=""/>
        <dsp:cNvSpPr/>
      </dsp:nvSpPr>
      <dsp:spPr>
        <a:xfrm rot="5400000">
          <a:off x="-218499" y="218499"/>
          <a:ext cx="1456660" cy="1019662"/>
        </a:xfrm>
        <a:prstGeom prst="chevron">
          <a:avLst/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tint val="68000"/>
                <a:alpha val="90000"/>
                <a:lumMod val="10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tint val="90000"/>
                <a:lumMod val="95000"/>
              </a:schemeClr>
            </a:gs>
          </a:gsLst>
          <a:lin ang="5400000" scaled="1"/>
        </a:gradFill>
        <a:ln w="12700" cap="rnd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rPr>
            <a:t>Цель</a:t>
          </a:r>
          <a:endParaRPr lang="ru-RU" sz="2800" b="1" kern="1200" cap="none" spc="0" dirty="0">
            <a:ln w="0"/>
            <a:solidFill>
              <a:schemeClr val="accent1"/>
            </a:solidFill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</a:endParaRPr>
        </a:p>
      </dsp:txBody>
      <dsp:txXfrm rot="-5400000">
        <a:off x="0" y="509831"/>
        <a:ext cx="1019662" cy="436998"/>
      </dsp:txXfrm>
    </dsp:sp>
    <dsp:sp modelId="{7E8EE4FC-6E55-46B1-9073-B5A04A00F213}">
      <dsp:nvSpPr>
        <dsp:cNvPr id="0" name=""/>
        <dsp:cNvSpPr/>
      </dsp:nvSpPr>
      <dsp:spPr>
        <a:xfrm rot="5400000">
          <a:off x="5940295" y="-4950537"/>
          <a:ext cx="946829" cy="1085168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	Определить ключевые критерии компетентности, которые позволят определить компетентность судебного эксперта при производстве финансово экономических экспертиз</a:t>
          </a:r>
          <a:endParaRPr lang="ru-RU" sz="1600" kern="1200" dirty="0"/>
        </a:p>
      </dsp:txBody>
      <dsp:txXfrm rot="-5400000">
        <a:off x="987867" y="48111"/>
        <a:ext cx="10805466" cy="854389"/>
      </dsp:txXfrm>
    </dsp:sp>
    <dsp:sp modelId="{47D2455B-7451-4C02-AD61-7E62C8990E40}">
      <dsp:nvSpPr>
        <dsp:cNvPr id="0" name=""/>
        <dsp:cNvSpPr/>
      </dsp:nvSpPr>
      <dsp:spPr>
        <a:xfrm rot="5400000">
          <a:off x="-428170" y="1789399"/>
          <a:ext cx="1876003" cy="1019662"/>
        </a:xfrm>
        <a:prstGeom prst="chevron">
          <a:avLst/>
        </a:prstGeom>
        <a:gradFill rotWithShape="0">
          <a:gsLst>
            <a:gs pos="0">
              <a:schemeClr val="accent2">
                <a:shade val="80000"/>
                <a:hueOff val="-179228"/>
                <a:satOff val="2210"/>
                <a:lumOff val="9468"/>
                <a:alphaOff val="0"/>
                <a:tint val="68000"/>
                <a:alpha val="90000"/>
                <a:lumMod val="100000"/>
              </a:schemeClr>
            </a:gs>
            <a:gs pos="100000">
              <a:schemeClr val="accent2">
                <a:shade val="80000"/>
                <a:hueOff val="-179228"/>
                <a:satOff val="2210"/>
                <a:lumOff val="9468"/>
                <a:alphaOff val="0"/>
                <a:tint val="90000"/>
                <a:lumMod val="95000"/>
              </a:schemeClr>
            </a:gs>
          </a:gsLst>
          <a:lin ang="5400000" scaled="1"/>
        </a:gradFill>
        <a:ln w="12700" cap="rnd" cmpd="sng" algn="ctr">
          <a:solidFill>
            <a:schemeClr val="accent2">
              <a:shade val="80000"/>
              <a:hueOff val="-179228"/>
              <a:satOff val="2210"/>
              <a:lumOff val="946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cap="none" spc="0" dirty="0">
              <a:ln w="0"/>
              <a:solidFill>
                <a:srgbClr val="465359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rbel" panose="020B0503020204020204" pitchFamily="34" charset="0"/>
              <a:ea typeface="+mn-ea"/>
              <a:cs typeface="+mn-cs"/>
            </a:rPr>
            <a:t>Задачи</a:t>
          </a:r>
        </a:p>
      </dsp:txBody>
      <dsp:txXfrm rot="-5400000">
        <a:off x="1" y="1871059"/>
        <a:ext cx="1019662" cy="856341"/>
      </dsp:txXfrm>
    </dsp:sp>
    <dsp:sp modelId="{19B78A6B-A64C-40E2-9389-C6600644379B}">
      <dsp:nvSpPr>
        <dsp:cNvPr id="0" name=""/>
        <dsp:cNvSpPr/>
      </dsp:nvSpPr>
      <dsp:spPr>
        <a:xfrm rot="5400000">
          <a:off x="5729636" y="-3381528"/>
          <a:ext cx="1431738" cy="1085168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shade val="80000"/>
              <a:hueOff val="-179228"/>
              <a:satOff val="2210"/>
              <a:lumOff val="946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Изучить существующие модели компетенции судебного эксперта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Изучить судебную практику и провести анализ содержания компетентности, устанавливающих квалификационные требования к судебным экспертам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Разработать структуру и содержание информационной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профессиограммы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судебного эксперта- экономиста при  производстве финансово–экономических экспертиз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Выработать предложения по совершенствованию законодательства</a:t>
          </a:r>
        </a:p>
      </dsp:txBody>
      <dsp:txXfrm rot="-5400000">
        <a:off x="1019662" y="1398338"/>
        <a:ext cx="10781794" cy="1291954"/>
      </dsp:txXfrm>
    </dsp:sp>
    <dsp:sp modelId="{9C100717-5CFF-4968-AF61-7075AC57F00F}">
      <dsp:nvSpPr>
        <dsp:cNvPr id="0" name=""/>
        <dsp:cNvSpPr/>
      </dsp:nvSpPr>
      <dsp:spPr>
        <a:xfrm rot="5400000">
          <a:off x="-218499" y="3323248"/>
          <a:ext cx="1456660" cy="1019662"/>
        </a:xfrm>
        <a:prstGeom prst="chevron">
          <a:avLst/>
        </a:prstGeom>
        <a:gradFill rotWithShape="0">
          <a:gsLst>
            <a:gs pos="0">
              <a:schemeClr val="accent2">
                <a:shade val="80000"/>
                <a:hueOff val="-358457"/>
                <a:satOff val="4419"/>
                <a:lumOff val="18935"/>
                <a:alphaOff val="0"/>
                <a:tint val="68000"/>
                <a:alpha val="90000"/>
                <a:lumMod val="100000"/>
              </a:schemeClr>
            </a:gs>
            <a:gs pos="100000">
              <a:schemeClr val="accent2">
                <a:shade val="80000"/>
                <a:hueOff val="-358457"/>
                <a:satOff val="4419"/>
                <a:lumOff val="18935"/>
                <a:alphaOff val="0"/>
                <a:tint val="90000"/>
                <a:lumMod val="95000"/>
              </a:schemeClr>
            </a:gs>
          </a:gsLst>
          <a:lin ang="5400000" scaled="1"/>
        </a:gradFill>
        <a:ln w="12700" cap="rnd" cmpd="sng" algn="ctr">
          <a:solidFill>
            <a:schemeClr val="accent2">
              <a:shade val="80000"/>
              <a:hueOff val="-358457"/>
              <a:satOff val="4419"/>
              <a:lumOff val="1893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cap="none" spc="0" dirty="0">
              <a:ln w="0"/>
              <a:solidFill>
                <a:srgbClr val="465359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rbel" panose="020B0503020204020204" pitchFamily="34" charset="0"/>
              <a:ea typeface="+mn-ea"/>
              <a:cs typeface="+mn-cs"/>
            </a:rPr>
            <a:t>Объект</a:t>
          </a:r>
        </a:p>
      </dsp:txBody>
      <dsp:txXfrm rot="-5400000">
        <a:off x="0" y="3614580"/>
        <a:ext cx="1019662" cy="436998"/>
      </dsp:txXfrm>
    </dsp:sp>
    <dsp:sp modelId="{CC26C6D6-5C79-425D-8ACC-0ABA374B214E}">
      <dsp:nvSpPr>
        <dsp:cNvPr id="0" name=""/>
        <dsp:cNvSpPr/>
      </dsp:nvSpPr>
      <dsp:spPr>
        <a:xfrm rot="5400000">
          <a:off x="5972091" y="-1847678"/>
          <a:ext cx="946829" cy="1085168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shade val="80000"/>
              <a:hueOff val="-358457"/>
              <a:satOff val="4419"/>
              <a:lumOff val="1893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	Общественные отношения возникающие в процессе деятельности эксперта при производстве финансово–экономической экспертизы</a:t>
          </a:r>
          <a:endParaRPr lang="ru-RU" sz="1600" kern="1200" dirty="0"/>
        </a:p>
      </dsp:txBody>
      <dsp:txXfrm rot="-5400000">
        <a:off x="1019663" y="3150970"/>
        <a:ext cx="10805466" cy="854389"/>
      </dsp:txXfrm>
    </dsp:sp>
    <dsp:sp modelId="{FEAF7A32-3262-41AB-A85A-D49EE836DFB5}">
      <dsp:nvSpPr>
        <dsp:cNvPr id="0" name=""/>
        <dsp:cNvSpPr/>
      </dsp:nvSpPr>
      <dsp:spPr>
        <a:xfrm rot="5400000">
          <a:off x="-218499" y="4647426"/>
          <a:ext cx="1456660" cy="1019662"/>
        </a:xfrm>
        <a:prstGeom prst="chevron">
          <a:avLst/>
        </a:prstGeom>
        <a:gradFill rotWithShape="0">
          <a:gsLst>
            <a:gs pos="0">
              <a:schemeClr val="accent2">
                <a:shade val="80000"/>
                <a:hueOff val="-537685"/>
                <a:satOff val="6629"/>
                <a:lumOff val="28403"/>
                <a:alphaOff val="0"/>
                <a:tint val="68000"/>
                <a:alpha val="90000"/>
                <a:lumMod val="100000"/>
              </a:schemeClr>
            </a:gs>
            <a:gs pos="100000">
              <a:schemeClr val="accent2">
                <a:shade val="80000"/>
                <a:hueOff val="-537685"/>
                <a:satOff val="6629"/>
                <a:lumOff val="28403"/>
                <a:alphaOff val="0"/>
                <a:tint val="90000"/>
                <a:lumMod val="95000"/>
              </a:schemeClr>
            </a:gs>
          </a:gsLst>
          <a:lin ang="5400000" scaled="1"/>
        </a:gradFill>
        <a:ln w="12700" cap="rnd" cmpd="sng" algn="ctr">
          <a:solidFill>
            <a:schemeClr val="accent2">
              <a:shade val="80000"/>
              <a:hueOff val="-537685"/>
              <a:satOff val="6629"/>
              <a:lumOff val="2840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cap="none" spc="0" dirty="0">
              <a:ln w="0"/>
              <a:solidFill>
                <a:srgbClr val="465359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rbel" panose="020B0503020204020204" pitchFamily="34" charset="0"/>
              <a:ea typeface="+mn-ea"/>
              <a:cs typeface="+mn-cs"/>
            </a:rPr>
            <a:t>Предмет</a:t>
          </a:r>
        </a:p>
      </dsp:txBody>
      <dsp:txXfrm rot="-5400000">
        <a:off x="0" y="4938758"/>
        <a:ext cx="1019662" cy="436998"/>
      </dsp:txXfrm>
    </dsp:sp>
    <dsp:sp modelId="{BB6195FA-9EEF-4AAE-B1A7-91713BA05ED1}">
      <dsp:nvSpPr>
        <dsp:cNvPr id="0" name=""/>
        <dsp:cNvSpPr/>
      </dsp:nvSpPr>
      <dsp:spPr>
        <a:xfrm rot="5400000">
          <a:off x="5972091" y="-523500"/>
          <a:ext cx="946829" cy="1085168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shade val="80000"/>
              <a:hueOff val="-537685"/>
              <a:satOff val="6629"/>
              <a:lumOff val="2840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	Нормы права, регулирующие системы оценки компетентности судебных экспертов при производстве финансово–экономических экспертиз в Российской Федерации</a:t>
          </a:r>
          <a:endParaRPr lang="ru-RU" sz="1600" kern="1200" dirty="0"/>
        </a:p>
      </dsp:txBody>
      <dsp:txXfrm rot="-5400000">
        <a:off x="1019663" y="4475148"/>
        <a:ext cx="10805466" cy="8543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3C42D5-D292-4923-B592-774EFFE4F68E}">
      <dsp:nvSpPr>
        <dsp:cNvPr id="0" name=""/>
        <dsp:cNvSpPr/>
      </dsp:nvSpPr>
      <dsp:spPr>
        <a:xfrm rot="10800000">
          <a:off x="2280640" y="1533"/>
          <a:ext cx="8189722" cy="871261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lt1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4202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ru-RU" sz="2000" b="0" kern="1200">
              <a:latin typeface="+mn-lt"/>
              <a:ea typeface="+mn-ea"/>
              <a:cs typeface="+mn-cs"/>
            </a:rPr>
            <a:t>Конкретизированы понятия «компетенция» и «компетентность» для целей судебно–экспертной деятельности</a:t>
          </a:r>
          <a:endParaRPr lang="ru-RU" sz="2000" b="0" kern="1200" dirty="0">
            <a:latin typeface="+mn-lt"/>
            <a:ea typeface="+mn-ea"/>
            <a:cs typeface="+mn-cs"/>
          </a:endParaRPr>
        </a:p>
      </dsp:txBody>
      <dsp:txXfrm rot="10800000">
        <a:off x="2498455" y="1533"/>
        <a:ext cx="7971907" cy="871261"/>
      </dsp:txXfrm>
    </dsp:sp>
    <dsp:sp modelId="{8389886D-4745-4DF2-9E51-451791DF7EF1}">
      <dsp:nvSpPr>
        <dsp:cNvPr id="0" name=""/>
        <dsp:cNvSpPr/>
      </dsp:nvSpPr>
      <dsp:spPr>
        <a:xfrm>
          <a:off x="1845009" y="1533"/>
          <a:ext cx="871261" cy="871261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4556AB7-9A9D-4425-8AD2-461EF79E43B2}">
      <dsp:nvSpPr>
        <dsp:cNvPr id="0" name=""/>
        <dsp:cNvSpPr/>
      </dsp:nvSpPr>
      <dsp:spPr>
        <a:xfrm rot="10800000">
          <a:off x="2280640" y="1091608"/>
          <a:ext cx="8189722" cy="871261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lt1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4202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kern="1200" dirty="0"/>
            <a:t>Установлена взаимосвязь понятий компетенция и компетентность судебного эксперта с понятием специальные знания</a:t>
          </a:r>
        </a:p>
      </dsp:txBody>
      <dsp:txXfrm rot="10800000">
        <a:off x="2498455" y="1091608"/>
        <a:ext cx="7971907" cy="871261"/>
      </dsp:txXfrm>
    </dsp:sp>
    <dsp:sp modelId="{8C53C0CC-CE35-4A08-A5C2-992F1F61D282}">
      <dsp:nvSpPr>
        <dsp:cNvPr id="0" name=""/>
        <dsp:cNvSpPr/>
      </dsp:nvSpPr>
      <dsp:spPr>
        <a:xfrm>
          <a:off x="1845009" y="1091608"/>
          <a:ext cx="871261" cy="871261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7403EBD-A81C-4969-B761-691463BB700C}">
      <dsp:nvSpPr>
        <dsp:cNvPr id="0" name=""/>
        <dsp:cNvSpPr/>
      </dsp:nvSpPr>
      <dsp:spPr>
        <a:xfrm rot="10800000">
          <a:off x="2280640" y="2181683"/>
          <a:ext cx="8189722" cy="871261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lt1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4202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kern="1200" dirty="0"/>
            <a:t>Конкретизировано понятие «специальные знания», до «понятия специальные экономические знания»</a:t>
          </a:r>
        </a:p>
      </dsp:txBody>
      <dsp:txXfrm rot="10800000">
        <a:off x="2498455" y="2181683"/>
        <a:ext cx="7971907" cy="871261"/>
      </dsp:txXfrm>
    </dsp:sp>
    <dsp:sp modelId="{3E2A51F7-A40F-4148-BD91-7DC5A4E35CCF}">
      <dsp:nvSpPr>
        <dsp:cNvPr id="0" name=""/>
        <dsp:cNvSpPr/>
      </dsp:nvSpPr>
      <dsp:spPr>
        <a:xfrm>
          <a:off x="1845009" y="2181683"/>
          <a:ext cx="871261" cy="871261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9462322-D7F5-4B8F-BAD2-9BE56A715411}">
      <dsp:nvSpPr>
        <dsp:cNvPr id="0" name=""/>
        <dsp:cNvSpPr/>
      </dsp:nvSpPr>
      <dsp:spPr>
        <a:xfrm rot="10800000">
          <a:off x="2280640" y="3271758"/>
          <a:ext cx="8189722" cy="871261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lt1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4202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kern="1200" dirty="0">
              <a:latin typeface="+mn-lt"/>
              <a:ea typeface="+mn-ea"/>
              <a:cs typeface="+mn-cs"/>
            </a:rPr>
            <a:t>Установлено наличие зависимости между специальными знаниями по областям экспертной специализации и пределами компетенции судебного эксперта</a:t>
          </a:r>
        </a:p>
      </dsp:txBody>
      <dsp:txXfrm rot="10800000">
        <a:off x="2498455" y="3271758"/>
        <a:ext cx="7971907" cy="871261"/>
      </dsp:txXfrm>
    </dsp:sp>
    <dsp:sp modelId="{0020ACE3-E373-4755-9A49-905580E6E0DA}">
      <dsp:nvSpPr>
        <dsp:cNvPr id="0" name=""/>
        <dsp:cNvSpPr/>
      </dsp:nvSpPr>
      <dsp:spPr>
        <a:xfrm>
          <a:off x="1845009" y="3271758"/>
          <a:ext cx="871261" cy="871261"/>
        </a:xfrm>
        <a:prstGeom prst="ellipse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8EEE38-EAC4-4289-B058-CC6552A33657}">
      <dsp:nvSpPr>
        <dsp:cNvPr id="0" name=""/>
        <dsp:cNvSpPr/>
      </dsp:nvSpPr>
      <dsp:spPr>
        <a:xfrm>
          <a:off x="2561" y="2309"/>
          <a:ext cx="9335114" cy="7218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8000"/>
                <a:alpha val="9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90000"/>
                <a:lumMod val="95000"/>
              </a:schemeClr>
            </a:gs>
          </a:gsLst>
          <a:lin ang="5400000" scaled="1"/>
        </a:gradFill>
        <a:ln w="28575">
          <a:solidFill>
            <a:schemeClr val="accent2">
              <a:lumMod val="50000"/>
            </a:schemeClr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i="0" kern="1200" dirty="0">
              <a:latin typeface="+mn-lt"/>
            </a:rPr>
            <a:t>Научная компетенция </a:t>
          </a:r>
          <a:r>
            <a:rPr lang="en-US" sz="1900" b="1" i="0" kern="1200" dirty="0">
              <a:latin typeface="+mn-lt"/>
            </a:rPr>
            <a:t> </a:t>
          </a:r>
          <a:br>
            <a:rPr lang="ru-RU" sz="1900" b="1" i="0" kern="1200" dirty="0">
              <a:latin typeface="+mn-lt"/>
            </a:rPr>
          </a:br>
          <a:r>
            <a:rPr lang="ru-RU" sz="1900" kern="1200" dirty="0">
              <a:latin typeface="+mn-lt"/>
            </a:rPr>
            <a:t>(специальные  экономические  знания)</a:t>
          </a:r>
          <a:r>
            <a:rPr lang="en-US" sz="1900" kern="1200" dirty="0">
              <a:latin typeface="+mn-lt"/>
            </a:rPr>
            <a:t> </a:t>
          </a:r>
          <a:endParaRPr lang="ru-RU" sz="1900" kern="1200" dirty="0">
            <a:latin typeface="+mn-lt"/>
          </a:endParaRPr>
        </a:p>
      </dsp:txBody>
      <dsp:txXfrm>
        <a:off x="23702" y="23450"/>
        <a:ext cx="9292832" cy="679518"/>
      </dsp:txXfrm>
    </dsp:sp>
    <dsp:sp modelId="{08AE9A7C-4319-4323-8D6E-B3D1D5AE897A}">
      <dsp:nvSpPr>
        <dsp:cNvPr id="0" name=""/>
        <dsp:cNvSpPr/>
      </dsp:nvSpPr>
      <dsp:spPr>
        <a:xfrm>
          <a:off x="11673" y="960272"/>
          <a:ext cx="3651878" cy="15323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8000"/>
                <a:alpha val="9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90000"/>
                <a:lumMod val="95000"/>
              </a:schemeClr>
            </a:gs>
          </a:gsLst>
          <a:lin ang="5400000" scaled="1"/>
        </a:gradFill>
        <a:ln w="19050">
          <a:solidFill>
            <a:schemeClr val="accent2">
              <a:lumMod val="75000"/>
            </a:schemeClr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latin typeface="+mn-lt"/>
            </a:rPr>
            <a:t>Объективная компетенция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atin typeface="+mn-lt"/>
            </a:rPr>
            <a:t>объем  знаний, которыми должен владеть судебный эксперт.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atin typeface="+mn-lt"/>
            </a:rPr>
            <a:t>Ст. 13 ФЗ-73 о ГСЭД 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atin typeface="+mn-lt"/>
            </a:rPr>
            <a:t>Высшее образование + ДПО по экспертной специальности  экономической направленности</a:t>
          </a:r>
        </a:p>
      </dsp:txBody>
      <dsp:txXfrm>
        <a:off x="56554" y="1005153"/>
        <a:ext cx="3562116" cy="1442588"/>
      </dsp:txXfrm>
    </dsp:sp>
    <dsp:sp modelId="{2AD80A2C-BA3D-4F5C-90A8-BB0479FB1E25}">
      <dsp:nvSpPr>
        <dsp:cNvPr id="0" name=""/>
        <dsp:cNvSpPr/>
      </dsp:nvSpPr>
      <dsp:spPr>
        <a:xfrm>
          <a:off x="26071" y="2728786"/>
          <a:ext cx="1774459" cy="272728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8000"/>
                <a:alpha val="9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90000"/>
                <a:lumMod val="95000"/>
              </a:schemeClr>
            </a:gs>
          </a:gsLst>
          <a:lin ang="5400000" scaled="1"/>
        </a:gradFill>
        <a:ln w="19050">
          <a:solidFill>
            <a:schemeClr val="accent2">
              <a:lumMod val="60000"/>
              <a:lumOff val="40000"/>
            </a:schemeClr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latin typeface="+mn-lt"/>
            </a:rPr>
            <a:t>Профессиональная компетенция эксперта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atin typeface="+mn-lt"/>
            </a:rPr>
            <a:t>Теоретические знания в области экономики, нормативно- правовые экономические знания</a:t>
          </a:r>
          <a:endParaRPr lang="ru-RU" sz="1300" b="0" kern="1200" dirty="0">
            <a:latin typeface="+mn-lt"/>
          </a:endParaRPr>
        </a:p>
      </dsp:txBody>
      <dsp:txXfrm>
        <a:off x="78043" y="2780758"/>
        <a:ext cx="1670515" cy="2623345"/>
      </dsp:txXfrm>
    </dsp:sp>
    <dsp:sp modelId="{30F93EE0-BDA9-44A7-8A83-B4B017F863FE}">
      <dsp:nvSpPr>
        <dsp:cNvPr id="0" name=""/>
        <dsp:cNvSpPr/>
      </dsp:nvSpPr>
      <dsp:spPr>
        <a:xfrm>
          <a:off x="1874694" y="2728786"/>
          <a:ext cx="1774459" cy="27200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8000"/>
                <a:alpha val="9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90000"/>
                <a:lumMod val="95000"/>
              </a:schemeClr>
            </a:gs>
          </a:gsLst>
          <a:lin ang="5400000" scaled="1"/>
        </a:gradFill>
        <a:ln w="19050">
          <a:solidFill>
            <a:schemeClr val="accent2">
              <a:lumMod val="60000"/>
              <a:lumOff val="40000"/>
            </a:schemeClr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latin typeface="+mn-lt"/>
            </a:rPr>
            <a:t>Базовая компетенция эксперта 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atin typeface="+mn-lt"/>
            </a:rPr>
            <a:t>комплекс  знаний в области теории, методики и практики  проведения судебной экспертизы по экспертным специальностям  экономической направленности</a:t>
          </a:r>
          <a:endParaRPr lang="ru-RU" sz="1300" b="1" kern="1200" dirty="0">
            <a:latin typeface="+mn-lt"/>
          </a:endParaRPr>
        </a:p>
      </dsp:txBody>
      <dsp:txXfrm>
        <a:off x="1926666" y="2780758"/>
        <a:ext cx="1670515" cy="2616057"/>
      </dsp:txXfrm>
    </dsp:sp>
    <dsp:sp modelId="{5214D973-EC34-4A62-8B91-406A2AE7D1A8}">
      <dsp:nvSpPr>
        <dsp:cNvPr id="0" name=""/>
        <dsp:cNvSpPr/>
      </dsp:nvSpPr>
      <dsp:spPr>
        <a:xfrm>
          <a:off x="3802416" y="974657"/>
          <a:ext cx="5515227" cy="15214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8000"/>
                <a:alpha val="9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90000"/>
                <a:lumMod val="95000"/>
              </a:schemeClr>
            </a:gs>
          </a:gsLst>
          <a:lin ang="5400000" scaled="1"/>
        </a:gradFill>
        <a:ln w="19050">
          <a:solidFill>
            <a:schemeClr val="accent2">
              <a:lumMod val="75000"/>
            </a:schemeClr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latin typeface="+mn-lt"/>
            </a:rPr>
            <a:t>Субъективная  компетенция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atin typeface="+mn-lt"/>
            </a:rPr>
            <a:t>иначе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latin typeface="+mn-lt"/>
            </a:rPr>
            <a:t>компетентность судебного эксперта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latin typeface="+mn-lt"/>
            </a:rPr>
            <a:t> </a:t>
          </a:r>
          <a:r>
            <a:rPr lang="ru-RU" sz="1300" kern="1200" dirty="0">
              <a:latin typeface="+mn-lt"/>
            </a:rPr>
            <a:t>степень, в которой конкретный эксперт владеет знаниями, которыми должен владеть</a:t>
          </a:r>
        </a:p>
      </dsp:txBody>
      <dsp:txXfrm>
        <a:off x="3846979" y="1019220"/>
        <a:ext cx="5426101" cy="1432352"/>
      </dsp:txXfrm>
    </dsp:sp>
    <dsp:sp modelId="{BC9CDD52-245B-43DA-9DEB-DE6DB97D5067}">
      <dsp:nvSpPr>
        <dsp:cNvPr id="0" name=""/>
        <dsp:cNvSpPr/>
      </dsp:nvSpPr>
      <dsp:spPr>
        <a:xfrm>
          <a:off x="3859212" y="2730583"/>
          <a:ext cx="1774459" cy="27278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8000"/>
                <a:alpha val="9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90000"/>
                <a:lumMod val="95000"/>
              </a:schemeClr>
            </a:gs>
          </a:gsLst>
          <a:lin ang="5400000" scaled="1"/>
        </a:gradFill>
        <a:ln w="19050">
          <a:solidFill>
            <a:schemeClr val="accent2">
              <a:lumMod val="60000"/>
              <a:lumOff val="40000"/>
            </a:schemeClr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latin typeface="+mn-lt"/>
            </a:rPr>
            <a:t>Индивидуальная компетентность эксперта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0" kern="1200" dirty="0">
              <a:latin typeface="+mn-lt"/>
            </a:rPr>
            <a:t>свидетельство  на право самостоятельного производства судебных экспертиз экономической направленности/ сертификат соответствия </a:t>
          </a:r>
        </a:p>
      </dsp:txBody>
      <dsp:txXfrm>
        <a:off x="3911184" y="2782555"/>
        <a:ext cx="1670515" cy="2623857"/>
      </dsp:txXfrm>
    </dsp:sp>
    <dsp:sp modelId="{5D8D7495-F4E3-4F08-898C-8292F73881FA}">
      <dsp:nvSpPr>
        <dsp:cNvPr id="0" name=""/>
        <dsp:cNvSpPr/>
      </dsp:nvSpPr>
      <dsp:spPr>
        <a:xfrm>
          <a:off x="5683720" y="2732356"/>
          <a:ext cx="1774459" cy="272602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8000"/>
                <a:alpha val="9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90000"/>
                <a:lumMod val="95000"/>
              </a:schemeClr>
            </a:gs>
          </a:gsLst>
          <a:lin ang="5400000" scaled="1"/>
        </a:gradFill>
        <a:ln w="19050">
          <a:solidFill>
            <a:schemeClr val="accent2">
              <a:lumMod val="60000"/>
              <a:lumOff val="40000"/>
            </a:schemeClr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latin typeface="+mn-lt"/>
            </a:rPr>
            <a:t>Личная компетентность эксперта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atin typeface="+mn-lt"/>
            </a:rPr>
            <a:t>практико-ориентированные специальные экономические знания (практические навыки и умения оценщика, аудитора,  бухгалтера и т.п.)</a:t>
          </a:r>
          <a:endParaRPr lang="ru-RU" sz="1300" b="1" kern="1200" dirty="0">
            <a:latin typeface="+mn-lt"/>
          </a:endParaRP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300" kern="1200" dirty="0">
            <a:latin typeface="+mn-lt"/>
          </a:endParaRPr>
        </a:p>
      </dsp:txBody>
      <dsp:txXfrm>
        <a:off x="5735692" y="2784328"/>
        <a:ext cx="1670515" cy="2622084"/>
      </dsp:txXfrm>
    </dsp:sp>
    <dsp:sp modelId="{A69124A5-6FB9-46E9-BAF8-C58F4C3FC450}">
      <dsp:nvSpPr>
        <dsp:cNvPr id="0" name=""/>
        <dsp:cNvSpPr/>
      </dsp:nvSpPr>
      <dsp:spPr>
        <a:xfrm>
          <a:off x="7532343" y="2746320"/>
          <a:ext cx="1774459" cy="27120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8000"/>
                <a:alpha val="9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90000"/>
                <a:lumMod val="95000"/>
              </a:schemeClr>
            </a:gs>
          </a:gsLst>
          <a:lin ang="5400000" scaled="1"/>
        </a:gradFill>
        <a:ln w="19050">
          <a:solidFill>
            <a:schemeClr val="accent2">
              <a:lumMod val="60000"/>
              <a:lumOff val="40000"/>
            </a:schemeClr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50" b="1" kern="1200" dirty="0">
              <a:latin typeface="+mn-lt"/>
            </a:rPr>
            <a:t>Компетентность эксперта в конкретной экспертизе</a:t>
          </a: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50" b="0" kern="1200" dirty="0">
              <a:latin typeface="+mn-lt"/>
            </a:rPr>
            <a:t>определяется по результатам всесторонней оценки заключения эксперта, направленной на уяснение полноты проведенного исследования, правильности выбора методик и методов анализа, интерпретации выявленных свойств и признаков объектов, обоснованности промежуточных и конечных выводов</a:t>
          </a:r>
        </a:p>
      </dsp:txBody>
      <dsp:txXfrm>
        <a:off x="7584315" y="2798292"/>
        <a:ext cx="1670515" cy="2608120"/>
      </dsp:txXfrm>
    </dsp:sp>
    <dsp:sp modelId="{A49AB5D3-F99B-49BE-BCDE-6ACD6F41CCEC}">
      <dsp:nvSpPr>
        <dsp:cNvPr id="0" name=""/>
        <dsp:cNvSpPr/>
      </dsp:nvSpPr>
      <dsp:spPr>
        <a:xfrm>
          <a:off x="9636367" y="2309"/>
          <a:ext cx="2048245" cy="7318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8000"/>
                <a:alpha val="9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90000"/>
                <a:lumMod val="95000"/>
              </a:schemeClr>
            </a:gs>
          </a:gsLst>
          <a:lin ang="5400000" scaled="1"/>
        </a:gradFill>
        <a:ln w="28575">
          <a:solidFill>
            <a:schemeClr val="accent2">
              <a:lumMod val="50000"/>
            </a:schemeClr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kern="1200" dirty="0">
              <a:latin typeface="+mn-lt"/>
            </a:rPr>
            <a:t>Процессуальная компетенция</a:t>
          </a:r>
        </a:p>
      </dsp:txBody>
      <dsp:txXfrm>
        <a:off x="9657803" y="23745"/>
        <a:ext cx="2005373" cy="689012"/>
      </dsp:txXfrm>
    </dsp:sp>
    <dsp:sp modelId="{05D01CDE-44D3-419B-9AC4-A6A617140CA4}">
      <dsp:nvSpPr>
        <dsp:cNvPr id="0" name=""/>
        <dsp:cNvSpPr/>
      </dsp:nvSpPr>
      <dsp:spPr>
        <a:xfrm>
          <a:off x="9640929" y="1033022"/>
          <a:ext cx="2046245" cy="442536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8000"/>
                <a:alpha val="9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90000"/>
                <a:lumMod val="95000"/>
              </a:schemeClr>
            </a:gs>
          </a:gsLst>
          <a:lin ang="5400000" scaled="1"/>
        </a:gradFill>
        <a:ln w="12700">
          <a:solidFill>
            <a:schemeClr val="accent2">
              <a:lumMod val="60000"/>
              <a:lumOff val="40000"/>
            </a:schemeClr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+mn-lt"/>
            </a:rPr>
            <a:t>Знания в области права и теории судебной экспертизы, знание полномочий, прав и обязанностей эксперта, определенных процессуальным законодательством</a:t>
          </a:r>
        </a:p>
      </dsp:txBody>
      <dsp:txXfrm>
        <a:off x="9700861" y="1092954"/>
        <a:ext cx="1926381" cy="430549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244F9F-7A75-427A-88D7-8AA82BC1FFE7}">
      <dsp:nvSpPr>
        <dsp:cNvPr id="0" name=""/>
        <dsp:cNvSpPr/>
      </dsp:nvSpPr>
      <dsp:spPr>
        <a:xfrm>
          <a:off x="22870" y="0"/>
          <a:ext cx="6462765" cy="2574038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t" anchorCtr="0">
          <a:noAutofit/>
        </a:bodyPr>
        <a:lstStyle/>
        <a:p>
          <a:pPr marL="171450" lvl="1" indent="-171450" algn="ctr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br>
            <a:rPr lang="ru-RU" sz="1900" b="0" kern="1200" dirty="0" bmk="_Toc413397342">
              <a:latin typeface="+mn-lt"/>
              <a:ea typeface="+mj-ea"/>
              <a:cs typeface="Times New Roman" panose="02020603050405020304" pitchFamily="18" charset="0"/>
            </a:rPr>
          </a:br>
          <a:r>
            <a:rPr lang="ru-RU" sz="1900" b="0" kern="1200" dirty="0" bmk="_Toc413397342">
              <a:latin typeface="+mn-lt"/>
              <a:ea typeface="+mj-ea"/>
              <a:cs typeface="Times New Roman" panose="02020603050405020304" pitchFamily="18" charset="0"/>
            </a:rPr>
            <a:t>Часть 1 статьи 13. «Профессиональные и квалификационные требования, предъявляемые к эксперту» Федерального закона «О государственной </a:t>
          </a:r>
          <a:r>
            <a:rPr lang="ru-RU" sz="1900" b="0" kern="1200" dirty="0" err="1" bmk="_Toc413397342">
              <a:latin typeface="+mn-lt"/>
              <a:ea typeface="+mj-ea"/>
              <a:cs typeface="Times New Roman" panose="02020603050405020304" pitchFamily="18" charset="0"/>
            </a:rPr>
            <a:t>судебно</a:t>
          </a:r>
          <a:r>
            <a:rPr lang="ru-RU" sz="1900" b="0" kern="1200" dirty="0" bmk="_Toc413397342">
              <a:latin typeface="+mn-lt"/>
              <a:ea typeface="+mj-ea"/>
              <a:cs typeface="Times New Roman" panose="02020603050405020304" pitchFamily="18" charset="0"/>
            </a:rPr>
            <a:t>–экспертной деятельности в Российской Федерации» № 73–ФЗ изложить в следующей редакции</a:t>
          </a:r>
          <a:endParaRPr lang="ru-RU" sz="1900" b="0" kern="1200" dirty="0">
            <a:latin typeface="+mn-lt"/>
          </a:endParaRPr>
        </a:p>
      </dsp:txBody>
      <dsp:txXfrm>
        <a:off x="22870" y="321755"/>
        <a:ext cx="5497501" cy="1930528"/>
      </dsp:txXfrm>
    </dsp:sp>
    <dsp:sp modelId="{FBA11E2A-09A5-4CED-9751-5AE8E4126F9E}">
      <dsp:nvSpPr>
        <dsp:cNvPr id="0" name=""/>
        <dsp:cNvSpPr/>
      </dsp:nvSpPr>
      <dsp:spPr>
        <a:xfrm>
          <a:off x="6493735" y="0"/>
          <a:ext cx="5291875" cy="2574038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lt1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«Должность эксперта в государственных судебно-экспертных учреждениях может занимать гражданин Российской Федерации, имеющий </a:t>
          </a:r>
          <a:r>
            <a:rPr lang="ru-RU" sz="1600" b="1" u="sng" kern="1200" dirty="0"/>
            <a:t>высшее образование и дополнительное профессиональное образование по конкретной экспертной специальности, соответствующей профилю высшего образования. Получение дополнительного профессионального образования по конкретной экспертной специальности</a:t>
          </a:r>
          <a:r>
            <a:rPr lang="ru-RU" sz="1600" kern="1200" dirty="0"/>
            <a:t>… </a:t>
          </a:r>
        </a:p>
      </dsp:txBody>
      <dsp:txXfrm>
        <a:off x="6619389" y="125654"/>
        <a:ext cx="5040567" cy="232273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0CE6FA-6B15-4B2F-A142-32A3AFCBE797}">
      <dsp:nvSpPr>
        <dsp:cNvPr id="0" name=""/>
        <dsp:cNvSpPr/>
      </dsp:nvSpPr>
      <dsp:spPr>
        <a:xfrm>
          <a:off x="30680" y="0"/>
          <a:ext cx="6473899" cy="2905733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t" anchorCtr="0">
          <a:noAutofit/>
        </a:bodyPr>
        <a:lstStyle/>
        <a:p>
          <a:pPr marL="171450" lvl="1" indent="-171450" algn="ctr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700" b="0" kern="1200" dirty="0" bmk="_Toc413397342">
              <a:latin typeface="+mn-lt"/>
              <a:ea typeface="+mj-ea"/>
              <a:cs typeface="Times New Roman" panose="02020603050405020304" pitchFamily="18" charset="0"/>
            </a:rPr>
            <a:t>	</a:t>
          </a:r>
          <a:br>
            <a:rPr lang="ru-RU" sz="1700" b="0" kern="1200" dirty="0" bmk="_Toc413397342">
              <a:latin typeface="+mn-lt"/>
              <a:ea typeface="+mj-ea"/>
              <a:cs typeface="Times New Roman" panose="02020603050405020304" pitchFamily="18" charset="0"/>
            </a:rPr>
          </a:br>
          <a:r>
            <a:rPr lang="ru-RU" sz="1700" b="0" kern="1200" dirty="0" bmk="_Toc413397342">
              <a:latin typeface="+mn-lt"/>
              <a:ea typeface="+mj-ea"/>
              <a:cs typeface="Times New Roman" panose="02020603050405020304" pitchFamily="18" charset="0"/>
            </a:rPr>
            <a:t>Часть 2 статьи 41 «Распространение действия настоящего Федерального закона на судебно-экспертную деятельность лиц, не являющихся государственными судебными экспертами» Федерального закона «О государственной </a:t>
          </a:r>
          <a:r>
            <a:rPr lang="ru-RU" sz="1700" b="0" kern="1200" dirty="0" err="1" bmk="_Toc413397342">
              <a:latin typeface="+mn-lt"/>
              <a:ea typeface="+mj-ea"/>
              <a:cs typeface="Times New Roman" panose="02020603050405020304" pitchFamily="18" charset="0"/>
            </a:rPr>
            <a:t>судебно</a:t>
          </a:r>
          <a:r>
            <a:rPr lang="ru-RU" sz="1700" b="0" kern="1200" dirty="0" bmk="_Toc413397342">
              <a:latin typeface="+mn-lt"/>
              <a:ea typeface="+mj-ea"/>
              <a:cs typeface="Times New Roman" panose="02020603050405020304" pitchFamily="18" charset="0"/>
            </a:rPr>
            <a:t>–экспертной деятельности в Российской Федерации» № 73–ФЗ изложить в следующей редакции</a:t>
          </a:r>
          <a:endParaRPr lang="ru-RU" sz="1700" b="0" kern="1200" dirty="0">
            <a:latin typeface="+mn-lt"/>
          </a:endParaRPr>
        </a:p>
      </dsp:txBody>
      <dsp:txXfrm>
        <a:off x="30680" y="363217"/>
        <a:ext cx="5384249" cy="2179299"/>
      </dsp:txXfrm>
    </dsp:sp>
    <dsp:sp modelId="{4FFBF73F-96CE-4226-92FF-56BF11413DD3}">
      <dsp:nvSpPr>
        <dsp:cNvPr id="0" name=""/>
        <dsp:cNvSpPr/>
      </dsp:nvSpPr>
      <dsp:spPr>
        <a:xfrm>
          <a:off x="6485247" y="0"/>
          <a:ext cx="5322124" cy="2905733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lt1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«На судебно-экспертную деятельность лиц, указанных в части первой настоящей статьи, распространяется действие статей 2, 3, 4, 6 - 8, </a:t>
          </a:r>
          <a:r>
            <a:rPr lang="ru-RU" sz="2000" u="sng" kern="1200" dirty="0"/>
            <a:t>части 1-й статьи 13</a:t>
          </a:r>
          <a:r>
            <a:rPr lang="ru-RU" sz="2000" kern="1200" dirty="0"/>
            <a:t>, 16 и 17, части второй статьи 18, статей 24 и 25 настоящего Федерального закона».</a:t>
          </a:r>
        </a:p>
      </dsp:txBody>
      <dsp:txXfrm>
        <a:off x="6627093" y="141846"/>
        <a:ext cx="5038432" cy="262204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7F3B6F-E946-4744-8587-3B9FC76E0A55}">
      <dsp:nvSpPr>
        <dsp:cNvPr id="0" name=""/>
        <dsp:cNvSpPr/>
      </dsp:nvSpPr>
      <dsp:spPr>
        <a:xfrm rot="10800000">
          <a:off x="2511310" y="406687"/>
          <a:ext cx="7761759" cy="1913050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lt1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43602" tIns="91440" rIns="170688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Возобновить обсуждение  проекта профессионального стандарта</a:t>
          </a:r>
        </a:p>
      </dsp:txBody>
      <dsp:txXfrm rot="10800000">
        <a:off x="2989572" y="406687"/>
        <a:ext cx="7283497" cy="1913050"/>
      </dsp:txXfrm>
    </dsp:sp>
    <dsp:sp modelId="{3BE048EA-1426-4CAF-AD7C-BE7D8877761F}">
      <dsp:nvSpPr>
        <dsp:cNvPr id="0" name=""/>
        <dsp:cNvSpPr/>
      </dsp:nvSpPr>
      <dsp:spPr>
        <a:xfrm>
          <a:off x="1328049" y="218500"/>
          <a:ext cx="1913050" cy="1913050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354945A-A1C8-4D53-BBA3-188200990D2A}">
      <dsp:nvSpPr>
        <dsp:cNvPr id="0" name=""/>
        <dsp:cNvSpPr/>
      </dsp:nvSpPr>
      <dsp:spPr>
        <a:xfrm rot="10800000">
          <a:off x="2445093" y="2444980"/>
          <a:ext cx="7808611" cy="1913050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lt1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43602" tIns="91440" rIns="170688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Провести доработку профессионального стандарта с соблюдением принципа соответствия высшего образования профилю экспертной специальности</a:t>
          </a:r>
        </a:p>
      </dsp:txBody>
      <dsp:txXfrm rot="10800000">
        <a:off x="2923355" y="2444980"/>
        <a:ext cx="7330349" cy="1913050"/>
      </dsp:txXfrm>
    </dsp:sp>
    <dsp:sp modelId="{CC6526D4-928F-4FB3-8699-D0A91B86654A}">
      <dsp:nvSpPr>
        <dsp:cNvPr id="0" name=""/>
        <dsp:cNvSpPr/>
      </dsp:nvSpPr>
      <dsp:spPr>
        <a:xfrm>
          <a:off x="1488568" y="2444980"/>
          <a:ext cx="1913050" cy="1913050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2/1/2022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6955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pPr/>
              <a:t>2/1/2022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691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2/1/2022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8245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2/1/2022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977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2/1/2022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0773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2/1/2022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8500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9565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532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7018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2A54C80-263E-416B-A8E0-580EDEADCBDC}" type="datetimeFigureOut">
              <a:rPr lang="en-US" smtClean="0"/>
              <a:pPr/>
              <a:t>2/1/2022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942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6283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2/1/2022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73767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07D935-26A4-4224-B0E2-47985AD299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5826" y="354020"/>
            <a:ext cx="10737669" cy="998337"/>
          </a:xfrm>
        </p:spPr>
        <p:txBody>
          <a:bodyPr/>
          <a:lstStyle/>
          <a:p>
            <a:pPr algn="ctr"/>
            <a:r>
              <a:rPr lang="ru-RU" sz="1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НАУКИ И ВЫСШЕГО ОБРАЗОВАНИЯ РОССИЙСКОЙ ФЕДЕРАЦИИ </a:t>
            </a:r>
            <a:br>
              <a:rPr lang="en-US" sz="1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ФЕДЕРАЛЬНОЕ ГОСУДАРСТВЕННОЕ БЮДЖЕТНОЕ ОБРАЗОВАТЕЛЬНОЕ </a:t>
            </a:r>
            <a:br>
              <a:rPr lang="en-US" sz="1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</a:t>
            </a:r>
            <a:r>
              <a:rPr lang="en-US" sz="1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ВЫСШЕГО ОБРАЗОВАНИЯ</a:t>
            </a:r>
            <a:br>
              <a:rPr lang="ru-RU" sz="1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«РОССИЙСКИЙ ЭКОНОМИЧЕСКИЙ УНИВЕРСИТЕТ ИМЕНИ Г.В. ПЛЕХАНОВА»</a:t>
            </a:r>
            <a:endParaRPr lang="ru-RU" sz="4400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23B54D47-1FAF-4034-8899-6E2CB62F5D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5230" y="1989946"/>
            <a:ext cx="9421539" cy="160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i="0" u="none" strike="noStrike" cap="none" normalizeH="0" baseline="0" dirty="0" bmk="_Toc413397342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Выпускная квалификационная работа</a:t>
            </a:r>
            <a:endParaRPr kumimoji="0" lang="en-US" altLang="ru-RU" sz="2000" i="0" u="none" strike="noStrike" cap="none" normalizeH="0" baseline="0" dirty="0" bmk="_Toc413397342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kumimoji="0" lang="ru-RU" altLang="ru-RU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 тему:</a:t>
            </a:r>
          </a:p>
          <a:p>
            <a:pPr lvl="0" algn="ctr" defTabSz="914400"/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 компетенции, компетентности судебного эксперта при производстве финансово–экономических экспертиз и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профессиограмма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судебного эксперта при производстве финансово–экономических экспертиз</a:t>
            </a:r>
            <a:r>
              <a:rPr lang="ru-RU" altLang="ru-RU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79FE2D7-7207-448D-BC25-DF897FA5BBA6}"/>
              </a:ext>
            </a:extLst>
          </p:cNvPr>
          <p:cNvSpPr txBox="1"/>
          <p:nvPr/>
        </p:nvSpPr>
        <p:spPr>
          <a:xfrm>
            <a:off x="6225209" y="4393458"/>
            <a:ext cx="57639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b="1" cap="all" dirty="0" bmk="_Toc413397342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Выполнил студент        </a:t>
            </a:r>
            <a:endParaRPr lang="en-US" sz="1600" b="1" cap="all" dirty="0" bmk="_Toc413397342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r"/>
            <a:r>
              <a:rPr lang="ru-RU" sz="1600" b="1" cap="all" dirty="0" bmk="_Toc413397342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Бурмакина Надежда Петровна</a:t>
            </a:r>
            <a:endParaRPr lang="en-US" sz="1600" b="1" cap="all" dirty="0" bmk="_Toc413397342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r"/>
            <a:endParaRPr lang="en-US" sz="1600" b="1" cap="all" dirty="0" bmk="_Toc413397342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r"/>
            <a:r>
              <a:rPr lang="ru-RU" sz="1600" b="1" cap="all" dirty="0" bmk="_Toc413397342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Научный руководитель работы:</a:t>
            </a:r>
          </a:p>
          <a:p>
            <a:pPr algn="r"/>
            <a:r>
              <a:rPr lang="ru-RU" sz="1600" b="1" cap="all" dirty="0" bmk="_Toc413397342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доцент, кандидат юридических наук </a:t>
            </a:r>
          </a:p>
          <a:p>
            <a:pPr algn="r"/>
            <a:r>
              <a:rPr lang="ru-RU" sz="1600" b="1" cap="all" dirty="0" bmk="_Toc413397342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Моисеев Андрей Михайлович</a:t>
            </a:r>
            <a:endParaRPr lang="ru-RU" sz="2800" b="1" dirty="0" bmk="_Toc413397342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44B177B-B3DF-4B90-A11B-E71CD53A4ACB}"/>
              </a:ext>
            </a:extLst>
          </p:cNvPr>
          <p:cNvSpPr txBox="1"/>
          <p:nvPr/>
        </p:nvSpPr>
        <p:spPr>
          <a:xfrm>
            <a:off x="5471631" y="6134648"/>
            <a:ext cx="1686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bmk="_Toc413397342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Москва – 2022</a:t>
            </a:r>
          </a:p>
        </p:txBody>
      </p:sp>
    </p:spTree>
    <p:extLst>
      <p:ext uri="{BB962C8B-B14F-4D97-AF65-F5344CB8AC3E}">
        <p14:creationId xmlns:p14="http://schemas.microsoft.com/office/powerpoint/2010/main" val="41428119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>
            <a:extLst>
              <a:ext uri="{FF2B5EF4-FFF2-40B4-BE49-F238E27FC236}">
                <a16:creationId xmlns:a16="http://schemas.microsoft.com/office/drawing/2014/main" id="{130FC2A2-F2F2-45A1-A523-167887FFB821}"/>
              </a:ext>
            </a:extLst>
          </p:cNvPr>
          <p:cNvSpPr txBox="1">
            <a:spLocks/>
          </p:cNvSpPr>
          <p:nvPr/>
        </p:nvSpPr>
        <p:spPr>
          <a:xfrm>
            <a:off x="1084728" y="4213411"/>
            <a:ext cx="8341674" cy="12550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5A81D229-D944-4C5F-A45A-134103AFABDD}"/>
              </a:ext>
            </a:extLst>
          </p:cNvPr>
          <p:cNvSpPr txBox="1">
            <a:spLocks/>
          </p:cNvSpPr>
          <p:nvPr/>
        </p:nvSpPr>
        <p:spPr>
          <a:xfrm>
            <a:off x="0" y="489856"/>
            <a:ext cx="12192000" cy="63258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indent="450850" algn="ctr" defTabSz="914400" eaLnBrk="0" fontAlgn="base" hangingPunct="0">
              <a:spcAft>
                <a:spcPct val="0"/>
              </a:spcAft>
            </a:pPr>
            <a:r>
              <a:rPr lang="ru-RU" sz="1800" b="1" dirty="0" bmk="_Toc413397342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Предложение по внесению изменений в проект профессионального стандарта «Специалист в области судебной экспертизы»</a:t>
            </a:r>
          </a:p>
        </p:txBody>
      </p:sp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2F0D72A2-12F1-4C97-AAF8-1FE2E20C8C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13874178"/>
              </p:ext>
            </p:extLst>
          </p:nvPr>
        </p:nvGraphicFramePr>
        <p:xfrm>
          <a:off x="224863" y="1548644"/>
          <a:ext cx="11742273" cy="43598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065187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92E3E156-D43B-4A05-8FCF-DE26579D5CD0}"/>
              </a:ext>
            </a:extLst>
          </p:cNvPr>
          <p:cNvSpPr/>
          <p:nvPr/>
        </p:nvSpPr>
        <p:spPr>
          <a:xfrm>
            <a:off x="191060" y="4447499"/>
            <a:ext cx="5981140" cy="218325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8100" dist="25400" dir="5400000" rotWithShape="0">
              <a:srgbClr val="000000">
                <a:alpha val="55000"/>
              </a:srgbClr>
            </a:outerShdw>
          </a:effectLst>
        </p:spPr>
        <p:txBody>
          <a:bodyPr spcFirstLastPara="0" vert="horz" wrap="square" lIns="843602" tIns="91440" rIns="170688" bIns="91440" numCol="1" spcCol="1270" anchor="ctr" anchorCtr="0">
            <a:noAutofit/>
          </a:bodyPr>
          <a:lstStyle/>
          <a:p>
            <a:endParaRPr lang="ru-RU" sz="2400"/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C4FED4D1-ED2E-495D-B7CE-C2D1D968358D}"/>
              </a:ext>
            </a:extLst>
          </p:cNvPr>
          <p:cNvSpPr/>
          <p:nvPr/>
        </p:nvSpPr>
        <p:spPr>
          <a:xfrm>
            <a:off x="191060" y="2045693"/>
            <a:ext cx="5981140" cy="218325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8100" dist="25400" dir="5400000" rotWithShape="0">
              <a:srgbClr val="000000">
                <a:alpha val="55000"/>
              </a:srgbClr>
            </a:outerShdw>
          </a:effectLst>
        </p:spPr>
        <p:txBody>
          <a:bodyPr spcFirstLastPara="0" vert="horz" wrap="square" lIns="843602" tIns="91440" rIns="170688" bIns="91440" numCol="1" spcCol="1270" anchor="ctr" anchorCtr="0">
            <a:noAutofit/>
          </a:bodyPr>
          <a:lstStyle/>
          <a:p>
            <a:endParaRPr lang="ru-RU" sz="240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3779C3-0453-47A6-A16A-332813338FAB}"/>
              </a:ext>
            </a:extLst>
          </p:cNvPr>
          <p:cNvSpPr txBox="1">
            <a:spLocks/>
          </p:cNvSpPr>
          <p:nvPr/>
        </p:nvSpPr>
        <p:spPr>
          <a:xfrm>
            <a:off x="-76760" y="1077179"/>
            <a:ext cx="6362700" cy="792480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indent="450850" algn="ctr" defTabSz="914400" eaLnBrk="0" fontAlgn="base" hangingPunct="0">
              <a:spcAft>
                <a:spcPct val="0"/>
              </a:spcAft>
            </a:pPr>
            <a:r>
              <a:rPr lang="ru-RU" sz="1400" b="1" dirty="0" bmk="_Toc413397342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совершенствованию действующего законодательства в сфере профессиональных и квалификационных требований судебных экспертов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D33578E4-8D42-43BF-BF9E-A3915ED6357E}"/>
              </a:ext>
            </a:extLst>
          </p:cNvPr>
          <p:cNvSpPr txBox="1">
            <a:spLocks/>
          </p:cNvSpPr>
          <p:nvPr/>
        </p:nvSpPr>
        <p:spPr>
          <a:xfrm>
            <a:off x="6408284" y="1077179"/>
            <a:ext cx="5592656" cy="792480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indent="450850" algn="ctr" defTabSz="914400" eaLnBrk="0" fontAlgn="base" hangingPunct="0">
              <a:spcAft>
                <a:spcPct val="0"/>
              </a:spcAft>
            </a:pPr>
            <a:r>
              <a:rPr lang="ru-RU" sz="1400" b="1" dirty="0" bmk="_Toc413397342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внесению изменений в проект профессионального стандарта «Специалист в области судебной экспертизы»</a:t>
            </a: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AAEE7B9A-850C-4D26-830A-B61DA15DE982}"/>
              </a:ext>
            </a:extLst>
          </p:cNvPr>
          <p:cNvSpPr txBox="1">
            <a:spLocks/>
          </p:cNvSpPr>
          <p:nvPr/>
        </p:nvSpPr>
        <p:spPr>
          <a:xfrm>
            <a:off x="3104590" y="227250"/>
            <a:ext cx="5592656" cy="792480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indent="450850" algn="ctr" defTabSz="914400" eaLnBrk="0" fontAlgn="base" hangingPunct="0">
              <a:spcAft>
                <a:spcPct val="0"/>
              </a:spcAft>
            </a:pPr>
            <a:r>
              <a:rPr lang="ru-RU" sz="3200" b="1" dirty="0" bmk="_Toc413397342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Предложения</a:t>
            </a: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FD98C9A1-D50C-4BFF-AE74-76CEA81869E7}"/>
              </a:ext>
            </a:extLst>
          </p:cNvPr>
          <p:cNvSpPr/>
          <p:nvPr/>
        </p:nvSpPr>
        <p:spPr>
          <a:xfrm>
            <a:off x="233281" y="4495014"/>
            <a:ext cx="2671843" cy="208822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buNone/>
            </a:pPr>
            <a:r>
              <a:rPr lang="ru-RU" sz="1200" dirty="0" bmk="_Toc413397342">
                <a:latin typeface="Times New Roman" panose="02020603050405020304" pitchFamily="18" charset="0"/>
                <a:cs typeface="Times New Roman" panose="02020603050405020304" pitchFamily="18" charset="0"/>
              </a:rPr>
              <a:t>Часть 2 статьи 41 «Распространение действия настоящего Федерального закона на судебно-экспертную деятельность лиц, не являющихся государственными судебными экспертами» Федерального закона «О государственной </a:t>
            </a:r>
            <a:r>
              <a:rPr lang="ru-RU" sz="1200" dirty="0" err="1" bmk="_Toc413397342">
                <a:latin typeface="Times New Roman" panose="02020603050405020304" pitchFamily="18" charset="0"/>
                <a:cs typeface="Times New Roman" panose="02020603050405020304" pitchFamily="18" charset="0"/>
              </a:rPr>
              <a:t>судебно</a:t>
            </a:r>
            <a:r>
              <a:rPr lang="ru-RU" sz="1200" dirty="0" bmk="_Toc413397342">
                <a:latin typeface="Times New Roman" panose="02020603050405020304" pitchFamily="18" charset="0"/>
                <a:cs typeface="Times New Roman" panose="02020603050405020304" pitchFamily="18" charset="0"/>
              </a:rPr>
              <a:t>–экспертной деятельности в Российской Федерации» № 73–ФЗ изложить в следующей редакции</a:t>
            </a:r>
            <a:endParaRPr lang="ru-RU" sz="1200" dirty="0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2643BB9C-8F6D-4BD6-BD21-696A30773621}"/>
              </a:ext>
            </a:extLst>
          </p:cNvPr>
          <p:cNvSpPr/>
          <p:nvPr/>
        </p:nvSpPr>
        <p:spPr>
          <a:xfrm>
            <a:off x="2179974" y="1998177"/>
            <a:ext cx="4197753" cy="2230767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0" vert="horz" wrap="square" lIns="843602" tIns="91440" rIns="170688" bIns="91440" numCol="1" spcCol="1270" anchor="ctr" anchorCtr="0">
            <a:noAutofit/>
          </a:bodyPr>
          <a:lstStyle/>
          <a:p>
            <a:r>
              <a:rPr lang="ru-RU" sz="1200" dirty="0"/>
              <a:t>«Должность эксперта в государственных судебно-экспертных учреждениях может занимать гражданин Российской Федерации, имеющий высшее образование и дополнительное профессиональное образование по конкретной экспертной специальности, соответствующей профилю высшего образования. Получение дополнительного профессионального образования по конкретной экспертной специальности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2FEC860A-C835-4E39-8DD1-DFE5663F60DE}"/>
              </a:ext>
            </a:extLst>
          </p:cNvPr>
          <p:cNvSpPr/>
          <p:nvPr/>
        </p:nvSpPr>
        <p:spPr>
          <a:xfrm>
            <a:off x="2179974" y="4365839"/>
            <a:ext cx="3930362" cy="2346570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0" vert="horz" wrap="square" lIns="843602" tIns="91440" rIns="170688" bIns="91440" numCol="1" spcCol="1270" anchor="ctr" anchorCtr="0">
            <a:noAutofit/>
          </a:bodyPr>
          <a:lstStyle/>
          <a:p>
            <a:r>
              <a:rPr lang="ru-RU" sz="1200" dirty="0">
                <a:solidFill>
                  <a:schemeClr val="tx1"/>
                </a:solidFill>
              </a:rPr>
              <a:t>«На судебно-экспертную деятельность лиц, указанных в части первой настоящей статьи, распространяется действие статей 2, 3, 4, 6 - 8, части 1-й статьи 13, 16 и 17, части второй статьи 18, статей 24 и 25 настоящего Федерального закона»</a:t>
            </a: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68F9C34B-413F-4BAC-B0C7-A664AFBDC75D}"/>
              </a:ext>
            </a:extLst>
          </p:cNvPr>
          <p:cNvSpPr/>
          <p:nvPr/>
        </p:nvSpPr>
        <p:spPr>
          <a:xfrm>
            <a:off x="6834630" y="2045692"/>
            <a:ext cx="5166310" cy="2183251"/>
          </a:xfrm>
          <a:prstGeom prst="roundRect">
            <a:avLst/>
          </a:prstGeom>
          <a:gradFill rotWithShape="0">
            <a:gsLst>
              <a:gs pos="0">
                <a:prstClr val="white">
                  <a:hueOff val="0"/>
                  <a:satOff val="0"/>
                  <a:lumOff val="0"/>
                  <a:alphaOff val="0"/>
                  <a:tint val="98000"/>
                  <a:lumMod val="110000"/>
                </a:prstClr>
              </a:gs>
              <a:gs pos="84000">
                <a:prstClr val="white">
                  <a:hueOff val="0"/>
                  <a:satOff val="0"/>
                  <a:lumOff val="0"/>
                  <a:alphaOff val="0"/>
                  <a:shade val="90000"/>
                  <a:lumMod val="88000"/>
                </a:prstClr>
              </a:gs>
            </a:gsLst>
            <a:lin ang="5400000" scaled="0"/>
          </a:gradFill>
          <a:ln>
            <a:noFill/>
          </a:ln>
          <a:effectLst>
            <a:outerShdw blurRad="38100" dist="25400" dir="5400000" rotWithShape="0">
              <a:srgbClr val="000000">
                <a:alpha val="55000"/>
              </a:srgbClr>
            </a:outerShdw>
          </a:effectLst>
        </p:spPr>
        <p:txBody>
          <a:bodyPr spcFirstLastPara="0" vert="horz" wrap="square" lIns="843602" tIns="91440" rIns="170688" bIns="91440" numCol="1" spcCol="1270" anchor="ctr" anchorCtr="0">
            <a:noAutofit/>
          </a:bodyPr>
          <a:lstStyle/>
          <a:p>
            <a:pPr algn="ctr"/>
            <a:r>
              <a:rPr lang="ru-RU" dirty="0"/>
              <a:t>Возобновить обсуждение  проекта профессионального стандарта</a:t>
            </a:r>
          </a:p>
        </p:txBody>
      </p:sp>
      <p:sp>
        <p:nvSpPr>
          <p:cNvPr id="31" name="Прямоугольник: скругленные углы 30">
            <a:extLst>
              <a:ext uri="{FF2B5EF4-FFF2-40B4-BE49-F238E27FC236}">
                <a16:creationId xmlns:a16="http://schemas.microsoft.com/office/drawing/2014/main" id="{4346DBF4-120C-4691-8B3E-FB9C85A09AE4}"/>
              </a:ext>
            </a:extLst>
          </p:cNvPr>
          <p:cNvSpPr/>
          <p:nvPr/>
        </p:nvSpPr>
        <p:spPr>
          <a:xfrm>
            <a:off x="6834630" y="4447499"/>
            <a:ext cx="5166310" cy="2183251"/>
          </a:xfrm>
          <a:prstGeom prst="roundRect">
            <a:avLst/>
          </a:prstGeom>
          <a:gradFill rotWithShape="0">
            <a:gsLst>
              <a:gs pos="0">
                <a:prstClr val="white">
                  <a:hueOff val="0"/>
                  <a:satOff val="0"/>
                  <a:lumOff val="0"/>
                  <a:alphaOff val="0"/>
                  <a:tint val="98000"/>
                  <a:lumMod val="110000"/>
                </a:prstClr>
              </a:gs>
              <a:gs pos="84000">
                <a:prstClr val="white">
                  <a:hueOff val="0"/>
                  <a:satOff val="0"/>
                  <a:lumOff val="0"/>
                  <a:alphaOff val="0"/>
                  <a:shade val="90000"/>
                  <a:lumMod val="88000"/>
                </a:prstClr>
              </a:gs>
            </a:gsLst>
            <a:lin ang="5400000" scaled="0"/>
          </a:gradFill>
          <a:ln>
            <a:noFill/>
          </a:ln>
          <a:effectLst>
            <a:outerShdw blurRad="38100" dist="25400" dir="5400000" rotWithShape="0">
              <a:srgbClr val="000000">
                <a:alpha val="55000"/>
              </a:srgbClr>
            </a:outerShdw>
          </a:effectLst>
        </p:spPr>
        <p:txBody>
          <a:bodyPr spcFirstLastPara="0" vert="horz" wrap="square" lIns="843602" tIns="91440" rIns="170688" bIns="91440" numCol="1" spcCol="1270" anchor="ctr" anchorCtr="0">
            <a:noAutofit/>
          </a:bodyPr>
          <a:lstStyle/>
          <a:p>
            <a:pPr lvl="0" algn="ctr"/>
            <a:r>
              <a:rPr lang="ru-RU" dirty="0"/>
              <a:t>Провести доработку профессионального стандарта с соблюдением принципа соответствия высшего образования профилю экспертной специальности.</a:t>
            </a: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07859621-F4F1-47FF-B001-9C2982CF262E}"/>
              </a:ext>
            </a:extLst>
          </p:cNvPr>
          <p:cNvSpPr/>
          <p:nvPr/>
        </p:nvSpPr>
        <p:spPr>
          <a:xfrm>
            <a:off x="233281" y="2123184"/>
            <a:ext cx="2671843" cy="202827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br>
              <a:rPr lang="ru-RU" sz="1200" dirty="0" bmk="_Toc413397342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 bmk="_Toc413397342">
                <a:latin typeface="Times New Roman" panose="02020603050405020304" pitchFamily="18" charset="0"/>
                <a:cs typeface="Times New Roman" panose="02020603050405020304" pitchFamily="18" charset="0"/>
              </a:rPr>
              <a:t>Часть 1 статьи 13. «Профессиональные и квалификационные требования, предъявляемые к эксперту» Федерального закона «О государственной </a:t>
            </a:r>
            <a:r>
              <a:rPr lang="ru-RU" sz="1200" dirty="0" err="1" bmk="_Toc413397342">
                <a:latin typeface="Times New Roman" panose="02020603050405020304" pitchFamily="18" charset="0"/>
                <a:cs typeface="Times New Roman" panose="02020603050405020304" pitchFamily="18" charset="0"/>
              </a:rPr>
              <a:t>судебно</a:t>
            </a:r>
            <a:r>
              <a:rPr lang="ru-RU" sz="1200" dirty="0" bmk="_Toc413397342">
                <a:latin typeface="Times New Roman" panose="02020603050405020304" pitchFamily="18" charset="0"/>
                <a:cs typeface="Times New Roman" panose="02020603050405020304" pitchFamily="18" charset="0"/>
              </a:rPr>
              <a:t>–экспертной деятельности в Российской Федерации» № 73–ФЗ изложить в следующей редакции</a:t>
            </a:r>
            <a:endParaRPr lang="ru-RU" sz="1200" dirty="0"/>
          </a:p>
          <a:p>
            <a:pPr algn="ctr"/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0116546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: скругленные верхние углы 4">
            <a:extLst>
              <a:ext uri="{FF2B5EF4-FFF2-40B4-BE49-F238E27FC236}">
                <a16:creationId xmlns:a16="http://schemas.microsoft.com/office/drawing/2014/main" id="{A500900F-7F5D-4981-A69E-3C569FAD3A92}"/>
              </a:ext>
            </a:extLst>
          </p:cNvPr>
          <p:cNvSpPr txBox="1"/>
          <p:nvPr/>
        </p:nvSpPr>
        <p:spPr>
          <a:xfrm>
            <a:off x="1371600" y="1891084"/>
            <a:ext cx="9135364" cy="82360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0160" rIns="10160" bIns="10160" numCol="1" spcCol="1270" anchor="ctr" anchorCtr="0">
            <a:noAutofit/>
          </a:bodyPr>
          <a:lstStyle/>
          <a:p>
            <a:pPr marL="171450" lvl="1" indent="-171450" algn="ctr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ru-RU" sz="3600" b="1" cap="all" dirty="0" bmk="_Toc413397342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СПАСИБО ЗА ВНИМАНИЕ</a:t>
            </a:r>
            <a:endParaRPr lang="ru-RU" sz="3600" b="1" cap="all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1" name="Рисунок 10" descr="Собрание">
            <a:extLst>
              <a:ext uri="{FF2B5EF4-FFF2-40B4-BE49-F238E27FC236}">
                <a16:creationId xmlns:a16="http://schemas.microsoft.com/office/drawing/2014/main" id="{2D186728-A27D-4B3A-AFF2-08E620AFCE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81008" y="2203062"/>
            <a:ext cx="5111877" cy="5111877"/>
          </a:xfrm>
          <a:prstGeom prst="rect">
            <a:avLst/>
          </a:prstGeom>
          <a:effectLst>
            <a:outerShdw blurRad="38100" dist="25400" dir="5400000" rotWithShape="0">
              <a:srgbClr val="000000">
                <a:alpha val="5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46638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D82C1CBD-4A03-48D9-A70E-4C13C8453C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473875"/>
              </p:ext>
            </p:extLst>
          </p:nvPr>
        </p:nvGraphicFramePr>
        <p:xfrm>
          <a:off x="145059" y="501005"/>
          <a:ext cx="11871349" cy="58898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069863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E61422E-019D-40E1-9508-AB431973C78F}"/>
              </a:ext>
            </a:extLst>
          </p:cNvPr>
          <p:cNvSpPr/>
          <p:nvPr/>
        </p:nvSpPr>
        <p:spPr>
          <a:xfrm>
            <a:off x="455830" y="522741"/>
            <a:ext cx="1340312" cy="1258298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Научная</a:t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новизна</a:t>
            </a: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371A5EB6-92AC-4D0C-8479-3EED66B306BA}"/>
              </a:ext>
            </a:extLst>
          </p:cNvPr>
          <p:cNvGrpSpPr/>
          <p:nvPr/>
        </p:nvGrpSpPr>
        <p:grpSpPr>
          <a:xfrm>
            <a:off x="1796143" y="522742"/>
            <a:ext cx="10198633" cy="1251629"/>
            <a:chOff x="987867" y="1891"/>
            <a:chExt cx="10851686" cy="946829"/>
          </a:xfrm>
        </p:grpSpPr>
        <p:sp>
          <p:nvSpPr>
            <p:cNvPr id="8" name="Прямоугольник: скругленные верхние углы 7">
              <a:extLst>
                <a:ext uri="{FF2B5EF4-FFF2-40B4-BE49-F238E27FC236}">
                  <a16:creationId xmlns:a16="http://schemas.microsoft.com/office/drawing/2014/main" id="{261A59E5-8E51-4241-8B92-1E02473E0BEB}"/>
                </a:ext>
              </a:extLst>
            </p:cNvPr>
            <p:cNvSpPr/>
            <p:nvPr/>
          </p:nvSpPr>
          <p:spPr>
            <a:xfrm rot="5400000">
              <a:off x="5940295" y="-4950537"/>
              <a:ext cx="946829" cy="10851686"/>
            </a:xfrm>
            <a:prstGeom prst="round2SameRect">
              <a:avLst/>
            </a:prstGeom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Прямоугольник: скругленные верхние углы 4">
              <a:extLst>
                <a:ext uri="{FF2B5EF4-FFF2-40B4-BE49-F238E27FC236}">
                  <a16:creationId xmlns:a16="http://schemas.microsoft.com/office/drawing/2014/main" id="{DA285B13-9812-4B90-9249-441AC75E9E7D}"/>
                </a:ext>
              </a:extLst>
            </p:cNvPr>
            <p:cNvSpPr txBox="1"/>
            <p:nvPr/>
          </p:nvSpPr>
          <p:spPr>
            <a:xfrm>
              <a:off x="987867" y="48111"/>
              <a:ext cx="10805466" cy="8543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0160" rIns="10160" bIns="10160" numCol="1" spcCol="1270" anchor="ctr" anchorCtr="0">
              <a:noAutofit/>
            </a:bodyPr>
            <a:lstStyle/>
            <a:p>
              <a:pPr marL="171450" lvl="1" indent="-17145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ru-RU" sz="2000" b="1" dirty="0">
                  <a:solidFill>
                    <a:schemeClr val="accent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Разработаны критерии оценки компетенции судебного эксперта при производстве финансово-экономических экспертиз</a:t>
              </a:r>
              <a:endParaRPr lang="ru-RU" sz="2000" b="1" dirty="0"/>
            </a:p>
          </p:txBody>
        </p:sp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A7992340-CF01-4F24-95DC-5A64781C8640}"/>
              </a:ext>
            </a:extLst>
          </p:cNvPr>
          <p:cNvGrpSpPr/>
          <p:nvPr/>
        </p:nvGrpSpPr>
        <p:grpSpPr>
          <a:xfrm rot="10800000">
            <a:off x="-12254" y="522739"/>
            <a:ext cx="468084" cy="1258297"/>
            <a:chOff x="987867" y="1891"/>
            <a:chExt cx="10851686" cy="946829"/>
          </a:xfrm>
        </p:grpSpPr>
        <p:sp>
          <p:nvSpPr>
            <p:cNvPr id="11" name="Прямоугольник: скругленные верхние углы 10">
              <a:extLst>
                <a:ext uri="{FF2B5EF4-FFF2-40B4-BE49-F238E27FC236}">
                  <a16:creationId xmlns:a16="http://schemas.microsoft.com/office/drawing/2014/main" id="{A9C81970-DD81-4A06-BAD8-E353150FAC3B}"/>
                </a:ext>
              </a:extLst>
            </p:cNvPr>
            <p:cNvSpPr/>
            <p:nvPr/>
          </p:nvSpPr>
          <p:spPr>
            <a:xfrm rot="5400000">
              <a:off x="5940295" y="-4950537"/>
              <a:ext cx="946829" cy="10851686"/>
            </a:xfrm>
            <a:prstGeom prst="round2SameRect">
              <a:avLst/>
            </a:prstGeom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Прямоугольник: скругленные верхние углы 4">
              <a:extLst>
                <a:ext uri="{FF2B5EF4-FFF2-40B4-BE49-F238E27FC236}">
                  <a16:creationId xmlns:a16="http://schemas.microsoft.com/office/drawing/2014/main" id="{EF04DA6D-6C3F-4790-B7B5-89E87BA24C24}"/>
                </a:ext>
              </a:extLst>
            </p:cNvPr>
            <p:cNvSpPr txBox="1"/>
            <p:nvPr/>
          </p:nvSpPr>
          <p:spPr>
            <a:xfrm>
              <a:off x="987867" y="48111"/>
              <a:ext cx="10805466" cy="8543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0160" rIns="10160" bIns="10160" numCol="1" spcCol="1270" anchor="ctr" anchorCtr="0">
              <a:noAutofit/>
            </a:bodyPr>
            <a:lstStyle/>
            <a:p>
              <a:pPr marL="171450" lvl="1" indent="-171450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ru-RU" b="1" dirty="0"/>
            </a:p>
          </p:txBody>
        </p:sp>
      </p:grpSp>
      <p:graphicFrame>
        <p:nvGraphicFramePr>
          <p:cNvPr id="13" name="Схема 12">
            <a:extLst>
              <a:ext uri="{FF2B5EF4-FFF2-40B4-BE49-F238E27FC236}">
                <a16:creationId xmlns:a16="http://schemas.microsoft.com/office/drawing/2014/main" id="{C80DEE7C-D8AC-4F40-8CE0-C3243A5B05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5575347"/>
              </p:ext>
            </p:extLst>
          </p:nvPr>
        </p:nvGraphicFramePr>
        <p:xfrm>
          <a:off x="-364034" y="2129283"/>
          <a:ext cx="12315372" cy="41445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596754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A92A24F8-5AB0-42C1-B6EB-86563ECB7CC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4451210"/>
              </p:ext>
            </p:extLst>
          </p:nvPr>
        </p:nvGraphicFramePr>
        <p:xfrm>
          <a:off x="247650" y="1228165"/>
          <a:ext cx="11687175" cy="54583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D8E625A-D4B7-412B-87CC-3F7360E9C62C}"/>
              </a:ext>
            </a:extLst>
          </p:cNvPr>
          <p:cNvSpPr/>
          <p:nvPr/>
        </p:nvSpPr>
        <p:spPr>
          <a:xfrm>
            <a:off x="0" y="238125"/>
            <a:ext cx="12192000" cy="7967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Ключевые критерии компетентности судебного эксперта при производстве финансово-экономических экспертиз</a:t>
            </a:r>
          </a:p>
        </p:txBody>
      </p:sp>
    </p:spTree>
    <p:extLst>
      <p:ext uri="{BB962C8B-B14F-4D97-AF65-F5344CB8AC3E}">
        <p14:creationId xmlns:p14="http://schemas.microsoft.com/office/powerpoint/2010/main" val="21571695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6" descr="http://pngimg.com/uploads/scales/scales_PNG75.png">
            <a:extLst>
              <a:ext uri="{FF2B5EF4-FFF2-40B4-BE49-F238E27FC236}">
                <a16:creationId xmlns:a16="http://schemas.microsoft.com/office/drawing/2014/main" id="{FDF4A198-6A9A-435B-82B5-5AEB6208C2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74043" y="1266675"/>
            <a:ext cx="4945014" cy="5481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B06A87A-A7E3-4FDC-A85D-CA2711830CAA}"/>
              </a:ext>
            </a:extLst>
          </p:cNvPr>
          <p:cNvSpPr/>
          <p:nvPr/>
        </p:nvSpPr>
        <p:spPr>
          <a:xfrm>
            <a:off x="0" y="238125"/>
            <a:ext cx="12192000" cy="7967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</a:rPr>
              <a:t>Какой эксперт «экспертнее»?</a:t>
            </a:r>
          </a:p>
        </p:txBody>
      </p:sp>
      <p:pic>
        <p:nvPicPr>
          <p:cNvPr id="5" name="Picture 6" descr="http://pngimg.com/uploads/scales/scales_PNG75.png">
            <a:extLst>
              <a:ext uri="{FF2B5EF4-FFF2-40B4-BE49-F238E27FC236}">
                <a16:creationId xmlns:a16="http://schemas.microsoft.com/office/drawing/2014/main" id="{4AF27669-D10B-46B2-A06F-D6D7EAA1C8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166" y="1266675"/>
            <a:ext cx="4945014" cy="5481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D586A6E6-BF8F-4CC8-A839-154F29D86801}"/>
              </a:ext>
            </a:extLst>
          </p:cNvPr>
          <p:cNvSpPr/>
          <p:nvPr/>
        </p:nvSpPr>
        <p:spPr>
          <a:xfrm>
            <a:off x="148283" y="4115269"/>
            <a:ext cx="2100690" cy="174686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tx1"/>
                </a:solidFill>
              </a:rPr>
              <a:t>Высшее образование по направлению: </a:t>
            </a:r>
            <a:br>
              <a:rPr lang="ru-RU" sz="1100" dirty="0">
                <a:solidFill>
                  <a:schemeClr val="tx1"/>
                </a:solidFill>
              </a:rPr>
            </a:br>
            <a:r>
              <a:rPr lang="ru-RU" sz="1100" b="1" dirty="0">
                <a:solidFill>
                  <a:schemeClr val="tx1"/>
                </a:solidFill>
              </a:rPr>
              <a:t>экономика и управление</a:t>
            </a:r>
            <a:br>
              <a:rPr lang="ru-RU" sz="1100" dirty="0">
                <a:solidFill>
                  <a:schemeClr val="tx1"/>
                </a:solidFill>
              </a:rPr>
            </a:br>
            <a:r>
              <a:rPr lang="ru-RU" sz="1100" dirty="0">
                <a:solidFill>
                  <a:schemeClr val="tx1"/>
                </a:solidFill>
              </a:rPr>
              <a:t>+</a:t>
            </a:r>
            <a:br>
              <a:rPr lang="ru-RU" sz="1100" dirty="0">
                <a:solidFill>
                  <a:schemeClr val="tx1"/>
                </a:solidFill>
              </a:rPr>
            </a:br>
            <a:r>
              <a:rPr lang="ru-RU" sz="1100" dirty="0">
                <a:solidFill>
                  <a:schemeClr val="tx1"/>
                </a:solidFill>
              </a:rPr>
              <a:t>дополнительное профессиональное образование: </a:t>
            </a:r>
            <a:br>
              <a:rPr lang="ru-RU" sz="1100" dirty="0">
                <a:solidFill>
                  <a:schemeClr val="tx1"/>
                </a:solidFill>
              </a:rPr>
            </a:br>
            <a:r>
              <a:rPr lang="ru-RU" sz="1100" b="1" dirty="0">
                <a:solidFill>
                  <a:schemeClr val="tx1"/>
                </a:solidFill>
              </a:rPr>
              <a:t>оценка стоимости предприятия (бизнеса)</a:t>
            </a:r>
          </a:p>
          <a:p>
            <a:pPr algn="ctr"/>
            <a:endParaRPr lang="ru-RU" sz="7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21CE43F-2C29-45BC-BC7D-32C182D61E32}"/>
              </a:ext>
            </a:extLst>
          </p:cNvPr>
          <p:cNvSpPr txBox="1"/>
          <p:nvPr/>
        </p:nvSpPr>
        <p:spPr>
          <a:xfrm>
            <a:off x="5556887" y="3110950"/>
            <a:ext cx="104944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?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46FC7105-1AFB-4690-98C8-9278F747A7CC}"/>
              </a:ext>
            </a:extLst>
          </p:cNvPr>
          <p:cNvSpPr/>
          <p:nvPr/>
        </p:nvSpPr>
        <p:spPr>
          <a:xfrm>
            <a:off x="3441808" y="2494159"/>
            <a:ext cx="2100690" cy="174686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tx1"/>
                </a:solidFill>
              </a:rPr>
              <a:t>Высшее образование по направлению: </a:t>
            </a:r>
            <a:br>
              <a:rPr lang="ru-RU" sz="1100" dirty="0">
                <a:solidFill>
                  <a:schemeClr val="tx1"/>
                </a:solidFill>
              </a:rPr>
            </a:br>
            <a:r>
              <a:rPr lang="ru-RU" sz="1100" b="1" dirty="0">
                <a:solidFill>
                  <a:schemeClr val="tx1"/>
                </a:solidFill>
              </a:rPr>
              <a:t>филология</a:t>
            </a:r>
            <a:br>
              <a:rPr lang="ru-RU" sz="1100" dirty="0">
                <a:solidFill>
                  <a:schemeClr val="tx1"/>
                </a:solidFill>
              </a:rPr>
            </a:br>
            <a:r>
              <a:rPr lang="ru-RU" sz="1100" dirty="0">
                <a:solidFill>
                  <a:schemeClr val="tx1"/>
                </a:solidFill>
              </a:rPr>
              <a:t>+</a:t>
            </a:r>
            <a:br>
              <a:rPr lang="ru-RU" sz="1100" dirty="0">
                <a:solidFill>
                  <a:schemeClr val="tx1"/>
                </a:solidFill>
              </a:rPr>
            </a:br>
            <a:r>
              <a:rPr lang="ru-RU" sz="1100" dirty="0">
                <a:solidFill>
                  <a:schemeClr val="tx1"/>
                </a:solidFill>
              </a:rPr>
              <a:t>дополнительное профессиональное образование: </a:t>
            </a:r>
            <a:br>
              <a:rPr lang="ru-RU" sz="1100" dirty="0">
                <a:solidFill>
                  <a:schemeClr val="tx1"/>
                </a:solidFill>
              </a:rPr>
            </a:br>
            <a:r>
              <a:rPr lang="ru-RU" sz="1100" b="1" dirty="0">
                <a:solidFill>
                  <a:schemeClr val="tx1"/>
                </a:solidFill>
              </a:rPr>
              <a:t>оценка стоимости предприятия (бизнеса)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EBA76DFA-842A-4AFA-8D68-911F164FEA1D}"/>
              </a:ext>
            </a:extLst>
          </p:cNvPr>
          <p:cNvSpPr/>
          <p:nvPr/>
        </p:nvSpPr>
        <p:spPr>
          <a:xfrm>
            <a:off x="6620725" y="2494158"/>
            <a:ext cx="2100690" cy="174686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tx1"/>
                </a:solidFill>
              </a:rPr>
              <a:t>Высшее образование по направлению: </a:t>
            </a:r>
            <a:br>
              <a:rPr lang="ru-RU" sz="1100" dirty="0">
                <a:solidFill>
                  <a:schemeClr val="tx1"/>
                </a:solidFill>
              </a:rPr>
            </a:br>
            <a:r>
              <a:rPr lang="ru-RU" sz="1100" b="1" dirty="0">
                <a:solidFill>
                  <a:schemeClr val="tx1"/>
                </a:solidFill>
              </a:rPr>
              <a:t>экономика и управление</a:t>
            </a:r>
            <a:br>
              <a:rPr lang="ru-RU" sz="1100" dirty="0">
                <a:solidFill>
                  <a:schemeClr val="tx1"/>
                </a:solidFill>
              </a:rPr>
            </a:br>
            <a:r>
              <a:rPr lang="ru-RU" sz="1100" dirty="0">
                <a:solidFill>
                  <a:schemeClr val="tx1"/>
                </a:solidFill>
              </a:rPr>
              <a:t>+</a:t>
            </a:r>
            <a:br>
              <a:rPr lang="ru-RU" sz="1100" dirty="0">
                <a:solidFill>
                  <a:schemeClr val="tx1"/>
                </a:solidFill>
              </a:rPr>
            </a:br>
            <a:r>
              <a:rPr lang="ru-RU" sz="1100" dirty="0">
                <a:solidFill>
                  <a:schemeClr val="tx1"/>
                </a:solidFill>
              </a:rPr>
              <a:t>дополнительное профессиональное образование: </a:t>
            </a:r>
            <a:br>
              <a:rPr lang="ru-RU" sz="1100" dirty="0">
                <a:solidFill>
                  <a:schemeClr val="tx1"/>
                </a:solidFill>
              </a:rPr>
            </a:br>
            <a:r>
              <a:rPr lang="ru-RU" sz="1100" b="1" dirty="0">
                <a:solidFill>
                  <a:schemeClr val="tx1"/>
                </a:solidFill>
              </a:rPr>
              <a:t>оценка стоимости предприятия (бизнеса)</a:t>
            </a:r>
          </a:p>
          <a:p>
            <a:pPr algn="ctr"/>
            <a:endParaRPr lang="ru-RU" sz="700" dirty="0"/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8CD7BBA8-343F-40C3-B303-2300DBA265CB}"/>
              </a:ext>
            </a:extLst>
          </p:cNvPr>
          <p:cNvSpPr/>
          <p:nvPr/>
        </p:nvSpPr>
        <p:spPr>
          <a:xfrm>
            <a:off x="9943027" y="4111479"/>
            <a:ext cx="2100690" cy="174686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tx1"/>
                </a:solidFill>
              </a:rPr>
              <a:t>Высшее образование по направлению: </a:t>
            </a:r>
            <a:br>
              <a:rPr lang="ru-RU" sz="1100" dirty="0">
                <a:solidFill>
                  <a:schemeClr val="tx1"/>
                </a:solidFill>
              </a:rPr>
            </a:br>
            <a:r>
              <a:rPr lang="ru-RU" sz="1100" b="1" dirty="0">
                <a:solidFill>
                  <a:schemeClr val="tx1"/>
                </a:solidFill>
              </a:rPr>
              <a:t>филология</a:t>
            </a:r>
            <a:br>
              <a:rPr lang="ru-RU" sz="1100" dirty="0">
                <a:solidFill>
                  <a:schemeClr val="tx1"/>
                </a:solidFill>
              </a:rPr>
            </a:br>
            <a:r>
              <a:rPr lang="ru-RU" sz="1100" dirty="0">
                <a:solidFill>
                  <a:schemeClr val="tx1"/>
                </a:solidFill>
              </a:rPr>
              <a:t>+</a:t>
            </a:r>
            <a:br>
              <a:rPr lang="ru-RU" sz="1100" dirty="0">
                <a:solidFill>
                  <a:schemeClr val="tx1"/>
                </a:solidFill>
              </a:rPr>
            </a:br>
            <a:r>
              <a:rPr lang="ru-RU" sz="1100" dirty="0">
                <a:solidFill>
                  <a:schemeClr val="tx1"/>
                </a:solidFill>
              </a:rPr>
              <a:t>дополнительное профессиональное образование: </a:t>
            </a:r>
            <a:br>
              <a:rPr lang="ru-RU" sz="1100" dirty="0">
                <a:solidFill>
                  <a:schemeClr val="tx1"/>
                </a:solidFill>
              </a:rPr>
            </a:br>
            <a:r>
              <a:rPr lang="ru-RU" sz="1100" b="1" dirty="0">
                <a:solidFill>
                  <a:schemeClr val="tx1"/>
                </a:solidFill>
              </a:rPr>
              <a:t>оценка стоимости предприятия (бизнеса)</a:t>
            </a:r>
          </a:p>
        </p:txBody>
      </p:sp>
    </p:spTree>
    <p:extLst>
      <p:ext uri="{BB962C8B-B14F-4D97-AF65-F5344CB8AC3E}">
        <p14:creationId xmlns:p14="http://schemas.microsoft.com/office/powerpoint/2010/main" val="42462264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975C7D8-C4E4-4561-8BBE-BBC1B23CB308}"/>
              </a:ext>
            </a:extLst>
          </p:cNvPr>
          <p:cNvSpPr/>
          <p:nvPr/>
        </p:nvSpPr>
        <p:spPr>
          <a:xfrm>
            <a:off x="571501" y="390525"/>
            <a:ext cx="10953750" cy="11239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u="sng" dirty="0">
                <a:solidFill>
                  <a:schemeClr val="bg1"/>
                </a:solidFill>
              </a:rPr>
              <a:t>Парадоксальная ситуация:</a:t>
            </a:r>
            <a:r>
              <a:rPr lang="ru-RU" sz="2000" dirty="0">
                <a:solidFill>
                  <a:schemeClr val="bg1"/>
                </a:solidFill>
              </a:rPr>
              <a:t> к производству экспертизы экономической направленности привлекается лицо, обладающее профессиональными компетенциями в области </a:t>
            </a:r>
            <a:br>
              <a:rPr lang="ru-RU" sz="2000" dirty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</a:rPr>
              <a:t>филологии</a:t>
            </a: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E0961EA2-796C-4917-9E52-F4E88A045EB2}"/>
              </a:ext>
            </a:extLst>
          </p:cNvPr>
          <p:cNvSpPr txBox="1">
            <a:spLocks/>
          </p:cNvSpPr>
          <p:nvPr/>
        </p:nvSpPr>
        <p:spPr>
          <a:xfrm>
            <a:off x="2523138" y="1773304"/>
            <a:ext cx="9320690" cy="635709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1600" b="1" dirty="0">
                <a:solidFill>
                  <a:schemeClr val="tx1"/>
                </a:solidFill>
              </a:rPr>
              <a:t>отсутствие законодательно установленных требований наличия у судебного эксперта высшего образования по профилю экспертной специальности</a:t>
            </a: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3E5296CD-F5E7-4EE2-8B9B-182BA8F629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9566619"/>
              </p:ext>
            </p:extLst>
          </p:nvPr>
        </p:nvGraphicFramePr>
        <p:xfrm>
          <a:off x="192314" y="3303886"/>
          <a:ext cx="11807372" cy="25740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DC98A04-E0E4-4DCF-9FCB-47083FDD97E2}"/>
              </a:ext>
            </a:extLst>
          </p:cNvPr>
          <p:cNvSpPr/>
          <p:nvPr/>
        </p:nvSpPr>
        <p:spPr>
          <a:xfrm>
            <a:off x="192314" y="1835748"/>
            <a:ext cx="2330824" cy="430306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Проблема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4A26C0E-6B88-4D79-8B34-C4B025CABCF1}"/>
              </a:ext>
            </a:extLst>
          </p:cNvPr>
          <p:cNvSpPr/>
          <p:nvPr/>
        </p:nvSpPr>
        <p:spPr>
          <a:xfrm>
            <a:off x="4482912" y="2746001"/>
            <a:ext cx="2330824" cy="430306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Решение</a:t>
            </a:r>
          </a:p>
        </p:txBody>
      </p:sp>
    </p:spTree>
    <p:extLst>
      <p:ext uri="{BB962C8B-B14F-4D97-AF65-F5344CB8AC3E}">
        <p14:creationId xmlns:p14="http://schemas.microsoft.com/office/powerpoint/2010/main" val="5418418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E35F2FB0-ECC2-4F96-AC9A-6987CAF8A0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9934510"/>
              </p:ext>
            </p:extLst>
          </p:nvPr>
        </p:nvGraphicFramePr>
        <p:xfrm>
          <a:off x="127636" y="123522"/>
          <a:ext cx="7810125" cy="2861150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2319594">
                  <a:extLst>
                    <a:ext uri="{9D8B030D-6E8A-4147-A177-3AD203B41FA5}">
                      <a16:colId xmlns:a16="http://schemas.microsoft.com/office/drawing/2014/main" val="3398145131"/>
                    </a:ext>
                  </a:extLst>
                </a:gridCol>
                <a:gridCol w="1517607">
                  <a:extLst>
                    <a:ext uri="{9D8B030D-6E8A-4147-A177-3AD203B41FA5}">
                      <a16:colId xmlns:a16="http://schemas.microsoft.com/office/drawing/2014/main" val="1612046661"/>
                    </a:ext>
                  </a:extLst>
                </a:gridCol>
                <a:gridCol w="900694">
                  <a:extLst>
                    <a:ext uri="{9D8B030D-6E8A-4147-A177-3AD203B41FA5}">
                      <a16:colId xmlns:a16="http://schemas.microsoft.com/office/drawing/2014/main" val="1992471791"/>
                    </a:ext>
                  </a:extLst>
                </a:gridCol>
                <a:gridCol w="900694">
                  <a:extLst>
                    <a:ext uri="{9D8B030D-6E8A-4147-A177-3AD203B41FA5}">
                      <a16:colId xmlns:a16="http://schemas.microsoft.com/office/drawing/2014/main" val="2026848010"/>
                    </a:ext>
                  </a:extLst>
                </a:gridCol>
                <a:gridCol w="900694">
                  <a:extLst>
                    <a:ext uri="{9D8B030D-6E8A-4147-A177-3AD203B41FA5}">
                      <a16:colId xmlns:a16="http://schemas.microsoft.com/office/drawing/2014/main" val="4042042513"/>
                    </a:ext>
                  </a:extLst>
                </a:gridCol>
                <a:gridCol w="1270842">
                  <a:extLst>
                    <a:ext uri="{9D8B030D-6E8A-4147-A177-3AD203B41FA5}">
                      <a16:colId xmlns:a16="http://schemas.microsoft.com/office/drawing/2014/main" val="2686332676"/>
                    </a:ext>
                  </a:extLst>
                </a:gridCol>
              </a:tblGrid>
              <a:tr h="8362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По видам учреждений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Всего вынесено постановлений о назначении экспертиз</a:t>
                      </a:r>
                      <a:endParaRPr lang="ru-RU" sz="11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В уголовном производстве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В гражданском производстве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В административном производстве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В производстве по делам об административных правонарушениях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501492321"/>
                  </a:ext>
                </a:extLst>
              </a:tr>
              <a:tr h="41810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>
                          <a:effectLst/>
                        </a:rPr>
                        <a:t>Экспертные учреждения Министерства юстиции Российской Федерации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16 006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841</a:t>
                      </a:r>
                      <a:endParaRPr lang="ru-RU" sz="11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14 322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706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137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518664806"/>
                  </a:ext>
                </a:extLst>
              </a:tr>
              <a:tr h="62716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>
                          <a:effectLst/>
                        </a:rPr>
                        <a:t>Экспертные учреждения Министерства здравоохранения и социального развития Российской Федерации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35 706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2 574</a:t>
                      </a:r>
                      <a:endParaRPr lang="ru-RU" sz="11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32 166</a:t>
                      </a:r>
                      <a:endParaRPr lang="ru-RU" sz="11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731</a:t>
                      </a:r>
                      <a:endParaRPr lang="ru-RU" sz="11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235</a:t>
                      </a:r>
                      <a:endParaRPr lang="ru-RU" sz="11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82145788"/>
                  </a:ext>
                </a:extLst>
              </a:tr>
              <a:tr h="41810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>
                          <a:effectLst/>
                        </a:rPr>
                        <a:t>Иные государственные экспертные учреждения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30 046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1 334</a:t>
                      </a:r>
                      <a:endParaRPr lang="ru-RU" sz="11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27 459</a:t>
                      </a:r>
                      <a:endParaRPr lang="ru-RU" sz="11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1 080</a:t>
                      </a:r>
                      <a:endParaRPr lang="ru-RU" sz="11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173</a:t>
                      </a:r>
                      <a:endParaRPr lang="ru-RU" sz="11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9051385"/>
                  </a:ext>
                </a:extLst>
              </a:tr>
              <a:tr h="41810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>
                          <a:effectLst/>
                        </a:rPr>
                        <a:t>Негосударственные экспертные учреждения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130 490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414</a:t>
                      </a:r>
                      <a:endParaRPr lang="ru-RU" sz="11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118 410</a:t>
                      </a:r>
                      <a:endParaRPr lang="ru-RU" sz="11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11 556</a:t>
                      </a:r>
                      <a:endParaRPr lang="ru-RU" sz="11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110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62946469"/>
                  </a:ext>
                </a:extLst>
              </a:tr>
            </a:tbl>
          </a:graphicData>
        </a:graphic>
      </p:graphicFrame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1F5AF904-E73E-4F26-B3C4-FC56FE4683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6106882"/>
              </p:ext>
            </p:extLst>
          </p:nvPr>
        </p:nvGraphicFramePr>
        <p:xfrm>
          <a:off x="3137535" y="3965847"/>
          <a:ext cx="7078980" cy="35280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9E086CD8-3726-4649-8491-85DCD4C64E7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9698634"/>
              </p:ext>
            </p:extLst>
          </p:nvPr>
        </p:nvGraphicFramePr>
        <p:xfrm>
          <a:off x="7734299" y="317369"/>
          <a:ext cx="4253865" cy="2473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1F5AF904-E73E-4F26-B3C4-FC56FE4683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2943545"/>
              </p:ext>
            </p:extLst>
          </p:nvPr>
        </p:nvGraphicFramePr>
        <p:xfrm>
          <a:off x="4194809" y="3035068"/>
          <a:ext cx="7078980" cy="35280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59BA8225-F254-4A8F-ADB2-ECF046A1B1D0}"/>
              </a:ext>
            </a:extLst>
          </p:cNvPr>
          <p:cNvSpPr txBox="1"/>
          <p:nvPr/>
        </p:nvSpPr>
        <p:spPr>
          <a:xfrm>
            <a:off x="4327932" y="3911391"/>
            <a:ext cx="178446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/>
              <a:t>Негосударственные</a:t>
            </a:r>
            <a:br>
              <a:rPr lang="ru-RU" sz="1400" b="1" dirty="0"/>
            </a:br>
            <a:r>
              <a:rPr lang="ru-RU" sz="1400" b="1" dirty="0"/>
              <a:t>экспертные</a:t>
            </a:r>
            <a:br>
              <a:rPr lang="ru-RU" sz="1400" b="1" dirty="0"/>
            </a:br>
            <a:r>
              <a:rPr lang="ru-RU" sz="1400" b="1" dirty="0"/>
              <a:t>учреждения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F5F5EED-F5A1-4387-BFAE-13AEDC9B0C4B}"/>
              </a:ext>
            </a:extLst>
          </p:cNvPr>
          <p:cNvSpPr txBox="1"/>
          <p:nvPr/>
        </p:nvSpPr>
        <p:spPr>
          <a:xfrm>
            <a:off x="8590971" y="2307938"/>
            <a:ext cx="223456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/>
              <a:t>Экспертные учреждения Министерства юстиции РФ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E277C06-C912-4481-8F42-FF17FE4C5532}"/>
              </a:ext>
            </a:extLst>
          </p:cNvPr>
          <p:cNvSpPr txBox="1"/>
          <p:nvPr/>
        </p:nvSpPr>
        <p:spPr>
          <a:xfrm>
            <a:off x="9753598" y="3695948"/>
            <a:ext cx="23431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/>
              <a:t>Экспертные учреждения Министерства здравоохранения и социального развития РФ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968554C-9947-491E-951A-CE5C9F79098A}"/>
              </a:ext>
            </a:extLst>
          </p:cNvPr>
          <p:cNvSpPr txBox="1"/>
          <p:nvPr/>
        </p:nvSpPr>
        <p:spPr>
          <a:xfrm>
            <a:off x="9727880" y="5435005"/>
            <a:ext cx="18221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/>
              <a:t>Иные государственные экспертные учреждения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0DE0FA7-B8D1-4B14-95DA-F8C29B42A62A}"/>
              </a:ext>
            </a:extLst>
          </p:cNvPr>
          <p:cNvSpPr txBox="1"/>
          <p:nvPr/>
        </p:nvSpPr>
        <p:spPr>
          <a:xfrm flipH="1">
            <a:off x="6732269" y="4775374"/>
            <a:ext cx="725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61%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C72605A-7D95-4CD5-9267-71DA9A80AD30}"/>
              </a:ext>
            </a:extLst>
          </p:cNvPr>
          <p:cNvSpPr txBox="1"/>
          <p:nvPr/>
        </p:nvSpPr>
        <p:spPr>
          <a:xfrm flipH="1">
            <a:off x="7789543" y="3275484"/>
            <a:ext cx="725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8%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A591FDC-F565-45E1-913B-7346FDA5C0FF}"/>
              </a:ext>
            </a:extLst>
          </p:cNvPr>
          <p:cNvSpPr txBox="1"/>
          <p:nvPr/>
        </p:nvSpPr>
        <p:spPr>
          <a:xfrm flipH="1">
            <a:off x="8400096" y="3911391"/>
            <a:ext cx="725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17%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B7FD63B-38BB-454A-BD5F-0A99F4C12DDD}"/>
              </a:ext>
            </a:extLst>
          </p:cNvPr>
          <p:cNvSpPr txBox="1"/>
          <p:nvPr/>
        </p:nvSpPr>
        <p:spPr>
          <a:xfrm flipH="1">
            <a:off x="8590971" y="5065673"/>
            <a:ext cx="725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14%</a:t>
            </a:r>
          </a:p>
        </p:txBody>
      </p:sp>
    </p:spTree>
    <p:extLst>
      <p:ext uri="{BB962C8B-B14F-4D97-AF65-F5344CB8AC3E}">
        <p14:creationId xmlns:p14="http://schemas.microsoft.com/office/powerpoint/2010/main" val="17247004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CD7B0205-C4E3-45E3-A608-E29C678CA40E}"/>
              </a:ext>
            </a:extLst>
          </p:cNvPr>
          <p:cNvSpPr txBox="1">
            <a:spLocks/>
          </p:cNvSpPr>
          <p:nvPr/>
        </p:nvSpPr>
        <p:spPr>
          <a:xfrm>
            <a:off x="119742" y="6107110"/>
            <a:ext cx="11625943" cy="125163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indent="450850" algn="ctr" defTabSz="914400" eaLnBrk="0" fontAlgn="base" hangingPunct="0">
              <a:spcAft>
                <a:spcPct val="0"/>
              </a:spcAft>
            </a:pPr>
            <a:endParaRPr lang="ru-RU" sz="2200" dirty="0" bmk="_Toc413397342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38FA0AA0-E6DE-40CE-9B53-ECE62897228F}"/>
              </a:ext>
            </a:extLst>
          </p:cNvPr>
          <p:cNvGrpSpPr/>
          <p:nvPr/>
        </p:nvGrpSpPr>
        <p:grpSpPr>
          <a:xfrm>
            <a:off x="-1" y="186740"/>
            <a:ext cx="10352315" cy="1251629"/>
            <a:chOff x="987867" y="1891"/>
            <a:chExt cx="10851686" cy="946829"/>
          </a:xfrm>
        </p:grpSpPr>
        <p:sp>
          <p:nvSpPr>
            <p:cNvPr id="17" name="Прямоугольник: скругленные верхние углы 16">
              <a:extLst>
                <a:ext uri="{FF2B5EF4-FFF2-40B4-BE49-F238E27FC236}">
                  <a16:creationId xmlns:a16="http://schemas.microsoft.com/office/drawing/2014/main" id="{3FAA9CA4-3C09-42F9-B744-99080B0E2F16}"/>
                </a:ext>
              </a:extLst>
            </p:cNvPr>
            <p:cNvSpPr/>
            <p:nvPr/>
          </p:nvSpPr>
          <p:spPr>
            <a:xfrm rot="5400000">
              <a:off x="5940295" y="-4950537"/>
              <a:ext cx="946829" cy="10851686"/>
            </a:xfrm>
            <a:prstGeom prst="round2SameRect">
              <a:avLst/>
            </a:prstGeom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Прямоугольник: скругленные верхние углы 4">
              <a:extLst>
                <a:ext uri="{FF2B5EF4-FFF2-40B4-BE49-F238E27FC236}">
                  <a16:creationId xmlns:a16="http://schemas.microsoft.com/office/drawing/2014/main" id="{D80563A1-24CC-4FA6-AE48-83C57E8A7C51}"/>
                </a:ext>
              </a:extLst>
            </p:cNvPr>
            <p:cNvSpPr txBox="1"/>
            <p:nvPr/>
          </p:nvSpPr>
          <p:spPr>
            <a:xfrm>
              <a:off x="987867" y="48111"/>
              <a:ext cx="10805466" cy="8543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0160" rIns="10160" bIns="10160" numCol="1" spcCol="1270" anchor="ctr" anchorCtr="0">
              <a:noAutofit/>
            </a:bodyPr>
            <a:lstStyle/>
            <a:p>
              <a:pPr marL="171450" lvl="1" indent="-17145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ru-RU" sz="2000" b="1" dirty="0">
                  <a:solidFill>
                    <a:schemeClr val="accent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  <a:r>
                <a:rPr lang="ru-RU" sz="2000" b="1" dirty="0" bmk="_Toc413397342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Сопоставление требований к квалификации государственного и негосударственного эксперта судебной финансово–экономической экспертизы </a:t>
              </a:r>
              <a:endParaRPr lang="ru-RU" sz="2000" b="1" dirty="0"/>
            </a:p>
          </p:txBody>
        </p:sp>
      </p:grp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2909B683-7B56-442B-B63D-33F317713222}"/>
              </a:ext>
            </a:extLst>
          </p:cNvPr>
          <p:cNvSpPr/>
          <p:nvPr/>
        </p:nvSpPr>
        <p:spPr>
          <a:xfrm>
            <a:off x="283028" y="5572481"/>
            <a:ext cx="11625943" cy="947058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bmk="_Toc413397342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Эксперты, привлекаемые к производству финансово–экономической экспертизы, не во всех случаях имеют </a:t>
            </a:r>
            <a:r>
              <a:rPr lang="ru-RU" b="1" dirty="0" bmk="_Toc413397342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равную</a:t>
            </a:r>
            <a:r>
              <a:rPr lang="ru-RU" dirty="0" bmk="_Toc413397342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научную компетенцию</a:t>
            </a:r>
          </a:p>
          <a:p>
            <a:pPr algn="ctr"/>
            <a:endParaRPr lang="ru-RU" dirty="0"/>
          </a:p>
        </p:txBody>
      </p:sp>
      <p:graphicFrame>
        <p:nvGraphicFramePr>
          <p:cNvPr id="22" name="Таблица 21">
            <a:extLst>
              <a:ext uri="{FF2B5EF4-FFF2-40B4-BE49-F238E27FC236}">
                <a16:creationId xmlns:a16="http://schemas.microsoft.com/office/drawing/2014/main" id="{E5ADB2D9-9C4D-46CF-81BA-2B74BD987A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3478053"/>
              </p:ext>
            </p:extLst>
          </p:nvPr>
        </p:nvGraphicFramePr>
        <p:xfrm>
          <a:off x="762000" y="1759329"/>
          <a:ext cx="10515599" cy="3325470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6609805">
                  <a:extLst>
                    <a:ext uri="{9D8B030D-6E8A-4147-A177-3AD203B41FA5}">
                      <a16:colId xmlns:a16="http://schemas.microsoft.com/office/drawing/2014/main" val="1518636328"/>
                    </a:ext>
                  </a:extLst>
                </a:gridCol>
                <a:gridCol w="2167501">
                  <a:extLst>
                    <a:ext uri="{9D8B030D-6E8A-4147-A177-3AD203B41FA5}">
                      <a16:colId xmlns:a16="http://schemas.microsoft.com/office/drawing/2014/main" val="934613587"/>
                    </a:ext>
                  </a:extLst>
                </a:gridCol>
                <a:gridCol w="1738293">
                  <a:extLst>
                    <a:ext uri="{9D8B030D-6E8A-4147-A177-3AD203B41FA5}">
                      <a16:colId xmlns:a16="http://schemas.microsoft.com/office/drawing/2014/main" val="3770514122"/>
                    </a:ext>
                  </a:extLst>
                </a:gridCol>
              </a:tblGrid>
              <a:tr h="62410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</a:rPr>
                        <a:t>Критерий наличия специальных экономических знаний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Требования к квалификации эксперта установлены законодательно (</a:t>
                      </a:r>
                      <a:r>
                        <a:rPr lang="ru-RU" sz="1400" u="none" strike="noStrike" dirty="0" err="1">
                          <a:effectLst/>
                        </a:rPr>
                        <a:t>закон+НПА</a:t>
                      </a:r>
                      <a:r>
                        <a:rPr lang="ru-RU" sz="1400" u="none" strike="noStrike" dirty="0">
                          <a:effectLst/>
                        </a:rPr>
                        <a:t>)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1722670"/>
                  </a:ext>
                </a:extLst>
              </a:tr>
              <a:tr h="4657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</a:rPr>
                        <a:t>Государственный</a:t>
                      </a:r>
                      <a:br>
                        <a:rPr lang="ru-RU" sz="1100" b="1" u="none" strike="noStrike" dirty="0">
                          <a:effectLst/>
                        </a:rPr>
                      </a:br>
                      <a:r>
                        <a:rPr lang="ru-RU" sz="1100" b="1" u="none" strike="noStrike" dirty="0">
                          <a:effectLst/>
                        </a:rPr>
                        <a:t> эксперт 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</a:rPr>
                        <a:t>Негосударственный эксперт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869128648"/>
                  </a:ext>
                </a:extLst>
              </a:tr>
              <a:tr h="44712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Наличие высшего образования по направлению 38.00.00 Экономика и управление или по специальности 40.05.03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есть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нет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7148696"/>
                  </a:ext>
                </a:extLst>
              </a:tr>
              <a:tr h="44712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Наличие  ДПО по экспертной специальности 17.1«Исследование записей бухгалтерского учёта» 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есть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нет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148520808"/>
                  </a:ext>
                </a:extLst>
              </a:tr>
              <a:tr h="89424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Наличие  ДПО по экспертной специальности 18.1«Исследование показателей финансового состояния и финансово–экономической деятельности хозяйствующего субъекта»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есть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нет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925873801"/>
                  </a:ext>
                </a:extLst>
              </a:tr>
              <a:tr h="44712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Аттестация на право производства экспертиз осуществляется каждые пять лет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есть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нет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143834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66291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9E803DD7-A9B5-44FD-B028-31F472F9CB7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69201968"/>
              </p:ext>
            </p:extLst>
          </p:nvPr>
        </p:nvGraphicFramePr>
        <p:xfrm>
          <a:off x="152400" y="3695732"/>
          <a:ext cx="11807372" cy="29057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19443C-9A4C-4F57-A192-C8A0BBA74AC6}"/>
              </a:ext>
            </a:extLst>
          </p:cNvPr>
          <p:cNvSpPr txBox="1">
            <a:spLocks/>
          </p:cNvSpPr>
          <p:nvPr/>
        </p:nvSpPr>
        <p:spPr>
          <a:xfrm>
            <a:off x="2483224" y="1933973"/>
            <a:ext cx="8795134" cy="87164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ru-RU" sz="5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E3F78B8-7EEC-46AA-ABFE-570B5E76A0AE}"/>
              </a:ext>
            </a:extLst>
          </p:cNvPr>
          <p:cNvSpPr/>
          <p:nvPr/>
        </p:nvSpPr>
        <p:spPr>
          <a:xfrm>
            <a:off x="152400" y="2060573"/>
            <a:ext cx="2330824" cy="430306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Проблема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44E0B81-50DE-4CC9-BD3F-94D5C00C4EB4}"/>
              </a:ext>
            </a:extLst>
          </p:cNvPr>
          <p:cNvSpPr/>
          <p:nvPr/>
        </p:nvSpPr>
        <p:spPr>
          <a:xfrm>
            <a:off x="4454717" y="3035520"/>
            <a:ext cx="2330824" cy="430306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Решение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8B00BFA-7F8C-4EC2-AE4D-E6D6BF92D1E3}"/>
              </a:ext>
            </a:extLst>
          </p:cNvPr>
          <p:cNvSpPr/>
          <p:nvPr/>
        </p:nvSpPr>
        <p:spPr>
          <a:xfrm>
            <a:off x="2502274" y="1933973"/>
            <a:ext cx="927847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cap="all" dirty="0">
                <a:latin typeface="+mj-lt"/>
                <a:ea typeface="+mj-ea"/>
                <a:cs typeface="+mj-cs"/>
              </a:rPr>
              <a:t>отсутствие законодательно установленных требований к экспертам, не являющихся сотрудниками государственных учреждений, в части обязательности прохождения профессиональной переподготовки по конкретной экспертной специальности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9368EA1-66FA-42FC-A01A-812F6A573B3F}"/>
              </a:ext>
            </a:extLst>
          </p:cNvPr>
          <p:cNvSpPr/>
          <p:nvPr/>
        </p:nvSpPr>
        <p:spPr>
          <a:xfrm>
            <a:off x="619125" y="396635"/>
            <a:ext cx="10953750" cy="138782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u="sng" dirty="0">
                <a:solidFill>
                  <a:schemeClr val="bg1"/>
                </a:solidFill>
              </a:rPr>
              <a:t>Парадоксальная ситуация:</a:t>
            </a:r>
            <a:r>
              <a:rPr lang="ru-RU" sz="2000" dirty="0">
                <a:solidFill>
                  <a:schemeClr val="bg1"/>
                </a:solidFill>
              </a:rPr>
              <a:t> компетенция судебного эксперта финансово–экономической экспертизы как процессуальной фигуры зависит от того, в государственном или негосударственном учреждении трудится лицо, привлекаемое </a:t>
            </a:r>
            <a:br>
              <a:rPr lang="ru-RU" sz="2000" dirty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</a:rPr>
              <a:t>к производству экспертизы в качестве эксперта</a:t>
            </a:r>
          </a:p>
        </p:txBody>
      </p:sp>
    </p:spTree>
    <p:extLst>
      <p:ext uri="{BB962C8B-B14F-4D97-AF65-F5344CB8AC3E}">
        <p14:creationId xmlns:p14="http://schemas.microsoft.com/office/powerpoint/2010/main" val="16483601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Дивиденд">
  <a:themeElements>
    <a:clrScheme name="Дивиденд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65359"/>
      </a:accent1>
      <a:accent2>
        <a:srgbClr val="ED8428"/>
      </a:accent2>
      <a:accent3>
        <a:srgbClr val="E6C46D"/>
      </a:accent3>
      <a:accent4>
        <a:srgbClr val="969FA7"/>
      </a:accent4>
      <a:accent5>
        <a:srgbClr val="A9C37C"/>
      </a:accent5>
      <a:accent6>
        <a:srgbClr val="5A8071"/>
      </a:accent6>
      <a:hlink>
        <a:srgbClr val="828282"/>
      </a:hlink>
      <a:folHlink>
        <a:srgbClr val="A5A5A5"/>
      </a:folHlink>
    </a:clrScheme>
    <a:fontScheme name="Дивиденд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Дивиденд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5D8C9649-FBE1-4B5B-8258-8A170F9843AD}"/>
    </a:ext>
  </a:extLst>
</a:theme>
</file>

<file path=ppt/theme/themeOverride1.xml><?xml version="1.0" encoding="utf-8"?>
<a:themeOverride xmlns:a="http://schemas.openxmlformats.org/drawingml/2006/main">
  <a:clrScheme name="Дивиденд">
    <a:dk1>
      <a:sysClr val="windowText" lastClr="000000"/>
    </a:dk1>
    <a:lt1>
      <a:sysClr val="window" lastClr="FFFFFF"/>
    </a:lt1>
    <a:dk2>
      <a:srgbClr val="3D3D3D"/>
    </a:dk2>
    <a:lt2>
      <a:srgbClr val="EBEBEB"/>
    </a:lt2>
    <a:accent1>
      <a:srgbClr val="465359"/>
    </a:accent1>
    <a:accent2>
      <a:srgbClr val="ED8428"/>
    </a:accent2>
    <a:accent3>
      <a:srgbClr val="E6C46D"/>
    </a:accent3>
    <a:accent4>
      <a:srgbClr val="969FA7"/>
    </a:accent4>
    <a:accent5>
      <a:srgbClr val="A9C37C"/>
    </a:accent5>
    <a:accent6>
      <a:srgbClr val="5A8071"/>
    </a:accent6>
    <a:hlink>
      <a:srgbClr val="828282"/>
    </a:hlink>
    <a:folHlink>
      <a:srgbClr val="A5A5A5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1675</TotalTime>
  <Words>964</Words>
  <Application>Microsoft Office PowerPoint</Application>
  <PresentationFormat>Широкоэкранный</PresentationFormat>
  <Paragraphs>137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Calibri</vt:lpstr>
      <vt:lpstr>Corbel</vt:lpstr>
      <vt:lpstr>Gill Sans MT</vt:lpstr>
      <vt:lpstr>Times New Roman</vt:lpstr>
      <vt:lpstr>Wingdings</vt:lpstr>
      <vt:lpstr>Wingdings 2</vt:lpstr>
      <vt:lpstr>Wingdings 3</vt:lpstr>
      <vt:lpstr>Дивиденд</vt:lpstr>
      <vt:lpstr>МИНИСТЕРСТВО НАУКИ И ВЫСШЕГО ОБРАЗОВАНИЯ РОССИЙСКОЙ ФЕДЕРАЦИИ  ФЕДЕРАЛЬНОЕ ГОСУДАРСТВЕННОЕ БЮДЖЕТНОЕ ОБРАЗОВАТЕЛЬНОЕ  УЧРЕЖДЕНИЕ ВЫСШЕГО ОБРАЗОВАНИЯ  «РОССИЙСКИЙ ЭКОНОМИЧЕСКИЙ УНИВЕРСИТЕТ ИМЕНИ Г.В. ПЛЕХАНОВА»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Алексей К</dc:creator>
  <cp:lastModifiedBy> </cp:lastModifiedBy>
  <cp:revision>120</cp:revision>
  <dcterms:created xsi:type="dcterms:W3CDTF">2022-01-25T11:24:29Z</dcterms:created>
  <dcterms:modified xsi:type="dcterms:W3CDTF">2022-02-01T21:51:51Z</dcterms:modified>
</cp:coreProperties>
</file>