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56" r:id="rId1"/>
    <p:sldMasterId id="2147483770" r:id="rId2"/>
  </p:sldMasterIdLst>
  <p:notesMasterIdLst>
    <p:notesMasterId r:id="rId10"/>
  </p:notesMasterIdLst>
  <p:sldIdLst>
    <p:sldId id="286" r:id="rId3"/>
    <p:sldId id="315" r:id="rId4"/>
    <p:sldId id="316" r:id="rId5"/>
    <p:sldId id="318" r:id="rId6"/>
    <p:sldId id="319" r:id="rId7"/>
    <p:sldId id="321" r:id="rId8"/>
    <p:sldId id="310" r:id="rId9"/>
  </p:sldIdLst>
  <p:sldSz cx="12190413" cy="6859588"/>
  <p:notesSz cx="6797675" cy="9874250"/>
  <p:defaultTextStyle>
    <a:defPPr>
      <a:defRPr lang="en-US"/>
    </a:defPPr>
    <a:lvl1pPr marL="0" algn="l" defTabSz="1088502" rtl="0" eaLnBrk="1" latinLnBrk="0" hangingPunct="1">
      <a:defRPr sz="2143" kern="1200">
        <a:solidFill>
          <a:schemeClr val="tx1"/>
        </a:solidFill>
        <a:latin typeface="+mn-lt"/>
        <a:ea typeface="+mn-ea"/>
        <a:cs typeface="+mn-cs"/>
      </a:defRPr>
    </a:lvl1pPr>
    <a:lvl2pPr marL="544251" algn="l" defTabSz="1088502" rtl="0" eaLnBrk="1" latinLnBrk="0" hangingPunct="1">
      <a:defRPr sz="2143" kern="1200">
        <a:solidFill>
          <a:schemeClr val="tx1"/>
        </a:solidFill>
        <a:latin typeface="+mn-lt"/>
        <a:ea typeface="+mn-ea"/>
        <a:cs typeface="+mn-cs"/>
      </a:defRPr>
    </a:lvl2pPr>
    <a:lvl3pPr marL="1088502" algn="l" defTabSz="1088502" rtl="0" eaLnBrk="1" latinLnBrk="0" hangingPunct="1">
      <a:defRPr sz="2143" kern="1200">
        <a:solidFill>
          <a:schemeClr val="tx1"/>
        </a:solidFill>
        <a:latin typeface="+mn-lt"/>
        <a:ea typeface="+mn-ea"/>
        <a:cs typeface="+mn-cs"/>
      </a:defRPr>
    </a:lvl3pPr>
    <a:lvl4pPr marL="1632753" algn="l" defTabSz="1088502" rtl="0" eaLnBrk="1" latinLnBrk="0" hangingPunct="1">
      <a:defRPr sz="2143" kern="1200">
        <a:solidFill>
          <a:schemeClr val="tx1"/>
        </a:solidFill>
        <a:latin typeface="+mn-lt"/>
        <a:ea typeface="+mn-ea"/>
        <a:cs typeface="+mn-cs"/>
      </a:defRPr>
    </a:lvl4pPr>
    <a:lvl5pPr marL="2177004" algn="l" defTabSz="1088502" rtl="0" eaLnBrk="1" latinLnBrk="0" hangingPunct="1">
      <a:defRPr sz="2143" kern="1200">
        <a:solidFill>
          <a:schemeClr val="tx1"/>
        </a:solidFill>
        <a:latin typeface="+mn-lt"/>
        <a:ea typeface="+mn-ea"/>
        <a:cs typeface="+mn-cs"/>
      </a:defRPr>
    </a:lvl5pPr>
    <a:lvl6pPr marL="2721254" algn="l" defTabSz="1088502" rtl="0" eaLnBrk="1" latinLnBrk="0" hangingPunct="1">
      <a:defRPr sz="2143" kern="1200">
        <a:solidFill>
          <a:schemeClr val="tx1"/>
        </a:solidFill>
        <a:latin typeface="+mn-lt"/>
        <a:ea typeface="+mn-ea"/>
        <a:cs typeface="+mn-cs"/>
      </a:defRPr>
    </a:lvl6pPr>
    <a:lvl7pPr marL="3265505" algn="l" defTabSz="1088502" rtl="0" eaLnBrk="1" latinLnBrk="0" hangingPunct="1">
      <a:defRPr sz="2143" kern="1200">
        <a:solidFill>
          <a:schemeClr val="tx1"/>
        </a:solidFill>
        <a:latin typeface="+mn-lt"/>
        <a:ea typeface="+mn-ea"/>
        <a:cs typeface="+mn-cs"/>
      </a:defRPr>
    </a:lvl7pPr>
    <a:lvl8pPr marL="3809756" algn="l" defTabSz="1088502" rtl="0" eaLnBrk="1" latinLnBrk="0" hangingPunct="1">
      <a:defRPr sz="2143" kern="1200">
        <a:solidFill>
          <a:schemeClr val="tx1"/>
        </a:solidFill>
        <a:latin typeface="+mn-lt"/>
        <a:ea typeface="+mn-ea"/>
        <a:cs typeface="+mn-cs"/>
      </a:defRPr>
    </a:lvl8pPr>
    <a:lvl9pPr marL="4354007" algn="l" defTabSz="1088502" rtl="0" eaLnBrk="1" latinLnBrk="0" hangingPunct="1">
      <a:defRPr sz="2143"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1" userDrawn="1">
          <p15:clr>
            <a:srgbClr val="A4A3A4"/>
          </p15:clr>
        </p15:guide>
        <p15:guide id="2" pos="5119" userDrawn="1">
          <p15:clr>
            <a:srgbClr val="A4A3A4"/>
          </p15:clr>
        </p15:guide>
        <p15:guide id="3"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251D"/>
    <a:srgbClr val="008000"/>
    <a:srgbClr val="3BA40E"/>
    <a:srgbClr val="FFFB57"/>
    <a:srgbClr val="FF9900"/>
    <a:srgbClr val="4FB5E3"/>
    <a:srgbClr val="FFFF00"/>
    <a:srgbClr val="FFF803"/>
    <a:srgbClr val="7C3EAE"/>
    <a:srgbClr val="3B3B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90" autoAdjust="0"/>
    <p:restoredTop sz="95872" autoAdjust="0"/>
  </p:normalViewPr>
  <p:slideViewPr>
    <p:cSldViewPr snapToGrid="0" snapToObjects="1">
      <p:cViewPr>
        <p:scale>
          <a:sx n="117" d="100"/>
          <a:sy n="117" d="100"/>
        </p:scale>
        <p:origin x="-108" y="-102"/>
      </p:cViewPr>
      <p:guideLst>
        <p:guide orient="horz" pos="2161"/>
        <p:guide pos="5119"/>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5" d="100"/>
          <a:sy n="95" d="100"/>
        </p:scale>
        <p:origin x="2376" y="200"/>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oleObject" Target="file:///D:\&#1064;&#1090;&#1077;&#1081;&#1085;&#1080;&#1082;&#1086;&#1074;%20&#1040;&#1083;&#1077;&#1082;&#1089;&#1072;&#1085;&#1076;&#1088;\&#1052;&#1086;&#1080;%20&#1076;&#1086;&#1082;&#1091;&#1084;&#1077;&#1085;&#1090;&#1099;\&#1062;&#1058;&#1048;\2019\&#1043;&#1050;&#1054;\&#1044;&#1083;&#1103;%20&#1087;&#1088;&#1077;&#1079;&#1077;&#1085;&#1090;&#1072;&#1094;&#1080;&#1080;%20&#1043;&#1050;&#1054;%20&#1059;&#1056;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1064;&#1090;&#1077;&#1081;&#1085;&#1080;&#1082;&#1086;&#1074;%20&#1040;&#1083;&#1077;&#1082;&#1089;&#1072;&#1085;&#1076;&#1088;\&#1052;&#1086;&#1080;%20&#1076;&#1086;&#1082;&#1091;&#1084;&#1077;&#1085;&#1090;&#1099;\&#1062;&#1058;&#1048;\2019\&#1043;&#1050;&#1054;\&#1044;&#1083;&#1103;%20&#1087;&#1088;&#1077;&#1079;&#1077;&#1085;&#1090;&#1072;&#1094;&#1080;&#1080;%20&#1043;&#1050;&#1054;%20&#1059;&#1056;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1050;&#1086;&#1087;&#1080;&#1103;%20&#1050;&#1085;&#1080;&#1075;&#1072;1%20(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029961117542051"/>
          <c:y val="6.5569102249315614E-2"/>
          <c:w val="0.56111111111111112"/>
          <c:h val="0.93518518518518523"/>
        </c:manualLayout>
      </c:layout>
      <c:pieChart>
        <c:varyColors val="1"/>
        <c:ser>
          <c:idx val="2"/>
          <c:order val="2"/>
          <c:tx>
            <c:v>Мин</c:v>
          </c:tx>
          <c:dPt>
            <c:idx val="0"/>
            <c:bubble3D val="0"/>
            <c:spPr>
              <a:noFill/>
            </c:spPr>
          </c:dPt>
          <c:dPt>
            <c:idx val="1"/>
            <c:bubble3D val="0"/>
            <c:spPr>
              <a:solidFill>
                <a:schemeClr val="tx2"/>
              </a:solidFill>
            </c:spPr>
          </c:dPt>
          <c:dPt>
            <c:idx val="2"/>
            <c:bubble3D val="0"/>
            <c:spPr>
              <a:noFill/>
            </c:spPr>
          </c:dPt>
          <c:val>
            <c:numRef>
              <c:f>Лист2!$E$78:$E$80</c:f>
              <c:numCache>
                <c:formatCode>General</c:formatCode>
                <c:ptCount val="3"/>
                <c:pt idx="0">
                  <c:v>300</c:v>
                </c:pt>
                <c:pt idx="1">
                  <c:v>4</c:v>
                </c:pt>
                <c:pt idx="2">
                  <c:v>60</c:v>
                </c:pt>
              </c:numCache>
            </c:numRef>
          </c:val>
        </c:ser>
        <c:dLbls>
          <c:showLegendKey val="0"/>
          <c:showVal val="0"/>
          <c:showCatName val="0"/>
          <c:showSerName val="0"/>
          <c:showPercent val="0"/>
          <c:showBubbleSize val="0"/>
          <c:showLeaderLines val="1"/>
        </c:dLbls>
        <c:firstSliceAng val="0"/>
      </c:pieChart>
      <c:pieChart>
        <c:varyColors val="1"/>
        <c:ser>
          <c:idx val="1"/>
          <c:order val="1"/>
          <c:tx>
            <c:v>Часы</c:v>
          </c:tx>
          <c:dPt>
            <c:idx val="0"/>
            <c:bubble3D val="0"/>
            <c:spPr>
              <a:noFill/>
            </c:spPr>
          </c:dPt>
          <c:dPt>
            <c:idx val="1"/>
            <c:bubble3D val="0"/>
            <c:spPr>
              <a:solidFill>
                <a:schemeClr val="tx2"/>
              </a:solidFill>
            </c:spPr>
          </c:dPt>
          <c:dPt>
            <c:idx val="2"/>
            <c:bubble3D val="0"/>
            <c:spPr>
              <a:noFill/>
            </c:spPr>
          </c:dPt>
          <c:val>
            <c:numRef>
              <c:f>Лист2!$C$78:$C$80</c:f>
              <c:numCache>
                <c:formatCode>General</c:formatCode>
                <c:ptCount val="3"/>
                <c:pt idx="0">
                  <c:v>177</c:v>
                </c:pt>
                <c:pt idx="1">
                  <c:v>3</c:v>
                </c:pt>
                <c:pt idx="2">
                  <c:v>183</c:v>
                </c:pt>
              </c:numCache>
            </c:numRef>
          </c:val>
        </c:ser>
        <c:dLbls>
          <c:showLegendKey val="0"/>
          <c:showVal val="0"/>
          <c:showCatName val="0"/>
          <c:showSerName val="0"/>
          <c:showPercent val="0"/>
          <c:showBubbleSize val="0"/>
          <c:showLeaderLines val="1"/>
        </c:dLbls>
        <c:firstSliceAng val="0"/>
      </c:pieChart>
      <c:doughnutChart>
        <c:varyColors val="1"/>
        <c:ser>
          <c:idx val="0"/>
          <c:order val="0"/>
          <c:spPr>
            <a:solidFill>
              <a:schemeClr val="tx2"/>
            </a:solidFill>
          </c:spPr>
          <c:explosion val="161"/>
          <c:val>
            <c:numRef>
              <c:f>Лист2!$C$13:$C$72</c:f>
              <c:numCache>
                <c:formatCode>General</c:formatCode>
                <c:ptCount val="60"/>
                <c:pt idx="0">
                  <c:v>30</c:v>
                </c:pt>
                <c:pt idx="1">
                  <c:v>30</c:v>
                </c:pt>
                <c:pt idx="2">
                  <c:v>30</c:v>
                </c:pt>
                <c:pt idx="3">
                  <c:v>30</c:v>
                </c:pt>
                <c:pt idx="4">
                  <c:v>30</c:v>
                </c:pt>
                <c:pt idx="5">
                  <c:v>30</c:v>
                </c:pt>
                <c:pt idx="6">
                  <c:v>30</c:v>
                </c:pt>
                <c:pt idx="7">
                  <c:v>30</c:v>
                </c:pt>
                <c:pt idx="8">
                  <c:v>30</c:v>
                </c:pt>
                <c:pt idx="9">
                  <c:v>30</c:v>
                </c:pt>
                <c:pt idx="10">
                  <c:v>30</c:v>
                </c:pt>
                <c:pt idx="11">
                  <c:v>30</c:v>
                </c:pt>
                <c:pt idx="12">
                  <c:v>30</c:v>
                </c:pt>
                <c:pt idx="13">
                  <c:v>30</c:v>
                </c:pt>
                <c:pt idx="14">
                  <c:v>30</c:v>
                </c:pt>
                <c:pt idx="15">
                  <c:v>30</c:v>
                </c:pt>
                <c:pt idx="16">
                  <c:v>30</c:v>
                </c:pt>
                <c:pt idx="17">
                  <c:v>30</c:v>
                </c:pt>
                <c:pt idx="18">
                  <c:v>30</c:v>
                </c:pt>
                <c:pt idx="19">
                  <c:v>30</c:v>
                </c:pt>
                <c:pt idx="20">
                  <c:v>30</c:v>
                </c:pt>
                <c:pt idx="21">
                  <c:v>30</c:v>
                </c:pt>
                <c:pt idx="22">
                  <c:v>30</c:v>
                </c:pt>
                <c:pt idx="23">
                  <c:v>30</c:v>
                </c:pt>
                <c:pt idx="24">
                  <c:v>30</c:v>
                </c:pt>
                <c:pt idx="25">
                  <c:v>30</c:v>
                </c:pt>
                <c:pt idx="26">
                  <c:v>30</c:v>
                </c:pt>
                <c:pt idx="27">
                  <c:v>30</c:v>
                </c:pt>
                <c:pt idx="28">
                  <c:v>30</c:v>
                </c:pt>
                <c:pt idx="29">
                  <c:v>30</c:v>
                </c:pt>
                <c:pt idx="30">
                  <c:v>30</c:v>
                </c:pt>
                <c:pt idx="31">
                  <c:v>30</c:v>
                </c:pt>
                <c:pt idx="32">
                  <c:v>30</c:v>
                </c:pt>
                <c:pt idx="33">
                  <c:v>30</c:v>
                </c:pt>
                <c:pt idx="34">
                  <c:v>30</c:v>
                </c:pt>
                <c:pt idx="35">
                  <c:v>30</c:v>
                </c:pt>
                <c:pt idx="36">
                  <c:v>30</c:v>
                </c:pt>
                <c:pt idx="37">
                  <c:v>30</c:v>
                </c:pt>
                <c:pt idx="38">
                  <c:v>30</c:v>
                </c:pt>
                <c:pt idx="39">
                  <c:v>30</c:v>
                </c:pt>
                <c:pt idx="40">
                  <c:v>30</c:v>
                </c:pt>
                <c:pt idx="41">
                  <c:v>30</c:v>
                </c:pt>
                <c:pt idx="42">
                  <c:v>30</c:v>
                </c:pt>
                <c:pt idx="43">
                  <c:v>30</c:v>
                </c:pt>
                <c:pt idx="44">
                  <c:v>30</c:v>
                </c:pt>
                <c:pt idx="45">
                  <c:v>30</c:v>
                </c:pt>
                <c:pt idx="46">
                  <c:v>30</c:v>
                </c:pt>
                <c:pt idx="47">
                  <c:v>30</c:v>
                </c:pt>
                <c:pt idx="48">
                  <c:v>30</c:v>
                </c:pt>
                <c:pt idx="49">
                  <c:v>30</c:v>
                </c:pt>
                <c:pt idx="50">
                  <c:v>30</c:v>
                </c:pt>
                <c:pt idx="51">
                  <c:v>30</c:v>
                </c:pt>
                <c:pt idx="52">
                  <c:v>30</c:v>
                </c:pt>
                <c:pt idx="53">
                  <c:v>30</c:v>
                </c:pt>
                <c:pt idx="54">
                  <c:v>30</c:v>
                </c:pt>
                <c:pt idx="55">
                  <c:v>30</c:v>
                </c:pt>
                <c:pt idx="56">
                  <c:v>30</c:v>
                </c:pt>
                <c:pt idx="57">
                  <c:v>30</c:v>
                </c:pt>
                <c:pt idx="58">
                  <c:v>30</c:v>
                </c:pt>
                <c:pt idx="59">
                  <c:v>30</c:v>
                </c:pt>
              </c:numCache>
            </c:numRef>
          </c:val>
        </c:ser>
        <c:dLbls>
          <c:showLegendKey val="0"/>
          <c:showVal val="0"/>
          <c:showCatName val="0"/>
          <c:showSerName val="0"/>
          <c:showPercent val="0"/>
          <c:showBubbleSize val="0"/>
          <c:showLeaderLines val="1"/>
        </c:dLbls>
        <c:firstSliceAng val="66"/>
        <c:holeSize val="61"/>
      </c:doughnut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029961117542051"/>
          <c:y val="6.5569102249315614E-2"/>
          <c:w val="0.56111111111111112"/>
          <c:h val="0.93518518518518523"/>
        </c:manualLayout>
      </c:layout>
      <c:pieChart>
        <c:varyColors val="1"/>
        <c:ser>
          <c:idx val="2"/>
          <c:order val="2"/>
          <c:tx>
            <c:v>Мин</c:v>
          </c:tx>
          <c:dPt>
            <c:idx val="0"/>
            <c:bubble3D val="0"/>
            <c:spPr>
              <a:noFill/>
            </c:spPr>
          </c:dPt>
          <c:dPt>
            <c:idx val="1"/>
            <c:bubble3D val="0"/>
            <c:spPr>
              <a:solidFill>
                <a:schemeClr val="tx2"/>
              </a:solidFill>
            </c:spPr>
          </c:dPt>
          <c:dPt>
            <c:idx val="2"/>
            <c:bubble3D val="0"/>
            <c:spPr>
              <a:noFill/>
            </c:spPr>
          </c:dPt>
          <c:val>
            <c:numRef>
              <c:f>Лист2!$E$78:$E$80</c:f>
              <c:numCache>
                <c:formatCode>General</c:formatCode>
                <c:ptCount val="3"/>
                <c:pt idx="0">
                  <c:v>300</c:v>
                </c:pt>
                <c:pt idx="1">
                  <c:v>4</c:v>
                </c:pt>
                <c:pt idx="2">
                  <c:v>60</c:v>
                </c:pt>
              </c:numCache>
            </c:numRef>
          </c:val>
        </c:ser>
        <c:dLbls>
          <c:showLegendKey val="0"/>
          <c:showVal val="0"/>
          <c:showCatName val="0"/>
          <c:showSerName val="0"/>
          <c:showPercent val="0"/>
          <c:showBubbleSize val="0"/>
          <c:showLeaderLines val="1"/>
        </c:dLbls>
        <c:firstSliceAng val="0"/>
      </c:pieChart>
      <c:pieChart>
        <c:varyColors val="1"/>
        <c:ser>
          <c:idx val="1"/>
          <c:order val="1"/>
          <c:tx>
            <c:v>Часы</c:v>
          </c:tx>
          <c:dPt>
            <c:idx val="0"/>
            <c:bubble3D val="0"/>
            <c:spPr>
              <a:noFill/>
            </c:spPr>
          </c:dPt>
          <c:dPt>
            <c:idx val="1"/>
            <c:bubble3D val="0"/>
            <c:spPr>
              <a:solidFill>
                <a:schemeClr val="tx2"/>
              </a:solidFill>
            </c:spPr>
          </c:dPt>
          <c:dPt>
            <c:idx val="2"/>
            <c:bubble3D val="0"/>
            <c:spPr>
              <a:noFill/>
            </c:spPr>
          </c:dPt>
          <c:val>
            <c:numRef>
              <c:f>Лист2!$C$78:$C$80</c:f>
              <c:numCache>
                <c:formatCode>General</c:formatCode>
                <c:ptCount val="3"/>
                <c:pt idx="0">
                  <c:v>177</c:v>
                </c:pt>
                <c:pt idx="1">
                  <c:v>3</c:v>
                </c:pt>
                <c:pt idx="2">
                  <c:v>183</c:v>
                </c:pt>
              </c:numCache>
            </c:numRef>
          </c:val>
        </c:ser>
        <c:dLbls>
          <c:showLegendKey val="0"/>
          <c:showVal val="0"/>
          <c:showCatName val="0"/>
          <c:showSerName val="0"/>
          <c:showPercent val="0"/>
          <c:showBubbleSize val="0"/>
          <c:showLeaderLines val="1"/>
        </c:dLbls>
        <c:firstSliceAng val="0"/>
      </c:pieChart>
      <c:doughnutChart>
        <c:varyColors val="1"/>
        <c:ser>
          <c:idx val="0"/>
          <c:order val="0"/>
          <c:spPr>
            <a:solidFill>
              <a:schemeClr val="tx2"/>
            </a:solidFill>
          </c:spPr>
          <c:explosion val="161"/>
          <c:val>
            <c:numRef>
              <c:f>Лист2!$C$13:$C$72</c:f>
              <c:numCache>
                <c:formatCode>General</c:formatCode>
                <c:ptCount val="60"/>
                <c:pt idx="0">
                  <c:v>30</c:v>
                </c:pt>
                <c:pt idx="1">
                  <c:v>30</c:v>
                </c:pt>
                <c:pt idx="2">
                  <c:v>30</c:v>
                </c:pt>
                <c:pt idx="3">
                  <c:v>30</c:v>
                </c:pt>
                <c:pt idx="4">
                  <c:v>30</c:v>
                </c:pt>
                <c:pt idx="5">
                  <c:v>30</c:v>
                </c:pt>
                <c:pt idx="6">
                  <c:v>30</c:v>
                </c:pt>
                <c:pt idx="7">
                  <c:v>30</c:v>
                </c:pt>
                <c:pt idx="8">
                  <c:v>30</c:v>
                </c:pt>
                <c:pt idx="9">
                  <c:v>30</c:v>
                </c:pt>
                <c:pt idx="10">
                  <c:v>30</c:v>
                </c:pt>
                <c:pt idx="11">
                  <c:v>30</c:v>
                </c:pt>
                <c:pt idx="12">
                  <c:v>30</c:v>
                </c:pt>
                <c:pt idx="13">
                  <c:v>30</c:v>
                </c:pt>
                <c:pt idx="14">
                  <c:v>30</c:v>
                </c:pt>
                <c:pt idx="15">
                  <c:v>30</c:v>
                </c:pt>
                <c:pt idx="16">
                  <c:v>30</c:v>
                </c:pt>
                <c:pt idx="17">
                  <c:v>30</c:v>
                </c:pt>
                <c:pt idx="18">
                  <c:v>30</c:v>
                </c:pt>
                <c:pt idx="19">
                  <c:v>30</c:v>
                </c:pt>
                <c:pt idx="20">
                  <c:v>30</c:v>
                </c:pt>
                <c:pt idx="21">
                  <c:v>30</c:v>
                </c:pt>
                <c:pt idx="22">
                  <c:v>30</c:v>
                </c:pt>
                <c:pt idx="23">
                  <c:v>30</c:v>
                </c:pt>
                <c:pt idx="24">
                  <c:v>30</c:v>
                </c:pt>
                <c:pt idx="25">
                  <c:v>30</c:v>
                </c:pt>
                <c:pt idx="26">
                  <c:v>30</c:v>
                </c:pt>
                <c:pt idx="27">
                  <c:v>30</c:v>
                </c:pt>
                <c:pt idx="28">
                  <c:v>30</c:v>
                </c:pt>
                <c:pt idx="29">
                  <c:v>30</c:v>
                </c:pt>
                <c:pt idx="30">
                  <c:v>30</c:v>
                </c:pt>
                <c:pt idx="31">
                  <c:v>30</c:v>
                </c:pt>
                <c:pt idx="32">
                  <c:v>30</c:v>
                </c:pt>
                <c:pt idx="33">
                  <c:v>30</c:v>
                </c:pt>
                <c:pt idx="34">
                  <c:v>30</c:v>
                </c:pt>
                <c:pt idx="35">
                  <c:v>30</c:v>
                </c:pt>
                <c:pt idx="36">
                  <c:v>30</c:v>
                </c:pt>
                <c:pt idx="37">
                  <c:v>30</c:v>
                </c:pt>
                <c:pt idx="38">
                  <c:v>30</c:v>
                </c:pt>
                <c:pt idx="39">
                  <c:v>30</c:v>
                </c:pt>
                <c:pt idx="40">
                  <c:v>30</c:v>
                </c:pt>
                <c:pt idx="41">
                  <c:v>30</c:v>
                </c:pt>
                <c:pt idx="42">
                  <c:v>30</c:v>
                </c:pt>
                <c:pt idx="43">
                  <c:v>30</c:v>
                </c:pt>
                <c:pt idx="44">
                  <c:v>30</c:v>
                </c:pt>
                <c:pt idx="45">
                  <c:v>30</c:v>
                </c:pt>
                <c:pt idx="46">
                  <c:v>30</c:v>
                </c:pt>
                <c:pt idx="47">
                  <c:v>30</c:v>
                </c:pt>
                <c:pt idx="48">
                  <c:v>30</c:v>
                </c:pt>
                <c:pt idx="49">
                  <c:v>30</c:v>
                </c:pt>
                <c:pt idx="50">
                  <c:v>30</c:v>
                </c:pt>
                <c:pt idx="51">
                  <c:v>30</c:v>
                </c:pt>
                <c:pt idx="52">
                  <c:v>30</c:v>
                </c:pt>
                <c:pt idx="53">
                  <c:v>30</c:v>
                </c:pt>
                <c:pt idx="54">
                  <c:v>30</c:v>
                </c:pt>
                <c:pt idx="55">
                  <c:v>30</c:v>
                </c:pt>
                <c:pt idx="56">
                  <c:v>30</c:v>
                </c:pt>
                <c:pt idx="57">
                  <c:v>30</c:v>
                </c:pt>
                <c:pt idx="58">
                  <c:v>30</c:v>
                </c:pt>
                <c:pt idx="59">
                  <c:v>30</c:v>
                </c:pt>
              </c:numCache>
            </c:numRef>
          </c:val>
        </c:ser>
        <c:dLbls>
          <c:showLegendKey val="0"/>
          <c:showVal val="0"/>
          <c:showCatName val="0"/>
          <c:showSerName val="0"/>
          <c:showPercent val="0"/>
          <c:showBubbleSize val="0"/>
          <c:showLeaderLines val="1"/>
        </c:dLbls>
        <c:firstSliceAng val="66"/>
        <c:holeSize val="61"/>
      </c:doughnut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2.1327968930130944E-2"/>
          <c:y val="0.12169798766116038"/>
          <c:w val="0.53099124531630471"/>
          <c:h val="0.8098823053414157"/>
        </c:manualLayout>
      </c:layout>
      <c:pie3DChart>
        <c:varyColors val="1"/>
        <c:ser>
          <c:idx val="0"/>
          <c:order val="0"/>
          <c:dLbls>
            <c:dLbl>
              <c:idx val="1"/>
              <c:layout>
                <c:manualLayout>
                  <c:x val="-0.10347752123478472"/>
                  <c:y val="-0.19762955933081919"/>
                </c:manualLayout>
              </c:layout>
              <c:showLegendKey val="0"/>
              <c:showVal val="1"/>
              <c:showCatName val="0"/>
              <c:showSerName val="0"/>
              <c:showPercent val="0"/>
              <c:showBubbleSize val="0"/>
            </c:dLbl>
            <c:dLbl>
              <c:idx val="2"/>
              <c:layout>
                <c:manualLayout>
                  <c:x val="0.10597106288580863"/>
                  <c:y val="-0.10132988275282304"/>
                </c:manualLayout>
              </c:layout>
              <c:showLegendKey val="0"/>
              <c:showVal val="1"/>
              <c:showCatName val="0"/>
              <c:showSerName val="0"/>
              <c:showPercent val="0"/>
              <c:showBubbleSize val="0"/>
            </c:dLbl>
            <c:dLbl>
              <c:idx val="4"/>
              <c:layout>
                <c:manualLayout>
                  <c:x val="5.2349143993720027E-3"/>
                  <c:y val="7.3235961021553928E-2"/>
                </c:manualLayout>
              </c:layout>
              <c:showLegendKey val="0"/>
              <c:showVal val="1"/>
              <c:showCatName val="0"/>
              <c:showSerName val="0"/>
              <c:showPercent val="0"/>
              <c:showBubbleSize val="0"/>
            </c:dLbl>
            <c:txPr>
              <a:bodyPr/>
              <a:lstStyle/>
              <a:p>
                <a:pPr>
                  <a:defRPr sz="1800" b="1">
                    <a:solidFill>
                      <a:schemeClr val="bg1"/>
                    </a:solidFill>
                  </a:defRPr>
                </a:pPr>
                <a:endParaRPr lang="ru-RU"/>
              </a:p>
            </c:txPr>
            <c:showLegendKey val="0"/>
            <c:showVal val="1"/>
            <c:showCatName val="0"/>
            <c:showSerName val="0"/>
            <c:showPercent val="0"/>
            <c:showBubbleSize val="0"/>
            <c:showLeaderLines val="1"/>
          </c:dLbls>
          <c:cat>
            <c:strRef>
              <c:f>Лист1!$N$11:$N$15</c:f>
              <c:strCache>
                <c:ptCount val="5"/>
                <c:pt idx="0">
                  <c:v>Возврат без рассмотрения (54)</c:v>
                </c:pt>
                <c:pt idx="1">
                  <c:v>Заявление удовлетворено (98)</c:v>
                </c:pt>
                <c:pt idx="2">
                  <c:v>Отказано в удовлетворении (44)</c:v>
                </c:pt>
                <c:pt idx="3">
                  <c:v>На рассмотрении (49)</c:v>
                </c:pt>
                <c:pt idx="4">
                  <c:v>Отозвано заявителем (2)</c:v>
                </c:pt>
              </c:strCache>
            </c:strRef>
          </c:cat>
          <c:val>
            <c:numRef>
              <c:f>Лист1!$P$11:$P$15</c:f>
              <c:numCache>
                <c:formatCode>0%</c:formatCode>
                <c:ptCount val="5"/>
                <c:pt idx="0">
                  <c:v>0.21862348178137653</c:v>
                </c:pt>
                <c:pt idx="1">
                  <c:v>0.39676113360323889</c:v>
                </c:pt>
                <c:pt idx="2">
                  <c:v>0.17813765182186234</c:v>
                </c:pt>
                <c:pt idx="3">
                  <c:v>0.19838056680161945</c:v>
                </c:pt>
                <c:pt idx="4">
                  <c:v>8.0971659919028341E-3</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55297078254809295"/>
          <c:y val="0.22296797313432207"/>
          <c:w val="0.3928718197317364"/>
          <c:h val="0.58958267444383516"/>
        </c:manualLayout>
      </c:layout>
      <c:overlay val="0"/>
      <c:txPr>
        <a:bodyPr/>
        <a:lstStyle/>
        <a:p>
          <a:pPr rtl="0">
            <a:defRPr sz="1400"/>
          </a:pPr>
          <a:endParaRPr lang="ru-RU"/>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2945659" cy="495429"/>
          </a:xfrm>
          <a:prstGeom prst="rect">
            <a:avLst/>
          </a:prstGeom>
        </p:spPr>
        <p:txBody>
          <a:bodyPr vert="horz" lIns="91429" tIns="45714" rIns="91429" bIns="45714" rtlCol="0"/>
          <a:lstStyle>
            <a:lvl1pPr algn="l">
              <a:defRPr sz="1200"/>
            </a:lvl1pPr>
          </a:lstStyle>
          <a:p>
            <a:endParaRPr lang="en-US"/>
          </a:p>
        </p:txBody>
      </p:sp>
      <p:sp>
        <p:nvSpPr>
          <p:cNvPr id="3" name="Date Placeholder 2"/>
          <p:cNvSpPr>
            <a:spLocks noGrp="1"/>
          </p:cNvSpPr>
          <p:nvPr>
            <p:ph type="dt" idx="1"/>
          </p:nvPr>
        </p:nvSpPr>
        <p:spPr>
          <a:xfrm>
            <a:off x="3850449" y="0"/>
            <a:ext cx="2945659" cy="495429"/>
          </a:xfrm>
          <a:prstGeom prst="rect">
            <a:avLst/>
          </a:prstGeom>
        </p:spPr>
        <p:txBody>
          <a:bodyPr vert="horz" lIns="91429" tIns="45714" rIns="91429" bIns="45714" rtlCol="0"/>
          <a:lstStyle>
            <a:lvl1pPr algn="r">
              <a:defRPr sz="1200"/>
            </a:lvl1pPr>
          </a:lstStyle>
          <a:p>
            <a:fld id="{55074AA5-AF0D-C348-8C7D-A29798CB37FF}" type="datetimeFigureOut">
              <a:rPr lang="en-US" smtClean="0"/>
              <a:pPr/>
              <a:t>3/25/2021</a:t>
            </a:fld>
            <a:endParaRPr lang="en-US"/>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29" tIns="45714" rIns="91429" bIns="45714" rtlCol="0" anchor="ctr"/>
          <a:lstStyle/>
          <a:p>
            <a:endParaRPr lang="en-US"/>
          </a:p>
        </p:txBody>
      </p:sp>
      <p:sp>
        <p:nvSpPr>
          <p:cNvPr id="5" name="Notes Placeholder 4"/>
          <p:cNvSpPr>
            <a:spLocks noGrp="1"/>
          </p:cNvSpPr>
          <p:nvPr>
            <p:ph type="body" sz="quarter" idx="3"/>
          </p:nvPr>
        </p:nvSpPr>
        <p:spPr>
          <a:xfrm>
            <a:off x="679768" y="4751984"/>
            <a:ext cx="5438140" cy="3887986"/>
          </a:xfrm>
          <a:prstGeom prst="rect">
            <a:avLst/>
          </a:prstGeom>
        </p:spPr>
        <p:txBody>
          <a:bodyPr vert="horz" lIns="91429" tIns="45714" rIns="91429"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6" y="9378828"/>
            <a:ext cx="2945659" cy="495427"/>
          </a:xfrm>
          <a:prstGeom prst="rect">
            <a:avLst/>
          </a:prstGeom>
        </p:spPr>
        <p:txBody>
          <a:bodyPr vert="horz" lIns="91429" tIns="45714" rIns="91429" bIns="45714" rtlCol="0" anchor="b"/>
          <a:lstStyle>
            <a:lvl1pPr algn="l">
              <a:defRPr sz="1200"/>
            </a:lvl1pPr>
          </a:lstStyle>
          <a:p>
            <a:endParaRPr lang="en-US"/>
          </a:p>
        </p:txBody>
      </p:sp>
      <p:sp>
        <p:nvSpPr>
          <p:cNvPr id="7" name="Slide Number Placeholder 6"/>
          <p:cNvSpPr>
            <a:spLocks noGrp="1"/>
          </p:cNvSpPr>
          <p:nvPr>
            <p:ph type="sldNum" sz="quarter" idx="5"/>
          </p:nvPr>
        </p:nvSpPr>
        <p:spPr>
          <a:xfrm>
            <a:off x="3850449" y="9378828"/>
            <a:ext cx="2945659" cy="495427"/>
          </a:xfrm>
          <a:prstGeom prst="rect">
            <a:avLst/>
          </a:prstGeom>
        </p:spPr>
        <p:txBody>
          <a:bodyPr vert="horz" lIns="91429" tIns="45714" rIns="91429" bIns="45714" rtlCol="0" anchor="b"/>
          <a:lstStyle>
            <a:lvl1pPr algn="r">
              <a:defRPr sz="1200"/>
            </a:lvl1pPr>
          </a:lstStyle>
          <a:p>
            <a:fld id="{C0E1069A-5EC0-A044-89A8-CA2A55D6590E}" type="slidenum">
              <a:rPr lang="en-US" smtClean="0"/>
              <a:pPr/>
              <a:t>‹#›</a:t>
            </a:fld>
            <a:endParaRPr lang="en-US"/>
          </a:p>
        </p:txBody>
      </p:sp>
    </p:spTree>
    <p:extLst>
      <p:ext uri="{BB962C8B-B14F-4D97-AF65-F5344CB8AC3E}">
        <p14:creationId xmlns:p14="http://schemas.microsoft.com/office/powerpoint/2010/main" val="1216693956"/>
      </p:ext>
    </p:extLst>
  </p:cSld>
  <p:clrMap bg1="lt1" tx1="dk1" bg2="lt2" tx2="dk2" accent1="accent1" accent2="accent2" accent3="accent3" accent4="accent4" accent5="accent5" accent6="accent6" hlink="hlink" folHlink="folHlink"/>
  <p:notesStyle>
    <a:lvl1pPr marL="0" algn="l" defTabSz="1088502" rtl="0" eaLnBrk="1" latinLnBrk="0" hangingPunct="1">
      <a:defRPr sz="1428" kern="1200">
        <a:solidFill>
          <a:schemeClr val="tx1"/>
        </a:solidFill>
        <a:latin typeface="+mn-lt"/>
        <a:ea typeface="+mn-ea"/>
        <a:cs typeface="+mn-cs"/>
      </a:defRPr>
    </a:lvl1pPr>
    <a:lvl2pPr marL="544251" algn="l" defTabSz="1088502" rtl="0" eaLnBrk="1" latinLnBrk="0" hangingPunct="1">
      <a:defRPr sz="1428" kern="1200">
        <a:solidFill>
          <a:schemeClr val="tx1"/>
        </a:solidFill>
        <a:latin typeface="+mn-lt"/>
        <a:ea typeface="+mn-ea"/>
        <a:cs typeface="+mn-cs"/>
      </a:defRPr>
    </a:lvl2pPr>
    <a:lvl3pPr marL="1088502" algn="l" defTabSz="1088502" rtl="0" eaLnBrk="1" latinLnBrk="0" hangingPunct="1">
      <a:defRPr sz="1428" kern="1200">
        <a:solidFill>
          <a:schemeClr val="tx1"/>
        </a:solidFill>
        <a:latin typeface="+mn-lt"/>
        <a:ea typeface="+mn-ea"/>
        <a:cs typeface="+mn-cs"/>
      </a:defRPr>
    </a:lvl3pPr>
    <a:lvl4pPr marL="1632753" algn="l" defTabSz="1088502" rtl="0" eaLnBrk="1" latinLnBrk="0" hangingPunct="1">
      <a:defRPr sz="1428" kern="1200">
        <a:solidFill>
          <a:schemeClr val="tx1"/>
        </a:solidFill>
        <a:latin typeface="+mn-lt"/>
        <a:ea typeface="+mn-ea"/>
        <a:cs typeface="+mn-cs"/>
      </a:defRPr>
    </a:lvl4pPr>
    <a:lvl5pPr marL="2177004" algn="l" defTabSz="1088502" rtl="0" eaLnBrk="1" latinLnBrk="0" hangingPunct="1">
      <a:defRPr sz="1428" kern="1200">
        <a:solidFill>
          <a:schemeClr val="tx1"/>
        </a:solidFill>
        <a:latin typeface="+mn-lt"/>
        <a:ea typeface="+mn-ea"/>
        <a:cs typeface="+mn-cs"/>
      </a:defRPr>
    </a:lvl5pPr>
    <a:lvl6pPr marL="2721254" algn="l" defTabSz="1088502" rtl="0" eaLnBrk="1" latinLnBrk="0" hangingPunct="1">
      <a:defRPr sz="1428" kern="1200">
        <a:solidFill>
          <a:schemeClr val="tx1"/>
        </a:solidFill>
        <a:latin typeface="+mn-lt"/>
        <a:ea typeface="+mn-ea"/>
        <a:cs typeface="+mn-cs"/>
      </a:defRPr>
    </a:lvl6pPr>
    <a:lvl7pPr marL="3265505" algn="l" defTabSz="1088502" rtl="0" eaLnBrk="1" latinLnBrk="0" hangingPunct="1">
      <a:defRPr sz="1428" kern="1200">
        <a:solidFill>
          <a:schemeClr val="tx1"/>
        </a:solidFill>
        <a:latin typeface="+mn-lt"/>
        <a:ea typeface="+mn-ea"/>
        <a:cs typeface="+mn-cs"/>
      </a:defRPr>
    </a:lvl7pPr>
    <a:lvl8pPr marL="3809756" algn="l" defTabSz="1088502" rtl="0" eaLnBrk="1" latinLnBrk="0" hangingPunct="1">
      <a:defRPr sz="1428" kern="1200">
        <a:solidFill>
          <a:schemeClr val="tx1"/>
        </a:solidFill>
        <a:latin typeface="+mn-lt"/>
        <a:ea typeface="+mn-ea"/>
        <a:cs typeface="+mn-cs"/>
      </a:defRPr>
    </a:lvl8pPr>
    <a:lvl9pPr marL="4354007" algn="l" defTabSz="1088502" rtl="0" eaLnBrk="1" latinLnBrk="0" hangingPunct="1">
      <a:defRPr sz="14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E1069A-5EC0-A044-89A8-CA2A55D6590E}"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10298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3FF534-496B-400C-8D86-A8ED78D907C2}" type="slidenum">
              <a:rPr lang="ru-RU" smtClean="0">
                <a:solidFill>
                  <a:prstClr val="black"/>
                </a:solidFill>
              </a:rPr>
              <a:pPr/>
              <a:t>2</a:t>
            </a:fld>
            <a:endParaRPr lang="ru-RU">
              <a:solidFill>
                <a:prstClr val="black"/>
              </a:solidFill>
            </a:endParaRPr>
          </a:p>
        </p:txBody>
      </p:sp>
    </p:spTree>
    <p:extLst>
      <p:ext uri="{BB962C8B-B14F-4D97-AF65-F5344CB8AC3E}">
        <p14:creationId xmlns:p14="http://schemas.microsoft.com/office/powerpoint/2010/main" val="3176139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3FF534-496B-400C-8D86-A8ED78D907C2}" type="slidenum">
              <a:rPr lang="ru-RU" smtClean="0">
                <a:solidFill>
                  <a:prstClr val="black"/>
                </a:solidFill>
              </a:rPr>
              <a:pPr/>
              <a:t>3</a:t>
            </a:fld>
            <a:endParaRPr lang="ru-RU">
              <a:solidFill>
                <a:prstClr val="black"/>
              </a:solidFill>
            </a:endParaRPr>
          </a:p>
        </p:txBody>
      </p:sp>
    </p:spTree>
    <p:extLst>
      <p:ext uri="{BB962C8B-B14F-4D97-AF65-F5344CB8AC3E}">
        <p14:creationId xmlns:p14="http://schemas.microsoft.com/office/powerpoint/2010/main" val="3176139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3FF534-496B-400C-8D86-A8ED78D907C2}" type="slidenum">
              <a:rPr lang="ru-RU" smtClean="0">
                <a:solidFill>
                  <a:prstClr val="black"/>
                </a:solidFill>
              </a:rPr>
              <a:pPr/>
              <a:t>4</a:t>
            </a:fld>
            <a:endParaRPr lang="ru-RU">
              <a:solidFill>
                <a:prstClr val="black"/>
              </a:solidFill>
            </a:endParaRPr>
          </a:p>
        </p:txBody>
      </p:sp>
    </p:spTree>
    <p:extLst>
      <p:ext uri="{BB962C8B-B14F-4D97-AF65-F5344CB8AC3E}">
        <p14:creationId xmlns:p14="http://schemas.microsoft.com/office/powerpoint/2010/main" val="3176139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3FF534-496B-400C-8D86-A8ED78D907C2}" type="slidenum">
              <a:rPr lang="ru-RU" smtClean="0">
                <a:solidFill>
                  <a:prstClr val="black"/>
                </a:solidFill>
              </a:rPr>
              <a:pPr/>
              <a:t>5</a:t>
            </a:fld>
            <a:endParaRPr lang="ru-RU">
              <a:solidFill>
                <a:prstClr val="black"/>
              </a:solidFill>
            </a:endParaRPr>
          </a:p>
        </p:txBody>
      </p:sp>
    </p:spTree>
    <p:extLst>
      <p:ext uri="{BB962C8B-B14F-4D97-AF65-F5344CB8AC3E}">
        <p14:creationId xmlns:p14="http://schemas.microsoft.com/office/powerpoint/2010/main" val="3176139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3FF534-496B-400C-8D86-A8ED78D907C2}" type="slidenum">
              <a:rPr lang="ru-RU" smtClean="0">
                <a:solidFill>
                  <a:prstClr val="black"/>
                </a:solidFill>
              </a:rPr>
              <a:pPr/>
              <a:t>6</a:t>
            </a:fld>
            <a:endParaRPr lang="ru-RU">
              <a:solidFill>
                <a:prstClr val="black"/>
              </a:solidFill>
            </a:endParaRPr>
          </a:p>
        </p:txBody>
      </p:sp>
    </p:spTree>
    <p:extLst>
      <p:ext uri="{BB962C8B-B14F-4D97-AF65-F5344CB8AC3E}">
        <p14:creationId xmlns:p14="http://schemas.microsoft.com/office/powerpoint/2010/main" val="3176139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E1069A-5EC0-A044-89A8-CA2A55D6590E}"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02982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286" y="2130942"/>
            <a:ext cx="10361851" cy="147036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543501" indent="0" algn="ctr">
              <a:buNone/>
              <a:defRPr>
                <a:solidFill>
                  <a:schemeClr val="tx1">
                    <a:tint val="75000"/>
                  </a:schemeClr>
                </a:solidFill>
              </a:defRPr>
            </a:lvl2pPr>
            <a:lvl3pPr marL="1087004" indent="0" algn="ctr">
              <a:buNone/>
              <a:defRPr>
                <a:solidFill>
                  <a:schemeClr val="tx1">
                    <a:tint val="75000"/>
                  </a:schemeClr>
                </a:solidFill>
              </a:defRPr>
            </a:lvl3pPr>
            <a:lvl4pPr marL="1630496" indent="0" algn="ctr">
              <a:buNone/>
              <a:defRPr>
                <a:solidFill>
                  <a:schemeClr val="tx1">
                    <a:tint val="75000"/>
                  </a:schemeClr>
                </a:solidFill>
              </a:defRPr>
            </a:lvl4pPr>
            <a:lvl5pPr marL="2173992" indent="0" algn="ctr">
              <a:buNone/>
              <a:defRPr>
                <a:solidFill>
                  <a:schemeClr val="tx1">
                    <a:tint val="75000"/>
                  </a:schemeClr>
                </a:solidFill>
              </a:defRPr>
            </a:lvl5pPr>
            <a:lvl6pPr marL="2717485" indent="0" algn="ctr">
              <a:buNone/>
              <a:defRPr>
                <a:solidFill>
                  <a:schemeClr val="tx1">
                    <a:tint val="75000"/>
                  </a:schemeClr>
                </a:solidFill>
              </a:defRPr>
            </a:lvl6pPr>
            <a:lvl7pPr marL="3260992" indent="0" algn="ctr">
              <a:buNone/>
              <a:defRPr>
                <a:solidFill>
                  <a:schemeClr val="tx1">
                    <a:tint val="75000"/>
                  </a:schemeClr>
                </a:solidFill>
              </a:defRPr>
            </a:lvl7pPr>
            <a:lvl8pPr marL="3804483" indent="0" algn="ctr">
              <a:buNone/>
              <a:defRPr>
                <a:solidFill>
                  <a:schemeClr val="tx1">
                    <a:tint val="75000"/>
                  </a:schemeClr>
                </a:solidFill>
              </a:defRPr>
            </a:lvl8pPr>
            <a:lvl9pPr marL="4347983"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9E94C06-2868-4CB7-8FD9-8E868961108E}" type="datetime1">
              <a:rPr lang="ru-RU" smtClean="0">
                <a:solidFill>
                  <a:prstClr val="black">
                    <a:tint val="75000"/>
                  </a:prstClr>
                </a:solidFill>
              </a:rPr>
              <a:pPr/>
              <a:t>25.03.2021</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8A579F46-E50F-8441-B540-38CA5E5D3E04}"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898815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2B9A0A-19D5-473A-947B-34FD3AEE5EFD}" type="datetime1">
              <a:rPr lang="ru-RU" smtClean="0">
                <a:solidFill>
                  <a:prstClr val="black">
                    <a:tint val="75000"/>
                  </a:prstClr>
                </a:solidFill>
              </a:rPr>
              <a:pPr/>
              <a:t>25.03.2021</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9195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4069" y="274725"/>
            <a:ext cx="3655008" cy="585446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694" y="274725"/>
            <a:ext cx="10768198" cy="58544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E6AB53-E5D9-4C40-B0BD-5675CB1C6463}" type="datetime1">
              <a:rPr lang="ru-RU" smtClean="0">
                <a:solidFill>
                  <a:prstClr val="black">
                    <a:tint val="75000"/>
                  </a:prstClr>
                </a:solidFill>
              </a:rPr>
              <a:pPr/>
              <a:t>25.03.2021</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670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D2872A-A513-4D33-9A33-515E260A8DA5}" type="datetime1">
              <a:rPr lang="ru-RU" smtClean="0">
                <a:solidFill>
                  <a:prstClr val="black">
                    <a:tint val="75000"/>
                  </a:prstClr>
                </a:solidFill>
              </a:rPr>
              <a:pPr/>
              <a:t>25.03.2021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162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D2872A-A513-4D33-9A33-515E260A8DA5}" type="datetime1">
              <a:rPr lang="ru-RU" smtClean="0">
                <a:solidFill>
                  <a:prstClr val="black">
                    <a:tint val="75000"/>
                  </a:prstClr>
                </a:solidFill>
              </a:rPr>
              <a:pPr/>
              <a:t>25.03.2021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66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3802" y="1122624"/>
            <a:ext cx="9142810" cy="2388153"/>
          </a:xfrm>
        </p:spPr>
        <p:txBody>
          <a:bodyPr anchor="b"/>
          <a:lstStyle>
            <a:lvl1pPr algn="ctr">
              <a:defRPr sz="5999"/>
            </a:lvl1pPr>
          </a:lstStyle>
          <a:p>
            <a:r>
              <a:rPr lang="ru-RU" smtClean="0"/>
              <a:t>Образец заголовка</a:t>
            </a:r>
            <a:endParaRPr lang="en-US" dirty="0"/>
          </a:p>
        </p:txBody>
      </p:sp>
      <p:sp>
        <p:nvSpPr>
          <p:cNvPr id="3" name="Subtitle 2"/>
          <p:cNvSpPr>
            <a:spLocks noGrp="1"/>
          </p:cNvSpPr>
          <p:nvPr>
            <p:ph type="subTitle" idx="1"/>
          </p:nvPr>
        </p:nvSpPr>
        <p:spPr>
          <a:xfrm>
            <a:off x="1523802" y="3602872"/>
            <a:ext cx="9142810" cy="1656145"/>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9E94C06-2868-4CB7-8FD9-8E868961108E}"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A579F46-E50F-8441-B540-38CA5E5D3E04}"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788988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886E4A-8D74-4190-83B7-B2F9AB6863CD}"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A579F46-E50F-8441-B540-38CA5E5D3E04}"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74633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743" y="1710134"/>
            <a:ext cx="10514231" cy="2853398"/>
          </a:xfrm>
        </p:spPr>
        <p:txBody>
          <a:bodyPr anchor="b"/>
          <a:lstStyle>
            <a:lvl1pPr>
              <a:defRPr sz="5999"/>
            </a:lvl1pPr>
          </a:lstStyle>
          <a:p>
            <a:r>
              <a:rPr lang="ru-RU" smtClean="0"/>
              <a:t>Образец заголовка</a:t>
            </a:r>
            <a:endParaRPr lang="en-US" dirty="0"/>
          </a:p>
        </p:txBody>
      </p:sp>
      <p:sp>
        <p:nvSpPr>
          <p:cNvPr id="3" name="Text Placeholder 2"/>
          <p:cNvSpPr>
            <a:spLocks noGrp="1"/>
          </p:cNvSpPr>
          <p:nvPr>
            <p:ph type="body" idx="1"/>
          </p:nvPr>
        </p:nvSpPr>
        <p:spPr>
          <a:xfrm>
            <a:off x="831743" y="4590526"/>
            <a:ext cx="10514231" cy="1500534"/>
          </a:xfrm>
        </p:spPr>
        <p:txBody>
          <a:bodyPr/>
          <a:lstStyle>
            <a:lvl1pPr marL="0" indent="0">
              <a:buNone/>
              <a:defRPr sz="2400">
                <a:solidFill>
                  <a:schemeClr val="tx1">
                    <a:tint val="75000"/>
                  </a:schemeClr>
                </a:solidFill>
              </a:defRPr>
            </a:lvl1pPr>
            <a:lvl2pPr marL="457154" indent="0">
              <a:buNone/>
              <a:defRPr sz="2000">
                <a:solidFill>
                  <a:schemeClr val="tx1">
                    <a:tint val="75000"/>
                  </a:schemeClr>
                </a:solidFill>
              </a:defRPr>
            </a:lvl2pPr>
            <a:lvl3pPr marL="914309" indent="0">
              <a:buNone/>
              <a:defRPr sz="1800">
                <a:solidFill>
                  <a:schemeClr val="tx1">
                    <a:tint val="75000"/>
                  </a:schemeClr>
                </a:solidFill>
              </a:defRPr>
            </a:lvl3pPr>
            <a:lvl4pPr marL="1371463" indent="0">
              <a:buNone/>
              <a:defRPr sz="1600">
                <a:solidFill>
                  <a:schemeClr val="tx1">
                    <a:tint val="75000"/>
                  </a:schemeClr>
                </a:solidFill>
              </a:defRPr>
            </a:lvl4pPr>
            <a:lvl5pPr marL="1828617" indent="0">
              <a:buNone/>
              <a:defRPr sz="1600">
                <a:solidFill>
                  <a:schemeClr val="tx1">
                    <a:tint val="75000"/>
                  </a:schemeClr>
                </a:solidFill>
              </a:defRPr>
            </a:lvl5pPr>
            <a:lvl6pPr marL="2285771"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4"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DC0F0-0AE4-4A4E-8FD0-436F32B9BBD8}"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3343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557A48D-9A5E-4425-BAC1-76CEF0530A1C}" type="datetime1">
              <a:rPr lang="ru-RU" smtClean="0">
                <a:solidFill>
                  <a:prstClr val="black">
                    <a:tint val="75000"/>
                  </a:prstClr>
                </a:solidFill>
              </a:rPr>
              <a:pPr/>
              <a:t>25.03.2021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840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680" y="365210"/>
            <a:ext cx="10514231" cy="132587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680" y="1681552"/>
            <a:ext cx="5157116" cy="824103"/>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680" y="2505655"/>
            <a:ext cx="5157116" cy="3685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1398" y="1681552"/>
            <a:ext cx="5182513" cy="824103"/>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1398" y="2505655"/>
            <a:ext cx="5182513" cy="3685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61F7775-4118-432A-AF06-AD82E7A6BD59}" type="datetime1">
              <a:rPr lang="ru-RU" smtClean="0">
                <a:solidFill>
                  <a:prstClr val="black">
                    <a:tint val="75000"/>
                  </a:prstClr>
                </a:solidFill>
              </a:rPr>
              <a:pPr/>
              <a:t>25.03.2021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8653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EC12C3B-BC19-436A-B2D4-8A0434F3B0A3}" type="datetime1">
              <a:rPr lang="ru-RU" smtClean="0">
                <a:solidFill>
                  <a:prstClr val="black">
                    <a:tint val="75000"/>
                  </a:prstClr>
                </a:solidFill>
              </a:rPr>
              <a:pPr/>
              <a:t>25.03.2021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35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886E4A-8D74-4190-83B7-B2F9AB6863CD}" type="datetime1">
              <a:rPr lang="ru-RU" smtClean="0">
                <a:solidFill>
                  <a:prstClr val="black">
                    <a:tint val="75000"/>
                  </a:prstClr>
                </a:solidFill>
              </a:rPr>
              <a:pPr/>
              <a:t>25.03.2021</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8A579F46-E50F-8441-B540-38CA5E5D3E04}"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799106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226E1-B94F-417E-B0E1-81FF1AB8C72F}" type="datetime1">
              <a:rPr lang="ru-RU" smtClean="0">
                <a:solidFill>
                  <a:prstClr val="black">
                    <a:tint val="75000"/>
                  </a:prstClr>
                </a:solidFill>
              </a:rPr>
              <a:pPr/>
              <a:t>25.03.2021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8160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680" y="457307"/>
            <a:ext cx="3931725" cy="1600571"/>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680" y="2057876"/>
            <a:ext cx="3931725" cy="3812471"/>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D6DD3F-05B5-4984-A813-2960E698292F}" type="datetime1">
              <a:rPr lang="ru-RU" smtClean="0">
                <a:solidFill>
                  <a:prstClr val="black">
                    <a:tint val="75000"/>
                  </a:prstClr>
                </a:solidFill>
              </a:rPr>
              <a:pPr/>
              <a:t>25.03.2021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879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680" y="457307"/>
            <a:ext cx="3931725" cy="1600571"/>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680" y="2057876"/>
            <a:ext cx="3931725" cy="3812471"/>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55F231A-2610-4884-8EFB-35317C64445C}" type="datetime1">
              <a:rPr lang="ru-RU" smtClean="0">
                <a:solidFill>
                  <a:prstClr val="black">
                    <a:tint val="75000"/>
                  </a:prstClr>
                </a:solidFill>
              </a:rPr>
              <a:pPr/>
              <a:t>25.03.2021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3309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E2B9A0A-19D5-473A-947B-34FD3AEE5EFD}"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7942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4" y="365209"/>
            <a:ext cx="2628558" cy="581318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091" y="365209"/>
            <a:ext cx="7733293" cy="581318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E6AB53-E5D9-4C40-B0BD-5675CB1C6463}"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57012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D2872A-A513-4D33-9A33-515E260A8DA5}" type="datetime1">
              <a:rPr lang="ru-RU" smtClean="0">
                <a:solidFill>
                  <a:prstClr val="black">
                    <a:tint val="75000"/>
                  </a:prstClr>
                </a:solidFill>
              </a:rPr>
              <a:pPr/>
              <a:t>25.03.2021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8179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65" y="4407921"/>
            <a:ext cx="10361851" cy="1362390"/>
          </a:xfrm>
        </p:spPr>
        <p:txBody>
          <a:bodyPr anchor="t"/>
          <a:lstStyle>
            <a:lvl1pPr algn="l">
              <a:defRPr sz="4800" b="1" cap="all"/>
            </a:lvl1pPr>
          </a:lstStyle>
          <a:p>
            <a:r>
              <a:rPr lang="ru-RU" smtClean="0"/>
              <a:t>Образец заголовка</a:t>
            </a:r>
            <a:endParaRPr lang="ru-RU"/>
          </a:p>
        </p:txBody>
      </p:sp>
      <p:sp>
        <p:nvSpPr>
          <p:cNvPr id="3" name="Текст 2"/>
          <p:cNvSpPr>
            <a:spLocks noGrp="1"/>
          </p:cNvSpPr>
          <p:nvPr>
            <p:ph type="body" idx="1"/>
          </p:nvPr>
        </p:nvSpPr>
        <p:spPr>
          <a:xfrm>
            <a:off x="962965" y="2907405"/>
            <a:ext cx="10361851" cy="1500534"/>
          </a:xfrm>
        </p:spPr>
        <p:txBody>
          <a:bodyPr anchor="b"/>
          <a:lstStyle>
            <a:lvl1pPr marL="0" indent="0">
              <a:buNone/>
              <a:defRPr sz="2400">
                <a:solidFill>
                  <a:schemeClr val="tx1">
                    <a:tint val="75000"/>
                  </a:schemeClr>
                </a:solidFill>
              </a:defRPr>
            </a:lvl1pPr>
            <a:lvl2pPr marL="543501" indent="0">
              <a:buNone/>
              <a:defRPr sz="2100">
                <a:solidFill>
                  <a:schemeClr val="tx1">
                    <a:tint val="75000"/>
                  </a:schemeClr>
                </a:solidFill>
              </a:defRPr>
            </a:lvl2pPr>
            <a:lvl3pPr marL="1087004" indent="0">
              <a:buNone/>
              <a:defRPr sz="1900">
                <a:solidFill>
                  <a:schemeClr val="tx1">
                    <a:tint val="75000"/>
                  </a:schemeClr>
                </a:solidFill>
              </a:defRPr>
            </a:lvl3pPr>
            <a:lvl4pPr marL="1630496" indent="0">
              <a:buNone/>
              <a:defRPr sz="1700">
                <a:solidFill>
                  <a:schemeClr val="tx1">
                    <a:tint val="75000"/>
                  </a:schemeClr>
                </a:solidFill>
              </a:defRPr>
            </a:lvl4pPr>
            <a:lvl5pPr marL="2173992" indent="0">
              <a:buNone/>
              <a:defRPr sz="1700">
                <a:solidFill>
                  <a:schemeClr val="tx1">
                    <a:tint val="75000"/>
                  </a:schemeClr>
                </a:solidFill>
              </a:defRPr>
            </a:lvl5pPr>
            <a:lvl6pPr marL="2717485" indent="0">
              <a:buNone/>
              <a:defRPr sz="1700">
                <a:solidFill>
                  <a:schemeClr val="tx1">
                    <a:tint val="75000"/>
                  </a:schemeClr>
                </a:solidFill>
              </a:defRPr>
            </a:lvl6pPr>
            <a:lvl7pPr marL="3260992" indent="0">
              <a:buNone/>
              <a:defRPr sz="1700">
                <a:solidFill>
                  <a:schemeClr val="tx1">
                    <a:tint val="75000"/>
                  </a:schemeClr>
                </a:solidFill>
              </a:defRPr>
            </a:lvl7pPr>
            <a:lvl8pPr marL="3804483" indent="0">
              <a:buNone/>
              <a:defRPr sz="1700">
                <a:solidFill>
                  <a:schemeClr val="tx1">
                    <a:tint val="75000"/>
                  </a:schemeClr>
                </a:solidFill>
              </a:defRPr>
            </a:lvl8pPr>
            <a:lvl9pPr marL="4347983" indent="0">
              <a:buNone/>
              <a:defRPr sz="17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CDDC0F0-0AE4-4A4E-8FD0-436F32B9BBD8}" type="datetime1">
              <a:rPr lang="ru-RU" smtClean="0">
                <a:solidFill>
                  <a:prstClr val="black">
                    <a:tint val="75000"/>
                  </a:prstClr>
                </a:solidFill>
              </a:rPr>
              <a:pPr/>
              <a:t>25.03.2021</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700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719" y="1600571"/>
            <a:ext cx="7210545" cy="4528598"/>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6415" y="1600571"/>
            <a:ext cx="7212661" cy="4528598"/>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557A48D-9A5E-4425-BAC1-76CEF0530A1C}" type="datetime1">
              <a:rPr lang="ru-RU" smtClean="0">
                <a:solidFill>
                  <a:prstClr val="black">
                    <a:tint val="75000"/>
                  </a:prstClr>
                </a:solidFill>
              </a:rPr>
              <a:pPr/>
              <a:t>25.03.2021</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133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701"/>
            <a:ext cx="10971372" cy="1143265"/>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521" y="1535469"/>
            <a:ext cx="5386216" cy="639910"/>
          </a:xfrm>
        </p:spPr>
        <p:txBody>
          <a:bodyPr anchor="b"/>
          <a:lstStyle>
            <a:lvl1pPr marL="0" indent="0">
              <a:buNone/>
              <a:defRPr sz="2900" b="1"/>
            </a:lvl1pPr>
            <a:lvl2pPr marL="543501" indent="0">
              <a:buNone/>
              <a:defRPr sz="2400" b="1"/>
            </a:lvl2pPr>
            <a:lvl3pPr marL="1087004" indent="0">
              <a:buNone/>
              <a:defRPr sz="2100" b="1"/>
            </a:lvl3pPr>
            <a:lvl4pPr marL="1630496" indent="0">
              <a:buNone/>
              <a:defRPr sz="1900" b="1"/>
            </a:lvl4pPr>
            <a:lvl5pPr marL="2173992" indent="0">
              <a:buNone/>
              <a:defRPr sz="1900" b="1"/>
            </a:lvl5pPr>
            <a:lvl6pPr marL="2717485" indent="0">
              <a:buNone/>
              <a:defRPr sz="1900" b="1"/>
            </a:lvl6pPr>
            <a:lvl7pPr marL="3260992" indent="0">
              <a:buNone/>
              <a:defRPr sz="1900" b="1"/>
            </a:lvl7pPr>
            <a:lvl8pPr marL="3804483" indent="0">
              <a:buNone/>
              <a:defRPr sz="1900" b="1"/>
            </a:lvl8pPr>
            <a:lvl9pPr marL="4347983" indent="0">
              <a:buNone/>
              <a:defRPr sz="1900" b="1"/>
            </a:lvl9pPr>
          </a:lstStyle>
          <a:p>
            <a:pPr lvl="0"/>
            <a:r>
              <a:rPr lang="ru-RU" smtClean="0"/>
              <a:t>Образец текста</a:t>
            </a:r>
          </a:p>
        </p:txBody>
      </p:sp>
      <p:sp>
        <p:nvSpPr>
          <p:cNvPr id="4" name="Объект 3"/>
          <p:cNvSpPr>
            <a:spLocks noGrp="1"/>
          </p:cNvSpPr>
          <p:nvPr>
            <p:ph sz="half" idx="2"/>
          </p:nvPr>
        </p:nvSpPr>
        <p:spPr>
          <a:xfrm>
            <a:off x="609521" y="2175402"/>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2561" y="1535469"/>
            <a:ext cx="5388332" cy="639910"/>
          </a:xfrm>
        </p:spPr>
        <p:txBody>
          <a:bodyPr anchor="b"/>
          <a:lstStyle>
            <a:lvl1pPr marL="0" indent="0">
              <a:buNone/>
              <a:defRPr sz="2900" b="1"/>
            </a:lvl1pPr>
            <a:lvl2pPr marL="543501" indent="0">
              <a:buNone/>
              <a:defRPr sz="2400" b="1"/>
            </a:lvl2pPr>
            <a:lvl3pPr marL="1087004" indent="0">
              <a:buNone/>
              <a:defRPr sz="2100" b="1"/>
            </a:lvl3pPr>
            <a:lvl4pPr marL="1630496" indent="0">
              <a:buNone/>
              <a:defRPr sz="1900" b="1"/>
            </a:lvl4pPr>
            <a:lvl5pPr marL="2173992" indent="0">
              <a:buNone/>
              <a:defRPr sz="1900" b="1"/>
            </a:lvl5pPr>
            <a:lvl6pPr marL="2717485" indent="0">
              <a:buNone/>
              <a:defRPr sz="1900" b="1"/>
            </a:lvl6pPr>
            <a:lvl7pPr marL="3260992" indent="0">
              <a:buNone/>
              <a:defRPr sz="1900" b="1"/>
            </a:lvl7pPr>
            <a:lvl8pPr marL="3804483" indent="0">
              <a:buNone/>
              <a:defRPr sz="1900" b="1"/>
            </a:lvl8pPr>
            <a:lvl9pPr marL="4347983" indent="0">
              <a:buNone/>
              <a:defRPr sz="1900" b="1"/>
            </a:lvl9pPr>
          </a:lstStyle>
          <a:p>
            <a:pPr lvl="0"/>
            <a:r>
              <a:rPr lang="ru-RU" smtClean="0"/>
              <a:t>Образец текста</a:t>
            </a:r>
          </a:p>
        </p:txBody>
      </p:sp>
      <p:sp>
        <p:nvSpPr>
          <p:cNvPr id="6" name="Объект 5"/>
          <p:cNvSpPr>
            <a:spLocks noGrp="1"/>
          </p:cNvSpPr>
          <p:nvPr>
            <p:ph sz="quarter" idx="4"/>
          </p:nvPr>
        </p:nvSpPr>
        <p:spPr>
          <a:xfrm>
            <a:off x="6192561" y="2175402"/>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1F7775-4118-432A-AF06-AD82E7A6BD59}" type="datetime1">
              <a:rPr lang="ru-RU" smtClean="0">
                <a:solidFill>
                  <a:prstClr val="black">
                    <a:tint val="75000"/>
                  </a:prstClr>
                </a:solidFill>
              </a:rPr>
              <a:pPr/>
              <a:t>25.03.2021</a:t>
            </a:fld>
            <a:endParaRPr lang="en-US">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en-US">
              <a:solidFill>
                <a:prstClr val="black">
                  <a:tint val="75000"/>
                </a:prstClr>
              </a:solidFill>
            </a:endParaRPr>
          </a:p>
        </p:txBody>
      </p:sp>
      <p:sp>
        <p:nvSpPr>
          <p:cNvPr id="9" name="Номер слайда 8"/>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34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EC12C3B-BC19-436A-B2D4-8A0434F3B0A3}" type="datetime1">
              <a:rPr lang="ru-RU" smtClean="0">
                <a:solidFill>
                  <a:prstClr val="black">
                    <a:tint val="75000"/>
                  </a:prstClr>
                </a:solidFill>
              </a:rPr>
              <a:pPr/>
              <a:t>25.03.2021</a:t>
            </a:fld>
            <a:endParaRPr lang="en-US">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en-US">
              <a:solidFill>
                <a:prstClr val="black">
                  <a:tint val="75000"/>
                </a:prstClr>
              </a:solidFill>
            </a:endParaRPr>
          </a:p>
        </p:txBody>
      </p:sp>
      <p:sp>
        <p:nvSpPr>
          <p:cNvPr id="5" name="Номер слайда 4"/>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513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226E1-B94F-417E-B0E1-81FF1AB8C72F}" type="datetime1">
              <a:rPr lang="ru-RU" smtClean="0">
                <a:solidFill>
                  <a:prstClr val="black">
                    <a:tint val="75000"/>
                  </a:prstClr>
                </a:solidFill>
              </a:rPr>
              <a:pPr/>
              <a:t>25.03.2021</a:t>
            </a:fld>
            <a:endParaRPr lang="en-US">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en-US">
              <a:solidFill>
                <a:prstClr val="black">
                  <a:tint val="75000"/>
                </a:prstClr>
              </a:solidFill>
            </a:endParaRPr>
          </a:p>
        </p:txBody>
      </p:sp>
      <p:sp>
        <p:nvSpPr>
          <p:cNvPr id="4" name="Номер слайда 3"/>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2021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113"/>
            <a:ext cx="4010562" cy="1162319"/>
          </a:xfrm>
        </p:spPr>
        <p:txBody>
          <a:bodyPr anchor="b"/>
          <a:lstStyle>
            <a:lvl1pPr algn="l">
              <a:defRPr sz="2400" b="1"/>
            </a:lvl1pPr>
          </a:lstStyle>
          <a:p>
            <a:r>
              <a:rPr lang="ru-RU" smtClean="0"/>
              <a:t>Образец заголовка</a:t>
            </a:r>
            <a:endParaRPr lang="ru-RU"/>
          </a:p>
        </p:txBody>
      </p:sp>
      <p:sp>
        <p:nvSpPr>
          <p:cNvPr id="3" name="Объект 2"/>
          <p:cNvSpPr>
            <a:spLocks noGrp="1"/>
          </p:cNvSpPr>
          <p:nvPr>
            <p:ph idx="1"/>
          </p:nvPr>
        </p:nvSpPr>
        <p:spPr>
          <a:xfrm>
            <a:off x="4766113" y="273132"/>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521" y="1435452"/>
            <a:ext cx="4010562" cy="4692149"/>
          </a:xfrm>
        </p:spPr>
        <p:txBody>
          <a:bodyPr/>
          <a:lstStyle>
            <a:lvl1pPr marL="0" indent="0">
              <a:buNone/>
              <a:defRPr sz="1700"/>
            </a:lvl1pPr>
            <a:lvl2pPr marL="543501" indent="0">
              <a:buNone/>
              <a:defRPr sz="1400"/>
            </a:lvl2pPr>
            <a:lvl3pPr marL="1087004" indent="0">
              <a:buNone/>
              <a:defRPr sz="1200"/>
            </a:lvl3pPr>
            <a:lvl4pPr marL="1630496" indent="0">
              <a:buNone/>
              <a:defRPr sz="1100"/>
            </a:lvl4pPr>
            <a:lvl5pPr marL="2173992" indent="0">
              <a:buNone/>
              <a:defRPr sz="1100"/>
            </a:lvl5pPr>
            <a:lvl6pPr marL="2717485" indent="0">
              <a:buNone/>
              <a:defRPr sz="1100"/>
            </a:lvl6pPr>
            <a:lvl7pPr marL="3260992" indent="0">
              <a:buNone/>
              <a:defRPr sz="1100"/>
            </a:lvl7pPr>
            <a:lvl8pPr marL="3804483" indent="0">
              <a:buNone/>
              <a:defRPr sz="1100"/>
            </a:lvl8pPr>
            <a:lvl9pPr marL="4347983" indent="0">
              <a:buNone/>
              <a:defRPr sz="1100"/>
            </a:lvl9pPr>
          </a:lstStyle>
          <a:p>
            <a:pPr lvl="0"/>
            <a:r>
              <a:rPr lang="ru-RU" smtClean="0"/>
              <a:t>Образец текста</a:t>
            </a:r>
          </a:p>
        </p:txBody>
      </p:sp>
      <p:sp>
        <p:nvSpPr>
          <p:cNvPr id="5" name="Дата 4"/>
          <p:cNvSpPr>
            <a:spLocks noGrp="1"/>
          </p:cNvSpPr>
          <p:nvPr>
            <p:ph type="dt" sz="half" idx="10"/>
          </p:nvPr>
        </p:nvSpPr>
        <p:spPr/>
        <p:txBody>
          <a:bodyPr/>
          <a:lstStyle/>
          <a:p>
            <a:fld id="{93D6DD3F-05B5-4984-A813-2960E698292F}" type="datetime1">
              <a:rPr lang="ru-RU" smtClean="0">
                <a:solidFill>
                  <a:prstClr val="black">
                    <a:tint val="75000"/>
                  </a:prstClr>
                </a:solidFill>
              </a:rPr>
              <a:pPr/>
              <a:t>25.03.2021</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765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1735"/>
            <a:ext cx="7314248" cy="566869"/>
          </a:xfrm>
        </p:spPr>
        <p:txBody>
          <a:bodyPr anchor="b"/>
          <a:lstStyle>
            <a:lvl1pPr algn="l">
              <a:defRPr sz="2400" b="1"/>
            </a:lvl1pPr>
          </a:lstStyle>
          <a:p>
            <a:r>
              <a:rPr lang="ru-RU" smtClean="0"/>
              <a:t>Образец заголовка</a:t>
            </a:r>
            <a:endParaRPr lang="ru-RU"/>
          </a:p>
        </p:txBody>
      </p:sp>
      <p:sp>
        <p:nvSpPr>
          <p:cNvPr id="3" name="Рисунок 2"/>
          <p:cNvSpPr>
            <a:spLocks noGrp="1"/>
          </p:cNvSpPr>
          <p:nvPr>
            <p:ph type="pic" idx="1"/>
          </p:nvPr>
        </p:nvSpPr>
        <p:spPr>
          <a:xfrm>
            <a:off x="2389406" y="612935"/>
            <a:ext cx="7314248" cy="4115753"/>
          </a:xfrm>
        </p:spPr>
        <p:txBody>
          <a:bodyPr/>
          <a:lstStyle>
            <a:lvl1pPr marL="0" indent="0">
              <a:buNone/>
              <a:defRPr sz="3800"/>
            </a:lvl1pPr>
            <a:lvl2pPr marL="543501" indent="0">
              <a:buNone/>
              <a:defRPr sz="3300"/>
            </a:lvl2pPr>
            <a:lvl3pPr marL="1087004" indent="0">
              <a:buNone/>
              <a:defRPr sz="2900"/>
            </a:lvl3pPr>
            <a:lvl4pPr marL="1630496" indent="0">
              <a:buNone/>
              <a:defRPr sz="2400"/>
            </a:lvl4pPr>
            <a:lvl5pPr marL="2173992" indent="0">
              <a:buNone/>
              <a:defRPr sz="2400"/>
            </a:lvl5pPr>
            <a:lvl6pPr marL="2717485" indent="0">
              <a:buNone/>
              <a:defRPr sz="2400"/>
            </a:lvl6pPr>
            <a:lvl7pPr marL="3260992" indent="0">
              <a:buNone/>
              <a:defRPr sz="2400"/>
            </a:lvl7pPr>
            <a:lvl8pPr marL="3804483" indent="0">
              <a:buNone/>
              <a:defRPr sz="2400"/>
            </a:lvl8pPr>
            <a:lvl9pPr marL="4347983" indent="0">
              <a:buNone/>
              <a:defRPr sz="2400"/>
            </a:lvl9pPr>
          </a:lstStyle>
          <a:p>
            <a:endParaRPr lang="ru-RU"/>
          </a:p>
        </p:txBody>
      </p:sp>
      <p:sp>
        <p:nvSpPr>
          <p:cNvPr id="4" name="Текст 3"/>
          <p:cNvSpPr>
            <a:spLocks noGrp="1"/>
          </p:cNvSpPr>
          <p:nvPr>
            <p:ph type="body" sz="half" idx="2"/>
          </p:nvPr>
        </p:nvSpPr>
        <p:spPr>
          <a:xfrm>
            <a:off x="2389406" y="5368581"/>
            <a:ext cx="7314248" cy="805048"/>
          </a:xfrm>
        </p:spPr>
        <p:txBody>
          <a:bodyPr/>
          <a:lstStyle>
            <a:lvl1pPr marL="0" indent="0">
              <a:buNone/>
              <a:defRPr sz="1700"/>
            </a:lvl1pPr>
            <a:lvl2pPr marL="543501" indent="0">
              <a:buNone/>
              <a:defRPr sz="1400"/>
            </a:lvl2pPr>
            <a:lvl3pPr marL="1087004" indent="0">
              <a:buNone/>
              <a:defRPr sz="1200"/>
            </a:lvl3pPr>
            <a:lvl4pPr marL="1630496" indent="0">
              <a:buNone/>
              <a:defRPr sz="1100"/>
            </a:lvl4pPr>
            <a:lvl5pPr marL="2173992" indent="0">
              <a:buNone/>
              <a:defRPr sz="1100"/>
            </a:lvl5pPr>
            <a:lvl6pPr marL="2717485" indent="0">
              <a:buNone/>
              <a:defRPr sz="1100"/>
            </a:lvl6pPr>
            <a:lvl7pPr marL="3260992" indent="0">
              <a:buNone/>
              <a:defRPr sz="1100"/>
            </a:lvl7pPr>
            <a:lvl8pPr marL="3804483" indent="0">
              <a:buNone/>
              <a:defRPr sz="1100"/>
            </a:lvl8pPr>
            <a:lvl9pPr marL="4347983" indent="0">
              <a:buNone/>
              <a:defRPr sz="1100"/>
            </a:lvl9pPr>
          </a:lstStyle>
          <a:p>
            <a:pPr lvl="0"/>
            <a:r>
              <a:rPr lang="ru-RU" smtClean="0"/>
              <a:t>Образец текста</a:t>
            </a:r>
          </a:p>
        </p:txBody>
      </p:sp>
      <p:sp>
        <p:nvSpPr>
          <p:cNvPr id="5" name="Дата 4"/>
          <p:cNvSpPr>
            <a:spLocks noGrp="1"/>
          </p:cNvSpPr>
          <p:nvPr>
            <p:ph type="dt" sz="half" idx="10"/>
          </p:nvPr>
        </p:nvSpPr>
        <p:spPr/>
        <p:txBody>
          <a:bodyPr/>
          <a:lstStyle/>
          <a:p>
            <a:fld id="{955F231A-2610-4884-8EFB-35317C64445C}" type="datetime1">
              <a:rPr lang="ru-RU" smtClean="0">
                <a:solidFill>
                  <a:prstClr val="black">
                    <a:tint val="75000"/>
                  </a:prstClr>
                </a:solidFill>
              </a:rPr>
              <a:pPr/>
              <a:t>25.03.2021</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1742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701"/>
            <a:ext cx="10971372" cy="1143265"/>
          </a:xfrm>
          <a:prstGeom prst="rect">
            <a:avLst/>
          </a:prstGeom>
        </p:spPr>
        <p:txBody>
          <a:bodyPr vert="horz" lIns="108441" tIns="54217" rIns="108441" bIns="54217"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521" y="1600590"/>
            <a:ext cx="10971372" cy="4527011"/>
          </a:xfrm>
          <a:prstGeom prst="rect">
            <a:avLst/>
          </a:prstGeom>
        </p:spPr>
        <p:txBody>
          <a:bodyPr vert="horz" lIns="108441" tIns="54217" rIns="108441" bIns="54217"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520" y="6357822"/>
            <a:ext cx="2844430" cy="365210"/>
          </a:xfrm>
          <a:prstGeom prst="rect">
            <a:avLst/>
          </a:prstGeom>
        </p:spPr>
        <p:txBody>
          <a:bodyPr vert="horz" lIns="108441" tIns="54217" rIns="108441" bIns="54217" rtlCol="0" anchor="ctr"/>
          <a:lstStyle>
            <a:lvl1pPr algn="l">
              <a:defRPr sz="1400">
                <a:solidFill>
                  <a:schemeClr val="tx1">
                    <a:tint val="75000"/>
                  </a:schemeClr>
                </a:solidFill>
              </a:defRPr>
            </a:lvl1pPr>
          </a:lstStyle>
          <a:p>
            <a:pPr defTabSz="1087004"/>
            <a:fld id="{CD2C4D85-E109-4B6F-BF19-FFA42135C699}" type="datetime1">
              <a:rPr lang="ru-RU" smtClean="0">
                <a:solidFill>
                  <a:prstClr val="black">
                    <a:tint val="75000"/>
                  </a:prstClr>
                </a:solidFill>
              </a:rPr>
              <a:pPr defTabSz="1087004"/>
              <a:t>25.03.2021</a:t>
            </a:fld>
            <a:endParaRPr lang="en-US">
              <a:solidFill>
                <a:prstClr val="black">
                  <a:tint val="75000"/>
                </a:prstClr>
              </a:solidFill>
            </a:endParaRPr>
          </a:p>
        </p:txBody>
      </p:sp>
      <p:sp>
        <p:nvSpPr>
          <p:cNvPr id="5" name="Нижний колонтитул 4"/>
          <p:cNvSpPr>
            <a:spLocks noGrp="1"/>
          </p:cNvSpPr>
          <p:nvPr>
            <p:ph type="ftr" sz="quarter" idx="3"/>
          </p:nvPr>
        </p:nvSpPr>
        <p:spPr>
          <a:xfrm>
            <a:off x="4165059" y="6357822"/>
            <a:ext cx="3860297" cy="365210"/>
          </a:xfrm>
          <a:prstGeom prst="rect">
            <a:avLst/>
          </a:prstGeom>
        </p:spPr>
        <p:txBody>
          <a:bodyPr vert="horz" lIns="108441" tIns="54217" rIns="108441" bIns="54217" rtlCol="0" anchor="ctr"/>
          <a:lstStyle>
            <a:lvl1pPr algn="ctr">
              <a:defRPr sz="1400">
                <a:solidFill>
                  <a:schemeClr val="tx1">
                    <a:tint val="75000"/>
                  </a:schemeClr>
                </a:solidFill>
              </a:defRPr>
            </a:lvl1pPr>
          </a:lstStyle>
          <a:p>
            <a:pPr defTabSz="1087004"/>
            <a:endParaRPr lang="en-US">
              <a:solidFill>
                <a:prstClr val="black">
                  <a:tint val="75000"/>
                </a:prstClr>
              </a:solidFill>
            </a:endParaRPr>
          </a:p>
        </p:txBody>
      </p:sp>
      <p:sp>
        <p:nvSpPr>
          <p:cNvPr id="6" name="Номер слайда 5"/>
          <p:cNvSpPr>
            <a:spLocks noGrp="1"/>
          </p:cNvSpPr>
          <p:nvPr>
            <p:ph type="sldNum" sz="quarter" idx="4"/>
          </p:nvPr>
        </p:nvSpPr>
        <p:spPr>
          <a:xfrm>
            <a:off x="8736463" y="6357822"/>
            <a:ext cx="2844430" cy="365210"/>
          </a:xfrm>
          <a:prstGeom prst="rect">
            <a:avLst/>
          </a:prstGeom>
        </p:spPr>
        <p:txBody>
          <a:bodyPr vert="horz" lIns="108441" tIns="54217" rIns="108441" bIns="54217" rtlCol="0" anchor="ctr"/>
          <a:lstStyle>
            <a:lvl1pPr algn="r">
              <a:defRPr sz="1400">
                <a:solidFill>
                  <a:schemeClr val="tx1">
                    <a:tint val="75000"/>
                  </a:schemeClr>
                </a:solidFill>
              </a:defRPr>
            </a:lvl1pPr>
          </a:lstStyle>
          <a:p>
            <a:pPr defTabSz="1087004"/>
            <a:fld id="{8A579F46-E50F-8441-B540-38CA5E5D3E04}" type="slidenum">
              <a:rPr lang="en-US" smtClean="0">
                <a:solidFill>
                  <a:prstClr val="black">
                    <a:tint val="75000"/>
                  </a:prstClr>
                </a:solidFill>
              </a:rPr>
              <a:pPr defTabSz="1087004"/>
              <a:t>‹#›</a:t>
            </a:fld>
            <a:endParaRPr lang="en-US">
              <a:solidFill>
                <a:prstClr val="black">
                  <a:tint val="75000"/>
                </a:prstClr>
              </a:solidFill>
            </a:endParaRPr>
          </a:p>
        </p:txBody>
      </p:sp>
    </p:spTree>
    <p:extLst>
      <p:ext uri="{BB962C8B-B14F-4D97-AF65-F5344CB8AC3E}">
        <p14:creationId xmlns:p14="http://schemas.microsoft.com/office/powerpoint/2010/main" val="23520647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p:hf hdr="0" ftr="0" dt="0"/>
  <p:txStyles>
    <p:titleStyle>
      <a:lvl1pPr algn="ctr" defTabSz="1087004" rtl="0" eaLnBrk="1" latinLnBrk="0" hangingPunct="1">
        <a:spcBef>
          <a:spcPct val="0"/>
        </a:spcBef>
        <a:buNone/>
        <a:defRPr sz="5200" kern="1200">
          <a:solidFill>
            <a:schemeClr val="tx1"/>
          </a:solidFill>
          <a:latin typeface="+mj-lt"/>
          <a:ea typeface="+mj-ea"/>
          <a:cs typeface="+mj-cs"/>
        </a:defRPr>
      </a:lvl1pPr>
    </p:titleStyle>
    <p:bodyStyle>
      <a:lvl1pPr marL="407622" indent="-407622" algn="l" defTabSz="1087004"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3192" indent="-339683" algn="l" defTabSz="1087004"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58748" indent="-271745" algn="l" defTabSz="1087004"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2243"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5745"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89237"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2738"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76237"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19733" indent="-271745" algn="l" defTabSz="108700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ru-RU"/>
      </a:defPPr>
      <a:lvl1pPr marL="0" algn="l" defTabSz="1087004" rtl="0" eaLnBrk="1" latinLnBrk="0" hangingPunct="1">
        <a:defRPr sz="2100" kern="1200">
          <a:solidFill>
            <a:schemeClr val="tx1"/>
          </a:solidFill>
          <a:latin typeface="+mn-lt"/>
          <a:ea typeface="+mn-ea"/>
          <a:cs typeface="+mn-cs"/>
        </a:defRPr>
      </a:lvl1pPr>
      <a:lvl2pPr marL="543501" algn="l" defTabSz="1087004" rtl="0" eaLnBrk="1" latinLnBrk="0" hangingPunct="1">
        <a:defRPr sz="2100" kern="1200">
          <a:solidFill>
            <a:schemeClr val="tx1"/>
          </a:solidFill>
          <a:latin typeface="+mn-lt"/>
          <a:ea typeface="+mn-ea"/>
          <a:cs typeface="+mn-cs"/>
        </a:defRPr>
      </a:lvl2pPr>
      <a:lvl3pPr marL="1087004" algn="l" defTabSz="1087004" rtl="0" eaLnBrk="1" latinLnBrk="0" hangingPunct="1">
        <a:defRPr sz="2100" kern="1200">
          <a:solidFill>
            <a:schemeClr val="tx1"/>
          </a:solidFill>
          <a:latin typeface="+mn-lt"/>
          <a:ea typeface="+mn-ea"/>
          <a:cs typeface="+mn-cs"/>
        </a:defRPr>
      </a:lvl3pPr>
      <a:lvl4pPr marL="1630496" algn="l" defTabSz="1087004" rtl="0" eaLnBrk="1" latinLnBrk="0" hangingPunct="1">
        <a:defRPr sz="2100" kern="1200">
          <a:solidFill>
            <a:schemeClr val="tx1"/>
          </a:solidFill>
          <a:latin typeface="+mn-lt"/>
          <a:ea typeface="+mn-ea"/>
          <a:cs typeface="+mn-cs"/>
        </a:defRPr>
      </a:lvl4pPr>
      <a:lvl5pPr marL="2173992" algn="l" defTabSz="1087004" rtl="0" eaLnBrk="1" latinLnBrk="0" hangingPunct="1">
        <a:defRPr sz="2100" kern="1200">
          <a:solidFill>
            <a:schemeClr val="tx1"/>
          </a:solidFill>
          <a:latin typeface="+mn-lt"/>
          <a:ea typeface="+mn-ea"/>
          <a:cs typeface="+mn-cs"/>
        </a:defRPr>
      </a:lvl5pPr>
      <a:lvl6pPr marL="2717485" algn="l" defTabSz="1087004" rtl="0" eaLnBrk="1" latinLnBrk="0" hangingPunct="1">
        <a:defRPr sz="2100" kern="1200">
          <a:solidFill>
            <a:schemeClr val="tx1"/>
          </a:solidFill>
          <a:latin typeface="+mn-lt"/>
          <a:ea typeface="+mn-ea"/>
          <a:cs typeface="+mn-cs"/>
        </a:defRPr>
      </a:lvl6pPr>
      <a:lvl7pPr marL="3260992" algn="l" defTabSz="1087004" rtl="0" eaLnBrk="1" latinLnBrk="0" hangingPunct="1">
        <a:defRPr sz="2100" kern="1200">
          <a:solidFill>
            <a:schemeClr val="tx1"/>
          </a:solidFill>
          <a:latin typeface="+mn-lt"/>
          <a:ea typeface="+mn-ea"/>
          <a:cs typeface="+mn-cs"/>
        </a:defRPr>
      </a:lvl7pPr>
      <a:lvl8pPr marL="3804483" algn="l" defTabSz="1087004" rtl="0" eaLnBrk="1" latinLnBrk="0" hangingPunct="1">
        <a:defRPr sz="2100" kern="1200">
          <a:solidFill>
            <a:schemeClr val="tx1"/>
          </a:solidFill>
          <a:latin typeface="+mn-lt"/>
          <a:ea typeface="+mn-ea"/>
          <a:cs typeface="+mn-cs"/>
        </a:defRPr>
      </a:lvl8pPr>
      <a:lvl9pPr marL="4347983" algn="l" defTabSz="1087004"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092" y="365210"/>
            <a:ext cx="10514231" cy="132587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092" y="1826048"/>
            <a:ext cx="10514231" cy="435234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092"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fld id="{CD2C4D85-E109-4B6F-BF19-FFA42135C699}" type="datetime1">
              <a:rPr lang="ru-RU" smtClean="0">
                <a:solidFill>
                  <a:prstClr val="black">
                    <a:tint val="75000"/>
                  </a:prstClr>
                </a:solidFill>
              </a:rPr>
              <a:pPr/>
              <a:t>25.03.2021</a:t>
            </a:fld>
            <a:endParaRPr lang="en-US">
              <a:solidFill>
                <a:prstClr val="black">
                  <a:tint val="75000"/>
                </a:prstClr>
              </a:solidFill>
            </a:endParaRPr>
          </a:p>
        </p:txBody>
      </p:sp>
      <p:sp>
        <p:nvSpPr>
          <p:cNvPr id="5" name="Footer Placeholder 4"/>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fld id="{8A579F46-E50F-8441-B540-38CA5E5D3E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988177"/>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hf hdr="0" ftr="0" dt="0"/>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chart" Target="../charts/char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chart" Target="../charts/char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chart" Target="../charts/chart3.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6.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56316" y="6287078"/>
            <a:ext cx="1278748" cy="307777"/>
          </a:xfrm>
          <a:prstGeom prst="rect">
            <a:avLst/>
          </a:prstGeom>
        </p:spPr>
        <p:txBody>
          <a:bodyPr wrap="none">
            <a:spAutoFit/>
          </a:bodyPr>
          <a:lstStyle/>
          <a:p>
            <a:r>
              <a:rPr lang="ru-RU" sz="1400" b="1" dirty="0" smtClean="0">
                <a:solidFill>
                  <a:srgbClr val="0070C0"/>
                </a:solidFill>
                <a:latin typeface="Arial" panose="020B0604020202020204" pitchFamily="34" charset="0"/>
                <a:cs typeface="Arial" panose="020B0604020202020204" pitchFamily="34" charset="0"/>
              </a:rPr>
              <a:t>ПЕРМЬ 2021</a:t>
            </a:r>
            <a:endParaRPr lang="ru-RU" sz="1400" dirty="0">
              <a:solidFill>
                <a:srgbClr val="0070C0"/>
              </a:solidFill>
            </a:endParaRPr>
          </a:p>
        </p:txBody>
      </p:sp>
      <p:sp>
        <p:nvSpPr>
          <p:cNvPr id="8" name="TextBox 7"/>
          <p:cNvSpPr txBox="1"/>
          <p:nvPr/>
        </p:nvSpPr>
        <p:spPr>
          <a:xfrm>
            <a:off x="563233" y="2935798"/>
            <a:ext cx="6483568" cy="757062"/>
          </a:xfrm>
          <a:prstGeom prst="rect">
            <a:avLst/>
          </a:prstGeom>
          <a:noFill/>
        </p:spPr>
        <p:txBody>
          <a:bodyPr wrap="square" lIns="91373" tIns="45686" rIns="91373" bIns="45686" rtlCol="0">
            <a:spAutoFit/>
          </a:bodyPr>
          <a:lstStyle/>
          <a:p>
            <a:pPr defTabSz="1088226">
              <a:lnSpc>
                <a:spcPct val="120000"/>
              </a:lnSpc>
            </a:pPr>
            <a:r>
              <a:rPr lang="ru-RU" sz="1800" b="1" dirty="0" smtClean="0">
                <a:solidFill>
                  <a:srgbClr val="0070C0"/>
                </a:solidFill>
                <a:latin typeface="Arial" pitchFamily="34" charset="0"/>
                <a:ea typeface="PT Serif" charset="0"/>
                <a:cs typeface="Arial" pitchFamily="34" charset="0"/>
              </a:rPr>
              <a:t>УСТАНОВЛЕНИЕ КАДАСТРОВОЙ СТОИМОСТИ В РАЗМЕРЕ РЫНОЧНОЙ СТОИМОСТИ 2021</a:t>
            </a:r>
          </a:p>
        </p:txBody>
      </p:sp>
      <p:sp>
        <p:nvSpPr>
          <p:cNvPr id="16" name="Прямоугольник 15"/>
          <p:cNvSpPr/>
          <p:nvPr/>
        </p:nvSpPr>
        <p:spPr>
          <a:xfrm>
            <a:off x="1048601" y="234792"/>
            <a:ext cx="4609249" cy="646331"/>
          </a:xfrm>
          <a:prstGeom prst="rect">
            <a:avLst/>
          </a:prstGeom>
        </p:spPr>
        <p:txBody>
          <a:bodyPr wrap="square">
            <a:spAutoFit/>
          </a:bodyPr>
          <a:lstStyle/>
          <a:p>
            <a:pPr>
              <a:defRPr/>
            </a:pPr>
            <a:r>
              <a:rPr lang="ru-RU" sz="1200" dirty="0" smtClean="0">
                <a:solidFill>
                  <a:srgbClr val="002060"/>
                </a:solidFill>
                <a:latin typeface="Arial" panose="020B0604020202020204" pitchFamily="34" charset="0"/>
                <a:ea typeface="Tahoma" panose="020B0604030504040204" pitchFamily="34" charset="0"/>
                <a:cs typeface="Arial" panose="020B0604020202020204" pitchFamily="34" charset="0"/>
              </a:rPr>
              <a:t>Государственное бюджетное учреждение Пермского края «Центр технической инвентаризации и кадастровой оценки Пермского края</a:t>
            </a:r>
            <a:endParaRPr lang="ru-RU" sz="1200"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6583" y="73030"/>
            <a:ext cx="431892" cy="80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a:spLocks noChangeArrowheads="1"/>
          </p:cNvSpPr>
          <p:nvPr/>
        </p:nvSpPr>
        <p:spPr bwMode="auto">
          <a:xfrm rot="10800000" flipV="1">
            <a:off x="623361" y="3975318"/>
            <a:ext cx="10683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Штейников А.В. – директор ГБУ ПК  «Центр технической инвентаризации и кадастровой оценки Пермского края»</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3913670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единительная линия 22"/>
          <p:cNvCxnSpPr/>
          <p:nvPr/>
        </p:nvCxnSpPr>
        <p:spPr>
          <a:xfrm>
            <a:off x="912507" y="910425"/>
            <a:ext cx="1094125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393111"/>
            <a:ext cx="10666709" cy="369332"/>
          </a:xfrm>
          <a:prstGeom prst="rect">
            <a:avLst/>
          </a:prstGeom>
        </p:spPr>
        <p:txBody>
          <a:bodyPr wrap="square">
            <a:spAutoFit/>
          </a:bodyPr>
          <a:lstStyle/>
          <a:p>
            <a:endParaRPr lang="ru-RU" sz="1800" b="1" dirty="0">
              <a:solidFill>
                <a:srgbClr val="DB251D"/>
              </a:solidFill>
              <a:latin typeface="Arial" panose="020B0604020202020204" pitchFamily="34" charset="0"/>
              <a:ea typeface="PT Serif"/>
              <a:cs typeface="Arial" panose="020B0604020202020204" pitchFamily="34" charset="0"/>
            </a:endParaRPr>
          </a:p>
        </p:txBody>
      </p:sp>
      <p:sp>
        <p:nvSpPr>
          <p:cNvPr id="5" name="Прямоугольник 4"/>
          <p:cNvSpPr/>
          <p:nvPr/>
        </p:nvSpPr>
        <p:spPr>
          <a:xfrm>
            <a:off x="11711738" y="6469824"/>
            <a:ext cx="284052" cy="307777"/>
          </a:xfrm>
          <a:prstGeom prst="rect">
            <a:avLst/>
          </a:prstGeom>
        </p:spPr>
        <p:txBody>
          <a:bodyPr wrap="none">
            <a:spAutoFit/>
          </a:bodyPr>
          <a:lstStyle/>
          <a:p>
            <a:r>
              <a:rPr lang="ru-RU" sz="1400" dirty="0" smtClean="0">
                <a:solidFill>
                  <a:prstClr val="black">
                    <a:lumMod val="95000"/>
                    <a:lumOff val="5000"/>
                  </a:prstClr>
                </a:solidFill>
                <a:latin typeface="Arial" panose="020B0604020202020204" pitchFamily="34" charset="0"/>
                <a:ea typeface="PT Serif" charset="0"/>
                <a:cs typeface="Arial" panose="020B0604020202020204" pitchFamily="34" charset="0"/>
              </a:rPr>
              <a:t>2</a:t>
            </a:r>
            <a:endParaRPr lang="ru-RU" sz="1400" dirty="0">
              <a:solidFill>
                <a:prstClr val="black"/>
              </a:solidFill>
            </a:endParaRPr>
          </a:p>
        </p:txBody>
      </p:sp>
      <p:sp>
        <p:nvSpPr>
          <p:cNvPr id="48" name="Прямоугольник 47"/>
          <p:cNvSpPr/>
          <p:nvPr/>
        </p:nvSpPr>
        <p:spPr>
          <a:xfrm>
            <a:off x="912505" y="391686"/>
            <a:ext cx="10799232" cy="369332"/>
          </a:xfrm>
          <a:prstGeom prst="rect">
            <a:avLst/>
          </a:prstGeom>
        </p:spPr>
        <p:txBody>
          <a:bodyPr wrap="square">
            <a:spAutoFit/>
          </a:bodyPr>
          <a:lstStyle/>
          <a:p>
            <a:r>
              <a:rPr lang="ru-RU" sz="1800" b="1" dirty="0" smtClean="0">
                <a:solidFill>
                  <a:srgbClr val="DB251D"/>
                </a:solidFill>
                <a:latin typeface="Arial" panose="020B0604020202020204" pitchFamily="34" charset="0"/>
                <a:ea typeface="PT Serif"/>
                <a:cs typeface="Arial" panose="020B0604020202020204" pitchFamily="34" charset="0"/>
              </a:rPr>
              <a:t>Нормативно-правовое регулирование</a:t>
            </a:r>
            <a:endParaRPr lang="ru-RU" sz="1800" b="1" dirty="0">
              <a:solidFill>
                <a:srgbClr val="DB251D"/>
              </a:solidFill>
              <a:latin typeface="Arial" panose="020B0604020202020204" pitchFamily="34" charset="0"/>
              <a:ea typeface="PT Serif"/>
              <a:cs typeface="Arial" panose="020B0604020202020204" pitchFamily="34" charset="0"/>
            </a:endParaRPr>
          </a:p>
        </p:txBody>
      </p:sp>
      <p:pic>
        <p:nvPicPr>
          <p:cNvPr id="3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2769209" y="1345837"/>
            <a:ext cx="6587800" cy="341480"/>
          </a:xfrm>
          <a:prstGeom prst="rect">
            <a:avLst/>
          </a:prstGeom>
          <a:solidFill>
            <a:srgbClr val="0070C0"/>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600" b="1" dirty="0" smtClean="0">
                <a:latin typeface="Arial" pitchFamily="34" charset="0"/>
                <a:cs typeface="Arial" pitchFamily="34" charset="0"/>
              </a:rPr>
              <a:t>АЛГОРИТМ ДЕЙСТВИЙ</a:t>
            </a:r>
            <a:endParaRPr lang="ru-RU" sz="1600" b="1" dirty="0">
              <a:latin typeface="Arial" pitchFamily="34" charset="0"/>
              <a:cs typeface="Arial" pitchFamily="34" charset="0"/>
            </a:endParaRPr>
          </a:p>
        </p:txBody>
      </p:sp>
      <p:sp>
        <p:nvSpPr>
          <p:cNvPr id="35" name="Прямоугольник 34"/>
          <p:cNvSpPr/>
          <p:nvPr/>
        </p:nvSpPr>
        <p:spPr>
          <a:xfrm>
            <a:off x="2769209" y="1687317"/>
            <a:ext cx="6587800" cy="341480"/>
          </a:xfrm>
          <a:prstGeom prst="rect">
            <a:avLst/>
          </a:prstGeom>
          <a:solidFill>
            <a:schemeClr val="bg1">
              <a:lumMod val="50000"/>
            </a:schemeClr>
          </a:solidFill>
          <a:ln>
            <a:solidFill>
              <a:schemeClr val="bg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ru-RU" sz="1600" b="1" dirty="0" smtClean="0">
                <a:latin typeface="Arial" pitchFamily="34" charset="0"/>
                <a:cs typeface="Arial" pitchFamily="34" charset="0"/>
              </a:rPr>
              <a:t>                     До 01.2021                                Начиная с 01.2021 </a:t>
            </a:r>
            <a:endParaRPr lang="ru-RU" sz="1600" b="1" dirty="0">
              <a:latin typeface="Arial" pitchFamily="34" charset="0"/>
              <a:cs typeface="Arial" pitchFamily="34" charset="0"/>
            </a:endParaRPr>
          </a:p>
        </p:txBody>
      </p:sp>
      <p:cxnSp>
        <p:nvCxnSpPr>
          <p:cNvPr id="36" name="Прямая соединительная линия 35"/>
          <p:cNvCxnSpPr>
            <a:stCxn id="35" idx="2"/>
          </p:cNvCxnSpPr>
          <p:nvPr/>
        </p:nvCxnSpPr>
        <p:spPr>
          <a:xfrm>
            <a:off x="6063109" y="2028797"/>
            <a:ext cx="0" cy="3454913"/>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a:stCxn id="35" idx="0"/>
            <a:endCxn id="35" idx="2"/>
          </p:cNvCxnSpPr>
          <p:nvPr/>
        </p:nvCxnSpPr>
        <p:spPr>
          <a:xfrm>
            <a:off x="6063109" y="1687317"/>
            <a:ext cx="0" cy="34148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39" name="Заголовок 1"/>
          <p:cNvSpPr txBox="1">
            <a:spLocks/>
          </p:cNvSpPr>
          <p:nvPr/>
        </p:nvSpPr>
        <p:spPr bwMode="auto">
          <a:xfrm>
            <a:off x="2769210" y="2241039"/>
            <a:ext cx="3135086" cy="1242420"/>
          </a:xfrm>
          <a:prstGeom prst="rect">
            <a:avLst/>
          </a:prstGeom>
          <a:noFill/>
          <a:ln w="9525">
            <a:noFill/>
            <a:miter lim="800000"/>
            <a:headEnd/>
            <a:tailEnd/>
          </a:ln>
        </p:spPr>
        <p:txBody>
          <a:bodyPr anchor="ctr"/>
          <a:lstStyle/>
          <a:p>
            <a:pPr algn="just"/>
            <a:r>
              <a:rPr lang="ru-RU" sz="1400" b="1" dirty="0" smtClean="0">
                <a:solidFill>
                  <a:srgbClr val="0070C0"/>
                </a:solidFill>
                <a:latin typeface="Arial" panose="020B0604020202020204" pitchFamily="34" charset="0"/>
                <a:cs typeface="Arial" panose="020B0604020202020204" pitchFamily="34" charset="0"/>
              </a:rPr>
              <a:t>Установление кадастровой стоимости в размере рыночной стоимости в соответствии со статьей 22 ФЗ №237 от 03.07.2016 г. «О государственной кадастровой оценке»</a:t>
            </a:r>
            <a:endParaRPr lang="ru-RU" sz="1400" b="1" dirty="0">
              <a:solidFill>
                <a:srgbClr val="0070C0"/>
              </a:solidFill>
              <a:latin typeface="Arial" panose="020B0604020202020204" pitchFamily="34" charset="0"/>
              <a:cs typeface="Arial" panose="020B0604020202020204" pitchFamily="34" charset="0"/>
            </a:endParaRPr>
          </a:p>
        </p:txBody>
      </p:sp>
      <p:sp>
        <p:nvSpPr>
          <p:cNvPr id="40" name="Заголовок 1"/>
          <p:cNvSpPr txBox="1">
            <a:spLocks/>
          </p:cNvSpPr>
          <p:nvPr/>
        </p:nvSpPr>
        <p:spPr bwMode="auto">
          <a:xfrm>
            <a:off x="6221923" y="2224710"/>
            <a:ext cx="3135086" cy="1242420"/>
          </a:xfrm>
          <a:prstGeom prst="rect">
            <a:avLst/>
          </a:prstGeom>
          <a:noFill/>
          <a:ln w="9525">
            <a:noFill/>
            <a:miter lim="800000"/>
            <a:headEnd/>
            <a:tailEnd/>
          </a:ln>
        </p:spPr>
        <p:txBody>
          <a:bodyPr anchor="ctr"/>
          <a:lstStyle/>
          <a:p>
            <a:pPr algn="just"/>
            <a:r>
              <a:rPr lang="ru-RU" sz="1400" b="1" dirty="0" smtClean="0">
                <a:solidFill>
                  <a:srgbClr val="0070C0"/>
                </a:solidFill>
                <a:latin typeface="Arial" panose="020B0604020202020204" pitchFamily="34" charset="0"/>
                <a:cs typeface="Arial" panose="020B0604020202020204" pitchFamily="34" charset="0"/>
              </a:rPr>
              <a:t>Установление кадастровой стоимости в размере рыночной стоимости в соответствии со статьей 22.1 ФЗ №237 от 03.07.2016 г. «О государственной кадастровой оценке»</a:t>
            </a:r>
            <a:endParaRPr lang="ru-RU" sz="1400" b="1" dirty="0">
              <a:solidFill>
                <a:srgbClr val="0070C0"/>
              </a:solidFill>
              <a:latin typeface="Arial" panose="020B0604020202020204" pitchFamily="34" charset="0"/>
              <a:cs typeface="Arial" panose="020B0604020202020204" pitchFamily="34" charset="0"/>
            </a:endParaRPr>
          </a:p>
        </p:txBody>
      </p:sp>
      <p:pic>
        <p:nvPicPr>
          <p:cNvPr id="4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1628" y="3935307"/>
            <a:ext cx="669555" cy="669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7469" y="3890366"/>
            <a:ext cx="669555" cy="669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5" name="Прямая со стрелкой 44"/>
          <p:cNvCxnSpPr/>
          <p:nvPr/>
        </p:nvCxnSpPr>
        <p:spPr>
          <a:xfrm flipH="1">
            <a:off x="3631669" y="4385750"/>
            <a:ext cx="367393" cy="604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a:stCxn id="42" idx="2"/>
          </p:cNvCxnSpPr>
          <p:nvPr/>
        </p:nvCxnSpPr>
        <p:spPr>
          <a:xfrm flipH="1">
            <a:off x="7862246" y="4559921"/>
            <a:ext cx="1" cy="4302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Заголовок 1"/>
          <p:cNvSpPr txBox="1">
            <a:spLocks/>
          </p:cNvSpPr>
          <p:nvPr/>
        </p:nvSpPr>
        <p:spPr bwMode="auto">
          <a:xfrm>
            <a:off x="2799992" y="5109301"/>
            <a:ext cx="1199070" cy="391345"/>
          </a:xfrm>
          <a:prstGeom prst="rect">
            <a:avLst/>
          </a:prstGeom>
          <a:noFill/>
          <a:ln w="9525">
            <a:noFill/>
            <a:miter lim="800000"/>
            <a:headEnd/>
            <a:tailEnd/>
          </a:ln>
        </p:spPr>
        <p:txBody>
          <a:bodyPr anchor="ctr"/>
          <a:lstStyle/>
          <a:p>
            <a:pPr algn="ctr"/>
            <a:r>
              <a:rPr lang="ru-RU" sz="1400" b="1" dirty="0" smtClean="0">
                <a:solidFill>
                  <a:srgbClr val="0070C0"/>
                </a:solidFill>
                <a:latin typeface="Arial" panose="020B0604020202020204" pitchFamily="34" charset="0"/>
                <a:cs typeface="Arial" panose="020B0604020202020204" pitchFamily="34" charset="0"/>
              </a:rPr>
              <a:t>Комиссия                      МИГД ПК</a:t>
            </a:r>
            <a:endParaRPr lang="ru-RU" sz="1400" b="1" dirty="0">
              <a:solidFill>
                <a:srgbClr val="0070C0"/>
              </a:solidFill>
              <a:latin typeface="Arial" panose="020B0604020202020204" pitchFamily="34" charset="0"/>
              <a:cs typeface="Arial" panose="020B0604020202020204" pitchFamily="34" charset="0"/>
            </a:endParaRPr>
          </a:p>
        </p:txBody>
      </p:sp>
      <p:sp>
        <p:nvSpPr>
          <p:cNvPr id="52" name="Заголовок 1"/>
          <p:cNvSpPr txBox="1">
            <a:spLocks/>
          </p:cNvSpPr>
          <p:nvPr/>
        </p:nvSpPr>
        <p:spPr bwMode="auto">
          <a:xfrm>
            <a:off x="4581965" y="5072292"/>
            <a:ext cx="1353113" cy="465364"/>
          </a:xfrm>
          <a:prstGeom prst="rect">
            <a:avLst/>
          </a:prstGeom>
          <a:noFill/>
          <a:ln w="9525">
            <a:noFill/>
            <a:miter lim="800000"/>
            <a:headEnd/>
            <a:tailEnd/>
          </a:ln>
        </p:spPr>
        <p:txBody>
          <a:bodyPr anchor="ctr"/>
          <a:lstStyle/>
          <a:p>
            <a:pPr algn="ctr"/>
            <a:r>
              <a:rPr lang="ru-RU" sz="1400" b="1" dirty="0" smtClean="0">
                <a:solidFill>
                  <a:srgbClr val="0070C0"/>
                </a:solidFill>
                <a:latin typeface="Arial" panose="020B0604020202020204" pitchFamily="34" charset="0"/>
                <a:cs typeface="Arial" panose="020B0604020202020204" pitchFamily="34" charset="0"/>
              </a:rPr>
              <a:t>Пермский краевой суд</a:t>
            </a:r>
            <a:endParaRPr lang="ru-RU" sz="1400" b="1" dirty="0">
              <a:solidFill>
                <a:srgbClr val="0070C0"/>
              </a:solidFill>
              <a:latin typeface="Arial" panose="020B0604020202020204" pitchFamily="34" charset="0"/>
              <a:cs typeface="Arial" panose="020B0604020202020204" pitchFamily="34" charset="0"/>
            </a:endParaRPr>
          </a:p>
        </p:txBody>
      </p:sp>
      <p:sp>
        <p:nvSpPr>
          <p:cNvPr id="54" name="Заголовок 1"/>
          <p:cNvSpPr txBox="1">
            <a:spLocks/>
          </p:cNvSpPr>
          <p:nvPr/>
        </p:nvSpPr>
        <p:spPr bwMode="auto">
          <a:xfrm>
            <a:off x="7230593" y="5052939"/>
            <a:ext cx="1263306" cy="465364"/>
          </a:xfrm>
          <a:prstGeom prst="rect">
            <a:avLst/>
          </a:prstGeom>
          <a:noFill/>
          <a:ln w="9525">
            <a:noFill/>
            <a:miter lim="800000"/>
            <a:headEnd/>
            <a:tailEnd/>
          </a:ln>
        </p:spPr>
        <p:txBody>
          <a:bodyPr anchor="ctr"/>
          <a:lstStyle/>
          <a:p>
            <a:pPr algn="ctr"/>
            <a:r>
              <a:rPr lang="ru-RU" sz="1400" b="1" dirty="0" smtClean="0">
                <a:solidFill>
                  <a:srgbClr val="0070C0"/>
                </a:solidFill>
                <a:latin typeface="Arial" panose="020B0604020202020204" pitchFamily="34" charset="0"/>
                <a:cs typeface="Arial" panose="020B0604020202020204" pitchFamily="34" charset="0"/>
              </a:rPr>
              <a:t>ГБУ ЦТИ ПК</a:t>
            </a:r>
            <a:endParaRPr lang="ru-RU" sz="1400" b="1" dirty="0">
              <a:solidFill>
                <a:srgbClr val="0070C0"/>
              </a:solidFill>
              <a:latin typeface="Arial" panose="020B0604020202020204" pitchFamily="34" charset="0"/>
              <a:cs typeface="Arial" panose="020B0604020202020204" pitchFamily="34" charset="0"/>
            </a:endParaRPr>
          </a:p>
        </p:txBody>
      </p:sp>
      <p:cxnSp>
        <p:nvCxnSpPr>
          <p:cNvPr id="58" name="Прямая со стрелкой 57"/>
          <p:cNvCxnSpPr/>
          <p:nvPr/>
        </p:nvCxnSpPr>
        <p:spPr>
          <a:xfrm>
            <a:off x="4459216" y="4385749"/>
            <a:ext cx="401130" cy="604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Прямоугольник 25"/>
          <p:cNvSpPr>
            <a:spLocks noChangeArrowheads="1"/>
          </p:cNvSpPr>
          <p:nvPr/>
        </p:nvSpPr>
        <p:spPr bwMode="auto">
          <a:xfrm rot="10800000" flipV="1">
            <a:off x="2105048" y="5990281"/>
            <a:ext cx="90786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altLang="ru-RU" sz="1400" b="1" dirty="0" smtClean="0">
                <a:solidFill>
                  <a:srgbClr val="FF0000"/>
                </a:solidFill>
                <a:latin typeface="Arial" panose="020B0604020202020204" pitchFamily="34" charset="0"/>
                <a:ea typeface="Segoe UI" panose="020B0502040204020203" pitchFamily="34" charset="0"/>
                <a:cs typeface="Arial" panose="020B0604020202020204" pitchFamily="34" charset="0"/>
              </a:rPr>
              <a:t>! Принят досудебный порядок установления кадастровой стоимости в размере рыночной</a:t>
            </a:r>
            <a:endParaRPr lang="ru-RU" altLang="ru-RU" sz="1400" b="1" dirty="0">
              <a:solidFill>
                <a:srgbClr val="FF0000"/>
              </a:solidFill>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1480126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единительная линия 22"/>
          <p:cNvCxnSpPr/>
          <p:nvPr/>
        </p:nvCxnSpPr>
        <p:spPr>
          <a:xfrm>
            <a:off x="912507" y="910425"/>
            <a:ext cx="1094125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393111"/>
            <a:ext cx="10666709" cy="369332"/>
          </a:xfrm>
          <a:prstGeom prst="rect">
            <a:avLst/>
          </a:prstGeom>
        </p:spPr>
        <p:txBody>
          <a:bodyPr wrap="square">
            <a:spAutoFit/>
          </a:bodyPr>
          <a:lstStyle/>
          <a:p>
            <a:r>
              <a:rPr lang="ru-RU" sz="1800" b="1" dirty="0" smtClean="0">
                <a:solidFill>
                  <a:srgbClr val="DB251D"/>
                </a:solidFill>
                <a:latin typeface="Arial" panose="020B0604020202020204" pitchFamily="34" charset="0"/>
                <a:ea typeface="PT Serif"/>
                <a:cs typeface="Arial" panose="020B0604020202020204" pitchFamily="34" charset="0"/>
              </a:rPr>
              <a:t>Требования к подаче заявления</a:t>
            </a:r>
            <a:endParaRPr lang="ru-RU" sz="1800" b="1" dirty="0">
              <a:solidFill>
                <a:srgbClr val="DB251D"/>
              </a:solidFill>
              <a:latin typeface="Arial" panose="020B0604020202020204" pitchFamily="34" charset="0"/>
              <a:ea typeface="PT Serif"/>
              <a:cs typeface="Arial" panose="020B0604020202020204" pitchFamily="34" charset="0"/>
            </a:endParaRPr>
          </a:p>
        </p:txBody>
      </p:sp>
      <p:sp>
        <p:nvSpPr>
          <p:cNvPr id="5" name="Прямоугольник 4"/>
          <p:cNvSpPr/>
          <p:nvPr/>
        </p:nvSpPr>
        <p:spPr>
          <a:xfrm>
            <a:off x="11711738" y="6469824"/>
            <a:ext cx="284052" cy="307777"/>
          </a:xfrm>
          <a:prstGeom prst="rect">
            <a:avLst/>
          </a:prstGeom>
        </p:spPr>
        <p:txBody>
          <a:bodyPr wrap="none">
            <a:spAutoFit/>
          </a:bodyPr>
          <a:lstStyle/>
          <a:p>
            <a:r>
              <a:rPr lang="ru-RU" sz="1400" dirty="0">
                <a:solidFill>
                  <a:prstClr val="black">
                    <a:lumMod val="95000"/>
                    <a:lumOff val="5000"/>
                  </a:prstClr>
                </a:solidFill>
                <a:latin typeface="Arial" panose="020B0604020202020204" pitchFamily="34" charset="0"/>
                <a:cs typeface="Arial" panose="020B0604020202020204" pitchFamily="34" charset="0"/>
              </a:rPr>
              <a:t>3</a:t>
            </a:r>
            <a:endParaRPr lang="ru-RU" sz="1400" dirty="0">
              <a:solidFill>
                <a:prstClr val="black"/>
              </a:solidFill>
            </a:endParaRPr>
          </a:p>
        </p:txBody>
      </p:sp>
      <p:pic>
        <p:nvPicPr>
          <p:cNvPr id="3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Пятиугольник 11"/>
          <p:cNvSpPr/>
          <p:nvPr/>
        </p:nvSpPr>
        <p:spPr>
          <a:xfrm rot="5400000">
            <a:off x="2608061" y="-453840"/>
            <a:ext cx="3535526" cy="7224977"/>
          </a:xfrm>
          <a:prstGeom prst="homePlate">
            <a:avLst>
              <a:gd name="adj" fmla="val 18449"/>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aphicFrame>
        <p:nvGraphicFramePr>
          <p:cNvPr id="13" name="Диаграмма 12"/>
          <p:cNvGraphicFramePr>
            <a:graphicFrameLocks/>
          </p:cNvGraphicFramePr>
          <p:nvPr>
            <p:extLst>
              <p:ext uri="{D42A27DB-BD31-4B8C-83A1-F6EECF244321}">
                <p14:modId xmlns:p14="http://schemas.microsoft.com/office/powerpoint/2010/main" val="1783387607"/>
              </p:ext>
            </p:extLst>
          </p:nvPr>
        </p:nvGraphicFramePr>
        <p:xfrm>
          <a:off x="370877" y="4832512"/>
          <a:ext cx="1743673" cy="1641022"/>
        </p:xfrm>
        <a:graphic>
          <a:graphicData uri="http://schemas.openxmlformats.org/drawingml/2006/chart">
            <c:chart xmlns:c="http://schemas.openxmlformats.org/drawingml/2006/chart" xmlns:r="http://schemas.openxmlformats.org/officeDocument/2006/relationships" r:id="rId5"/>
          </a:graphicData>
        </a:graphic>
      </p:graphicFrame>
      <p:sp>
        <p:nvSpPr>
          <p:cNvPr id="18" name="Заголовок 1"/>
          <p:cNvSpPr txBox="1">
            <a:spLocks/>
          </p:cNvSpPr>
          <p:nvPr/>
        </p:nvSpPr>
        <p:spPr bwMode="auto">
          <a:xfrm>
            <a:off x="1463195" y="1609914"/>
            <a:ext cx="5941811" cy="390335"/>
          </a:xfrm>
          <a:prstGeom prst="rect">
            <a:avLst/>
          </a:prstGeom>
          <a:noFill/>
          <a:ln w="9525">
            <a:noFill/>
            <a:miter lim="800000"/>
            <a:headEnd/>
            <a:tailEnd/>
          </a:ln>
        </p:spPr>
        <p:txBody>
          <a:bodyPr anchor="ctr"/>
          <a:lstStyle/>
          <a:p>
            <a:pPr algn="ctr"/>
            <a:r>
              <a:rPr lang="ru-RU" sz="1400" b="1" u="sng" dirty="0" smtClean="0">
                <a:solidFill>
                  <a:schemeClr val="bg1"/>
                </a:solidFill>
                <a:latin typeface="Arial" panose="020B0604020202020204" pitchFamily="34" charset="0"/>
                <a:cs typeface="Arial" panose="020B0604020202020204" pitchFamily="34" charset="0"/>
              </a:rPr>
              <a:t>Состав документов</a:t>
            </a:r>
            <a:r>
              <a:rPr lang="en-US" sz="1400" b="1" u="sng" dirty="0" smtClean="0">
                <a:solidFill>
                  <a:schemeClr val="bg1"/>
                </a:solidFill>
                <a:latin typeface="Arial" panose="020B0604020202020204" pitchFamily="34" charset="0"/>
                <a:cs typeface="Arial" panose="020B0604020202020204" pitchFamily="34" charset="0"/>
              </a:rPr>
              <a:t>:</a:t>
            </a:r>
            <a:endParaRPr lang="ru-RU" sz="1400" b="1" u="sng" dirty="0" smtClean="0">
              <a:solidFill>
                <a:schemeClr val="bg1"/>
              </a:solidFill>
              <a:latin typeface="Arial" panose="020B0604020202020204" pitchFamily="34" charset="0"/>
              <a:cs typeface="Arial" panose="020B0604020202020204" pitchFamily="34" charset="0"/>
            </a:endParaRPr>
          </a:p>
        </p:txBody>
      </p:sp>
      <p:pic>
        <p:nvPicPr>
          <p:cNvPr id="2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1256" y="1179640"/>
            <a:ext cx="1555811" cy="1555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86115" y="2488365"/>
            <a:ext cx="3667649" cy="134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Прямоугольник 24"/>
          <p:cNvSpPr>
            <a:spLocks noChangeArrowheads="1"/>
          </p:cNvSpPr>
          <p:nvPr/>
        </p:nvSpPr>
        <p:spPr bwMode="auto">
          <a:xfrm rot="10800000" flipV="1">
            <a:off x="8496446" y="3972185"/>
            <a:ext cx="31366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altLang="ru-RU" sz="16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Онлайн-платформа ЦТИ</a:t>
            </a:r>
            <a:endParaRPr lang="ru-RU" altLang="ru-RU" sz="16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29" name="Заголовок 1"/>
          <p:cNvSpPr txBox="1">
            <a:spLocks/>
          </p:cNvSpPr>
          <p:nvPr/>
        </p:nvSpPr>
        <p:spPr bwMode="auto">
          <a:xfrm>
            <a:off x="1404919" y="2004652"/>
            <a:ext cx="5941811" cy="542604"/>
          </a:xfrm>
          <a:prstGeom prst="rect">
            <a:avLst/>
          </a:prstGeom>
          <a:noFill/>
          <a:ln w="9525">
            <a:noFill/>
            <a:miter lim="800000"/>
            <a:headEnd/>
            <a:tailEnd/>
          </a:ln>
        </p:spPr>
        <p:txBody>
          <a:bodyPr anchor="ctr"/>
          <a:lstStyle/>
          <a:p>
            <a:pPr lvl="0" algn="just"/>
            <a:r>
              <a:rPr lang="ru-RU" sz="1400" b="1" dirty="0" smtClean="0">
                <a:solidFill>
                  <a:schemeClr val="bg1"/>
                </a:solidFill>
                <a:latin typeface="Arial" panose="020B0604020202020204" pitchFamily="34" charset="0"/>
                <a:cs typeface="Arial" panose="020B0604020202020204" pitchFamily="34" charset="0"/>
              </a:rPr>
              <a:t>1. Заявление </a:t>
            </a:r>
            <a:r>
              <a:rPr lang="ru-RU" sz="1400" b="1" dirty="0">
                <a:solidFill>
                  <a:schemeClr val="bg1"/>
                </a:solidFill>
                <a:latin typeface="Arial" panose="020B0604020202020204" pitchFamily="34" charset="0"/>
                <a:cs typeface="Arial" panose="020B0604020202020204" pitchFamily="34" charset="0"/>
              </a:rPr>
              <a:t>н</a:t>
            </a:r>
            <a:r>
              <a:rPr lang="ru-RU" sz="1400" b="1" dirty="0" smtClean="0">
                <a:solidFill>
                  <a:schemeClr val="bg1"/>
                </a:solidFill>
                <a:latin typeface="Arial" panose="020B0604020202020204" pitchFamily="34" charset="0"/>
                <a:cs typeface="Arial" panose="020B0604020202020204" pitchFamily="34" charset="0"/>
              </a:rPr>
              <a:t>а </a:t>
            </a:r>
            <a:r>
              <a:rPr lang="ru-RU" sz="1400" b="1" dirty="0">
                <a:solidFill>
                  <a:schemeClr val="bg1"/>
                </a:solidFill>
                <a:latin typeface="Arial" panose="020B0604020202020204" pitchFamily="34" charset="0"/>
                <a:cs typeface="Arial" panose="020B0604020202020204" pitchFamily="34" charset="0"/>
              </a:rPr>
              <a:t>бумажном носителе или</a:t>
            </a:r>
            <a:r>
              <a:rPr lang="ru-RU" sz="1400" b="1" dirty="0" smtClean="0">
                <a:solidFill>
                  <a:schemeClr val="bg1"/>
                </a:solidFill>
                <a:latin typeface="Arial" panose="020B0604020202020204" pitchFamily="34" charset="0"/>
                <a:cs typeface="Arial" panose="020B0604020202020204" pitchFamily="34" charset="0"/>
              </a:rPr>
              <a:t>, в </a:t>
            </a:r>
            <a:r>
              <a:rPr lang="ru-RU" sz="1400" b="1" dirty="0">
                <a:solidFill>
                  <a:schemeClr val="bg1"/>
                </a:solidFill>
                <a:latin typeface="Arial" panose="020B0604020202020204" pitchFamily="34" charset="0"/>
                <a:cs typeface="Arial" panose="020B0604020202020204" pitchFamily="34" charset="0"/>
              </a:rPr>
              <a:t>электронном виде, подписанное ЭЦП </a:t>
            </a:r>
            <a:r>
              <a:rPr lang="ru-RU" sz="1400" b="1" dirty="0" smtClean="0">
                <a:solidFill>
                  <a:schemeClr val="bg1"/>
                </a:solidFill>
                <a:latin typeface="Arial" panose="020B0604020202020204" pitchFamily="34" charset="0"/>
                <a:cs typeface="Arial" panose="020B0604020202020204" pitchFamily="34" charset="0"/>
              </a:rPr>
              <a:t>заявителя</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30" name="Заголовок 1"/>
          <p:cNvSpPr txBox="1">
            <a:spLocks/>
          </p:cNvSpPr>
          <p:nvPr/>
        </p:nvSpPr>
        <p:spPr bwMode="auto">
          <a:xfrm>
            <a:off x="1404918" y="2649631"/>
            <a:ext cx="5941811" cy="542604"/>
          </a:xfrm>
          <a:prstGeom prst="rect">
            <a:avLst/>
          </a:prstGeom>
          <a:noFill/>
          <a:ln w="9525">
            <a:noFill/>
            <a:miter lim="800000"/>
            <a:headEnd/>
            <a:tailEnd/>
          </a:ln>
        </p:spPr>
        <p:txBody>
          <a:bodyPr anchor="ctr"/>
          <a:lstStyle/>
          <a:p>
            <a:pPr lvl="0" algn="just"/>
            <a:r>
              <a:rPr lang="ru-RU" sz="1400" b="1" dirty="0">
                <a:solidFill>
                  <a:schemeClr val="bg1"/>
                </a:solidFill>
                <a:latin typeface="Arial" panose="020B0604020202020204" pitchFamily="34" charset="0"/>
                <a:cs typeface="Arial" panose="020B0604020202020204" pitchFamily="34" charset="0"/>
              </a:rPr>
              <a:t>2</a:t>
            </a:r>
            <a:r>
              <a:rPr lang="ru-RU" sz="1400" b="1" dirty="0" smtClean="0">
                <a:solidFill>
                  <a:schemeClr val="bg1"/>
                </a:solidFill>
                <a:latin typeface="Arial" panose="020B0604020202020204" pitchFamily="34" charset="0"/>
                <a:cs typeface="Arial" panose="020B0604020202020204" pitchFamily="34" charset="0"/>
              </a:rPr>
              <a:t>. Доверенность</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если заявление подписано представителем заявителя</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32" name="Заголовок 1"/>
          <p:cNvSpPr txBox="1">
            <a:spLocks/>
          </p:cNvSpPr>
          <p:nvPr/>
        </p:nvSpPr>
        <p:spPr bwMode="auto">
          <a:xfrm>
            <a:off x="1404919" y="3222561"/>
            <a:ext cx="5941811" cy="832914"/>
          </a:xfrm>
          <a:prstGeom prst="rect">
            <a:avLst/>
          </a:prstGeom>
          <a:noFill/>
          <a:ln w="9525">
            <a:noFill/>
            <a:miter lim="800000"/>
            <a:headEnd/>
            <a:tailEnd/>
          </a:ln>
        </p:spPr>
        <p:txBody>
          <a:bodyPr anchor="ctr"/>
          <a:lstStyle/>
          <a:p>
            <a:pPr lvl="0" algn="just"/>
            <a:r>
              <a:rPr lang="ru-RU" sz="1400" b="1" dirty="0" smtClean="0">
                <a:solidFill>
                  <a:schemeClr val="bg1"/>
                </a:solidFill>
                <a:latin typeface="Arial" panose="020B0604020202020204" pitchFamily="34" charset="0"/>
                <a:cs typeface="Arial" panose="020B0604020202020204" pitchFamily="34" charset="0"/>
              </a:rPr>
              <a:t>3. Отчет об оценке</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составленный в электронном виде, подписанный ЭЦП оценщика и юридического лица с которым оценщик заключил трудовой договор (в составе отчета выписка из ЕГРН)</a:t>
            </a:r>
            <a:r>
              <a:rPr lang="en-US" sz="1400" b="1" dirty="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a:t>
            </a:r>
            <a:endParaRPr lang="ru-RU" sz="1400" b="1" dirty="0">
              <a:solidFill>
                <a:schemeClr val="bg1"/>
              </a:solidFill>
              <a:latin typeface="Arial" panose="020B0604020202020204" pitchFamily="34" charset="0"/>
              <a:cs typeface="Arial" panose="020B0604020202020204" pitchFamily="34" charset="0"/>
            </a:endParaRPr>
          </a:p>
        </p:txBody>
      </p:sp>
      <p:sp>
        <p:nvSpPr>
          <p:cNvPr id="33" name="Прямоугольник 32"/>
          <p:cNvSpPr>
            <a:spLocks noChangeArrowheads="1"/>
          </p:cNvSpPr>
          <p:nvPr/>
        </p:nvSpPr>
        <p:spPr bwMode="auto">
          <a:xfrm rot="10800000" flipV="1">
            <a:off x="1785762" y="5157554"/>
            <a:ext cx="97095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alt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Заявление подается </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в период с даты постановки объекта недвижимости на государственный кадастровый учет до даты снятия его с государственного кадастрового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учета</a:t>
            </a:r>
            <a:r>
              <a:rPr lang="en-US"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34" name="Прямоугольник 33"/>
          <p:cNvSpPr>
            <a:spLocks noChangeArrowheads="1"/>
          </p:cNvSpPr>
          <p:nvPr/>
        </p:nvSpPr>
        <p:spPr bwMode="auto">
          <a:xfrm rot="10800000" flipV="1">
            <a:off x="1785762" y="5768175"/>
            <a:ext cx="97095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Заявление об установлении рыночной стоимости может быть подано в течение шести месяцев с даты, по состоянию на которую проведена рыночная оценка объекта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недвижимости</a:t>
            </a:r>
            <a:r>
              <a:rPr lang="en-US"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29498696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единительная линия 22"/>
          <p:cNvCxnSpPr/>
          <p:nvPr/>
        </p:nvCxnSpPr>
        <p:spPr>
          <a:xfrm>
            <a:off x="912507" y="910425"/>
            <a:ext cx="1094125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393111"/>
            <a:ext cx="10666709" cy="369332"/>
          </a:xfrm>
          <a:prstGeom prst="rect">
            <a:avLst/>
          </a:prstGeom>
        </p:spPr>
        <p:txBody>
          <a:bodyPr wrap="square">
            <a:spAutoFit/>
          </a:bodyPr>
          <a:lstStyle/>
          <a:p>
            <a:r>
              <a:rPr lang="ru-RU" sz="1800" b="1" dirty="0" smtClean="0">
                <a:solidFill>
                  <a:srgbClr val="DB251D"/>
                </a:solidFill>
                <a:latin typeface="Arial" panose="020B0604020202020204" pitchFamily="34" charset="0"/>
                <a:ea typeface="PT Serif"/>
                <a:cs typeface="Arial" panose="020B0604020202020204" pitchFamily="34" charset="0"/>
              </a:rPr>
              <a:t>Требования к рассмотрению заявления</a:t>
            </a:r>
            <a:endParaRPr lang="ru-RU" sz="1800" b="1" dirty="0">
              <a:solidFill>
                <a:srgbClr val="DB251D"/>
              </a:solidFill>
              <a:latin typeface="Arial" panose="020B0604020202020204" pitchFamily="34" charset="0"/>
              <a:ea typeface="PT Serif"/>
              <a:cs typeface="Arial" panose="020B0604020202020204" pitchFamily="34" charset="0"/>
            </a:endParaRPr>
          </a:p>
        </p:txBody>
      </p:sp>
      <p:sp>
        <p:nvSpPr>
          <p:cNvPr id="5" name="Прямоугольник 4"/>
          <p:cNvSpPr/>
          <p:nvPr/>
        </p:nvSpPr>
        <p:spPr>
          <a:xfrm>
            <a:off x="11711738" y="6469824"/>
            <a:ext cx="284052" cy="307777"/>
          </a:xfrm>
          <a:prstGeom prst="rect">
            <a:avLst/>
          </a:prstGeom>
        </p:spPr>
        <p:txBody>
          <a:bodyPr wrap="none">
            <a:spAutoFit/>
          </a:bodyPr>
          <a:lstStyle/>
          <a:p>
            <a:r>
              <a:rPr lang="ru-RU" sz="1400" dirty="0">
                <a:solidFill>
                  <a:prstClr val="black">
                    <a:lumMod val="95000"/>
                    <a:lumOff val="5000"/>
                  </a:prstClr>
                </a:solidFill>
                <a:latin typeface="Arial" panose="020B0604020202020204" pitchFamily="34" charset="0"/>
                <a:cs typeface="Arial" panose="020B0604020202020204" pitchFamily="34" charset="0"/>
              </a:rPr>
              <a:t>4</a:t>
            </a:r>
            <a:endParaRPr lang="ru-RU" sz="1400" dirty="0">
              <a:solidFill>
                <a:prstClr val="black"/>
              </a:solidFill>
            </a:endParaRPr>
          </a:p>
        </p:txBody>
      </p:sp>
      <p:pic>
        <p:nvPicPr>
          <p:cNvPr id="3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Прямоугольник с одним вырезанным углом 16"/>
          <p:cNvSpPr/>
          <p:nvPr/>
        </p:nvSpPr>
        <p:spPr>
          <a:xfrm>
            <a:off x="622599" y="1380119"/>
            <a:ext cx="5184576" cy="5112568"/>
          </a:xfrm>
          <a:prstGeom prst="snip1Rect">
            <a:avLst>
              <a:gd name="adj" fmla="val 50000"/>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Заголовок 1"/>
          <p:cNvSpPr txBox="1">
            <a:spLocks/>
          </p:cNvSpPr>
          <p:nvPr/>
        </p:nvSpPr>
        <p:spPr bwMode="auto">
          <a:xfrm>
            <a:off x="643667" y="1657891"/>
            <a:ext cx="2964948" cy="627542"/>
          </a:xfrm>
          <a:prstGeom prst="rect">
            <a:avLst/>
          </a:prstGeom>
          <a:noFill/>
          <a:ln w="9525">
            <a:noFill/>
            <a:miter lim="800000"/>
            <a:headEnd/>
            <a:tailEnd/>
          </a:ln>
        </p:spPr>
        <p:txBody>
          <a:bodyPr anchor="ctr"/>
          <a:lstStyle/>
          <a:p>
            <a:r>
              <a:rPr lang="ru-RU" sz="1400" b="1" u="sng" dirty="0" smtClean="0">
                <a:solidFill>
                  <a:schemeClr val="bg1"/>
                </a:solidFill>
                <a:latin typeface="Arial" panose="020B0604020202020204" pitchFamily="34" charset="0"/>
                <a:cs typeface="Arial" panose="020B0604020202020204" pitchFamily="34" charset="0"/>
              </a:rPr>
              <a:t>Заявление возвращается </a:t>
            </a:r>
            <a:r>
              <a:rPr lang="ru-RU" sz="1400" b="1" u="sng" dirty="0">
                <a:solidFill>
                  <a:schemeClr val="bg1"/>
                </a:solidFill>
                <a:latin typeface="Arial" panose="020B0604020202020204" pitchFamily="34" charset="0"/>
                <a:cs typeface="Arial" panose="020B0604020202020204" pitchFamily="34" charset="0"/>
              </a:rPr>
              <a:t>без рассмотрения в </a:t>
            </a:r>
            <a:r>
              <a:rPr lang="ru-RU" sz="1400" b="1" u="sng" dirty="0" smtClean="0">
                <a:solidFill>
                  <a:schemeClr val="bg1"/>
                </a:solidFill>
                <a:latin typeface="Arial" panose="020B0604020202020204" pitchFamily="34" charset="0"/>
                <a:cs typeface="Arial" panose="020B0604020202020204" pitchFamily="34" charset="0"/>
              </a:rPr>
              <a:t>случае</a:t>
            </a:r>
            <a:r>
              <a:rPr lang="en-US" sz="1400" b="1" u="sng" dirty="0" smtClean="0">
                <a:solidFill>
                  <a:schemeClr val="bg1"/>
                </a:solidFill>
                <a:latin typeface="Arial" panose="020B0604020202020204" pitchFamily="34" charset="0"/>
                <a:cs typeface="Arial" panose="020B0604020202020204" pitchFamily="34" charset="0"/>
              </a:rPr>
              <a:t>:</a:t>
            </a:r>
            <a:endParaRPr lang="ru-RU" sz="1400" b="1" u="sng" dirty="0">
              <a:solidFill>
                <a:schemeClr val="bg1"/>
              </a:solidFill>
              <a:latin typeface="Arial" panose="020B0604020202020204" pitchFamily="34" charset="0"/>
              <a:cs typeface="Arial" panose="020B0604020202020204" pitchFamily="34" charset="0"/>
            </a:endParaRPr>
          </a:p>
        </p:txBody>
      </p:sp>
      <p:cxnSp>
        <p:nvCxnSpPr>
          <p:cNvPr id="27" name="Прямая соединительная линия 26"/>
          <p:cNvCxnSpPr/>
          <p:nvPr/>
        </p:nvCxnSpPr>
        <p:spPr>
          <a:xfrm flipV="1">
            <a:off x="5935494" y="3929461"/>
            <a:ext cx="6060296" cy="694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8" name="Диаграмма 27"/>
          <p:cNvGraphicFramePr>
            <a:graphicFrameLocks/>
          </p:cNvGraphicFramePr>
          <p:nvPr>
            <p:extLst>
              <p:ext uri="{D42A27DB-BD31-4B8C-83A1-F6EECF244321}">
                <p14:modId xmlns:p14="http://schemas.microsoft.com/office/powerpoint/2010/main" val="1303907385"/>
              </p:ext>
            </p:extLst>
          </p:nvPr>
        </p:nvGraphicFramePr>
        <p:xfrm>
          <a:off x="4069240" y="910425"/>
          <a:ext cx="1988908" cy="1929830"/>
        </p:xfrm>
        <a:graphic>
          <a:graphicData uri="http://schemas.openxmlformats.org/drawingml/2006/chart">
            <c:chart xmlns:c="http://schemas.openxmlformats.org/drawingml/2006/chart" xmlns:r="http://schemas.openxmlformats.org/officeDocument/2006/relationships" r:id="rId5"/>
          </a:graphicData>
        </a:graphic>
      </p:graphicFrame>
      <p:sp>
        <p:nvSpPr>
          <p:cNvPr id="36" name="Заголовок 1"/>
          <p:cNvSpPr txBox="1">
            <a:spLocks/>
          </p:cNvSpPr>
          <p:nvPr/>
        </p:nvSpPr>
        <p:spPr bwMode="auto">
          <a:xfrm>
            <a:off x="700816" y="2506437"/>
            <a:ext cx="3422147" cy="881742"/>
          </a:xfrm>
          <a:prstGeom prst="rect">
            <a:avLst/>
          </a:prstGeom>
          <a:noFill/>
          <a:ln w="9525">
            <a:noFill/>
            <a:miter lim="800000"/>
            <a:headEnd/>
            <a:tailEnd/>
          </a:ln>
        </p:spPr>
        <p:txBody>
          <a:bodyPr anchor="ctr"/>
          <a:lstStyle/>
          <a:p>
            <a:r>
              <a:rPr lang="en-US" sz="1400" b="1" dirty="0" smtClean="0">
                <a:solidFill>
                  <a:schemeClr val="bg1"/>
                </a:solidFill>
                <a:latin typeface="Arial" panose="020B0604020202020204" pitchFamily="34" charset="0"/>
                <a:cs typeface="Arial" panose="020B0604020202020204" pitchFamily="34" charset="0"/>
              </a:rPr>
              <a:t>1.</a:t>
            </a:r>
            <a:r>
              <a:rPr lang="ru-RU" sz="1400" b="1" dirty="0" smtClean="0">
                <a:solidFill>
                  <a:schemeClr val="bg1"/>
                </a:solidFill>
                <a:latin typeface="Arial" panose="020B0604020202020204" pitchFamily="34" charset="0"/>
                <a:cs typeface="Arial" panose="020B0604020202020204" pitchFamily="34" charset="0"/>
              </a:rPr>
              <a:t> Заявление подано </a:t>
            </a:r>
            <a:r>
              <a:rPr lang="ru-RU" sz="1400" b="1" dirty="0">
                <a:solidFill>
                  <a:schemeClr val="bg1"/>
                </a:solidFill>
                <a:latin typeface="Arial" panose="020B0604020202020204" pitchFamily="34" charset="0"/>
                <a:cs typeface="Arial" panose="020B0604020202020204" pitchFamily="34" charset="0"/>
              </a:rPr>
              <a:t>без </a:t>
            </a:r>
            <a:r>
              <a:rPr lang="ru-RU" sz="1400" b="1" dirty="0" smtClean="0">
                <a:solidFill>
                  <a:schemeClr val="bg1"/>
                </a:solidFill>
                <a:latin typeface="Arial" panose="020B0604020202020204" pitchFamily="34" charset="0"/>
                <a:cs typeface="Arial" panose="020B0604020202020204" pitchFamily="34" charset="0"/>
              </a:rPr>
              <a:t>приложения соответствующего</a:t>
            </a:r>
            <a:r>
              <a:rPr lang="en-US" sz="1400" b="1" dirty="0" smtClean="0">
                <a:solidFill>
                  <a:schemeClr val="bg1"/>
                </a:solidFill>
                <a:latin typeface="Arial" panose="020B0604020202020204" pitchFamily="34" charset="0"/>
                <a:cs typeface="Arial" panose="020B0604020202020204" pitchFamily="34" charset="0"/>
              </a:rPr>
              <a:t> </a:t>
            </a:r>
            <a:r>
              <a:rPr lang="ru-RU" sz="1400" b="1" dirty="0" smtClean="0">
                <a:solidFill>
                  <a:schemeClr val="bg1"/>
                </a:solidFill>
                <a:latin typeface="Arial" panose="020B0604020202020204" pitchFamily="34" charset="0"/>
                <a:cs typeface="Arial" panose="020B0604020202020204" pitchFamily="34" charset="0"/>
              </a:rPr>
              <a:t>отчета об оценке</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37" name="Заголовок 1"/>
          <p:cNvSpPr txBox="1">
            <a:spLocks/>
          </p:cNvSpPr>
          <p:nvPr/>
        </p:nvSpPr>
        <p:spPr bwMode="auto">
          <a:xfrm>
            <a:off x="728737" y="3420837"/>
            <a:ext cx="4475340" cy="881742"/>
          </a:xfrm>
          <a:prstGeom prst="rect">
            <a:avLst/>
          </a:prstGeom>
          <a:noFill/>
          <a:ln w="9525">
            <a:noFill/>
            <a:miter lim="800000"/>
            <a:headEnd/>
            <a:tailEnd/>
          </a:ln>
        </p:spPr>
        <p:txBody>
          <a:bodyPr anchor="ctr"/>
          <a:lstStyle/>
          <a:p>
            <a:r>
              <a:rPr lang="ru-RU" sz="1400" b="1" dirty="0">
                <a:solidFill>
                  <a:schemeClr val="bg1"/>
                </a:solidFill>
                <a:latin typeface="Arial" panose="020B0604020202020204" pitchFamily="34" charset="0"/>
                <a:cs typeface="Arial" panose="020B0604020202020204" pitchFamily="34" charset="0"/>
              </a:rPr>
              <a:t>2</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Заявление подано </a:t>
            </a:r>
            <a:r>
              <a:rPr lang="ru-RU" sz="1400" b="1" dirty="0">
                <a:solidFill>
                  <a:schemeClr val="bg1"/>
                </a:solidFill>
                <a:latin typeface="Arial" panose="020B0604020202020204" pitchFamily="34" charset="0"/>
                <a:cs typeface="Arial" panose="020B0604020202020204" pitchFamily="34" charset="0"/>
              </a:rPr>
              <a:t>по истечении шести месяцев с даты, по состоянию на которую проведена рыночная оценка объекта </a:t>
            </a:r>
            <a:r>
              <a:rPr lang="ru-RU" sz="1400" b="1" dirty="0" smtClean="0">
                <a:solidFill>
                  <a:schemeClr val="bg1"/>
                </a:solidFill>
                <a:latin typeface="Arial" panose="020B0604020202020204" pitchFamily="34" charset="0"/>
                <a:cs typeface="Arial" panose="020B0604020202020204" pitchFamily="34" charset="0"/>
              </a:rPr>
              <a:t>недвижимости</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38" name="Заголовок 1"/>
          <p:cNvSpPr txBox="1">
            <a:spLocks/>
          </p:cNvSpPr>
          <p:nvPr/>
        </p:nvSpPr>
        <p:spPr bwMode="auto">
          <a:xfrm>
            <a:off x="728737" y="4495178"/>
            <a:ext cx="4725006" cy="1497408"/>
          </a:xfrm>
          <a:prstGeom prst="rect">
            <a:avLst/>
          </a:prstGeom>
          <a:noFill/>
          <a:ln w="9525">
            <a:noFill/>
            <a:miter lim="800000"/>
            <a:headEnd/>
            <a:tailEnd/>
          </a:ln>
        </p:spPr>
        <p:txBody>
          <a:bodyPr anchor="ctr"/>
          <a:lstStyle/>
          <a:p>
            <a:r>
              <a:rPr lang="ru-RU" sz="1400" b="1" dirty="0" smtClean="0">
                <a:solidFill>
                  <a:schemeClr val="bg1"/>
                </a:solidFill>
                <a:latin typeface="Arial" panose="020B0604020202020204" pitchFamily="34" charset="0"/>
                <a:cs typeface="Arial" panose="020B0604020202020204" pitchFamily="34" charset="0"/>
              </a:rPr>
              <a:t>3</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К </a:t>
            </a:r>
            <a:r>
              <a:rPr lang="ru-RU" sz="1400" b="1" dirty="0">
                <a:solidFill>
                  <a:schemeClr val="bg1"/>
                </a:solidFill>
                <a:latin typeface="Arial" panose="020B0604020202020204" pitchFamily="34" charset="0"/>
                <a:cs typeface="Arial" panose="020B0604020202020204" pitchFamily="34" charset="0"/>
              </a:rPr>
              <a:t>заявлению приложен отчет об оценке рыночной стоимости объекта недвижимости, составленный лицом, являющимся на дату составления отчета или на день поступления заявления об установлении рыночной стоимости работником бюджетного </a:t>
            </a:r>
            <a:r>
              <a:rPr lang="ru-RU" sz="1400" b="1" dirty="0" smtClean="0">
                <a:solidFill>
                  <a:schemeClr val="bg1"/>
                </a:solidFill>
                <a:latin typeface="Arial" panose="020B0604020202020204" pitchFamily="34" charset="0"/>
                <a:cs typeface="Arial" panose="020B0604020202020204" pitchFamily="34" charset="0"/>
              </a:rPr>
              <a:t>учреждения</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39" name="Прямоугольник 38"/>
          <p:cNvSpPr>
            <a:spLocks noChangeArrowheads="1"/>
          </p:cNvSpPr>
          <p:nvPr/>
        </p:nvSpPr>
        <p:spPr bwMode="auto">
          <a:xfrm rot="10800000" flipV="1">
            <a:off x="5674178" y="1180837"/>
            <a:ext cx="617958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alt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Учреждение</a:t>
            </a:r>
            <a:r>
              <a:rPr lang="en-US" alt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r>
              <a:rPr lang="ru-RU" alt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 в </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течение </a:t>
            </a:r>
            <a:r>
              <a:rPr lang="ru-RU" sz="1400" b="1" u="sng" dirty="0">
                <a:solidFill>
                  <a:schemeClr val="tx2"/>
                </a:solidFill>
                <a:latin typeface="Arial" panose="020B0604020202020204" pitchFamily="34" charset="0"/>
                <a:ea typeface="Segoe UI" panose="020B0502040204020203" pitchFamily="34" charset="0"/>
                <a:cs typeface="Arial" panose="020B0604020202020204" pitchFamily="34" charset="0"/>
              </a:rPr>
              <a:t>пяти рабочих дней</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 со дня поступления заявления об установлении рыночной стоимости направляет заявителю уведомление о поступлении указанного заявления и принятии его к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рассмотрению</a:t>
            </a:r>
            <a:r>
              <a:rPr lang="en-US" sz="1400" b="1" dirty="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40" name="Прямоугольник 39"/>
          <p:cNvSpPr>
            <a:spLocks noChangeArrowheads="1"/>
          </p:cNvSpPr>
          <p:nvPr/>
        </p:nvSpPr>
        <p:spPr bwMode="auto">
          <a:xfrm rot="10800000" flipV="1">
            <a:off x="5674178" y="2197400"/>
            <a:ext cx="617958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Заявление об установлении рыночной стоимости подлежит рассмотрению в течение </a:t>
            </a:r>
            <a:r>
              <a:rPr lang="ru-RU" sz="1400" b="1" u="sng" dirty="0">
                <a:solidFill>
                  <a:schemeClr val="tx2"/>
                </a:solidFill>
                <a:latin typeface="Arial" panose="020B0604020202020204" pitchFamily="34" charset="0"/>
                <a:ea typeface="Segoe UI" panose="020B0502040204020203" pitchFamily="34" charset="0"/>
                <a:cs typeface="Arial" panose="020B0604020202020204" pitchFamily="34" charset="0"/>
              </a:rPr>
              <a:t>тридцати календарных дней</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 со дня его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поступления</a:t>
            </a:r>
            <a:r>
              <a:rPr lang="en-US"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41" name="Прямоугольник 40"/>
          <p:cNvSpPr>
            <a:spLocks noChangeArrowheads="1"/>
          </p:cNvSpPr>
          <p:nvPr/>
        </p:nvSpPr>
        <p:spPr bwMode="auto">
          <a:xfrm rot="10800000" flipV="1">
            <a:off x="7475911" y="3293048"/>
            <a:ext cx="31366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altLang="ru-RU" sz="1600" b="1" u="sng" dirty="0" smtClean="0">
                <a:solidFill>
                  <a:schemeClr val="tx2"/>
                </a:solidFill>
                <a:latin typeface="Arial" panose="020B0604020202020204" pitchFamily="34" charset="0"/>
                <a:ea typeface="Segoe UI" panose="020B0502040204020203" pitchFamily="34" charset="0"/>
                <a:cs typeface="Arial" panose="020B0604020202020204" pitchFamily="34" charset="0"/>
              </a:rPr>
              <a:t>РЕШЕНИЕ ГБУ ЦТИ ПК</a:t>
            </a:r>
            <a:endParaRPr lang="ru-RU" altLang="ru-RU" sz="1600" b="1" u="sng"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42" name="Прямоугольник 41"/>
          <p:cNvSpPr>
            <a:spLocks noChangeArrowheads="1"/>
          </p:cNvSpPr>
          <p:nvPr/>
        </p:nvSpPr>
        <p:spPr bwMode="auto">
          <a:xfrm rot="10800000" flipV="1">
            <a:off x="5935494" y="4040969"/>
            <a:ext cx="60602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Об установлении кадастровой стоимости объекта недвижимости в размере его рыночной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стоимости.</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43" name="Прямоугольник 42"/>
          <p:cNvSpPr>
            <a:spLocks noChangeArrowheads="1"/>
          </p:cNvSpPr>
          <p:nvPr/>
        </p:nvSpPr>
        <p:spPr bwMode="auto">
          <a:xfrm rot="10800000" flipV="1">
            <a:off x="5935494" y="4676805"/>
            <a:ext cx="606029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О</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б </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отказе в установлении кадастровой стоимости объекта недвижимости в размере его рыночной стоимости в связи с использованием неполных и (или) недостоверных сведений, расчетными или иными ошибками, повлиявшими на итоговый результат определения рыночной стоимости такого объекта недвижимости, нарушением требований законодательства об оценочной деятельности при составлении отчета об оценке рыночной стоимости такого объекта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недвижимости.</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pic>
        <p:nvPicPr>
          <p:cNvPr id="44" name="Picture 9" descr="ÐÐ¾ÑÐ¾Ð¶ÐµÐµ Ð¸Ð·Ð¾Ð±ÑÐ°Ð¶ÐµÐ½Ð¸Ðµ"/>
          <p:cNvPicPr>
            <a:picLocks noChangeAspect="1" noChangeArrowheads="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4354" y="3060769"/>
            <a:ext cx="803112" cy="80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671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единительная линия 22"/>
          <p:cNvCxnSpPr/>
          <p:nvPr/>
        </p:nvCxnSpPr>
        <p:spPr>
          <a:xfrm>
            <a:off x="912507" y="910425"/>
            <a:ext cx="1094125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393111"/>
            <a:ext cx="10666709" cy="369332"/>
          </a:xfrm>
          <a:prstGeom prst="rect">
            <a:avLst/>
          </a:prstGeom>
        </p:spPr>
        <p:txBody>
          <a:bodyPr wrap="square">
            <a:spAutoFit/>
          </a:bodyPr>
          <a:lstStyle/>
          <a:p>
            <a:r>
              <a:rPr lang="ru-RU" sz="1800" b="1" dirty="0" smtClean="0">
                <a:solidFill>
                  <a:srgbClr val="DB251D"/>
                </a:solidFill>
                <a:latin typeface="Arial" panose="020B0604020202020204" pitchFamily="34" charset="0"/>
                <a:ea typeface="PT Serif"/>
                <a:cs typeface="Arial" panose="020B0604020202020204" pitchFamily="34" charset="0"/>
              </a:rPr>
              <a:t>Статистика</a:t>
            </a:r>
            <a:endParaRPr lang="ru-RU" sz="1800" b="1" dirty="0">
              <a:solidFill>
                <a:srgbClr val="DB251D"/>
              </a:solidFill>
              <a:latin typeface="Arial" panose="020B0604020202020204" pitchFamily="34" charset="0"/>
              <a:ea typeface="PT Serif"/>
              <a:cs typeface="Arial" panose="020B0604020202020204" pitchFamily="34" charset="0"/>
            </a:endParaRPr>
          </a:p>
        </p:txBody>
      </p:sp>
      <p:sp>
        <p:nvSpPr>
          <p:cNvPr id="5" name="Прямоугольник 4"/>
          <p:cNvSpPr/>
          <p:nvPr/>
        </p:nvSpPr>
        <p:spPr>
          <a:xfrm>
            <a:off x="11711738" y="6469824"/>
            <a:ext cx="284052" cy="307777"/>
          </a:xfrm>
          <a:prstGeom prst="rect">
            <a:avLst/>
          </a:prstGeom>
        </p:spPr>
        <p:txBody>
          <a:bodyPr wrap="none">
            <a:spAutoFit/>
          </a:bodyPr>
          <a:lstStyle/>
          <a:p>
            <a:r>
              <a:rPr lang="ru-RU" sz="1400" dirty="0">
                <a:solidFill>
                  <a:prstClr val="black">
                    <a:lumMod val="95000"/>
                    <a:lumOff val="5000"/>
                  </a:prstClr>
                </a:solidFill>
                <a:latin typeface="Arial" panose="020B0604020202020204" pitchFamily="34" charset="0"/>
                <a:cs typeface="Arial" panose="020B0604020202020204" pitchFamily="34" charset="0"/>
              </a:rPr>
              <a:t>5</a:t>
            </a:r>
            <a:endParaRPr lang="ru-RU" sz="1400" dirty="0">
              <a:solidFill>
                <a:prstClr val="black"/>
              </a:solidFill>
            </a:endParaRPr>
          </a:p>
        </p:txBody>
      </p:sp>
      <p:pic>
        <p:nvPicPr>
          <p:cNvPr id="3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a:spLocks noChangeArrowheads="1"/>
          </p:cNvSpPr>
          <p:nvPr/>
        </p:nvSpPr>
        <p:spPr bwMode="auto">
          <a:xfrm rot="10800000" flipV="1">
            <a:off x="220436" y="1196892"/>
            <a:ext cx="1170187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На 17.03.2021 в ГБУ ЦТИ ПК направлено </a:t>
            </a:r>
            <a:r>
              <a:rPr lang="ru-RU" sz="1600" b="1" u="sng" dirty="0" smtClean="0">
                <a:solidFill>
                  <a:schemeClr val="tx2"/>
                </a:solidFill>
                <a:latin typeface="Arial" panose="020B0604020202020204" pitchFamily="34" charset="0"/>
                <a:ea typeface="Segoe UI" panose="020B0502040204020203" pitchFamily="34" charset="0"/>
                <a:cs typeface="Arial" panose="020B0604020202020204" pitchFamily="34" charset="0"/>
              </a:rPr>
              <a:t>247 заявлений</a:t>
            </a:r>
            <a:r>
              <a:rPr lang="ru-RU" sz="1400" b="1" u="sng" dirty="0" smtClean="0">
                <a:solidFill>
                  <a:schemeClr val="tx2"/>
                </a:solidFill>
                <a:latin typeface="Arial" panose="020B0604020202020204" pitchFamily="34" charset="0"/>
                <a:ea typeface="Segoe UI" panose="020B0502040204020203" pitchFamily="34" charset="0"/>
                <a:cs typeface="Arial" panose="020B0604020202020204" pitchFamily="34" charset="0"/>
              </a:rPr>
              <a:t>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об установлении кадастровой стоимости в размере рыночной стоимости</a:t>
            </a:r>
            <a:r>
              <a:rPr lang="en-US"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9" name="Прямоугольник 8"/>
          <p:cNvSpPr/>
          <p:nvPr/>
        </p:nvSpPr>
        <p:spPr>
          <a:xfrm rot="16200000">
            <a:off x="7314811" y="1845517"/>
            <a:ext cx="4269922" cy="4807984"/>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Заголовок 1"/>
          <p:cNvSpPr txBox="1">
            <a:spLocks/>
          </p:cNvSpPr>
          <p:nvPr/>
        </p:nvSpPr>
        <p:spPr bwMode="auto">
          <a:xfrm>
            <a:off x="7428188" y="2285433"/>
            <a:ext cx="4283549" cy="465931"/>
          </a:xfrm>
          <a:prstGeom prst="rect">
            <a:avLst/>
          </a:prstGeom>
          <a:noFill/>
          <a:ln w="9525">
            <a:noFill/>
            <a:miter lim="800000"/>
            <a:headEnd/>
            <a:tailEnd/>
          </a:ln>
        </p:spPr>
        <p:txBody>
          <a:bodyPr anchor="ctr"/>
          <a:lstStyle/>
          <a:p>
            <a:r>
              <a:rPr lang="ru-RU" sz="1400" b="1" u="sng" dirty="0" smtClean="0">
                <a:solidFill>
                  <a:schemeClr val="bg1"/>
                </a:solidFill>
                <a:latin typeface="Arial" panose="020B0604020202020204" pitchFamily="34" charset="0"/>
                <a:cs typeface="Arial" panose="020B0604020202020204" pitchFamily="34" charset="0"/>
              </a:rPr>
              <a:t>Причины возврата заявлений</a:t>
            </a:r>
            <a:r>
              <a:rPr lang="en-US" sz="1400" b="1" u="sng" dirty="0" smtClean="0">
                <a:solidFill>
                  <a:schemeClr val="bg1"/>
                </a:solidFill>
                <a:latin typeface="Arial" panose="020B0604020202020204" pitchFamily="34" charset="0"/>
                <a:cs typeface="Arial" panose="020B0604020202020204" pitchFamily="34" charset="0"/>
              </a:rPr>
              <a:t>:</a:t>
            </a:r>
            <a:endParaRPr lang="ru-RU" sz="1400" b="1" u="sng" dirty="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bwMode="auto">
          <a:xfrm>
            <a:off x="7409082" y="2808516"/>
            <a:ext cx="4081379" cy="881742"/>
          </a:xfrm>
          <a:prstGeom prst="rect">
            <a:avLst/>
          </a:prstGeom>
          <a:noFill/>
          <a:ln w="9525">
            <a:noFill/>
            <a:miter lim="800000"/>
            <a:headEnd/>
            <a:tailEnd/>
          </a:ln>
        </p:spPr>
        <p:txBody>
          <a:bodyPr anchor="ctr"/>
          <a:lstStyle/>
          <a:p>
            <a:r>
              <a:rPr lang="ru-RU" sz="1400" b="1" dirty="0">
                <a:solidFill>
                  <a:schemeClr val="bg1"/>
                </a:solidFill>
                <a:latin typeface="Arial" panose="020B0604020202020204" pitchFamily="34" charset="0"/>
                <a:cs typeface="Arial" panose="020B0604020202020204" pitchFamily="34" charset="0"/>
              </a:rPr>
              <a:t>1</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Заявление подано </a:t>
            </a:r>
            <a:r>
              <a:rPr lang="ru-RU" sz="1400" b="1" dirty="0">
                <a:solidFill>
                  <a:schemeClr val="bg1"/>
                </a:solidFill>
                <a:latin typeface="Arial" panose="020B0604020202020204" pitchFamily="34" charset="0"/>
                <a:cs typeface="Arial" panose="020B0604020202020204" pitchFamily="34" charset="0"/>
              </a:rPr>
              <a:t>по истечении шести месяцев с даты, по состоянию на которую проведена рыночная оценка объекта </a:t>
            </a:r>
            <a:r>
              <a:rPr lang="ru-RU" sz="1400" b="1" dirty="0" smtClean="0">
                <a:solidFill>
                  <a:schemeClr val="bg1"/>
                </a:solidFill>
                <a:latin typeface="Arial" panose="020B0604020202020204" pitchFamily="34" charset="0"/>
                <a:cs typeface="Arial" panose="020B0604020202020204" pitchFamily="34" charset="0"/>
              </a:rPr>
              <a:t>недвижимости</a:t>
            </a:r>
            <a:r>
              <a:rPr lang="en-US" sz="1400" b="1" dirty="0" smtClean="0">
                <a:solidFill>
                  <a:schemeClr val="bg1"/>
                </a:solidFill>
                <a:latin typeface="Arial" panose="020B0604020202020204" pitchFamily="34" charset="0"/>
                <a:cs typeface="Arial" panose="020B0604020202020204" pitchFamily="34" charset="0"/>
              </a:rPr>
              <a:t>;</a:t>
            </a:r>
            <a:endParaRPr lang="ru-RU" sz="1400" b="1" dirty="0">
              <a:solidFill>
                <a:schemeClr val="bg1"/>
              </a:solidFill>
              <a:latin typeface="Arial" panose="020B0604020202020204" pitchFamily="34" charset="0"/>
              <a:cs typeface="Arial" panose="020B0604020202020204" pitchFamily="34" charset="0"/>
            </a:endParaRPr>
          </a:p>
        </p:txBody>
      </p:sp>
      <p:sp>
        <p:nvSpPr>
          <p:cNvPr id="12" name="Заголовок 1"/>
          <p:cNvSpPr txBox="1">
            <a:spLocks/>
          </p:cNvSpPr>
          <p:nvPr/>
        </p:nvSpPr>
        <p:spPr bwMode="auto">
          <a:xfrm>
            <a:off x="7428188" y="3976007"/>
            <a:ext cx="3422147" cy="881742"/>
          </a:xfrm>
          <a:prstGeom prst="rect">
            <a:avLst/>
          </a:prstGeom>
          <a:noFill/>
          <a:ln w="9525">
            <a:noFill/>
            <a:miter lim="800000"/>
            <a:headEnd/>
            <a:tailEnd/>
          </a:ln>
        </p:spPr>
        <p:txBody>
          <a:bodyPr anchor="ctr"/>
          <a:lstStyle/>
          <a:p>
            <a:r>
              <a:rPr lang="ru-RU" sz="1400" b="1" dirty="0">
                <a:solidFill>
                  <a:schemeClr val="bg1"/>
                </a:solidFill>
                <a:latin typeface="Arial" panose="020B0604020202020204" pitchFamily="34" charset="0"/>
                <a:cs typeface="Arial" panose="020B0604020202020204" pitchFamily="34" charset="0"/>
              </a:rPr>
              <a:t>2</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Заявление подано </a:t>
            </a:r>
            <a:r>
              <a:rPr lang="ru-RU" sz="1400" b="1" dirty="0">
                <a:solidFill>
                  <a:schemeClr val="bg1"/>
                </a:solidFill>
                <a:latin typeface="Arial" panose="020B0604020202020204" pitchFamily="34" charset="0"/>
                <a:cs typeface="Arial" panose="020B0604020202020204" pitchFamily="34" charset="0"/>
              </a:rPr>
              <a:t>без </a:t>
            </a:r>
            <a:r>
              <a:rPr lang="ru-RU" sz="1400" b="1" dirty="0" smtClean="0">
                <a:solidFill>
                  <a:schemeClr val="bg1"/>
                </a:solidFill>
                <a:latin typeface="Arial" panose="020B0604020202020204" pitchFamily="34" charset="0"/>
                <a:cs typeface="Arial" panose="020B0604020202020204" pitchFamily="34" charset="0"/>
              </a:rPr>
              <a:t>приложения соответствующего</a:t>
            </a:r>
            <a:r>
              <a:rPr lang="en-US" sz="1400" b="1" dirty="0" smtClean="0">
                <a:solidFill>
                  <a:schemeClr val="bg1"/>
                </a:solidFill>
                <a:latin typeface="Arial" panose="020B0604020202020204" pitchFamily="34" charset="0"/>
                <a:cs typeface="Arial" panose="020B0604020202020204" pitchFamily="34" charset="0"/>
              </a:rPr>
              <a:t> </a:t>
            </a:r>
            <a:r>
              <a:rPr lang="ru-RU" sz="1400" b="1" dirty="0" smtClean="0">
                <a:solidFill>
                  <a:schemeClr val="bg1"/>
                </a:solidFill>
                <a:latin typeface="Arial" panose="020B0604020202020204" pitchFamily="34" charset="0"/>
                <a:cs typeface="Arial" panose="020B0604020202020204" pitchFamily="34" charset="0"/>
              </a:rPr>
              <a:t>отчета об оценке (например</a:t>
            </a:r>
            <a:r>
              <a:rPr lang="en-US" sz="1400" b="1" dirty="0" smtClean="0">
                <a:solidFill>
                  <a:schemeClr val="bg1"/>
                </a:solidFill>
                <a:latin typeface="Arial" panose="020B0604020202020204" pitchFamily="34" charset="0"/>
                <a:cs typeface="Arial" panose="020B0604020202020204" pitchFamily="34" charset="0"/>
              </a:rPr>
              <a:t>,</a:t>
            </a:r>
            <a:r>
              <a:rPr lang="ru-RU" sz="1400" b="1" dirty="0" smtClean="0">
                <a:solidFill>
                  <a:schemeClr val="bg1"/>
                </a:solidFill>
                <a:latin typeface="Arial" panose="020B0604020202020204" pitchFamily="34" charset="0"/>
                <a:cs typeface="Arial" panose="020B0604020202020204" pitchFamily="34" charset="0"/>
              </a:rPr>
              <a:t>  отчет об определении ликвидационной стоимости).</a:t>
            </a:r>
            <a:endParaRPr lang="ru-RU" sz="1400" b="1" dirty="0">
              <a:solidFill>
                <a:schemeClr val="bg1"/>
              </a:solidFill>
              <a:latin typeface="Arial" panose="020B0604020202020204" pitchFamily="34" charset="0"/>
              <a:cs typeface="Arial" panose="020B0604020202020204" pitchFamily="34" charset="0"/>
            </a:endParaRPr>
          </a:p>
        </p:txBody>
      </p:sp>
      <p:graphicFrame>
        <p:nvGraphicFramePr>
          <p:cNvPr id="14" name="Диаграмма 13"/>
          <p:cNvGraphicFramePr>
            <a:graphicFrameLocks/>
          </p:cNvGraphicFramePr>
          <p:nvPr>
            <p:extLst>
              <p:ext uri="{D42A27DB-BD31-4B8C-83A1-F6EECF244321}">
                <p14:modId xmlns:p14="http://schemas.microsoft.com/office/powerpoint/2010/main" val="2506999016"/>
              </p:ext>
            </p:extLst>
          </p:nvPr>
        </p:nvGraphicFramePr>
        <p:xfrm>
          <a:off x="220435" y="1750891"/>
          <a:ext cx="6898822" cy="429067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47501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единительная линия 22"/>
          <p:cNvCxnSpPr/>
          <p:nvPr/>
        </p:nvCxnSpPr>
        <p:spPr>
          <a:xfrm>
            <a:off x="912507" y="910425"/>
            <a:ext cx="1094125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393111"/>
            <a:ext cx="10666709" cy="369332"/>
          </a:xfrm>
          <a:prstGeom prst="rect">
            <a:avLst/>
          </a:prstGeom>
        </p:spPr>
        <p:txBody>
          <a:bodyPr wrap="square">
            <a:spAutoFit/>
          </a:bodyPr>
          <a:lstStyle/>
          <a:p>
            <a:r>
              <a:rPr lang="ru-RU" sz="1800" b="1" dirty="0">
                <a:solidFill>
                  <a:srgbClr val="DB251D"/>
                </a:solidFill>
                <a:latin typeface="Arial" panose="020B0604020202020204" pitchFamily="34" charset="0"/>
                <a:ea typeface="PT Serif"/>
                <a:cs typeface="Arial" panose="020B0604020202020204" pitchFamily="34" charset="0"/>
              </a:rPr>
              <a:t>Замечания к </a:t>
            </a:r>
            <a:r>
              <a:rPr lang="ru-RU" sz="1800" b="1" dirty="0" smtClean="0">
                <a:solidFill>
                  <a:srgbClr val="DB251D"/>
                </a:solidFill>
                <a:latin typeface="Arial" panose="020B0604020202020204" pitchFamily="34" charset="0"/>
                <a:ea typeface="PT Serif"/>
                <a:cs typeface="Arial" panose="020B0604020202020204" pitchFamily="34" charset="0"/>
              </a:rPr>
              <a:t>отчету </a:t>
            </a:r>
            <a:r>
              <a:rPr lang="ru-RU" sz="1800" b="1" dirty="0">
                <a:solidFill>
                  <a:srgbClr val="DB251D"/>
                </a:solidFill>
                <a:latin typeface="Arial" panose="020B0604020202020204" pitchFamily="34" charset="0"/>
                <a:ea typeface="PT Serif"/>
                <a:cs typeface="Arial" panose="020B0604020202020204" pitchFamily="34" charset="0"/>
              </a:rPr>
              <a:t>об </a:t>
            </a:r>
            <a:r>
              <a:rPr lang="ru-RU" sz="1800" b="1" dirty="0" smtClean="0">
                <a:solidFill>
                  <a:srgbClr val="DB251D"/>
                </a:solidFill>
                <a:latin typeface="Arial" panose="020B0604020202020204" pitchFamily="34" charset="0"/>
                <a:ea typeface="PT Serif"/>
                <a:cs typeface="Arial" panose="020B0604020202020204" pitchFamily="34" charset="0"/>
              </a:rPr>
              <a:t>оценке</a:t>
            </a:r>
            <a:endParaRPr lang="ru-RU" sz="1800" b="1" dirty="0">
              <a:solidFill>
                <a:srgbClr val="DB251D"/>
              </a:solidFill>
              <a:latin typeface="Arial" panose="020B0604020202020204" pitchFamily="34" charset="0"/>
              <a:ea typeface="PT Serif"/>
              <a:cs typeface="Arial" panose="020B0604020202020204" pitchFamily="34" charset="0"/>
            </a:endParaRPr>
          </a:p>
        </p:txBody>
      </p:sp>
      <p:sp>
        <p:nvSpPr>
          <p:cNvPr id="5" name="Прямоугольник 4"/>
          <p:cNvSpPr/>
          <p:nvPr/>
        </p:nvSpPr>
        <p:spPr>
          <a:xfrm>
            <a:off x="11711738" y="6469824"/>
            <a:ext cx="284052" cy="307777"/>
          </a:xfrm>
          <a:prstGeom prst="rect">
            <a:avLst/>
          </a:prstGeom>
        </p:spPr>
        <p:txBody>
          <a:bodyPr wrap="none">
            <a:spAutoFit/>
          </a:bodyPr>
          <a:lstStyle/>
          <a:p>
            <a:r>
              <a:rPr lang="ru-RU" sz="1400" dirty="0">
                <a:solidFill>
                  <a:prstClr val="black">
                    <a:lumMod val="95000"/>
                    <a:lumOff val="5000"/>
                  </a:prstClr>
                </a:solidFill>
                <a:latin typeface="Arial" panose="020B0604020202020204" pitchFamily="34" charset="0"/>
                <a:cs typeface="Arial" panose="020B0604020202020204" pitchFamily="34" charset="0"/>
              </a:rPr>
              <a:t>6</a:t>
            </a:r>
            <a:endParaRPr lang="ru-RU" sz="1400" dirty="0">
              <a:solidFill>
                <a:prstClr val="black"/>
              </a:solidFill>
            </a:endParaRPr>
          </a:p>
        </p:txBody>
      </p:sp>
      <p:pic>
        <p:nvPicPr>
          <p:cNvPr id="3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488" y="1206500"/>
            <a:ext cx="9974262" cy="434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a:spLocks noChangeArrowheads="1"/>
          </p:cNvSpPr>
          <p:nvPr/>
        </p:nvSpPr>
        <p:spPr bwMode="auto">
          <a:xfrm rot="10800000" flipV="1">
            <a:off x="2008407" y="1627752"/>
            <a:ext cx="869497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Отсутствие корректировки на различие в коммуникациях при оценке рыночной стоимости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ЗУ.</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8" name="Прямоугольник 7"/>
          <p:cNvSpPr>
            <a:spLocks noChangeArrowheads="1"/>
          </p:cNvSpPr>
          <p:nvPr/>
        </p:nvSpPr>
        <p:spPr bwMode="auto">
          <a:xfrm rot="10800000" flipV="1">
            <a:off x="2008409" y="2150266"/>
            <a:ext cx="954405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Отсутствие подтвержденной информации по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объектам </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аналогам (дата публикации</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9" name="Прямоугольник 8"/>
          <p:cNvSpPr>
            <a:spLocks noChangeArrowheads="1"/>
          </p:cNvSpPr>
          <p:nvPr/>
        </p:nvSpPr>
        <p:spPr bwMode="auto">
          <a:xfrm rot="10800000" flipV="1">
            <a:off x="2008409" y="2682373"/>
            <a:ext cx="95440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Использование объектов аналогов существенно отличающихся от объекта оценки по </a:t>
            </a:r>
            <a:endPar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endParaRPr>
          </a:p>
          <a:p>
            <a:pPr lvl="0"/>
            <a:r>
              <a:rPr lang="ru-RU" sz="1400" b="1" dirty="0" err="1" smtClean="0">
                <a:solidFill>
                  <a:schemeClr val="tx2"/>
                </a:solidFill>
                <a:latin typeface="Arial" panose="020B0604020202020204" pitchFamily="34" charset="0"/>
                <a:ea typeface="Segoe UI" panose="020B0502040204020203" pitchFamily="34" charset="0"/>
                <a:cs typeface="Arial" panose="020B0604020202020204" pitchFamily="34" charset="0"/>
              </a:rPr>
              <a:t>ценообразующим</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 </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факторам (площадь, ВРИ, местоположение</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10" name="Прямоугольник 9"/>
          <p:cNvSpPr>
            <a:spLocks noChangeArrowheads="1"/>
          </p:cNvSpPr>
          <p:nvPr/>
        </p:nvSpPr>
        <p:spPr bwMode="auto">
          <a:xfrm rot="10800000" flipV="1">
            <a:off x="2008407" y="3449708"/>
            <a:ext cx="954405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Неверное определение местоположения объектов оценки и объектов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аналогов.</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sp>
        <p:nvSpPr>
          <p:cNvPr id="11" name="Прямоугольник 10"/>
          <p:cNvSpPr>
            <a:spLocks noChangeArrowheads="1"/>
          </p:cNvSpPr>
          <p:nvPr/>
        </p:nvSpPr>
        <p:spPr bwMode="auto">
          <a:xfrm rot="10800000" flipV="1">
            <a:off x="2008409" y="3905323"/>
            <a:ext cx="95440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Включение в приложение к отчету квалификационного аттестата оценщика, подписавшего отчет, с истекшим сроком действия, без подтверждения его продления или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замены.</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cxnSp>
        <p:nvCxnSpPr>
          <p:cNvPr id="4" name="Прямая соединительная линия 3"/>
          <p:cNvCxnSpPr/>
          <p:nvPr/>
        </p:nvCxnSpPr>
        <p:spPr>
          <a:xfrm flipV="1">
            <a:off x="5951764" y="4166933"/>
            <a:ext cx="5053693" cy="1229660"/>
          </a:xfrm>
          <a:prstGeom prst="line">
            <a:avLst/>
          </a:prstGeom>
        </p:spPr>
        <p:style>
          <a:lnRef idx="3">
            <a:schemeClr val="accent2"/>
          </a:lnRef>
          <a:fillRef idx="0">
            <a:schemeClr val="accent2"/>
          </a:fillRef>
          <a:effectRef idx="2">
            <a:schemeClr val="accent2"/>
          </a:effectRef>
          <a:fontRef idx="minor">
            <a:schemeClr val="tx1"/>
          </a:fontRef>
        </p:style>
      </p:cxnSp>
      <p:sp>
        <p:nvSpPr>
          <p:cNvPr id="14" name="Прямоугольник 13"/>
          <p:cNvSpPr>
            <a:spLocks noChangeArrowheads="1"/>
          </p:cNvSpPr>
          <p:nvPr/>
        </p:nvSpPr>
        <p:spPr bwMode="auto">
          <a:xfrm rot="9957869" flipV="1">
            <a:off x="6939932" y="4753513"/>
            <a:ext cx="40597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altLang="ru-RU" sz="1400" b="1" dirty="0" smtClean="0">
                <a:solidFill>
                  <a:srgbClr val="DB251D"/>
                </a:solidFill>
                <a:latin typeface="Arial" panose="020B0604020202020204" pitchFamily="34" charset="0"/>
                <a:ea typeface="Segoe UI" panose="020B0502040204020203" pitchFamily="34" charset="0"/>
                <a:cs typeface="Arial" panose="020B0604020202020204" pitchFamily="34" charset="0"/>
              </a:rPr>
              <a:t>! После устранения замечаний к отчету</a:t>
            </a:r>
            <a:r>
              <a:rPr lang="en-US" altLang="ru-RU" sz="1400" b="1" dirty="0" smtClean="0">
                <a:solidFill>
                  <a:srgbClr val="DB251D"/>
                </a:solidFill>
                <a:latin typeface="Arial" panose="020B0604020202020204" pitchFamily="34" charset="0"/>
                <a:ea typeface="Segoe UI" panose="020B0502040204020203" pitchFamily="34" charset="0"/>
                <a:cs typeface="Arial" panose="020B0604020202020204" pitchFamily="34" charset="0"/>
              </a:rPr>
              <a:t>,</a:t>
            </a:r>
            <a:r>
              <a:rPr lang="ru-RU" altLang="ru-RU" sz="1400" b="1" dirty="0" smtClean="0">
                <a:solidFill>
                  <a:srgbClr val="DB251D"/>
                </a:solidFill>
                <a:latin typeface="Arial" panose="020B0604020202020204" pitchFamily="34" charset="0"/>
                <a:ea typeface="Segoe UI" panose="020B0502040204020203" pitchFamily="34" charset="0"/>
                <a:cs typeface="Arial" panose="020B0604020202020204" pitchFamily="34" charset="0"/>
              </a:rPr>
              <a:t> заявление  вновь подается в ГБУ ЦТИ ПК. </a:t>
            </a:r>
            <a:endParaRPr lang="ru-RU" altLang="ru-RU" sz="1400" b="1" dirty="0">
              <a:solidFill>
                <a:srgbClr val="DB251D"/>
              </a:solidFill>
              <a:latin typeface="Arial" panose="020B0604020202020204" pitchFamily="34" charset="0"/>
              <a:ea typeface="Segoe UI" panose="020B0502040204020203" pitchFamily="34" charset="0"/>
              <a:cs typeface="Arial" panose="020B0604020202020204" pitchFamily="34" charset="0"/>
            </a:endParaRPr>
          </a:p>
        </p:txBody>
      </p:sp>
      <p:sp>
        <p:nvSpPr>
          <p:cNvPr id="15" name="Прямоугольник 14"/>
          <p:cNvSpPr>
            <a:spLocks noChangeArrowheads="1"/>
          </p:cNvSpPr>
          <p:nvPr/>
        </p:nvSpPr>
        <p:spPr bwMode="auto">
          <a:xfrm rot="10800000" flipV="1">
            <a:off x="1737477" y="6029466"/>
            <a:ext cx="99742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alt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Решение ГБУ ЦТИ ПК может быть оспорено в с</a:t>
            </a:r>
            <a:r>
              <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rPr>
              <a:t>уде в порядке административного </a:t>
            </a:r>
            <a:r>
              <a:rPr lang="ru-RU" sz="1400" b="1" dirty="0" smtClean="0">
                <a:solidFill>
                  <a:schemeClr val="tx2"/>
                </a:solidFill>
                <a:latin typeface="Arial" panose="020B0604020202020204" pitchFamily="34" charset="0"/>
                <a:ea typeface="Segoe UI" panose="020B0502040204020203" pitchFamily="34" charset="0"/>
                <a:cs typeface="Arial" panose="020B0604020202020204" pitchFamily="34" charset="0"/>
              </a:rPr>
              <a:t>судопроизводства.</a:t>
            </a:r>
            <a:endParaRPr lang="ru-RU" sz="1400" b="1" dirty="0">
              <a:solidFill>
                <a:schemeClr val="tx2"/>
              </a:solidFill>
              <a:latin typeface="Arial" panose="020B0604020202020204" pitchFamily="34" charset="0"/>
              <a:ea typeface="Segoe UI" panose="020B0502040204020203" pitchFamily="34" charset="0"/>
              <a:cs typeface="Arial" panose="020B0604020202020204" pitchFamily="34" charset="0"/>
            </a:endParaRPr>
          </a:p>
        </p:txBody>
      </p:sp>
      <p:pic>
        <p:nvPicPr>
          <p:cNvPr id="16" name="Picture 9" descr="ÐÐ¾ÑÐ¾Ð¶ÐµÐµ Ð¸Ð·Ð¾Ð±ÑÐ°Ð¶ÐµÐ½Ð¸Ðµ"/>
          <p:cNvPicPr>
            <a:picLocks noChangeAspect="1" noChangeArrowheads="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7022" y="5781799"/>
            <a:ext cx="803112" cy="80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411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724574" y="2751546"/>
            <a:ext cx="6483568" cy="427677"/>
          </a:xfrm>
          <a:prstGeom prst="rect">
            <a:avLst/>
          </a:prstGeom>
          <a:noFill/>
        </p:spPr>
        <p:txBody>
          <a:bodyPr wrap="square" lIns="91373" tIns="45686" rIns="91373" bIns="45686" rtlCol="0">
            <a:spAutoFit/>
          </a:bodyPr>
          <a:lstStyle/>
          <a:p>
            <a:pPr algn="ctr" defTabSz="1088226">
              <a:lnSpc>
                <a:spcPct val="120000"/>
              </a:lnSpc>
            </a:pPr>
            <a:r>
              <a:rPr lang="ru-RU" sz="2000" b="1" dirty="0" smtClean="0">
                <a:solidFill>
                  <a:srgbClr val="0070C0"/>
                </a:solidFill>
                <a:latin typeface="Arial" panose="020B0604020202020204" pitchFamily="34" charset="0"/>
                <a:ea typeface="PT Serif" charset="0"/>
                <a:cs typeface="Arial" panose="020B0604020202020204" pitchFamily="34" charset="0"/>
              </a:rPr>
              <a:t>СПАСИБО ЗА ВНИМАНИЕ</a:t>
            </a:r>
          </a:p>
        </p:txBody>
      </p:sp>
      <p:sp>
        <p:nvSpPr>
          <p:cNvPr id="11" name="TextBox 10"/>
          <p:cNvSpPr txBox="1"/>
          <p:nvPr/>
        </p:nvSpPr>
        <p:spPr>
          <a:xfrm>
            <a:off x="4842693" y="3377867"/>
            <a:ext cx="2384885" cy="307777"/>
          </a:xfrm>
          <a:prstGeom prst="rect">
            <a:avLst/>
          </a:prstGeom>
          <a:noFill/>
        </p:spPr>
        <p:txBody>
          <a:bodyPr wrap="none" rtlCol="0">
            <a:spAutoFit/>
          </a:bodyPr>
          <a:lstStyle/>
          <a:p>
            <a:pPr algn="ctr"/>
            <a:r>
              <a:rPr lang="ru-RU" sz="1400" b="1" dirty="0" smtClean="0">
                <a:solidFill>
                  <a:srgbClr val="002060"/>
                </a:solidFill>
                <a:latin typeface="Arial" panose="020B0604020202020204" pitchFamily="34" charset="0"/>
                <a:cs typeface="Arial" panose="020B0604020202020204" pitchFamily="34" charset="0"/>
              </a:rPr>
              <a:t>Контактная информация</a:t>
            </a:r>
          </a:p>
        </p:txBody>
      </p:sp>
      <p:sp>
        <p:nvSpPr>
          <p:cNvPr id="12" name="TextBox 11"/>
          <p:cNvSpPr txBox="1"/>
          <p:nvPr/>
        </p:nvSpPr>
        <p:spPr>
          <a:xfrm>
            <a:off x="3268095" y="3695660"/>
            <a:ext cx="5534079" cy="867930"/>
          </a:xfrm>
          <a:prstGeom prst="rect">
            <a:avLst/>
          </a:prstGeom>
          <a:noFill/>
        </p:spPr>
        <p:txBody>
          <a:bodyPr wrap="none" rtlCol="0">
            <a:spAutoFit/>
          </a:bodyPr>
          <a:lstStyle/>
          <a:p>
            <a:pPr algn="ctr">
              <a:lnSpc>
                <a:spcPct val="120000"/>
              </a:lnSpc>
            </a:pPr>
            <a:r>
              <a:rPr lang="ru-RU" sz="1400" b="1" dirty="0">
                <a:solidFill>
                  <a:srgbClr val="002060"/>
                </a:solidFill>
                <a:latin typeface="Arial" panose="020B0604020202020204" pitchFamily="34" charset="0"/>
                <a:cs typeface="Arial" panose="020B0604020202020204" pitchFamily="34" charset="0"/>
              </a:rPr>
              <a:t>614016, Россия, Пермский край, г. Пермь, ул. Куйбышева, 82</a:t>
            </a:r>
            <a:endParaRPr lang="en-US" sz="1400" b="1" dirty="0">
              <a:solidFill>
                <a:srgbClr val="002060"/>
              </a:solidFill>
              <a:latin typeface="Arial" panose="020B0604020202020204" pitchFamily="34" charset="0"/>
              <a:cs typeface="Arial" panose="020B0604020202020204" pitchFamily="34" charset="0"/>
            </a:endParaRPr>
          </a:p>
          <a:p>
            <a:pPr algn="ctr">
              <a:lnSpc>
                <a:spcPct val="120000"/>
              </a:lnSpc>
            </a:pPr>
            <a:r>
              <a:rPr lang="ru-RU" sz="1400" b="1" dirty="0">
                <a:solidFill>
                  <a:srgbClr val="002060"/>
                </a:solidFill>
                <a:latin typeface="Arial" panose="020B0604020202020204" pitchFamily="34" charset="0"/>
                <a:cs typeface="Arial" panose="020B0604020202020204" pitchFamily="34" charset="0"/>
              </a:rPr>
              <a:t>8-800-100-24-16</a:t>
            </a:r>
            <a:r>
              <a:rPr lang="en-US" sz="1400" b="1" dirty="0">
                <a:solidFill>
                  <a:srgbClr val="002060"/>
                </a:solidFill>
                <a:latin typeface="Arial" panose="020B0604020202020204" pitchFamily="34" charset="0"/>
                <a:cs typeface="Arial" panose="020B0604020202020204" pitchFamily="34" charset="0"/>
              </a:rPr>
              <a:t>, </a:t>
            </a:r>
            <a:r>
              <a:rPr lang="ru-RU" sz="1400" b="1" dirty="0">
                <a:solidFill>
                  <a:srgbClr val="002060"/>
                </a:solidFill>
                <a:latin typeface="Arial" panose="020B0604020202020204" pitchFamily="34" charset="0"/>
                <a:cs typeface="Arial" panose="020B0604020202020204" pitchFamily="34" charset="0"/>
              </a:rPr>
              <a:t>(342) 258-00-03, 206-11-34, 206-11-43 </a:t>
            </a:r>
            <a:endParaRPr lang="en-US" sz="1400" b="1" dirty="0">
              <a:solidFill>
                <a:srgbClr val="002060"/>
              </a:solidFill>
              <a:latin typeface="Arial" panose="020B0604020202020204" pitchFamily="34" charset="0"/>
              <a:cs typeface="Arial" panose="020B0604020202020204" pitchFamily="34" charset="0"/>
            </a:endParaRPr>
          </a:p>
          <a:p>
            <a:pPr algn="ctr">
              <a:lnSpc>
                <a:spcPct val="120000"/>
              </a:lnSpc>
            </a:pPr>
            <a:r>
              <a:rPr lang="ru-RU" sz="1400" b="1" dirty="0" err="1">
                <a:solidFill>
                  <a:srgbClr val="002060"/>
                </a:solidFill>
                <a:latin typeface="Arial" panose="020B0604020202020204" pitchFamily="34" charset="0"/>
                <a:cs typeface="Arial" panose="020B0604020202020204" pitchFamily="34" charset="0"/>
              </a:rPr>
              <a:t>http</a:t>
            </a:r>
            <a:r>
              <a:rPr lang="en-US" sz="1400" b="1" dirty="0">
                <a:solidFill>
                  <a:srgbClr val="002060"/>
                </a:solidFill>
                <a:latin typeface="Arial" panose="020B0604020202020204" pitchFamily="34" charset="0"/>
                <a:cs typeface="Arial" panose="020B0604020202020204" pitchFamily="34" charset="0"/>
              </a:rPr>
              <a:t>s</a:t>
            </a:r>
            <a:r>
              <a:rPr lang="ru-RU" sz="1400" b="1" dirty="0">
                <a:solidFill>
                  <a:srgbClr val="002060"/>
                </a:solidFill>
                <a:latin typeface="Arial" panose="020B0604020202020204" pitchFamily="34" charset="0"/>
                <a:cs typeface="Arial" panose="020B0604020202020204" pitchFamily="34" charset="0"/>
              </a:rPr>
              <a:t>://ctipk.ru  info@ctipk.ru</a:t>
            </a:r>
          </a:p>
        </p:txBody>
      </p:sp>
      <p:sp>
        <p:nvSpPr>
          <p:cNvPr id="8" name="Прямоугольник 7"/>
          <p:cNvSpPr/>
          <p:nvPr/>
        </p:nvSpPr>
        <p:spPr>
          <a:xfrm>
            <a:off x="1048601" y="234792"/>
            <a:ext cx="4609249" cy="646331"/>
          </a:xfrm>
          <a:prstGeom prst="rect">
            <a:avLst/>
          </a:prstGeom>
        </p:spPr>
        <p:txBody>
          <a:bodyPr wrap="square">
            <a:spAutoFit/>
          </a:bodyPr>
          <a:lstStyle/>
          <a:p>
            <a:pPr>
              <a:defRPr/>
            </a:pPr>
            <a:r>
              <a:rPr lang="ru-RU" sz="1200" dirty="0" smtClean="0">
                <a:solidFill>
                  <a:srgbClr val="002060"/>
                </a:solidFill>
                <a:latin typeface="Arial" panose="020B0604020202020204" pitchFamily="34" charset="0"/>
                <a:ea typeface="Tahoma" panose="020B0604030504040204" pitchFamily="34" charset="0"/>
                <a:cs typeface="Arial" panose="020B0604020202020204" pitchFamily="34" charset="0"/>
              </a:rPr>
              <a:t>Государственное бюджетное учреждение Пермского края «Центр технической инвентаризации и кадастровой оценки Пермского края</a:t>
            </a:r>
            <a:endParaRPr lang="ru-RU" sz="1200"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pic>
        <p:nvPicPr>
          <p:cNvPr id="13"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474879" y="329228"/>
            <a:ext cx="337575" cy="5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6583" y="73030"/>
            <a:ext cx="431892" cy="80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30323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23314</TotalTime>
  <Words>668</Words>
  <Application>Microsoft Office PowerPoint</Application>
  <PresentationFormat>Произвольный</PresentationFormat>
  <Paragraphs>66</Paragraphs>
  <Slides>7</Slides>
  <Notes>7</Notes>
  <HiddenSlides>0</HiddenSlides>
  <MMClips>0</MMClips>
  <ScaleCrop>false</ScaleCrop>
  <HeadingPairs>
    <vt:vector size="4" baseType="variant">
      <vt:variant>
        <vt:lpstr>Тема</vt:lpstr>
      </vt:variant>
      <vt:variant>
        <vt:i4>2</vt:i4>
      </vt:variant>
      <vt:variant>
        <vt:lpstr>Заголовки слайдов</vt:lpstr>
      </vt:variant>
      <vt:variant>
        <vt:i4>7</vt:i4>
      </vt:variant>
    </vt:vector>
  </HeadingPairs>
  <TitlesOfParts>
    <vt:vector size="9" baseType="lpstr">
      <vt:lpstr>1_Тема Office</vt:lpstr>
      <vt:lpstr>1_Office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rustam shaekhmurzin</dc:creator>
  <cp:lastModifiedBy>Штейников Александр</cp:lastModifiedBy>
  <cp:revision>1222</cp:revision>
  <cp:lastPrinted>2021-02-10T05:55:32Z</cp:lastPrinted>
  <dcterms:created xsi:type="dcterms:W3CDTF">2017-05-18T06:16:43Z</dcterms:created>
  <dcterms:modified xsi:type="dcterms:W3CDTF">2021-03-25T06:18:09Z</dcterms:modified>
</cp:coreProperties>
</file>