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C3D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3B28DF-8FE1-4DB4-8D94-A833DEA6E9F2}" type="doc">
      <dgm:prSet loTypeId="urn:microsoft.com/office/officeart/2005/8/layout/arrow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039962D-ACB0-4856-B113-C88CD1841C8E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</a:rPr>
            <a:t>В 2019 году суды </a:t>
          </a:r>
          <a:r>
            <a:rPr lang="ru-RU" b="1" dirty="0" smtClean="0">
              <a:solidFill>
                <a:srgbClr val="002060"/>
              </a:solidFill>
            </a:rPr>
            <a:t>заслушивали оценщиков, активно вникали  в суть рыночного </a:t>
          </a:r>
          <a:r>
            <a:rPr lang="ru-RU" b="1" dirty="0" smtClean="0">
              <a:solidFill>
                <a:srgbClr val="002060"/>
              </a:solidFill>
            </a:rPr>
            <a:t>ценообразования, </a:t>
          </a:r>
          <a:r>
            <a:rPr lang="ru-RU" dirty="0" smtClean="0">
              <a:solidFill>
                <a:srgbClr val="002060"/>
              </a:solidFill>
            </a:rPr>
            <a:t>и поэтому 90-95% ходатайств МУИГД о назначении судебных экспертиз отклонялись </a:t>
          </a:r>
          <a:r>
            <a:rPr lang="ru-RU" dirty="0" smtClean="0">
              <a:solidFill>
                <a:srgbClr val="002060"/>
              </a:solidFill>
            </a:rPr>
            <a:t>судами, </a:t>
          </a:r>
          <a:r>
            <a:rPr lang="ru-RU" dirty="0" smtClean="0">
              <a:solidFill>
                <a:srgbClr val="002060"/>
              </a:solidFill>
            </a:rPr>
            <a:t>как необоснованные.</a:t>
          </a:r>
          <a:endParaRPr lang="ru-RU" dirty="0"/>
        </a:p>
      </dgm:t>
    </dgm:pt>
    <dgm:pt modelId="{A012B7D3-7DF5-4CD1-9C92-AB315468CDEB}" type="parTrans" cxnId="{2BF74F5D-F77E-4FDE-9B9D-A73B237C9D19}">
      <dgm:prSet/>
      <dgm:spPr/>
      <dgm:t>
        <a:bodyPr/>
        <a:lstStyle/>
        <a:p>
          <a:endParaRPr lang="ru-RU"/>
        </a:p>
      </dgm:t>
    </dgm:pt>
    <dgm:pt modelId="{C794DF69-3A60-4050-AB02-FA4D63604B91}" type="sibTrans" cxnId="{2BF74F5D-F77E-4FDE-9B9D-A73B237C9D19}">
      <dgm:prSet/>
      <dgm:spPr/>
      <dgm:t>
        <a:bodyPr/>
        <a:lstStyle/>
        <a:p>
          <a:endParaRPr lang="ru-RU"/>
        </a:p>
      </dgm:t>
    </dgm:pt>
    <dgm:pt modelId="{B82934E3-BB9A-408B-948D-CC5173DE8355}">
      <dgm:prSet phldrT="[Текст]"/>
      <dgm:spPr/>
      <dgm:t>
        <a:bodyPr/>
        <a:lstStyle/>
        <a:p>
          <a:pPr algn="r"/>
          <a:r>
            <a:rPr lang="ru-RU" dirty="0" smtClean="0">
              <a:solidFill>
                <a:srgbClr val="C00000"/>
              </a:solidFill>
            </a:rPr>
            <a:t>В 2020 </a:t>
          </a:r>
          <a:r>
            <a:rPr lang="ru-RU" dirty="0" smtClean="0">
              <a:solidFill>
                <a:srgbClr val="C00000"/>
              </a:solidFill>
            </a:rPr>
            <a:t>году </a:t>
          </a:r>
          <a:r>
            <a:rPr lang="ru-RU" dirty="0" smtClean="0">
              <a:solidFill>
                <a:srgbClr val="C00000"/>
              </a:solidFill>
            </a:rPr>
            <a:t>практика заслушивания оценщиков </a:t>
          </a:r>
          <a:r>
            <a:rPr lang="ru-RU" dirty="0" smtClean="0">
              <a:solidFill>
                <a:srgbClr val="C00000"/>
              </a:solidFill>
            </a:rPr>
            <a:t>прекратилась. И </a:t>
          </a:r>
          <a:r>
            <a:rPr lang="ru-RU" dirty="0" smtClean="0">
              <a:solidFill>
                <a:srgbClr val="C00000"/>
              </a:solidFill>
            </a:rPr>
            <a:t>практически в 100% случаев при имеющемся ходатайстве МУИГД о назначении экспертизы - </a:t>
          </a:r>
          <a:r>
            <a:rPr lang="ru-RU" b="1" dirty="0" smtClean="0">
              <a:solidFill>
                <a:srgbClr val="C00000"/>
              </a:solidFill>
            </a:rPr>
            <a:t>она назначается.</a:t>
          </a:r>
          <a:endParaRPr lang="ru-RU" b="1" dirty="0">
            <a:solidFill>
              <a:srgbClr val="C00000"/>
            </a:solidFill>
          </a:endParaRPr>
        </a:p>
      </dgm:t>
    </dgm:pt>
    <dgm:pt modelId="{925732B7-066A-41E7-8901-6F69EF05091E}" type="parTrans" cxnId="{CE4732D3-E724-4832-9F43-FA5094955675}">
      <dgm:prSet/>
      <dgm:spPr/>
      <dgm:t>
        <a:bodyPr/>
        <a:lstStyle/>
        <a:p>
          <a:endParaRPr lang="ru-RU"/>
        </a:p>
      </dgm:t>
    </dgm:pt>
    <dgm:pt modelId="{4FB38ECF-4F61-4C8A-B9F8-BE9206C8E2F4}" type="sibTrans" cxnId="{CE4732D3-E724-4832-9F43-FA5094955675}">
      <dgm:prSet/>
      <dgm:spPr/>
      <dgm:t>
        <a:bodyPr/>
        <a:lstStyle/>
        <a:p>
          <a:endParaRPr lang="ru-RU"/>
        </a:p>
      </dgm:t>
    </dgm:pt>
    <dgm:pt modelId="{783EE50D-326D-43FB-BBF0-5F9F4CB71DFD}" type="pres">
      <dgm:prSet presAssocID="{4C3B28DF-8FE1-4DB4-8D94-A833DEA6E9F2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60874B0-EA98-48FB-9202-609BD0F0E442}" type="pres">
      <dgm:prSet presAssocID="{C039962D-ACB0-4856-B113-C88CD1841C8E}" presName="upArrow" presStyleLbl="node1" presStyleIdx="0" presStyleCnt="2" custScaleX="91332" custScaleY="88079" custLinFactNeighborX="2202" custLinFactNeighborY="-4050"/>
      <dgm:spPr>
        <a:prstGeom prst="flowChartMagneticTape">
          <a:avLst/>
        </a:prstGeom>
      </dgm:spPr>
    </dgm:pt>
    <dgm:pt modelId="{83DD5361-3DD5-4638-BF43-38876972DFE7}" type="pres">
      <dgm:prSet presAssocID="{C039962D-ACB0-4856-B113-C88CD1841C8E}" presName="upArrowText" presStyleLbl="revTx" presStyleIdx="0" presStyleCnt="2" custScaleX="106385" custLinFactNeighborX="6687" custLinFactNeighborY="343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38AE1F-DF31-44C6-8699-CD6BB570014F}" type="pres">
      <dgm:prSet presAssocID="{B82934E3-BB9A-408B-948D-CC5173DE8355}" presName="downArrow" presStyleLbl="node1" presStyleIdx="1" presStyleCnt="2" custAng="10800000" custScaleX="90158" custScaleY="89372" custLinFactX="97629" custLinFactNeighborX="100000" custLinFactNeighborY="-4591"/>
      <dgm:spPr>
        <a:prstGeom prst="flowChartMagneticTape">
          <a:avLst/>
        </a:prstGeom>
        <a:solidFill>
          <a:srgbClr val="BC3D30"/>
        </a:solidFill>
      </dgm:spPr>
    </dgm:pt>
    <dgm:pt modelId="{98917563-164A-4528-BF86-645AFE3FE7E1}" type="pres">
      <dgm:prSet presAssocID="{B82934E3-BB9A-408B-948D-CC5173DE8355}" presName="downArrowText" presStyleLbl="revTx" presStyleIdx="1" presStyleCnt="2" custLinFactNeighborX="-54073" custLinFactNeighborY="-44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C82C269-E58B-4AD7-9DB2-FF4227AF8000}" type="presOf" srcId="{4C3B28DF-8FE1-4DB4-8D94-A833DEA6E9F2}" destId="{783EE50D-326D-43FB-BBF0-5F9F4CB71DFD}" srcOrd="0" destOrd="0" presId="urn:microsoft.com/office/officeart/2005/8/layout/arrow4"/>
    <dgm:cxn modelId="{2BF74F5D-F77E-4FDE-9B9D-A73B237C9D19}" srcId="{4C3B28DF-8FE1-4DB4-8D94-A833DEA6E9F2}" destId="{C039962D-ACB0-4856-B113-C88CD1841C8E}" srcOrd="0" destOrd="0" parTransId="{A012B7D3-7DF5-4CD1-9C92-AB315468CDEB}" sibTransId="{C794DF69-3A60-4050-AB02-FA4D63604B91}"/>
    <dgm:cxn modelId="{12F542FB-1390-4991-9F6A-CA5A423540AD}" type="presOf" srcId="{B82934E3-BB9A-408B-948D-CC5173DE8355}" destId="{98917563-164A-4528-BF86-645AFE3FE7E1}" srcOrd="0" destOrd="0" presId="urn:microsoft.com/office/officeart/2005/8/layout/arrow4"/>
    <dgm:cxn modelId="{1EC02649-DEC6-429B-B9E9-33F59FF46CD0}" type="presOf" srcId="{C039962D-ACB0-4856-B113-C88CD1841C8E}" destId="{83DD5361-3DD5-4638-BF43-38876972DFE7}" srcOrd="0" destOrd="0" presId="urn:microsoft.com/office/officeart/2005/8/layout/arrow4"/>
    <dgm:cxn modelId="{CE4732D3-E724-4832-9F43-FA5094955675}" srcId="{4C3B28DF-8FE1-4DB4-8D94-A833DEA6E9F2}" destId="{B82934E3-BB9A-408B-948D-CC5173DE8355}" srcOrd="1" destOrd="0" parTransId="{925732B7-066A-41E7-8901-6F69EF05091E}" sibTransId="{4FB38ECF-4F61-4C8A-B9F8-BE9206C8E2F4}"/>
    <dgm:cxn modelId="{F63C16E7-78F8-449D-A4CB-911DE341A1F8}" type="presParOf" srcId="{783EE50D-326D-43FB-BBF0-5F9F4CB71DFD}" destId="{A60874B0-EA98-48FB-9202-609BD0F0E442}" srcOrd="0" destOrd="0" presId="urn:microsoft.com/office/officeart/2005/8/layout/arrow4"/>
    <dgm:cxn modelId="{955E1705-A081-4112-A090-E58E65A6B5FF}" type="presParOf" srcId="{783EE50D-326D-43FB-BBF0-5F9F4CB71DFD}" destId="{83DD5361-3DD5-4638-BF43-38876972DFE7}" srcOrd="1" destOrd="0" presId="urn:microsoft.com/office/officeart/2005/8/layout/arrow4"/>
    <dgm:cxn modelId="{D5DA8769-40B9-4DB9-AD11-C47321BB01EE}" type="presParOf" srcId="{783EE50D-326D-43FB-BBF0-5F9F4CB71DFD}" destId="{8038AE1F-DF31-44C6-8699-CD6BB570014F}" srcOrd="2" destOrd="0" presId="urn:microsoft.com/office/officeart/2005/8/layout/arrow4"/>
    <dgm:cxn modelId="{68A497D9-D56B-4C7B-8041-D9E70F8AA76E}" type="presParOf" srcId="{783EE50D-326D-43FB-BBF0-5F9F4CB71DFD}" destId="{98917563-164A-4528-BF86-645AFE3FE7E1}" srcOrd="3" destOrd="0" presId="urn:microsoft.com/office/officeart/2005/8/layout/arrow4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6898B85-BED7-4939-B749-330E5CF3E9DC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886F65B-6AB6-49C3-8994-A055A0F2EAB2}">
      <dgm:prSet phldrT="[Текст]" custT="1"/>
      <dgm:spPr/>
      <dgm:t>
        <a:bodyPr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pPr algn="ctr"/>
          <a:endParaRPr lang="ru-RU" sz="2400" dirty="0" smtClean="0"/>
        </a:p>
        <a:p>
          <a:pPr algn="ctr"/>
          <a:r>
            <a:rPr lang="ru-RU" sz="2400" b="0" cap="none" spc="0" dirty="0" smtClean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Подборка данных </a:t>
          </a:r>
          <a:r>
            <a:rPr lang="ru-RU" sz="2400" b="0" cap="none" spc="0" dirty="0" err="1" smtClean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Росреестра</a:t>
          </a:r>
          <a:r>
            <a:rPr lang="ru-RU" sz="2400" b="0" cap="none" spc="0" dirty="0" smtClean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, представленная административным ответчиком</a:t>
          </a:r>
          <a:endParaRPr lang="ru-RU" sz="2400" b="0" cap="none" spc="0" dirty="0">
            <a:ln w="0"/>
            <a:solidFill>
              <a:srgbClr val="7030A0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gm:t>
    </dgm:pt>
    <dgm:pt modelId="{8036172B-21A1-43F9-A9BF-D5C7914083AB}" type="parTrans" cxnId="{28093E99-0255-4DB1-89F5-39EC3F6864D9}">
      <dgm:prSet/>
      <dgm:spPr/>
      <dgm:t>
        <a:bodyPr/>
        <a:lstStyle/>
        <a:p>
          <a:endParaRPr lang="ru-RU"/>
        </a:p>
      </dgm:t>
    </dgm:pt>
    <dgm:pt modelId="{421D69F7-FE6B-4768-A59C-740B82BAB2AB}" type="sibTrans" cxnId="{28093E99-0255-4DB1-89F5-39EC3F6864D9}">
      <dgm:prSet/>
      <dgm:spPr/>
      <dgm:t>
        <a:bodyPr/>
        <a:lstStyle/>
        <a:p>
          <a:endParaRPr lang="ru-RU"/>
        </a:p>
      </dgm:t>
    </dgm:pt>
    <dgm:pt modelId="{2857F7D0-9A90-42D9-A45A-075614E74AE3}">
      <dgm:prSet phldrT="[Текст]"/>
      <dgm:spPr/>
      <dgm:t>
        <a:bodyPr/>
        <a:lstStyle/>
        <a:p>
          <a:pPr>
            <a:spcAft>
              <a:spcPts val="0"/>
            </a:spcAft>
          </a:pPr>
          <a:endParaRPr lang="ru-RU" dirty="0" smtClean="0"/>
        </a:p>
        <a:p>
          <a:pPr>
            <a:spcAft>
              <a:spcPts val="0"/>
            </a:spcAft>
          </a:pPr>
          <a:r>
            <a:rPr lang="ru-RU" dirty="0" smtClean="0"/>
            <a:t>отличие даты сделок от даты оценки может составлять в годы</a:t>
          </a:r>
          <a:endParaRPr lang="ru-RU" dirty="0"/>
        </a:p>
      </dgm:t>
    </dgm:pt>
    <dgm:pt modelId="{178FAA27-C46B-483B-89C5-093498EBBE92}" type="parTrans" cxnId="{6BDB808C-1A7E-49D1-BDBC-BEC748D479F9}">
      <dgm:prSet/>
      <dgm:spPr/>
      <dgm:t>
        <a:bodyPr/>
        <a:lstStyle/>
        <a:p>
          <a:endParaRPr lang="ru-RU"/>
        </a:p>
      </dgm:t>
    </dgm:pt>
    <dgm:pt modelId="{7CC3AFC3-58AB-4B12-AC4F-E8E1FF178D7D}" type="sibTrans" cxnId="{6BDB808C-1A7E-49D1-BDBC-BEC748D479F9}">
      <dgm:prSet/>
      <dgm:spPr/>
      <dgm:t>
        <a:bodyPr/>
        <a:lstStyle/>
        <a:p>
          <a:endParaRPr lang="ru-RU"/>
        </a:p>
      </dgm:t>
    </dgm:pt>
    <dgm:pt modelId="{E03DA8E9-6F65-454C-B56A-6C8157F874B9}">
      <dgm:prSet phldrT="[Текст]"/>
      <dgm:spPr/>
      <dgm:t>
        <a:bodyPr/>
        <a:lstStyle/>
        <a:p>
          <a:r>
            <a:rPr lang="ru-RU" dirty="0" smtClean="0"/>
            <a:t>состав активов не известен, сравнение этих данных с открытыми данными показывает, что зачастую в стоимости земельных участков учтены стоимости объектов недвижимости</a:t>
          </a:r>
          <a:endParaRPr lang="ru-RU" dirty="0"/>
        </a:p>
      </dgm:t>
    </dgm:pt>
    <dgm:pt modelId="{623BAB89-6EBD-4164-A476-1D08B5611F3B}" type="parTrans" cxnId="{78E5FA2E-A134-47BA-A712-76689413B3FA}">
      <dgm:prSet/>
      <dgm:spPr/>
      <dgm:t>
        <a:bodyPr/>
        <a:lstStyle/>
        <a:p>
          <a:endParaRPr lang="ru-RU"/>
        </a:p>
      </dgm:t>
    </dgm:pt>
    <dgm:pt modelId="{9423E04D-FD86-4DAE-B05D-6471D4D08F5A}" type="sibTrans" cxnId="{78E5FA2E-A134-47BA-A712-76689413B3FA}">
      <dgm:prSet/>
      <dgm:spPr/>
      <dgm:t>
        <a:bodyPr/>
        <a:lstStyle/>
        <a:p>
          <a:endParaRPr lang="ru-RU"/>
        </a:p>
      </dgm:t>
    </dgm:pt>
    <dgm:pt modelId="{EE3E7E3E-B7C1-4A16-822E-12EBA9DFE5E7}">
      <dgm:prSet phldrT="[Текст]"/>
      <dgm:spPr/>
      <dgm:t>
        <a:bodyPr/>
        <a:lstStyle/>
        <a:p>
          <a:pPr>
            <a:spcAft>
              <a:spcPts val="0"/>
            </a:spcAft>
          </a:pPr>
          <a:endParaRPr lang="ru-RU" dirty="0" smtClean="0"/>
        </a:p>
        <a:p>
          <a:pPr>
            <a:spcAft>
              <a:spcPts val="0"/>
            </a:spcAft>
          </a:pPr>
          <a:r>
            <a:rPr lang="ru-RU" dirty="0" smtClean="0"/>
            <a:t>территориальные зоны и ВРИ могут кардинально не совпадать с объектами оценки</a:t>
          </a:r>
          <a:endParaRPr lang="ru-RU" dirty="0"/>
        </a:p>
      </dgm:t>
    </dgm:pt>
    <dgm:pt modelId="{142B4233-41AE-4361-B1FE-F6631C5A4991}" type="parTrans" cxnId="{9A2BF909-025A-4DE3-9C6F-3F5C4A7A9A08}">
      <dgm:prSet/>
      <dgm:spPr/>
      <dgm:t>
        <a:bodyPr/>
        <a:lstStyle/>
        <a:p>
          <a:endParaRPr lang="ru-RU"/>
        </a:p>
      </dgm:t>
    </dgm:pt>
    <dgm:pt modelId="{7FFE7424-E0AE-4C00-93D9-CCEB4526BE41}" type="sibTrans" cxnId="{9A2BF909-025A-4DE3-9C6F-3F5C4A7A9A08}">
      <dgm:prSet/>
      <dgm:spPr/>
      <dgm:t>
        <a:bodyPr/>
        <a:lstStyle/>
        <a:p>
          <a:endParaRPr lang="ru-RU"/>
        </a:p>
      </dgm:t>
    </dgm:pt>
    <dgm:pt modelId="{60B2F67F-9481-4D70-B55D-C1A4D0C70A66}" type="pres">
      <dgm:prSet presAssocID="{46898B85-BED7-4939-B749-330E5CF3E9DC}" presName="vert0" presStyleCnt="0">
        <dgm:presLayoutVars>
          <dgm:dir/>
          <dgm:animOne val="branch"/>
          <dgm:animLvl val="lvl"/>
        </dgm:presLayoutVars>
      </dgm:prSet>
      <dgm:spPr/>
    </dgm:pt>
    <dgm:pt modelId="{90061B61-A025-455B-AB7B-7082D96771D8}" type="pres">
      <dgm:prSet presAssocID="{D886F65B-6AB6-49C3-8994-A055A0F2EAB2}" presName="thickLine" presStyleLbl="alignNode1" presStyleIdx="0" presStyleCnt="1" custLinFactNeighborY="1994"/>
      <dgm:spPr/>
    </dgm:pt>
    <dgm:pt modelId="{1EF4FE38-FBF3-40EB-AC98-6EF3224666BD}" type="pres">
      <dgm:prSet presAssocID="{D886F65B-6AB6-49C3-8994-A055A0F2EAB2}" presName="horz1" presStyleCnt="0"/>
      <dgm:spPr/>
    </dgm:pt>
    <dgm:pt modelId="{14131DCC-B473-49C9-9539-DBA21FDF6886}" type="pres">
      <dgm:prSet presAssocID="{D886F65B-6AB6-49C3-8994-A055A0F2EAB2}" presName="tx1" presStyleLbl="revTx" presStyleIdx="0" presStyleCnt="4" custScaleX="280452"/>
      <dgm:spPr/>
      <dgm:t>
        <a:bodyPr/>
        <a:lstStyle/>
        <a:p>
          <a:endParaRPr lang="ru-RU"/>
        </a:p>
      </dgm:t>
    </dgm:pt>
    <dgm:pt modelId="{4E06617D-4FA2-40AF-A537-689E2C46354D}" type="pres">
      <dgm:prSet presAssocID="{D886F65B-6AB6-49C3-8994-A055A0F2EAB2}" presName="vert1" presStyleCnt="0"/>
      <dgm:spPr/>
    </dgm:pt>
    <dgm:pt modelId="{002A23BF-DD57-4664-92AE-9EC73654BB1A}" type="pres">
      <dgm:prSet presAssocID="{2857F7D0-9A90-42D9-A45A-075614E74AE3}" presName="vertSpace2a" presStyleCnt="0"/>
      <dgm:spPr/>
    </dgm:pt>
    <dgm:pt modelId="{192EEAD2-35A9-40E2-B2B1-65FA0A9D24EE}" type="pres">
      <dgm:prSet presAssocID="{2857F7D0-9A90-42D9-A45A-075614E74AE3}" presName="horz2" presStyleCnt="0"/>
      <dgm:spPr/>
    </dgm:pt>
    <dgm:pt modelId="{51DB586B-7F6D-454A-81FB-DED2CB0E69B5}" type="pres">
      <dgm:prSet presAssocID="{2857F7D0-9A90-42D9-A45A-075614E74AE3}" presName="horzSpace2" presStyleCnt="0"/>
      <dgm:spPr/>
    </dgm:pt>
    <dgm:pt modelId="{C89550D4-A971-44BB-A5CD-9E1F7E1AEDE0}" type="pres">
      <dgm:prSet presAssocID="{2857F7D0-9A90-42D9-A45A-075614E74AE3}" presName="tx2" presStyleLbl="revTx" presStyleIdx="1" presStyleCnt="4"/>
      <dgm:spPr/>
      <dgm:t>
        <a:bodyPr/>
        <a:lstStyle/>
        <a:p>
          <a:endParaRPr lang="ru-RU"/>
        </a:p>
      </dgm:t>
    </dgm:pt>
    <dgm:pt modelId="{4AF1CB2A-B9D9-4225-BD63-801F62A28526}" type="pres">
      <dgm:prSet presAssocID="{2857F7D0-9A90-42D9-A45A-075614E74AE3}" presName="vert2" presStyleCnt="0"/>
      <dgm:spPr/>
    </dgm:pt>
    <dgm:pt modelId="{808F1CF7-8D18-46B0-9984-BE80AB826F8C}" type="pres">
      <dgm:prSet presAssocID="{2857F7D0-9A90-42D9-A45A-075614E74AE3}" presName="thinLine2b" presStyleLbl="callout" presStyleIdx="0" presStyleCnt="3"/>
      <dgm:spPr/>
    </dgm:pt>
    <dgm:pt modelId="{8900BBD2-797B-4427-99D4-98537A5331B3}" type="pres">
      <dgm:prSet presAssocID="{2857F7D0-9A90-42D9-A45A-075614E74AE3}" presName="vertSpace2b" presStyleCnt="0"/>
      <dgm:spPr/>
    </dgm:pt>
    <dgm:pt modelId="{3223BC23-A199-4F8B-BBD0-960077A485DE}" type="pres">
      <dgm:prSet presAssocID="{E03DA8E9-6F65-454C-B56A-6C8157F874B9}" presName="horz2" presStyleCnt="0"/>
      <dgm:spPr/>
    </dgm:pt>
    <dgm:pt modelId="{9C428389-1E37-4C3D-8EB9-F5AEA79431C7}" type="pres">
      <dgm:prSet presAssocID="{E03DA8E9-6F65-454C-B56A-6C8157F874B9}" presName="horzSpace2" presStyleCnt="0"/>
      <dgm:spPr/>
    </dgm:pt>
    <dgm:pt modelId="{9980E907-4177-4628-AFA2-58C08855988C}" type="pres">
      <dgm:prSet presAssocID="{E03DA8E9-6F65-454C-B56A-6C8157F874B9}" presName="tx2" presStyleLbl="revTx" presStyleIdx="2" presStyleCnt="4"/>
      <dgm:spPr/>
      <dgm:t>
        <a:bodyPr/>
        <a:lstStyle/>
        <a:p>
          <a:endParaRPr lang="ru-RU"/>
        </a:p>
      </dgm:t>
    </dgm:pt>
    <dgm:pt modelId="{A23CAD05-2DE1-43CE-879D-5975991A60CC}" type="pres">
      <dgm:prSet presAssocID="{E03DA8E9-6F65-454C-B56A-6C8157F874B9}" presName="vert2" presStyleCnt="0"/>
      <dgm:spPr/>
    </dgm:pt>
    <dgm:pt modelId="{28113FEE-2270-4B41-87C8-E6089E131E17}" type="pres">
      <dgm:prSet presAssocID="{E03DA8E9-6F65-454C-B56A-6C8157F874B9}" presName="thinLine2b" presStyleLbl="callout" presStyleIdx="1" presStyleCnt="3"/>
      <dgm:spPr/>
    </dgm:pt>
    <dgm:pt modelId="{ACF7AA65-BF30-42BB-916F-2EB1A7B9DB4E}" type="pres">
      <dgm:prSet presAssocID="{E03DA8E9-6F65-454C-B56A-6C8157F874B9}" presName="vertSpace2b" presStyleCnt="0"/>
      <dgm:spPr/>
    </dgm:pt>
    <dgm:pt modelId="{45B6DDCD-DAF0-4686-81E7-2B68C2DB78E4}" type="pres">
      <dgm:prSet presAssocID="{EE3E7E3E-B7C1-4A16-822E-12EBA9DFE5E7}" presName="horz2" presStyleCnt="0"/>
      <dgm:spPr/>
    </dgm:pt>
    <dgm:pt modelId="{2DABE126-DD09-49A2-A66A-DAA879B76FD7}" type="pres">
      <dgm:prSet presAssocID="{EE3E7E3E-B7C1-4A16-822E-12EBA9DFE5E7}" presName="horzSpace2" presStyleCnt="0"/>
      <dgm:spPr/>
    </dgm:pt>
    <dgm:pt modelId="{E7B70525-A365-40DB-B9A8-18EEF2F2DB24}" type="pres">
      <dgm:prSet presAssocID="{EE3E7E3E-B7C1-4A16-822E-12EBA9DFE5E7}" presName="tx2" presStyleLbl="revTx" presStyleIdx="3" presStyleCnt="4"/>
      <dgm:spPr/>
      <dgm:t>
        <a:bodyPr/>
        <a:lstStyle/>
        <a:p>
          <a:endParaRPr lang="ru-RU"/>
        </a:p>
      </dgm:t>
    </dgm:pt>
    <dgm:pt modelId="{1FD42C8D-A4EA-4F1B-A34C-919A18AE60C2}" type="pres">
      <dgm:prSet presAssocID="{EE3E7E3E-B7C1-4A16-822E-12EBA9DFE5E7}" presName="vert2" presStyleCnt="0"/>
      <dgm:spPr/>
    </dgm:pt>
    <dgm:pt modelId="{A4B7B07A-AF13-45CD-B29C-358F6888E581}" type="pres">
      <dgm:prSet presAssocID="{EE3E7E3E-B7C1-4A16-822E-12EBA9DFE5E7}" presName="thinLine2b" presStyleLbl="callout" presStyleIdx="2" presStyleCnt="3"/>
      <dgm:spPr/>
    </dgm:pt>
    <dgm:pt modelId="{55166187-EBB5-482E-B796-734F59DB83F6}" type="pres">
      <dgm:prSet presAssocID="{EE3E7E3E-B7C1-4A16-822E-12EBA9DFE5E7}" presName="vertSpace2b" presStyleCnt="0"/>
      <dgm:spPr/>
    </dgm:pt>
  </dgm:ptLst>
  <dgm:cxnLst>
    <dgm:cxn modelId="{D4637A86-06D0-4F38-A848-DB679549CA5F}" type="presOf" srcId="{EE3E7E3E-B7C1-4A16-822E-12EBA9DFE5E7}" destId="{E7B70525-A365-40DB-B9A8-18EEF2F2DB24}" srcOrd="0" destOrd="0" presId="urn:microsoft.com/office/officeart/2008/layout/LinedList"/>
    <dgm:cxn modelId="{6D66EF6F-1A25-4608-A49E-D9A48B2E8D53}" type="presOf" srcId="{46898B85-BED7-4939-B749-330E5CF3E9DC}" destId="{60B2F67F-9481-4D70-B55D-C1A4D0C70A66}" srcOrd="0" destOrd="0" presId="urn:microsoft.com/office/officeart/2008/layout/LinedList"/>
    <dgm:cxn modelId="{3C904F5E-E1E4-4982-9992-48F57A04773F}" type="presOf" srcId="{E03DA8E9-6F65-454C-B56A-6C8157F874B9}" destId="{9980E907-4177-4628-AFA2-58C08855988C}" srcOrd="0" destOrd="0" presId="urn:microsoft.com/office/officeart/2008/layout/LinedList"/>
    <dgm:cxn modelId="{9A2BF909-025A-4DE3-9C6F-3F5C4A7A9A08}" srcId="{D886F65B-6AB6-49C3-8994-A055A0F2EAB2}" destId="{EE3E7E3E-B7C1-4A16-822E-12EBA9DFE5E7}" srcOrd="2" destOrd="0" parTransId="{142B4233-41AE-4361-B1FE-F6631C5A4991}" sibTransId="{7FFE7424-E0AE-4C00-93D9-CCEB4526BE41}"/>
    <dgm:cxn modelId="{E68C19B7-DC86-4A51-B89B-679CAF0EF3A6}" type="presOf" srcId="{D886F65B-6AB6-49C3-8994-A055A0F2EAB2}" destId="{14131DCC-B473-49C9-9539-DBA21FDF6886}" srcOrd="0" destOrd="0" presId="urn:microsoft.com/office/officeart/2008/layout/LinedList"/>
    <dgm:cxn modelId="{78E5FA2E-A134-47BA-A712-76689413B3FA}" srcId="{D886F65B-6AB6-49C3-8994-A055A0F2EAB2}" destId="{E03DA8E9-6F65-454C-B56A-6C8157F874B9}" srcOrd="1" destOrd="0" parTransId="{623BAB89-6EBD-4164-A476-1D08B5611F3B}" sibTransId="{9423E04D-FD86-4DAE-B05D-6471D4D08F5A}"/>
    <dgm:cxn modelId="{6BDB808C-1A7E-49D1-BDBC-BEC748D479F9}" srcId="{D886F65B-6AB6-49C3-8994-A055A0F2EAB2}" destId="{2857F7D0-9A90-42D9-A45A-075614E74AE3}" srcOrd="0" destOrd="0" parTransId="{178FAA27-C46B-483B-89C5-093498EBBE92}" sibTransId="{7CC3AFC3-58AB-4B12-AC4F-E8E1FF178D7D}"/>
    <dgm:cxn modelId="{CC872B2E-2D7E-4A81-B652-E2B8575F230E}" type="presOf" srcId="{2857F7D0-9A90-42D9-A45A-075614E74AE3}" destId="{C89550D4-A971-44BB-A5CD-9E1F7E1AEDE0}" srcOrd="0" destOrd="0" presId="urn:microsoft.com/office/officeart/2008/layout/LinedList"/>
    <dgm:cxn modelId="{28093E99-0255-4DB1-89F5-39EC3F6864D9}" srcId="{46898B85-BED7-4939-B749-330E5CF3E9DC}" destId="{D886F65B-6AB6-49C3-8994-A055A0F2EAB2}" srcOrd="0" destOrd="0" parTransId="{8036172B-21A1-43F9-A9BF-D5C7914083AB}" sibTransId="{421D69F7-FE6B-4768-A59C-740B82BAB2AB}"/>
    <dgm:cxn modelId="{5A2A3BCF-D222-45E5-B3E3-9414D2DCA79D}" type="presParOf" srcId="{60B2F67F-9481-4D70-B55D-C1A4D0C70A66}" destId="{90061B61-A025-455B-AB7B-7082D96771D8}" srcOrd="0" destOrd="0" presId="urn:microsoft.com/office/officeart/2008/layout/LinedList"/>
    <dgm:cxn modelId="{39C23F31-1DB1-4CE4-BDB4-E4222110A96F}" type="presParOf" srcId="{60B2F67F-9481-4D70-B55D-C1A4D0C70A66}" destId="{1EF4FE38-FBF3-40EB-AC98-6EF3224666BD}" srcOrd="1" destOrd="0" presId="urn:microsoft.com/office/officeart/2008/layout/LinedList"/>
    <dgm:cxn modelId="{160F4650-8B1C-4655-8CEE-F48A69E5CF38}" type="presParOf" srcId="{1EF4FE38-FBF3-40EB-AC98-6EF3224666BD}" destId="{14131DCC-B473-49C9-9539-DBA21FDF6886}" srcOrd="0" destOrd="0" presId="urn:microsoft.com/office/officeart/2008/layout/LinedList"/>
    <dgm:cxn modelId="{1DFAB22B-E1BC-48D7-9CB8-54B749F7CF16}" type="presParOf" srcId="{1EF4FE38-FBF3-40EB-AC98-6EF3224666BD}" destId="{4E06617D-4FA2-40AF-A537-689E2C46354D}" srcOrd="1" destOrd="0" presId="urn:microsoft.com/office/officeart/2008/layout/LinedList"/>
    <dgm:cxn modelId="{F37403B7-7727-4411-B447-0926B114235B}" type="presParOf" srcId="{4E06617D-4FA2-40AF-A537-689E2C46354D}" destId="{002A23BF-DD57-4664-92AE-9EC73654BB1A}" srcOrd="0" destOrd="0" presId="urn:microsoft.com/office/officeart/2008/layout/LinedList"/>
    <dgm:cxn modelId="{333EB5D8-DDFE-4812-AA6D-D14BDFBA512B}" type="presParOf" srcId="{4E06617D-4FA2-40AF-A537-689E2C46354D}" destId="{192EEAD2-35A9-40E2-B2B1-65FA0A9D24EE}" srcOrd="1" destOrd="0" presId="urn:microsoft.com/office/officeart/2008/layout/LinedList"/>
    <dgm:cxn modelId="{8F6F4DDE-A8D7-4249-9A4A-33AD735FD09C}" type="presParOf" srcId="{192EEAD2-35A9-40E2-B2B1-65FA0A9D24EE}" destId="{51DB586B-7F6D-454A-81FB-DED2CB0E69B5}" srcOrd="0" destOrd="0" presId="urn:microsoft.com/office/officeart/2008/layout/LinedList"/>
    <dgm:cxn modelId="{B2B49B5D-F332-4E5B-B527-8E0AB0976223}" type="presParOf" srcId="{192EEAD2-35A9-40E2-B2B1-65FA0A9D24EE}" destId="{C89550D4-A971-44BB-A5CD-9E1F7E1AEDE0}" srcOrd="1" destOrd="0" presId="urn:microsoft.com/office/officeart/2008/layout/LinedList"/>
    <dgm:cxn modelId="{5AC8F2A5-0E6D-4D4F-9247-8CF65F53F831}" type="presParOf" srcId="{192EEAD2-35A9-40E2-B2B1-65FA0A9D24EE}" destId="{4AF1CB2A-B9D9-4225-BD63-801F62A28526}" srcOrd="2" destOrd="0" presId="urn:microsoft.com/office/officeart/2008/layout/LinedList"/>
    <dgm:cxn modelId="{0457823D-3E58-4823-BABE-BCA2F2526DF6}" type="presParOf" srcId="{4E06617D-4FA2-40AF-A537-689E2C46354D}" destId="{808F1CF7-8D18-46B0-9984-BE80AB826F8C}" srcOrd="2" destOrd="0" presId="urn:microsoft.com/office/officeart/2008/layout/LinedList"/>
    <dgm:cxn modelId="{6A50BA8B-4F57-4901-8CA7-8ADF258E0A0F}" type="presParOf" srcId="{4E06617D-4FA2-40AF-A537-689E2C46354D}" destId="{8900BBD2-797B-4427-99D4-98537A5331B3}" srcOrd="3" destOrd="0" presId="urn:microsoft.com/office/officeart/2008/layout/LinedList"/>
    <dgm:cxn modelId="{8A6C1FD1-8E54-4D21-8E91-EF2B6F395C5E}" type="presParOf" srcId="{4E06617D-4FA2-40AF-A537-689E2C46354D}" destId="{3223BC23-A199-4F8B-BBD0-960077A485DE}" srcOrd="4" destOrd="0" presId="urn:microsoft.com/office/officeart/2008/layout/LinedList"/>
    <dgm:cxn modelId="{6CEB69C4-3E6E-47DE-A774-8BCD57412C5D}" type="presParOf" srcId="{3223BC23-A199-4F8B-BBD0-960077A485DE}" destId="{9C428389-1E37-4C3D-8EB9-F5AEA79431C7}" srcOrd="0" destOrd="0" presId="urn:microsoft.com/office/officeart/2008/layout/LinedList"/>
    <dgm:cxn modelId="{A5392829-0399-428F-B656-31CBD39F8F97}" type="presParOf" srcId="{3223BC23-A199-4F8B-BBD0-960077A485DE}" destId="{9980E907-4177-4628-AFA2-58C08855988C}" srcOrd="1" destOrd="0" presId="urn:microsoft.com/office/officeart/2008/layout/LinedList"/>
    <dgm:cxn modelId="{1D0E0EE3-B181-4786-9319-CB3152F80802}" type="presParOf" srcId="{3223BC23-A199-4F8B-BBD0-960077A485DE}" destId="{A23CAD05-2DE1-43CE-879D-5975991A60CC}" srcOrd="2" destOrd="0" presId="urn:microsoft.com/office/officeart/2008/layout/LinedList"/>
    <dgm:cxn modelId="{DFEBFFA3-27B8-48AE-ADE4-582187B0BF0C}" type="presParOf" srcId="{4E06617D-4FA2-40AF-A537-689E2C46354D}" destId="{28113FEE-2270-4B41-87C8-E6089E131E17}" srcOrd="5" destOrd="0" presId="urn:microsoft.com/office/officeart/2008/layout/LinedList"/>
    <dgm:cxn modelId="{92BDAEBF-E290-4270-9FA9-7019DE87207F}" type="presParOf" srcId="{4E06617D-4FA2-40AF-A537-689E2C46354D}" destId="{ACF7AA65-BF30-42BB-916F-2EB1A7B9DB4E}" srcOrd="6" destOrd="0" presId="urn:microsoft.com/office/officeart/2008/layout/LinedList"/>
    <dgm:cxn modelId="{7CEBD766-A0C4-467E-B987-B0565345467A}" type="presParOf" srcId="{4E06617D-4FA2-40AF-A537-689E2C46354D}" destId="{45B6DDCD-DAF0-4686-81E7-2B68C2DB78E4}" srcOrd="7" destOrd="0" presId="urn:microsoft.com/office/officeart/2008/layout/LinedList"/>
    <dgm:cxn modelId="{577874C1-3282-4529-8A01-5C714A28C0E3}" type="presParOf" srcId="{45B6DDCD-DAF0-4686-81E7-2B68C2DB78E4}" destId="{2DABE126-DD09-49A2-A66A-DAA879B76FD7}" srcOrd="0" destOrd="0" presId="urn:microsoft.com/office/officeart/2008/layout/LinedList"/>
    <dgm:cxn modelId="{3ED4B02F-5CB8-4FDB-B43B-1BCAD0A17E49}" type="presParOf" srcId="{45B6DDCD-DAF0-4686-81E7-2B68C2DB78E4}" destId="{E7B70525-A365-40DB-B9A8-18EEF2F2DB24}" srcOrd="1" destOrd="0" presId="urn:microsoft.com/office/officeart/2008/layout/LinedList"/>
    <dgm:cxn modelId="{0E60CD1E-33E4-4D20-8BFA-75A74E648772}" type="presParOf" srcId="{45B6DDCD-DAF0-4686-81E7-2B68C2DB78E4}" destId="{1FD42C8D-A4EA-4F1B-A34C-919A18AE60C2}" srcOrd="2" destOrd="0" presId="urn:microsoft.com/office/officeart/2008/layout/LinedList"/>
    <dgm:cxn modelId="{24CDE024-B28A-4C90-8173-4EAA8BEDD99D}" type="presParOf" srcId="{4E06617D-4FA2-40AF-A537-689E2C46354D}" destId="{A4B7B07A-AF13-45CD-B29C-358F6888E581}" srcOrd="8" destOrd="0" presId="urn:microsoft.com/office/officeart/2008/layout/LinedList"/>
    <dgm:cxn modelId="{2393CB1B-BF8A-4871-AEAE-8815FFDF5A47}" type="presParOf" srcId="{4E06617D-4FA2-40AF-A537-689E2C46354D}" destId="{55166187-EBB5-482E-B796-734F59DB83F6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0874B0-EA98-48FB-9202-609BD0F0E442}">
      <dsp:nvSpPr>
        <dsp:cNvPr id="0" name=""/>
        <dsp:cNvSpPr/>
      </dsp:nvSpPr>
      <dsp:spPr>
        <a:xfrm>
          <a:off x="299213" y="38333"/>
          <a:ext cx="2443380" cy="1767265"/>
        </a:xfrm>
        <a:prstGeom prst="flowChartMagneticTap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DD5361-3DD5-4638-BF43-38876972DFE7}">
      <dsp:nvSpPr>
        <dsp:cNvPr id="0" name=""/>
        <dsp:cNvSpPr/>
      </dsp:nvSpPr>
      <dsp:spPr>
        <a:xfrm>
          <a:off x="3054356" y="68861"/>
          <a:ext cx="5311403" cy="20064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0" rIns="135128" bIns="135128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rgbClr val="002060"/>
              </a:solidFill>
            </a:rPr>
            <a:t>В 2019 году суды </a:t>
          </a:r>
          <a:r>
            <a:rPr lang="ru-RU" sz="1900" b="1" kern="1200" dirty="0" smtClean="0">
              <a:solidFill>
                <a:srgbClr val="002060"/>
              </a:solidFill>
            </a:rPr>
            <a:t>заслушивали оценщиков, активно вникали  в суть рыночного </a:t>
          </a:r>
          <a:r>
            <a:rPr lang="ru-RU" sz="1900" b="1" kern="1200" dirty="0" smtClean="0">
              <a:solidFill>
                <a:srgbClr val="002060"/>
              </a:solidFill>
            </a:rPr>
            <a:t>ценообразования, </a:t>
          </a:r>
          <a:r>
            <a:rPr lang="ru-RU" sz="1900" kern="1200" dirty="0" smtClean="0">
              <a:solidFill>
                <a:srgbClr val="002060"/>
              </a:solidFill>
            </a:rPr>
            <a:t>и поэтому 90-95% ходатайств МУИГД о назначении судебных экспертиз отклонялись </a:t>
          </a:r>
          <a:r>
            <a:rPr lang="ru-RU" sz="1900" kern="1200" dirty="0" smtClean="0">
              <a:solidFill>
                <a:srgbClr val="002060"/>
              </a:solidFill>
            </a:rPr>
            <a:t>судами, </a:t>
          </a:r>
          <a:r>
            <a:rPr lang="ru-RU" sz="1900" kern="1200" dirty="0" smtClean="0">
              <a:solidFill>
                <a:srgbClr val="002060"/>
              </a:solidFill>
            </a:rPr>
            <a:t>как необоснованные.</a:t>
          </a:r>
          <a:endParaRPr lang="ru-RU" sz="1900" kern="1200" dirty="0"/>
        </a:p>
      </dsp:txBody>
      <dsp:txXfrm>
        <a:off x="3054356" y="68861"/>
        <a:ext cx="5311403" cy="2006455"/>
      </dsp:txXfrm>
    </dsp:sp>
    <dsp:sp modelId="{8038AE1F-DF31-44C6-8699-CD6BB570014F}">
      <dsp:nvSpPr>
        <dsp:cNvPr id="0" name=""/>
        <dsp:cNvSpPr/>
      </dsp:nvSpPr>
      <dsp:spPr>
        <a:xfrm rot="10800000">
          <a:off x="6345706" y="2188166"/>
          <a:ext cx="2411973" cy="1793209"/>
        </a:xfrm>
        <a:prstGeom prst="flowChartMagneticTape">
          <a:avLst/>
        </a:prstGeom>
        <a:solidFill>
          <a:srgbClr val="BC3D3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917563-164A-4528-BF86-645AFE3FE7E1}">
      <dsp:nvSpPr>
        <dsp:cNvPr id="0" name=""/>
        <dsp:cNvSpPr/>
      </dsp:nvSpPr>
      <dsp:spPr>
        <a:xfrm>
          <a:off x="982810" y="2085034"/>
          <a:ext cx="4992624" cy="20064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0" rIns="135128" bIns="135128" numCol="1" spcCol="1270" anchor="ctr" anchorCtr="0">
          <a:noAutofit/>
        </a:bodyPr>
        <a:lstStyle/>
        <a:p>
          <a:pPr lvl="0" algn="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rgbClr val="C00000"/>
              </a:solidFill>
            </a:rPr>
            <a:t>В 2020 </a:t>
          </a:r>
          <a:r>
            <a:rPr lang="ru-RU" sz="1900" kern="1200" dirty="0" smtClean="0">
              <a:solidFill>
                <a:srgbClr val="C00000"/>
              </a:solidFill>
            </a:rPr>
            <a:t>году </a:t>
          </a:r>
          <a:r>
            <a:rPr lang="ru-RU" sz="1900" kern="1200" dirty="0" smtClean="0">
              <a:solidFill>
                <a:srgbClr val="C00000"/>
              </a:solidFill>
            </a:rPr>
            <a:t>практика заслушивания оценщиков </a:t>
          </a:r>
          <a:r>
            <a:rPr lang="ru-RU" sz="1900" kern="1200" dirty="0" smtClean="0">
              <a:solidFill>
                <a:srgbClr val="C00000"/>
              </a:solidFill>
            </a:rPr>
            <a:t>прекратилась. И </a:t>
          </a:r>
          <a:r>
            <a:rPr lang="ru-RU" sz="1900" kern="1200" dirty="0" smtClean="0">
              <a:solidFill>
                <a:srgbClr val="C00000"/>
              </a:solidFill>
            </a:rPr>
            <a:t>практически в 100% случаев при имеющемся ходатайстве МУИГД о назначении экспертизы - </a:t>
          </a:r>
          <a:r>
            <a:rPr lang="ru-RU" sz="1900" b="1" kern="1200" dirty="0" smtClean="0">
              <a:solidFill>
                <a:srgbClr val="C00000"/>
              </a:solidFill>
            </a:rPr>
            <a:t>она назначается.</a:t>
          </a:r>
          <a:endParaRPr lang="ru-RU" sz="1900" b="1" kern="1200" dirty="0">
            <a:solidFill>
              <a:srgbClr val="C00000"/>
            </a:solidFill>
          </a:endParaRPr>
        </a:p>
      </dsp:txBody>
      <dsp:txXfrm>
        <a:off x="982810" y="2085034"/>
        <a:ext cx="4992624" cy="20064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061B61-A025-455B-AB7B-7082D96771D8}">
      <dsp:nvSpPr>
        <dsp:cNvPr id="0" name=""/>
        <dsp:cNvSpPr/>
      </dsp:nvSpPr>
      <dsp:spPr>
        <a:xfrm>
          <a:off x="0" y="60950"/>
          <a:ext cx="803524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131DCC-B473-49C9-9539-DBA21FDF6886}">
      <dsp:nvSpPr>
        <dsp:cNvPr id="0" name=""/>
        <dsp:cNvSpPr/>
      </dsp:nvSpPr>
      <dsp:spPr>
        <a:xfrm>
          <a:off x="0" y="0"/>
          <a:ext cx="3309828" cy="30567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  <a:scene3d>
            <a:camera prst="orthographicFront"/>
            <a:lightRig rig="harsh" dir="t"/>
          </a:scene3d>
          <a:sp3d extrusionH="57150" prstMaterial="matte">
            <a:bevelT w="63500" h="12700" prst="angle"/>
            <a:contourClr>
              <a:schemeClr val="bg1">
                <a:lumMod val="65000"/>
              </a:schemeClr>
            </a:contourClr>
          </a:sp3d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0" kern="1200" cap="none" spc="0" dirty="0" smtClean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Подборка данных </a:t>
          </a:r>
          <a:r>
            <a:rPr lang="ru-RU" sz="2400" b="0" kern="1200" cap="none" spc="0" dirty="0" err="1" smtClean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Росреестра</a:t>
          </a:r>
          <a:r>
            <a:rPr lang="ru-RU" sz="2400" b="0" kern="1200" cap="none" spc="0" dirty="0" smtClean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rPr>
            <a:t>, представленная административным ответчиком</a:t>
          </a:r>
          <a:endParaRPr lang="ru-RU" sz="2400" b="0" kern="1200" cap="none" spc="0" dirty="0">
            <a:ln w="0"/>
            <a:solidFill>
              <a:srgbClr val="7030A0"/>
            </a:solidFill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</a:endParaRPr>
        </a:p>
      </dsp:txBody>
      <dsp:txXfrm>
        <a:off x="0" y="0"/>
        <a:ext cx="3309828" cy="3056709"/>
      </dsp:txXfrm>
    </dsp:sp>
    <dsp:sp modelId="{C89550D4-A971-44BB-A5CD-9E1F7E1AEDE0}">
      <dsp:nvSpPr>
        <dsp:cNvPr id="0" name=""/>
        <dsp:cNvSpPr/>
      </dsp:nvSpPr>
      <dsp:spPr>
        <a:xfrm>
          <a:off x="3398341" y="47761"/>
          <a:ext cx="4632192" cy="9552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endParaRPr lang="ru-RU" sz="1400" kern="1200" dirty="0" smtClean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отличие даты сделок от даты оценки может составлять в годы</a:t>
          </a:r>
          <a:endParaRPr lang="ru-RU" sz="1400" kern="1200" dirty="0"/>
        </a:p>
      </dsp:txBody>
      <dsp:txXfrm>
        <a:off x="3398341" y="47761"/>
        <a:ext cx="4632192" cy="955221"/>
      </dsp:txXfrm>
    </dsp:sp>
    <dsp:sp modelId="{808F1CF7-8D18-46B0-9984-BE80AB826F8C}">
      <dsp:nvSpPr>
        <dsp:cNvPr id="0" name=""/>
        <dsp:cNvSpPr/>
      </dsp:nvSpPr>
      <dsp:spPr>
        <a:xfrm>
          <a:off x="3309828" y="1002982"/>
          <a:ext cx="472070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80E907-4177-4628-AFA2-58C08855988C}">
      <dsp:nvSpPr>
        <dsp:cNvPr id="0" name=""/>
        <dsp:cNvSpPr/>
      </dsp:nvSpPr>
      <dsp:spPr>
        <a:xfrm>
          <a:off x="3398341" y="1050743"/>
          <a:ext cx="4632192" cy="9552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состав активов не известен, сравнение этих данных с открытыми данными показывает, что зачастую в стоимости земельных участков учтены стоимости объектов недвижимости</a:t>
          </a:r>
          <a:endParaRPr lang="ru-RU" sz="1400" kern="1200" dirty="0"/>
        </a:p>
      </dsp:txBody>
      <dsp:txXfrm>
        <a:off x="3398341" y="1050743"/>
        <a:ext cx="4632192" cy="955221"/>
      </dsp:txXfrm>
    </dsp:sp>
    <dsp:sp modelId="{28113FEE-2270-4B41-87C8-E6089E131E17}">
      <dsp:nvSpPr>
        <dsp:cNvPr id="0" name=""/>
        <dsp:cNvSpPr/>
      </dsp:nvSpPr>
      <dsp:spPr>
        <a:xfrm>
          <a:off x="3309828" y="2005965"/>
          <a:ext cx="472070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7B70525-A365-40DB-B9A8-18EEF2F2DB24}">
      <dsp:nvSpPr>
        <dsp:cNvPr id="0" name=""/>
        <dsp:cNvSpPr/>
      </dsp:nvSpPr>
      <dsp:spPr>
        <a:xfrm>
          <a:off x="3398341" y="2053726"/>
          <a:ext cx="4632192" cy="95522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endParaRPr lang="ru-RU" sz="1400" kern="1200" dirty="0" smtClean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территориальные зоны и ВРИ могут кардинально не совпадать с объектами оценки</a:t>
          </a:r>
          <a:endParaRPr lang="ru-RU" sz="1400" kern="1200" dirty="0"/>
        </a:p>
      </dsp:txBody>
      <dsp:txXfrm>
        <a:off x="3398341" y="2053726"/>
        <a:ext cx="4632192" cy="955221"/>
      </dsp:txXfrm>
    </dsp:sp>
    <dsp:sp modelId="{A4B7B07A-AF13-45CD-B29C-358F6888E581}">
      <dsp:nvSpPr>
        <dsp:cNvPr id="0" name=""/>
        <dsp:cNvSpPr/>
      </dsp:nvSpPr>
      <dsp:spPr>
        <a:xfrm>
          <a:off x="3309828" y="3008947"/>
          <a:ext cx="472070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EE413-ADD8-4D26-B899-57E59CF9E7A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B13015A-6F42-49B0-909D-820BAE3A4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231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EE413-ADD8-4D26-B899-57E59CF9E7A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B13015A-6F42-49B0-909D-820BAE3A4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6235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EE413-ADD8-4D26-B899-57E59CF9E7A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B13015A-6F42-49B0-909D-820BAE3A4022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822080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EE413-ADD8-4D26-B899-57E59CF9E7A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B13015A-6F42-49B0-909D-820BAE3A4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6549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EE413-ADD8-4D26-B899-57E59CF9E7A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B13015A-6F42-49B0-909D-820BAE3A4022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768679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EE413-ADD8-4D26-B899-57E59CF9E7A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B13015A-6F42-49B0-909D-820BAE3A4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6677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EE413-ADD8-4D26-B899-57E59CF9E7A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3015A-6F42-49B0-909D-820BAE3A4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6452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EE413-ADD8-4D26-B899-57E59CF9E7A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3015A-6F42-49B0-909D-820BAE3A4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345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EE413-ADD8-4D26-B899-57E59CF9E7A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3015A-6F42-49B0-909D-820BAE3A4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772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EE413-ADD8-4D26-B899-57E59CF9E7A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B13015A-6F42-49B0-909D-820BAE3A4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425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EE413-ADD8-4D26-B899-57E59CF9E7A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B13015A-6F42-49B0-909D-820BAE3A4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601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EE413-ADD8-4D26-B899-57E59CF9E7A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B13015A-6F42-49B0-909D-820BAE3A4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279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EE413-ADD8-4D26-B899-57E59CF9E7A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3015A-6F42-49B0-909D-820BAE3A4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2903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EE413-ADD8-4D26-B899-57E59CF9E7A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3015A-6F42-49B0-909D-820BAE3A4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310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EE413-ADD8-4D26-B899-57E59CF9E7A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3015A-6F42-49B0-909D-820BAE3A4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769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EE413-ADD8-4D26-B899-57E59CF9E7A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B13015A-6F42-49B0-909D-820BAE3A4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75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2EE413-ADD8-4D26-B899-57E59CF9E7A6}" type="datetimeFigureOut">
              <a:rPr lang="ru-RU" smtClean="0"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B13015A-6F42-49B0-909D-820BAE3A40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97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59429" y="1262744"/>
            <a:ext cx="9666513" cy="4430862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002060"/>
                </a:solidFill>
              </a:rPr>
              <a:t>Краткий обзор судебной практики </a:t>
            </a:r>
            <a:r>
              <a:rPr lang="ru-RU" sz="4000" dirty="0">
                <a:solidFill>
                  <a:srgbClr val="002060"/>
                </a:solidFill>
              </a:rPr>
              <a:t/>
            </a:r>
            <a:br>
              <a:rPr lang="ru-RU" sz="4000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по рассмотрению дел об установлении</a:t>
            </a:r>
            <a:r>
              <a:rPr lang="ru-RU" sz="4000" dirty="0">
                <a:solidFill>
                  <a:srgbClr val="002060"/>
                </a:solidFill>
              </a:rPr>
              <a:t/>
            </a:r>
            <a:br>
              <a:rPr lang="ru-RU" sz="4000" dirty="0">
                <a:solidFill>
                  <a:srgbClr val="002060"/>
                </a:solidFill>
              </a:rPr>
            </a:br>
            <a:r>
              <a:rPr lang="ru-RU" sz="3600" b="1" dirty="0" smtClean="0">
                <a:solidFill>
                  <a:srgbClr val="002060"/>
                </a:solidFill>
              </a:rPr>
              <a:t>кадастровой </a:t>
            </a:r>
            <a:r>
              <a:rPr lang="ru-RU" sz="3600" b="1" dirty="0">
                <a:solidFill>
                  <a:srgbClr val="002060"/>
                </a:solidFill>
              </a:rPr>
              <a:t>стоимости в размере рыночной </a:t>
            </a:r>
            <a:r>
              <a:rPr lang="ru-RU" sz="4000" dirty="0">
                <a:solidFill>
                  <a:srgbClr val="002060"/>
                </a:solidFill>
              </a:rPr>
              <a:t/>
            </a:r>
            <a:br>
              <a:rPr lang="ru-RU" sz="4000" dirty="0">
                <a:solidFill>
                  <a:srgbClr val="002060"/>
                </a:solidFill>
              </a:rPr>
            </a:br>
            <a:r>
              <a:rPr lang="ru-RU" sz="4000" b="1" dirty="0">
                <a:solidFill>
                  <a:srgbClr val="002060"/>
                </a:solidFill>
              </a:rPr>
              <a:t>в Пермском краевом </a:t>
            </a:r>
            <a:r>
              <a:rPr lang="ru-RU" sz="4000" b="1" dirty="0" smtClean="0">
                <a:solidFill>
                  <a:srgbClr val="002060"/>
                </a:solidFill>
              </a:rPr>
              <a:t>суде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20685" y="5355771"/>
            <a:ext cx="9144000" cy="462371"/>
          </a:xfrm>
        </p:spPr>
        <p:txBody>
          <a:bodyPr>
            <a:normAutofit fontScale="92500" lnSpcReduction="10000"/>
          </a:bodyPr>
          <a:lstStyle/>
          <a:p>
            <a:r>
              <a:rPr lang="ru-RU" sz="2900" i="1" dirty="0">
                <a:effectLst>
                  <a:outerShdw blurRad="63500" dist="38100" dir="5400000" algn="t">
                    <a:srgbClr val="000000">
                      <a:alpha val="25000"/>
                    </a:srgbClr>
                  </a:outerShdw>
                </a:effectLst>
              </a:rPr>
              <a:t>Эдуард Анатольевич Бобунов</a:t>
            </a:r>
            <a:endParaRPr lang="ru-RU" sz="29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840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595090"/>
          </a:xfrm>
        </p:spPr>
        <p:txBody>
          <a:bodyPr>
            <a:normAutofit fontScale="90000"/>
          </a:bodyPr>
          <a:lstStyle/>
          <a:p>
            <a:r>
              <a:rPr lang="ru-RU" sz="2700" dirty="0">
                <a:solidFill>
                  <a:srgbClr val="002060"/>
                </a:solidFill>
              </a:rPr>
              <a:t>В 2020 году судебная практика по рассмотрению дел об установлении кадастровой стоимости в размере рыночной существенно изменилась. </a:t>
            </a: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6973313"/>
              </p:ext>
            </p:extLst>
          </p:nvPr>
        </p:nvGraphicFramePr>
        <p:xfrm>
          <a:off x="2365828" y="2090056"/>
          <a:ext cx="8915400" cy="41801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824106" y="2583750"/>
            <a:ext cx="212526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2019</a:t>
            </a:r>
            <a:endParaRPr lang="ru-RU" sz="4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869308" y="4746563"/>
            <a:ext cx="212526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C00000"/>
                  </a:outerShdw>
                </a:effectLst>
              </a:rPr>
              <a:t>2020</a:t>
            </a:r>
            <a:endParaRPr lang="ru-RU" sz="4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rgbClr val="C00000"/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767469"/>
            <a:ext cx="15392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2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68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89212" y="767469"/>
            <a:ext cx="8915400" cy="5212080"/>
          </a:xfrm>
        </p:spPr>
        <p:txBody>
          <a:bodyPr>
            <a:noAutofit/>
          </a:bodyPr>
          <a:lstStyle/>
          <a:p>
            <a:r>
              <a:rPr lang="ru-RU" sz="2000" dirty="0"/>
              <a:t>В большинстве случаев судебные эксперты подтверждают диапазон рыночных стоимостей </a:t>
            </a:r>
            <a:r>
              <a:rPr lang="ru-RU" sz="2000" dirty="0">
                <a:solidFill>
                  <a:srgbClr val="FF0000"/>
                </a:solidFill>
              </a:rPr>
              <a:t>(с отклонением в 5-20%). </a:t>
            </a:r>
          </a:p>
          <a:p>
            <a:r>
              <a:rPr lang="ru-RU" sz="2000" dirty="0"/>
              <a:t>В моей практике судебного эксперта Отчеты об оценке также в целом соответствовали законодательству об оценке. </a:t>
            </a:r>
          </a:p>
          <a:p>
            <a:r>
              <a:rPr lang="ru-RU" sz="2000" dirty="0"/>
              <a:t>Был всего один случай, когда я вынужден был написать, что отчет не соответствует законодательству. Но это был иногородний оценщик, плохо знающий наш рынок и не знающий практические особенности оспаривания кадастровой стоимости в нашем регионе. </a:t>
            </a:r>
          </a:p>
          <a:p>
            <a:r>
              <a:rPr lang="ru-RU" sz="2000" dirty="0"/>
              <a:t>Даже в этом случае моя стоимость как судебного эксперта отклонилась от стоимости оценщика всего </a:t>
            </a:r>
            <a:r>
              <a:rPr lang="ru-RU" sz="2000" b="1" i="1" dirty="0">
                <a:solidFill>
                  <a:srgbClr val="FF0000"/>
                </a:solidFill>
              </a:rPr>
              <a:t>% на 20.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767469"/>
            <a:ext cx="15392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43164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4804233"/>
          </a:xfrm>
        </p:spPr>
        <p:txBody>
          <a:bodyPr>
            <a:normAutofit fontScale="90000"/>
          </a:bodyPr>
          <a:lstStyle/>
          <a:p>
            <a:r>
              <a:rPr lang="ru-RU" dirty="0"/>
              <a:t>Это говорит о том, что кадастровая стоимость </a:t>
            </a:r>
            <a:r>
              <a:rPr lang="ru-RU" b="1" i="1" u="sng" dirty="0"/>
              <a:t>реально</a:t>
            </a:r>
            <a:r>
              <a:rPr lang="ru-RU" b="1" u="sng" dirty="0"/>
              <a:t> </a:t>
            </a:r>
            <a:r>
              <a:rPr lang="ru-RU" b="1" i="1" u="sng" dirty="0"/>
              <a:t>завышена</a:t>
            </a:r>
            <a:r>
              <a:rPr lang="ru-RU" u="sng" dirty="0"/>
              <a:t> </a:t>
            </a:r>
            <a:r>
              <a:rPr lang="ru-RU" b="1" u="sng" dirty="0"/>
              <a:t>в большинстве случаев</a:t>
            </a:r>
            <a:r>
              <a:rPr lang="ru-RU" dirty="0"/>
              <a:t>, когда оценщики берутся за оспаривание и отчеты об оценке многих Пермских оценщиков не вызывают больших вопросов у их </a:t>
            </a:r>
            <a:r>
              <a:rPr lang="ru-RU" dirty="0" smtClean="0"/>
              <a:t>коллег, </a:t>
            </a:r>
            <a:r>
              <a:rPr lang="ru-RU" dirty="0"/>
              <a:t>и в </a:t>
            </a:r>
            <a:r>
              <a:rPr lang="ru-RU" dirty="0" smtClean="0"/>
              <a:t>целом, </a:t>
            </a:r>
            <a:r>
              <a:rPr lang="ru-RU" dirty="0"/>
              <a:t>эти отчеты об оценке соответствуют законодательству об оценочной деятельности.</a:t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767469"/>
            <a:ext cx="15392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826182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4804233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Специалисты административного ответчика завалены работой, и поэтому объективно не могут качественно проверить отчеты. </a:t>
            </a:r>
            <a:b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Большинство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замечаний недостаточно проработаны. 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Даже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на те группы замечаний, которые оценщики знают и стараются их соблюдать, взгляды у оценщиков и проверяющих разные. </a:t>
            </a: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В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частности, </a:t>
            </a:r>
            <a:r>
              <a:rPr lang="ru-RU" sz="2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на подъезд к земельному участку или наличие коммуникаций.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/>
            </a:r>
            <a:b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</a:b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Часто </a:t>
            </a: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данные,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которые собрал кадастровый </a:t>
            </a: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оценщик,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и данные </a:t>
            </a: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правообладателя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rPr>
              <a:t>не совпадают.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767469"/>
            <a:ext cx="15392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</a:rPr>
              <a:t>5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82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767469"/>
            <a:ext cx="8915400" cy="4519150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/>
              <a:t>В качестве обоснования рыночных диапазонов административный ответчик часто представляет </a:t>
            </a:r>
            <a:r>
              <a:rPr lang="ru-RU" sz="2000" i="1" dirty="0">
                <a:solidFill>
                  <a:srgbClr val="7030A0"/>
                </a:solidFill>
              </a:rPr>
              <a:t>подборку</a:t>
            </a:r>
            <a:r>
              <a:rPr lang="ru-RU" sz="2000" dirty="0">
                <a:solidFill>
                  <a:srgbClr val="7030A0"/>
                </a:solidFill>
              </a:rPr>
              <a:t> </a:t>
            </a:r>
            <a:r>
              <a:rPr lang="ru-RU" sz="2000" i="1" dirty="0">
                <a:solidFill>
                  <a:srgbClr val="7030A0"/>
                </a:solidFill>
              </a:rPr>
              <a:t>данных из Росреестра.</a:t>
            </a:r>
            <a:r>
              <a:rPr lang="ru-RU" sz="2000" i="1" dirty="0"/>
              <a:t> </a:t>
            </a:r>
            <a:endParaRPr lang="ru-RU" sz="2000" i="1" dirty="0" smtClean="0"/>
          </a:p>
          <a:p>
            <a:pPr marL="0" indent="0">
              <a:buNone/>
            </a:pPr>
            <a:r>
              <a:rPr lang="ru-RU" sz="2000" dirty="0" smtClean="0"/>
              <a:t>Анализ </a:t>
            </a:r>
            <a:r>
              <a:rPr lang="ru-RU" sz="2000" dirty="0"/>
              <a:t>этих данных в подавляющем большинстве случаев в нашей оценочной компании показывает их несостоятельность. 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767469"/>
            <a:ext cx="15392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</a:rPr>
              <a:t>6</a:t>
            </a:r>
            <a:endParaRPr lang="ru-RU" sz="2000" dirty="0">
              <a:solidFill>
                <a:srgbClr val="002060"/>
              </a:solidFill>
            </a:endParaRPr>
          </a:p>
        </p:txBody>
      </p:sp>
      <p:graphicFrame>
        <p:nvGraphicFramePr>
          <p:cNvPr id="6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5742114"/>
              </p:ext>
            </p:extLst>
          </p:nvPr>
        </p:nvGraphicFramePr>
        <p:xfrm>
          <a:off x="2589212" y="2690949"/>
          <a:ext cx="8035244" cy="3056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96364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5605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92925" y="764562"/>
            <a:ext cx="8915400" cy="5057168"/>
          </a:xfrm>
        </p:spPr>
        <p:txBody>
          <a:bodyPr>
            <a:normAutofit/>
          </a:bodyPr>
          <a:lstStyle/>
          <a:p>
            <a:r>
              <a:rPr lang="ru-RU" sz="2400" dirty="0"/>
              <a:t>Регулярно появляются новые, навязываемые оценщикам корректировки. </a:t>
            </a:r>
            <a:endParaRPr lang="ru-RU" sz="2400" dirty="0" smtClean="0"/>
          </a:p>
          <a:p>
            <a:r>
              <a:rPr lang="ru-RU" sz="2400" dirty="0" smtClean="0"/>
              <a:t>Когда </a:t>
            </a:r>
            <a:r>
              <a:rPr lang="ru-RU" sz="2400" dirty="0"/>
              <a:t>оценщик в исключительном случае применил «необычную» корректировку для более </a:t>
            </a:r>
            <a:r>
              <a:rPr lang="ru-RU" sz="2400" dirty="0" smtClean="0"/>
              <a:t>точного, </a:t>
            </a:r>
            <a:r>
              <a:rPr lang="ru-RU" sz="2400" dirty="0"/>
              <a:t>на его </a:t>
            </a:r>
            <a:r>
              <a:rPr lang="ru-RU" sz="2400" dirty="0" smtClean="0"/>
              <a:t>взгляд, </a:t>
            </a:r>
            <a:r>
              <a:rPr lang="ru-RU" sz="2400" dirty="0"/>
              <a:t>расчета, </a:t>
            </a:r>
            <a:r>
              <a:rPr lang="ru-RU" sz="2400" dirty="0" smtClean="0"/>
              <a:t>то </a:t>
            </a:r>
            <a:r>
              <a:rPr lang="ru-RU" sz="2400" dirty="0"/>
              <a:t>в последствии применение этой корректировки становится обязательным чуть ли не во всех случаях. Я говорю сейчас о </a:t>
            </a:r>
            <a:r>
              <a:rPr lang="ru-RU" sz="2400" dirty="0" smtClean="0"/>
              <a:t>«корректировке </a:t>
            </a:r>
            <a:r>
              <a:rPr lang="ru-RU" sz="2400" dirty="0"/>
              <a:t>на освоенность земельного </a:t>
            </a:r>
            <a:r>
              <a:rPr lang="ru-RU" sz="2400" dirty="0" smtClean="0"/>
              <a:t>участка». </a:t>
            </a:r>
            <a:endParaRPr lang="ru-RU" sz="2400" dirty="0"/>
          </a:p>
          <a:p>
            <a:r>
              <a:rPr lang="ru-RU" sz="2400" dirty="0"/>
              <a:t>Хотя в соответствии с </a:t>
            </a:r>
            <a:r>
              <a:rPr lang="ru-RU" sz="2400" dirty="0" smtClean="0"/>
              <a:t>законодательством, </a:t>
            </a:r>
            <a:r>
              <a:rPr lang="ru-RU" sz="2400" dirty="0"/>
              <a:t>ЗУ для цели оспаривания должен оцениваться как незастроенный. 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767469"/>
            <a:ext cx="15392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</a:rPr>
              <a:t>7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903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>
                <a:effectLst>
                  <a:outerShdw blurRad="63500" dist="38100" dir="5400000" algn="t">
                    <a:srgbClr val="000000">
                      <a:alpha val="25000"/>
                    </a:srgbClr>
                  </a:outerShdw>
                </a:effectLst>
              </a:rPr>
              <a:t>Эдуард Анатольевич </a:t>
            </a:r>
            <a:r>
              <a:rPr lang="ru-RU" i="1" dirty="0" smtClean="0">
                <a:effectLst>
                  <a:outerShdw blurRad="63500" dist="38100" dir="5400000" algn="t">
                    <a:srgbClr val="000000">
                      <a:alpha val="25000"/>
                    </a:srgbClr>
                  </a:outerShdw>
                </a:effectLst>
              </a:rPr>
              <a:t>Бобунов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1554480"/>
            <a:ext cx="8915400" cy="499872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dirty="0"/>
              <a:t>Представитель Ассоциации «СРО оценщиков «Экспертный совет» в Пермском крае, </a:t>
            </a:r>
          </a:p>
          <a:p>
            <a:pPr lvl="0"/>
            <a:r>
              <a:rPr lang="ru-RU" dirty="0"/>
              <a:t>член Совета по оценочной деятельности при министерстве  экономического развития Пермского края, </a:t>
            </a:r>
          </a:p>
          <a:p>
            <a:pPr lvl="0"/>
            <a:r>
              <a:rPr lang="ru-RU" dirty="0"/>
              <a:t>заместитель Председателя НП «Совет по оценочной деятельности Пермского края», </a:t>
            </a:r>
          </a:p>
          <a:p>
            <a:pPr lvl="0"/>
            <a:r>
              <a:rPr lang="ru-RU" dirty="0"/>
              <a:t>сертифицированный по европейским стандартам и стандартам ЭС и РОО оценщик недвижимости, </a:t>
            </a:r>
          </a:p>
          <a:p>
            <a:pPr lvl="0"/>
            <a:r>
              <a:rPr lang="ru-RU" dirty="0"/>
              <a:t>председатель Пермского краевого комитета Всероссийского профсоюза работников аудиторских, оценочных, экспертных и консалтинговых организаций, </a:t>
            </a:r>
          </a:p>
          <a:p>
            <a:pPr lvl="0"/>
            <a:r>
              <a:rPr lang="ru-RU" dirty="0"/>
              <a:t>директор ООО «Оценочная компания «Тереза», ООО «</a:t>
            </a:r>
            <a:r>
              <a:rPr lang="ru-RU" dirty="0" err="1"/>
              <a:t>Юкей</a:t>
            </a:r>
            <a:r>
              <a:rPr lang="ru-RU" dirty="0"/>
              <a:t>-оценка», руководитель Пермского филиала «Центр независимой экспертизы собственности» </a:t>
            </a:r>
            <a:r>
              <a:rPr lang="ru-RU" dirty="0" err="1" smtClean="0"/>
              <a:t>г.Москва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г. Пермь ул. Газеты Звезда, д. 13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Тел.: (342) 27-00-937,   8-902-471-84-94        Е-</a:t>
            </a:r>
            <a:r>
              <a:rPr lang="en-US" b="1" dirty="0"/>
              <a:t>mail</a:t>
            </a:r>
            <a:r>
              <a:rPr lang="ru-RU" b="1" dirty="0"/>
              <a:t>: </a:t>
            </a:r>
            <a:r>
              <a:rPr lang="ru-RU" dirty="0"/>
              <a:t> </a:t>
            </a:r>
            <a:r>
              <a:rPr lang="ru-RU" b="1" dirty="0"/>
              <a:t>perm@srosovet.ru</a:t>
            </a:r>
            <a:endParaRPr lang="ru-RU" dirty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767469"/>
            <a:ext cx="15392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</a:rPr>
              <a:t>8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38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Синий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Отражение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60</TotalTime>
  <Words>501</Words>
  <Application>Microsoft Office PowerPoint</Application>
  <PresentationFormat>Широкоэкранный</PresentationFormat>
  <Paragraphs>41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Легкий дым</vt:lpstr>
      <vt:lpstr>Краткий обзор судебной практики  по рассмотрению дел об установлении кадастровой стоимости в размере рыночной  в Пермском краевом суде </vt:lpstr>
      <vt:lpstr>В 2020 году судебная практика по рассмотрению дел об установлении кадастровой стоимости в размере рыночной существенно изменилась.  </vt:lpstr>
      <vt:lpstr>Презентация PowerPoint</vt:lpstr>
      <vt:lpstr>Это говорит о том, что кадастровая стоимость реально завышена в большинстве случаев, когда оценщики берутся за оспаривание и отчеты об оценке многих Пермских оценщиков не вызывают больших вопросов у их коллег, и в целом, эти отчеты об оценке соответствуют законодательству об оценочной деятельности. </vt:lpstr>
      <vt:lpstr>Специалисты административного ответчика завалены работой, и поэтому объективно не могут качественно проверить отчеты.   Большинство замечаний недостаточно проработаны.    Даже на те группы замечаний, которые оценщики знают и стараются их соблюдать, взгляды у оценщиков и проверяющих разные. В частности, на подъезд к земельному участку или наличие коммуникаций.   Часто данные, которые собрал кадастровый оценщик, и данные правообладателя не совпадают. </vt:lpstr>
      <vt:lpstr>Презентация PowerPoint</vt:lpstr>
      <vt:lpstr>Презентация PowerPoint</vt:lpstr>
      <vt:lpstr>Эдуард Анатольевич Бобунов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Краткий обзор судебной практики  по рассмотрению дел об установлении кадастровой стоимости в размере рыночной  в Пермском краевом суде</dc:title>
  <dc:creator>Анастасия Сивова</dc:creator>
  <cp:lastModifiedBy>Анастасия Сивова</cp:lastModifiedBy>
  <cp:revision>9</cp:revision>
  <dcterms:created xsi:type="dcterms:W3CDTF">2020-11-25T02:33:31Z</dcterms:created>
  <dcterms:modified xsi:type="dcterms:W3CDTF">2020-11-25T06:40:00Z</dcterms:modified>
</cp:coreProperties>
</file>