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8" r:id="rId3"/>
    <p:sldId id="257" r:id="rId4"/>
    <p:sldId id="259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3D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95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3B28DF-8FE1-4DB4-8D94-A833DEA6E9F2}" type="doc">
      <dgm:prSet loTypeId="urn:microsoft.com/office/officeart/2005/8/layout/arrow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039962D-ACB0-4856-B113-C88CD1841C8E}">
      <dgm:prSet phldrT="[Текст]"/>
      <dgm:spPr/>
      <dgm:t>
        <a:bodyPr/>
        <a:lstStyle/>
        <a:p>
          <a:pPr algn="just"/>
          <a:r>
            <a:rPr lang="ru-RU" b="0" dirty="0" smtClean="0"/>
            <a:t>В одном случае </a:t>
          </a:r>
          <a:r>
            <a:rPr lang="ru-RU" dirty="0" smtClean="0"/>
            <a:t>судебный эксперт допустил </a:t>
          </a:r>
          <a:r>
            <a:rPr lang="ru-RU" b="1" dirty="0" smtClean="0"/>
            <a:t>серьезные методические и процессуальные нарушения.</a:t>
          </a:r>
        </a:p>
        <a:p>
          <a:pPr algn="just"/>
          <a:r>
            <a:rPr lang="ru-RU" dirty="0" smtClean="0"/>
            <a:t>По имеющейся у меня информации, в данном случае, </a:t>
          </a:r>
          <a:r>
            <a:rPr lang="ru-RU" b="1" dirty="0" smtClean="0"/>
            <a:t>была назначена повторная экспертиза</a:t>
          </a:r>
          <a:r>
            <a:rPr lang="ru-RU" dirty="0" smtClean="0"/>
            <a:t>.</a:t>
          </a:r>
          <a:endParaRPr lang="ru-RU" dirty="0"/>
        </a:p>
      </dgm:t>
    </dgm:pt>
    <dgm:pt modelId="{A012B7D3-7DF5-4CD1-9C92-AB315468CDEB}" type="parTrans" cxnId="{2BF74F5D-F77E-4FDE-9B9D-A73B237C9D19}">
      <dgm:prSet/>
      <dgm:spPr/>
      <dgm:t>
        <a:bodyPr/>
        <a:lstStyle/>
        <a:p>
          <a:endParaRPr lang="ru-RU"/>
        </a:p>
      </dgm:t>
    </dgm:pt>
    <dgm:pt modelId="{C794DF69-3A60-4050-AB02-FA4D63604B91}" type="sibTrans" cxnId="{2BF74F5D-F77E-4FDE-9B9D-A73B237C9D19}">
      <dgm:prSet/>
      <dgm:spPr/>
      <dgm:t>
        <a:bodyPr/>
        <a:lstStyle/>
        <a:p>
          <a:endParaRPr lang="ru-RU"/>
        </a:p>
      </dgm:t>
    </dgm:pt>
    <dgm:pt modelId="{B82934E3-BB9A-408B-948D-CC5173DE8355}">
      <dgm:prSet phldrT="[Текст]"/>
      <dgm:spPr/>
      <dgm:t>
        <a:bodyPr/>
        <a:lstStyle/>
        <a:p>
          <a:pPr algn="just"/>
          <a:r>
            <a:rPr lang="ru-RU" b="0" dirty="0" smtClean="0"/>
            <a:t>В другом случае судебным экспертом допущено </a:t>
          </a:r>
          <a:r>
            <a:rPr lang="ru-RU" b="1" dirty="0" smtClean="0"/>
            <a:t>грубое процессуальное нарушение.</a:t>
          </a:r>
        </a:p>
        <a:p>
          <a:pPr algn="just"/>
          <a:r>
            <a:rPr lang="ru-RU" b="1" dirty="0" smtClean="0"/>
            <a:t>Суд в судебном заседании отказался приобщить рецензию </a:t>
          </a:r>
          <a:r>
            <a:rPr lang="ru-RU" dirty="0" smtClean="0"/>
            <a:t>к материалам дела. </a:t>
          </a:r>
          <a:endParaRPr lang="ru-RU" b="1" dirty="0"/>
        </a:p>
      </dgm:t>
    </dgm:pt>
    <dgm:pt modelId="{925732B7-066A-41E7-8901-6F69EF05091E}" type="parTrans" cxnId="{CE4732D3-E724-4832-9F43-FA5094955675}">
      <dgm:prSet/>
      <dgm:spPr/>
      <dgm:t>
        <a:bodyPr/>
        <a:lstStyle/>
        <a:p>
          <a:endParaRPr lang="ru-RU"/>
        </a:p>
      </dgm:t>
    </dgm:pt>
    <dgm:pt modelId="{4FB38ECF-4F61-4C8A-B9F8-BE9206C8E2F4}" type="sibTrans" cxnId="{CE4732D3-E724-4832-9F43-FA5094955675}">
      <dgm:prSet/>
      <dgm:spPr/>
      <dgm:t>
        <a:bodyPr/>
        <a:lstStyle/>
        <a:p>
          <a:endParaRPr lang="ru-RU"/>
        </a:p>
      </dgm:t>
    </dgm:pt>
    <dgm:pt modelId="{783EE50D-326D-43FB-BBF0-5F9F4CB71DFD}" type="pres">
      <dgm:prSet presAssocID="{4C3B28DF-8FE1-4DB4-8D94-A833DEA6E9F2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0874B0-EA98-48FB-9202-609BD0F0E442}" type="pres">
      <dgm:prSet presAssocID="{C039962D-ACB0-4856-B113-C88CD1841C8E}" presName="upArrow" presStyleLbl="node1" presStyleIdx="0" presStyleCnt="2" custScaleX="91332" custScaleY="88079" custLinFactNeighborX="2202" custLinFactNeighborY="-4050"/>
      <dgm:spPr>
        <a:prstGeom prst="upArrow">
          <a:avLst/>
        </a:prstGeom>
      </dgm:spPr>
      <dgm:t>
        <a:bodyPr/>
        <a:lstStyle/>
        <a:p>
          <a:endParaRPr lang="ru-RU"/>
        </a:p>
      </dgm:t>
    </dgm:pt>
    <dgm:pt modelId="{83DD5361-3DD5-4638-BF43-38876972DFE7}" type="pres">
      <dgm:prSet presAssocID="{C039962D-ACB0-4856-B113-C88CD1841C8E}" presName="upArrowText" presStyleLbl="revTx" presStyleIdx="0" presStyleCnt="2" custScaleX="124547" custLinFactNeighborX="15388" custLinFactNeighborY="252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38AE1F-DF31-44C6-8699-CD6BB570014F}" type="pres">
      <dgm:prSet presAssocID="{B82934E3-BB9A-408B-948D-CC5173DE8355}" presName="downArrow" presStyleLbl="node1" presStyleIdx="1" presStyleCnt="2" custAng="0" custScaleX="90158" custScaleY="89372" custLinFactNeighborX="-28370" custLinFactNeighborY="-10140"/>
      <dgm:spPr>
        <a:prstGeom prst="downArrow">
          <a:avLst/>
        </a:prstGeom>
      </dgm:spPr>
      <dgm:t>
        <a:bodyPr/>
        <a:lstStyle/>
        <a:p>
          <a:endParaRPr lang="ru-RU"/>
        </a:p>
      </dgm:t>
    </dgm:pt>
    <dgm:pt modelId="{98917563-164A-4528-BF86-645AFE3FE7E1}" type="pres">
      <dgm:prSet presAssocID="{B82934E3-BB9A-408B-948D-CC5173DE8355}" presName="downArrowText" presStyleLbl="revTx" presStyleIdx="1" presStyleCnt="2" custScaleX="121265" custLinFactNeighborX="-674" custLinFactNeighborY="-1003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82C269-E58B-4AD7-9DB2-FF4227AF8000}" type="presOf" srcId="{4C3B28DF-8FE1-4DB4-8D94-A833DEA6E9F2}" destId="{783EE50D-326D-43FB-BBF0-5F9F4CB71DFD}" srcOrd="0" destOrd="0" presId="urn:microsoft.com/office/officeart/2005/8/layout/arrow4"/>
    <dgm:cxn modelId="{2BF74F5D-F77E-4FDE-9B9D-A73B237C9D19}" srcId="{4C3B28DF-8FE1-4DB4-8D94-A833DEA6E9F2}" destId="{C039962D-ACB0-4856-B113-C88CD1841C8E}" srcOrd="0" destOrd="0" parTransId="{A012B7D3-7DF5-4CD1-9C92-AB315468CDEB}" sibTransId="{C794DF69-3A60-4050-AB02-FA4D63604B91}"/>
    <dgm:cxn modelId="{12F542FB-1390-4991-9F6A-CA5A423540AD}" type="presOf" srcId="{B82934E3-BB9A-408B-948D-CC5173DE8355}" destId="{98917563-164A-4528-BF86-645AFE3FE7E1}" srcOrd="0" destOrd="0" presId="urn:microsoft.com/office/officeart/2005/8/layout/arrow4"/>
    <dgm:cxn modelId="{1EC02649-DEC6-429B-B9E9-33F59FF46CD0}" type="presOf" srcId="{C039962D-ACB0-4856-B113-C88CD1841C8E}" destId="{83DD5361-3DD5-4638-BF43-38876972DFE7}" srcOrd="0" destOrd="0" presId="urn:microsoft.com/office/officeart/2005/8/layout/arrow4"/>
    <dgm:cxn modelId="{CE4732D3-E724-4832-9F43-FA5094955675}" srcId="{4C3B28DF-8FE1-4DB4-8D94-A833DEA6E9F2}" destId="{B82934E3-BB9A-408B-948D-CC5173DE8355}" srcOrd="1" destOrd="0" parTransId="{925732B7-066A-41E7-8901-6F69EF05091E}" sibTransId="{4FB38ECF-4F61-4C8A-B9F8-BE9206C8E2F4}"/>
    <dgm:cxn modelId="{F63C16E7-78F8-449D-A4CB-911DE341A1F8}" type="presParOf" srcId="{783EE50D-326D-43FB-BBF0-5F9F4CB71DFD}" destId="{A60874B0-EA98-48FB-9202-609BD0F0E442}" srcOrd="0" destOrd="0" presId="urn:microsoft.com/office/officeart/2005/8/layout/arrow4"/>
    <dgm:cxn modelId="{955E1705-A081-4112-A090-E58E65A6B5FF}" type="presParOf" srcId="{783EE50D-326D-43FB-BBF0-5F9F4CB71DFD}" destId="{83DD5361-3DD5-4638-BF43-38876972DFE7}" srcOrd="1" destOrd="0" presId="urn:microsoft.com/office/officeart/2005/8/layout/arrow4"/>
    <dgm:cxn modelId="{D5DA8769-40B9-4DB9-AD11-C47321BB01EE}" type="presParOf" srcId="{783EE50D-326D-43FB-BBF0-5F9F4CB71DFD}" destId="{8038AE1F-DF31-44C6-8699-CD6BB570014F}" srcOrd="2" destOrd="0" presId="urn:microsoft.com/office/officeart/2005/8/layout/arrow4"/>
    <dgm:cxn modelId="{68A497D9-D56B-4C7B-8041-D9E70F8AA76E}" type="presParOf" srcId="{783EE50D-326D-43FB-BBF0-5F9F4CB71DFD}" destId="{98917563-164A-4528-BF86-645AFE3FE7E1}" srcOrd="3" destOrd="0" presId="urn:microsoft.com/office/officeart/2005/8/layout/arrow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122BAD-B1A2-402B-83BD-365E3F60FE60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C3D5C18-BE42-404C-8CB7-C577A8F42294}">
      <dgm:prSet phldrT="[Текст]"/>
      <dgm:spPr/>
      <dgm:t>
        <a:bodyPr/>
        <a:lstStyle/>
        <a:p>
          <a:r>
            <a:rPr lang="ru-RU" dirty="0" smtClean="0"/>
            <a:t>Формы «противодействия» эксперту</a:t>
          </a:r>
          <a:endParaRPr lang="ru-RU" dirty="0"/>
        </a:p>
      </dgm:t>
    </dgm:pt>
    <dgm:pt modelId="{6C09F56C-EDC5-4B98-82B4-3437E0B643F5}" type="parTrans" cxnId="{8E6DE014-477F-464A-9DB9-00EFC0951503}">
      <dgm:prSet/>
      <dgm:spPr/>
      <dgm:t>
        <a:bodyPr/>
        <a:lstStyle/>
        <a:p>
          <a:endParaRPr lang="ru-RU"/>
        </a:p>
      </dgm:t>
    </dgm:pt>
    <dgm:pt modelId="{51CBDA4C-6A8E-49CF-97C5-9AA8F7ED0351}" type="sibTrans" cxnId="{8E6DE014-477F-464A-9DB9-00EFC0951503}">
      <dgm:prSet/>
      <dgm:spPr/>
      <dgm:t>
        <a:bodyPr/>
        <a:lstStyle/>
        <a:p>
          <a:endParaRPr lang="ru-RU"/>
        </a:p>
      </dgm:t>
    </dgm:pt>
    <dgm:pt modelId="{48315EFE-5951-4280-8130-6B53A7210A46}">
      <dgm:prSet phldrT="[Текст]"/>
      <dgm:spPr/>
      <dgm:t>
        <a:bodyPr/>
        <a:lstStyle/>
        <a:p>
          <a:r>
            <a:rPr lang="ru-RU" b="1" dirty="0" smtClean="0"/>
            <a:t>Рецензирование заключения эксперта</a:t>
          </a:r>
          <a:endParaRPr lang="ru-RU" dirty="0"/>
        </a:p>
      </dgm:t>
    </dgm:pt>
    <dgm:pt modelId="{25685C92-7F7F-479F-A3A9-93759443F760}" type="parTrans" cxnId="{BF06EC1C-4201-46F2-A3BE-3D6710B332FE}">
      <dgm:prSet/>
      <dgm:spPr/>
      <dgm:t>
        <a:bodyPr/>
        <a:lstStyle/>
        <a:p>
          <a:endParaRPr lang="ru-RU"/>
        </a:p>
      </dgm:t>
    </dgm:pt>
    <dgm:pt modelId="{7C8ACBEA-972D-4928-A749-3CCACD3373D9}" type="sibTrans" cxnId="{BF06EC1C-4201-46F2-A3BE-3D6710B332FE}">
      <dgm:prSet/>
      <dgm:spPr/>
      <dgm:t>
        <a:bodyPr/>
        <a:lstStyle/>
        <a:p>
          <a:endParaRPr lang="ru-RU"/>
        </a:p>
      </dgm:t>
    </dgm:pt>
    <dgm:pt modelId="{71AA0C93-9A32-4E35-9291-60237CFACE62}">
      <dgm:prSet phldrT="[Текст]"/>
      <dgm:spPr/>
      <dgm:t>
        <a:bodyPr/>
        <a:lstStyle/>
        <a:p>
          <a:r>
            <a:rPr lang="ru-RU" b="1" dirty="0" smtClean="0"/>
            <a:t>Вступление в дело оценщика в качестве заинтересованного лица</a:t>
          </a:r>
          <a:endParaRPr lang="ru-RU" dirty="0"/>
        </a:p>
      </dgm:t>
    </dgm:pt>
    <dgm:pt modelId="{94D232AC-76C5-4AD4-A6B5-B2FA2120FB0B}" type="parTrans" cxnId="{D04E481F-6594-4E38-AB13-AF6B9687CCE5}">
      <dgm:prSet/>
      <dgm:spPr/>
      <dgm:t>
        <a:bodyPr/>
        <a:lstStyle/>
        <a:p>
          <a:endParaRPr lang="ru-RU"/>
        </a:p>
      </dgm:t>
    </dgm:pt>
    <dgm:pt modelId="{83E0EB19-4CD7-4761-B6C1-563147C86890}" type="sibTrans" cxnId="{D04E481F-6594-4E38-AB13-AF6B9687CCE5}">
      <dgm:prSet/>
      <dgm:spPr/>
      <dgm:t>
        <a:bodyPr/>
        <a:lstStyle/>
        <a:p>
          <a:endParaRPr lang="ru-RU"/>
        </a:p>
      </dgm:t>
    </dgm:pt>
    <dgm:pt modelId="{A32F6188-343C-441E-B271-C9B462B502F5}" type="pres">
      <dgm:prSet presAssocID="{23122BAD-B1A2-402B-83BD-365E3F60FE60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BEC1D5C-FA00-4DC8-835F-00644B7B1032}" type="pres">
      <dgm:prSet presAssocID="{EC3D5C18-BE42-404C-8CB7-C577A8F42294}" presName="hierRoot1" presStyleCnt="0">
        <dgm:presLayoutVars>
          <dgm:hierBranch val="init"/>
        </dgm:presLayoutVars>
      </dgm:prSet>
      <dgm:spPr/>
    </dgm:pt>
    <dgm:pt modelId="{E79C814A-EAF8-4971-854D-F5A00F81D02D}" type="pres">
      <dgm:prSet presAssocID="{EC3D5C18-BE42-404C-8CB7-C577A8F42294}" presName="rootComposite1" presStyleCnt="0"/>
      <dgm:spPr/>
    </dgm:pt>
    <dgm:pt modelId="{48CE1F94-0102-419C-B124-E05182C8F3DC}" type="pres">
      <dgm:prSet presAssocID="{EC3D5C18-BE42-404C-8CB7-C577A8F42294}" presName="rootText1" presStyleLbl="alignAcc1" presStyleIdx="0" presStyleCnt="0">
        <dgm:presLayoutVars>
          <dgm:chPref val="3"/>
        </dgm:presLayoutVars>
      </dgm:prSet>
      <dgm:spPr/>
    </dgm:pt>
    <dgm:pt modelId="{A0FA4FBC-CAB1-4858-8E74-57EC197137DB}" type="pres">
      <dgm:prSet presAssocID="{EC3D5C18-BE42-404C-8CB7-C577A8F42294}" presName="topArc1" presStyleLbl="parChTrans1D1" presStyleIdx="0" presStyleCnt="6"/>
      <dgm:spPr/>
    </dgm:pt>
    <dgm:pt modelId="{8922391C-EAF3-4761-8BD3-3526E412B9C2}" type="pres">
      <dgm:prSet presAssocID="{EC3D5C18-BE42-404C-8CB7-C577A8F42294}" presName="bottomArc1" presStyleLbl="parChTrans1D1" presStyleIdx="1" presStyleCnt="6"/>
      <dgm:spPr/>
    </dgm:pt>
    <dgm:pt modelId="{D3996938-9939-4D70-BBDF-37612DE2FB1A}" type="pres">
      <dgm:prSet presAssocID="{EC3D5C18-BE42-404C-8CB7-C577A8F42294}" presName="topConnNode1" presStyleLbl="node1" presStyleIdx="0" presStyleCnt="0"/>
      <dgm:spPr/>
    </dgm:pt>
    <dgm:pt modelId="{14C49045-92FD-4B8C-B016-009602F387D7}" type="pres">
      <dgm:prSet presAssocID="{EC3D5C18-BE42-404C-8CB7-C577A8F42294}" presName="hierChild2" presStyleCnt="0"/>
      <dgm:spPr/>
    </dgm:pt>
    <dgm:pt modelId="{151BB263-6103-497E-B5BD-AB8093B9ABC7}" type="pres">
      <dgm:prSet presAssocID="{25685C92-7F7F-479F-A3A9-93759443F760}" presName="Name28" presStyleLbl="parChTrans1D2" presStyleIdx="0" presStyleCnt="2"/>
      <dgm:spPr/>
    </dgm:pt>
    <dgm:pt modelId="{2B273F5E-70C5-4005-983F-1A9CA19CF48A}" type="pres">
      <dgm:prSet presAssocID="{48315EFE-5951-4280-8130-6B53A7210A46}" presName="hierRoot2" presStyleCnt="0">
        <dgm:presLayoutVars>
          <dgm:hierBranch val="init"/>
        </dgm:presLayoutVars>
      </dgm:prSet>
      <dgm:spPr/>
    </dgm:pt>
    <dgm:pt modelId="{D76529D7-162E-4CC4-AC13-8230662EA276}" type="pres">
      <dgm:prSet presAssocID="{48315EFE-5951-4280-8130-6B53A7210A46}" presName="rootComposite2" presStyleCnt="0"/>
      <dgm:spPr/>
    </dgm:pt>
    <dgm:pt modelId="{A38700D1-E0D8-4A98-A743-4C86A682D051}" type="pres">
      <dgm:prSet presAssocID="{48315EFE-5951-4280-8130-6B53A7210A46}" presName="rootText2" presStyleLbl="alignAcc1" presStyleIdx="0" presStyleCnt="0">
        <dgm:presLayoutVars>
          <dgm:chPref val="3"/>
        </dgm:presLayoutVars>
      </dgm:prSet>
      <dgm:spPr/>
    </dgm:pt>
    <dgm:pt modelId="{CA1572CA-924B-437E-9356-4C8F32DC5BE0}" type="pres">
      <dgm:prSet presAssocID="{48315EFE-5951-4280-8130-6B53A7210A46}" presName="topArc2" presStyleLbl="parChTrans1D1" presStyleIdx="2" presStyleCnt="6"/>
      <dgm:spPr/>
    </dgm:pt>
    <dgm:pt modelId="{269D35B9-C0C2-4392-A4FF-4C6B9E01A13C}" type="pres">
      <dgm:prSet presAssocID="{48315EFE-5951-4280-8130-6B53A7210A46}" presName="bottomArc2" presStyleLbl="parChTrans1D1" presStyleIdx="3" presStyleCnt="6"/>
      <dgm:spPr/>
    </dgm:pt>
    <dgm:pt modelId="{714074D5-39A5-4176-A3D8-179E040BFB6B}" type="pres">
      <dgm:prSet presAssocID="{48315EFE-5951-4280-8130-6B53A7210A46}" presName="topConnNode2" presStyleLbl="node2" presStyleIdx="0" presStyleCnt="0"/>
      <dgm:spPr/>
    </dgm:pt>
    <dgm:pt modelId="{9C0C1D75-5981-4375-8ACE-03005C2CC899}" type="pres">
      <dgm:prSet presAssocID="{48315EFE-5951-4280-8130-6B53A7210A46}" presName="hierChild4" presStyleCnt="0"/>
      <dgm:spPr/>
    </dgm:pt>
    <dgm:pt modelId="{328321D8-AAEA-4D3B-8C8A-5234963D15DA}" type="pres">
      <dgm:prSet presAssocID="{48315EFE-5951-4280-8130-6B53A7210A46}" presName="hierChild5" presStyleCnt="0"/>
      <dgm:spPr/>
    </dgm:pt>
    <dgm:pt modelId="{AD42C542-373E-4161-B0B2-8D46AFA47A40}" type="pres">
      <dgm:prSet presAssocID="{94D232AC-76C5-4AD4-A6B5-B2FA2120FB0B}" presName="Name28" presStyleLbl="parChTrans1D2" presStyleIdx="1" presStyleCnt="2"/>
      <dgm:spPr/>
    </dgm:pt>
    <dgm:pt modelId="{392D4E9E-8949-4058-9471-D872E6B92234}" type="pres">
      <dgm:prSet presAssocID="{71AA0C93-9A32-4E35-9291-60237CFACE62}" presName="hierRoot2" presStyleCnt="0">
        <dgm:presLayoutVars>
          <dgm:hierBranch val="init"/>
        </dgm:presLayoutVars>
      </dgm:prSet>
      <dgm:spPr/>
    </dgm:pt>
    <dgm:pt modelId="{FFB68452-13B3-494C-88AD-30864EF8F2B3}" type="pres">
      <dgm:prSet presAssocID="{71AA0C93-9A32-4E35-9291-60237CFACE62}" presName="rootComposite2" presStyleCnt="0"/>
      <dgm:spPr/>
    </dgm:pt>
    <dgm:pt modelId="{EDD79B99-471C-4A18-8F8C-51E5B177E5AE}" type="pres">
      <dgm:prSet presAssocID="{71AA0C93-9A32-4E35-9291-60237CFACE62}" presName="rootText2" presStyleLbl="alignAcc1" presStyleIdx="0" presStyleCnt="0">
        <dgm:presLayoutVars>
          <dgm:chPref val="3"/>
        </dgm:presLayoutVars>
      </dgm:prSet>
      <dgm:spPr/>
    </dgm:pt>
    <dgm:pt modelId="{E1554EEA-972D-4B16-941D-866409ACA6F5}" type="pres">
      <dgm:prSet presAssocID="{71AA0C93-9A32-4E35-9291-60237CFACE62}" presName="topArc2" presStyleLbl="parChTrans1D1" presStyleIdx="4" presStyleCnt="6"/>
      <dgm:spPr/>
    </dgm:pt>
    <dgm:pt modelId="{100C1EC9-411D-44FB-90B0-DFA2EE9EE5A6}" type="pres">
      <dgm:prSet presAssocID="{71AA0C93-9A32-4E35-9291-60237CFACE62}" presName="bottomArc2" presStyleLbl="parChTrans1D1" presStyleIdx="5" presStyleCnt="6"/>
      <dgm:spPr/>
    </dgm:pt>
    <dgm:pt modelId="{F279A2CC-3848-4941-BC89-CF6359F02713}" type="pres">
      <dgm:prSet presAssocID="{71AA0C93-9A32-4E35-9291-60237CFACE62}" presName="topConnNode2" presStyleLbl="node2" presStyleIdx="0" presStyleCnt="0"/>
      <dgm:spPr/>
    </dgm:pt>
    <dgm:pt modelId="{75309EF5-ADD1-4223-BE07-B6D0452AD9C6}" type="pres">
      <dgm:prSet presAssocID="{71AA0C93-9A32-4E35-9291-60237CFACE62}" presName="hierChild4" presStyleCnt="0"/>
      <dgm:spPr/>
    </dgm:pt>
    <dgm:pt modelId="{18691A53-27EC-449F-BB51-38128C79B1E0}" type="pres">
      <dgm:prSet presAssocID="{71AA0C93-9A32-4E35-9291-60237CFACE62}" presName="hierChild5" presStyleCnt="0"/>
      <dgm:spPr/>
    </dgm:pt>
    <dgm:pt modelId="{E6BB6B61-26D9-4211-89E6-5D30121141C9}" type="pres">
      <dgm:prSet presAssocID="{EC3D5C18-BE42-404C-8CB7-C577A8F42294}" presName="hierChild3" presStyleCnt="0"/>
      <dgm:spPr/>
    </dgm:pt>
  </dgm:ptLst>
  <dgm:cxnLst>
    <dgm:cxn modelId="{A75F4135-6DCF-4FFE-BD7E-82B53E8B2E2B}" type="presOf" srcId="{23122BAD-B1A2-402B-83BD-365E3F60FE60}" destId="{A32F6188-343C-441E-B271-C9B462B502F5}" srcOrd="0" destOrd="0" presId="urn:microsoft.com/office/officeart/2008/layout/HalfCircleOrganizationChart"/>
    <dgm:cxn modelId="{D04E481F-6594-4E38-AB13-AF6B9687CCE5}" srcId="{EC3D5C18-BE42-404C-8CB7-C577A8F42294}" destId="{71AA0C93-9A32-4E35-9291-60237CFACE62}" srcOrd="1" destOrd="0" parTransId="{94D232AC-76C5-4AD4-A6B5-B2FA2120FB0B}" sibTransId="{83E0EB19-4CD7-4761-B6C1-563147C86890}"/>
    <dgm:cxn modelId="{62A11ADC-8176-460C-9B41-E4E90CCC8BCB}" type="presOf" srcId="{48315EFE-5951-4280-8130-6B53A7210A46}" destId="{A38700D1-E0D8-4A98-A743-4C86A682D051}" srcOrd="0" destOrd="0" presId="urn:microsoft.com/office/officeart/2008/layout/HalfCircleOrganizationChart"/>
    <dgm:cxn modelId="{9638DE13-DCE3-488F-B110-E59AB96E2EA0}" type="presOf" srcId="{94D232AC-76C5-4AD4-A6B5-B2FA2120FB0B}" destId="{AD42C542-373E-4161-B0B2-8D46AFA47A40}" srcOrd="0" destOrd="0" presId="urn:microsoft.com/office/officeart/2008/layout/HalfCircleOrganizationChart"/>
    <dgm:cxn modelId="{BF06EC1C-4201-46F2-A3BE-3D6710B332FE}" srcId="{EC3D5C18-BE42-404C-8CB7-C577A8F42294}" destId="{48315EFE-5951-4280-8130-6B53A7210A46}" srcOrd="0" destOrd="0" parTransId="{25685C92-7F7F-479F-A3A9-93759443F760}" sibTransId="{7C8ACBEA-972D-4928-A749-3CCACD3373D9}"/>
    <dgm:cxn modelId="{6B3E57BC-1B3A-49FC-8BCF-E9A1A5A4E180}" type="presOf" srcId="{48315EFE-5951-4280-8130-6B53A7210A46}" destId="{714074D5-39A5-4176-A3D8-179E040BFB6B}" srcOrd="1" destOrd="0" presId="urn:microsoft.com/office/officeart/2008/layout/HalfCircleOrganizationChart"/>
    <dgm:cxn modelId="{8E6DE014-477F-464A-9DB9-00EFC0951503}" srcId="{23122BAD-B1A2-402B-83BD-365E3F60FE60}" destId="{EC3D5C18-BE42-404C-8CB7-C577A8F42294}" srcOrd="0" destOrd="0" parTransId="{6C09F56C-EDC5-4B98-82B4-3437E0B643F5}" sibTransId="{51CBDA4C-6A8E-49CF-97C5-9AA8F7ED0351}"/>
    <dgm:cxn modelId="{E73847A8-11D3-4A47-BCAA-FE4FA77835FD}" type="presOf" srcId="{EC3D5C18-BE42-404C-8CB7-C577A8F42294}" destId="{48CE1F94-0102-419C-B124-E05182C8F3DC}" srcOrd="0" destOrd="0" presId="urn:microsoft.com/office/officeart/2008/layout/HalfCircleOrganizationChart"/>
    <dgm:cxn modelId="{40491056-5279-4720-80C0-4F12AB931DCC}" type="presOf" srcId="{71AA0C93-9A32-4E35-9291-60237CFACE62}" destId="{EDD79B99-471C-4A18-8F8C-51E5B177E5AE}" srcOrd="0" destOrd="0" presId="urn:microsoft.com/office/officeart/2008/layout/HalfCircleOrganizationChart"/>
    <dgm:cxn modelId="{170C1D72-D860-42D8-9BBC-3877B0D4D83D}" type="presOf" srcId="{EC3D5C18-BE42-404C-8CB7-C577A8F42294}" destId="{D3996938-9939-4D70-BBDF-37612DE2FB1A}" srcOrd="1" destOrd="0" presId="urn:microsoft.com/office/officeart/2008/layout/HalfCircleOrganizationChart"/>
    <dgm:cxn modelId="{CB0E4D53-D393-4E04-ACC8-34877F54EA8C}" type="presOf" srcId="{25685C92-7F7F-479F-A3A9-93759443F760}" destId="{151BB263-6103-497E-B5BD-AB8093B9ABC7}" srcOrd="0" destOrd="0" presId="urn:microsoft.com/office/officeart/2008/layout/HalfCircleOrganizationChart"/>
    <dgm:cxn modelId="{8E038D95-0DEB-4960-89CD-202A71A73875}" type="presOf" srcId="{71AA0C93-9A32-4E35-9291-60237CFACE62}" destId="{F279A2CC-3848-4941-BC89-CF6359F02713}" srcOrd="1" destOrd="0" presId="urn:microsoft.com/office/officeart/2008/layout/HalfCircleOrganizationChart"/>
    <dgm:cxn modelId="{BDF07353-EB8F-4A09-B3AB-C0E8CEB451D1}" type="presParOf" srcId="{A32F6188-343C-441E-B271-C9B462B502F5}" destId="{FBEC1D5C-FA00-4DC8-835F-00644B7B1032}" srcOrd="0" destOrd="0" presId="urn:microsoft.com/office/officeart/2008/layout/HalfCircleOrganizationChart"/>
    <dgm:cxn modelId="{40F4A900-876F-4517-B330-412E447D9364}" type="presParOf" srcId="{FBEC1D5C-FA00-4DC8-835F-00644B7B1032}" destId="{E79C814A-EAF8-4971-854D-F5A00F81D02D}" srcOrd="0" destOrd="0" presId="urn:microsoft.com/office/officeart/2008/layout/HalfCircleOrganizationChart"/>
    <dgm:cxn modelId="{E07C09D0-BB68-4EDD-AC6D-A4D25E7F95CE}" type="presParOf" srcId="{E79C814A-EAF8-4971-854D-F5A00F81D02D}" destId="{48CE1F94-0102-419C-B124-E05182C8F3DC}" srcOrd="0" destOrd="0" presId="urn:microsoft.com/office/officeart/2008/layout/HalfCircleOrganizationChart"/>
    <dgm:cxn modelId="{1D2DB2C7-14A9-4CC9-900B-74F256102509}" type="presParOf" srcId="{E79C814A-EAF8-4971-854D-F5A00F81D02D}" destId="{A0FA4FBC-CAB1-4858-8E74-57EC197137DB}" srcOrd="1" destOrd="0" presId="urn:microsoft.com/office/officeart/2008/layout/HalfCircleOrganizationChart"/>
    <dgm:cxn modelId="{3E544AD7-2429-4C9B-A63A-86C198B7F997}" type="presParOf" srcId="{E79C814A-EAF8-4971-854D-F5A00F81D02D}" destId="{8922391C-EAF3-4761-8BD3-3526E412B9C2}" srcOrd="2" destOrd="0" presId="urn:microsoft.com/office/officeart/2008/layout/HalfCircleOrganizationChart"/>
    <dgm:cxn modelId="{C50FDEFE-188B-48E1-B06B-14AC696B1906}" type="presParOf" srcId="{E79C814A-EAF8-4971-854D-F5A00F81D02D}" destId="{D3996938-9939-4D70-BBDF-37612DE2FB1A}" srcOrd="3" destOrd="0" presId="urn:microsoft.com/office/officeart/2008/layout/HalfCircleOrganizationChart"/>
    <dgm:cxn modelId="{FC0CCC2C-6493-4FC2-9DD3-A8CE7FAAEAB6}" type="presParOf" srcId="{FBEC1D5C-FA00-4DC8-835F-00644B7B1032}" destId="{14C49045-92FD-4B8C-B016-009602F387D7}" srcOrd="1" destOrd="0" presId="urn:microsoft.com/office/officeart/2008/layout/HalfCircleOrganizationChart"/>
    <dgm:cxn modelId="{665FD771-D4D6-42EF-BAAD-3815046B3A85}" type="presParOf" srcId="{14C49045-92FD-4B8C-B016-009602F387D7}" destId="{151BB263-6103-497E-B5BD-AB8093B9ABC7}" srcOrd="0" destOrd="0" presId="urn:microsoft.com/office/officeart/2008/layout/HalfCircleOrganizationChart"/>
    <dgm:cxn modelId="{0D564879-843B-4BFE-B42E-39412613619E}" type="presParOf" srcId="{14C49045-92FD-4B8C-B016-009602F387D7}" destId="{2B273F5E-70C5-4005-983F-1A9CA19CF48A}" srcOrd="1" destOrd="0" presId="urn:microsoft.com/office/officeart/2008/layout/HalfCircleOrganizationChart"/>
    <dgm:cxn modelId="{63981A9B-69B3-411C-B3C8-0418DC20E819}" type="presParOf" srcId="{2B273F5E-70C5-4005-983F-1A9CA19CF48A}" destId="{D76529D7-162E-4CC4-AC13-8230662EA276}" srcOrd="0" destOrd="0" presId="urn:microsoft.com/office/officeart/2008/layout/HalfCircleOrganizationChart"/>
    <dgm:cxn modelId="{22533559-D703-40DF-90CC-BB044FF4D51C}" type="presParOf" srcId="{D76529D7-162E-4CC4-AC13-8230662EA276}" destId="{A38700D1-E0D8-4A98-A743-4C86A682D051}" srcOrd="0" destOrd="0" presId="urn:microsoft.com/office/officeart/2008/layout/HalfCircleOrganizationChart"/>
    <dgm:cxn modelId="{68015971-7269-462E-919F-B9FDECEFEAEF}" type="presParOf" srcId="{D76529D7-162E-4CC4-AC13-8230662EA276}" destId="{CA1572CA-924B-437E-9356-4C8F32DC5BE0}" srcOrd="1" destOrd="0" presId="urn:microsoft.com/office/officeart/2008/layout/HalfCircleOrganizationChart"/>
    <dgm:cxn modelId="{5EF09262-2F04-40AF-ABDE-9A1437641200}" type="presParOf" srcId="{D76529D7-162E-4CC4-AC13-8230662EA276}" destId="{269D35B9-C0C2-4392-A4FF-4C6B9E01A13C}" srcOrd="2" destOrd="0" presId="urn:microsoft.com/office/officeart/2008/layout/HalfCircleOrganizationChart"/>
    <dgm:cxn modelId="{841AB0F9-B951-4FAA-990D-A2C2B9638C9C}" type="presParOf" srcId="{D76529D7-162E-4CC4-AC13-8230662EA276}" destId="{714074D5-39A5-4176-A3D8-179E040BFB6B}" srcOrd="3" destOrd="0" presId="urn:microsoft.com/office/officeart/2008/layout/HalfCircleOrganizationChart"/>
    <dgm:cxn modelId="{2E4B27D7-FD72-4014-B0BF-8A3E0D1CADA6}" type="presParOf" srcId="{2B273F5E-70C5-4005-983F-1A9CA19CF48A}" destId="{9C0C1D75-5981-4375-8ACE-03005C2CC899}" srcOrd="1" destOrd="0" presId="urn:microsoft.com/office/officeart/2008/layout/HalfCircleOrganizationChart"/>
    <dgm:cxn modelId="{04BB02B7-1998-4CDC-A387-016CCAA121E9}" type="presParOf" srcId="{2B273F5E-70C5-4005-983F-1A9CA19CF48A}" destId="{328321D8-AAEA-4D3B-8C8A-5234963D15DA}" srcOrd="2" destOrd="0" presId="urn:microsoft.com/office/officeart/2008/layout/HalfCircleOrganizationChart"/>
    <dgm:cxn modelId="{8CEF3399-AA31-468F-9644-A207B5E88A18}" type="presParOf" srcId="{14C49045-92FD-4B8C-B016-009602F387D7}" destId="{AD42C542-373E-4161-B0B2-8D46AFA47A40}" srcOrd="2" destOrd="0" presId="urn:microsoft.com/office/officeart/2008/layout/HalfCircleOrganizationChart"/>
    <dgm:cxn modelId="{5A889563-C5FC-4FFA-8193-7681A3659DFC}" type="presParOf" srcId="{14C49045-92FD-4B8C-B016-009602F387D7}" destId="{392D4E9E-8949-4058-9471-D872E6B92234}" srcOrd="3" destOrd="0" presId="urn:microsoft.com/office/officeart/2008/layout/HalfCircleOrganizationChart"/>
    <dgm:cxn modelId="{002CA207-CEAA-4316-8D5F-E79198714152}" type="presParOf" srcId="{392D4E9E-8949-4058-9471-D872E6B92234}" destId="{FFB68452-13B3-494C-88AD-30864EF8F2B3}" srcOrd="0" destOrd="0" presId="urn:microsoft.com/office/officeart/2008/layout/HalfCircleOrganizationChart"/>
    <dgm:cxn modelId="{F7ED236E-F16C-4DCA-B28C-ECA9FA88663B}" type="presParOf" srcId="{FFB68452-13B3-494C-88AD-30864EF8F2B3}" destId="{EDD79B99-471C-4A18-8F8C-51E5B177E5AE}" srcOrd="0" destOrd="0" presId="urn:microsoft.com/office/officeart/2008/layout/HalfCircleOrganizationChart"/>
    <dgm:cxn modelId="{E5FE2858-35F8-44BB-9F74-5DA19D36C895}" type="presParOf" srcId="{FFB68452-13B3-494C-88AD-30864EF8F2B3}" destId="{E1554EEA-972D-4B16-941D-866409ACA6F5}" srcOrd="1" destOrd="0" presId="urn:microsoft.com/office/officeart/2008/layout/HalfCircleOrganizationChart"/>
    <dgm:cxn modelId="{22A0636C-2F11-4C73-9D9C-F7E2ECC50A12}" type="presParOf" srcId="{FFB68452-13B3-494C-88AD-30864EF8F2B3}" destId="{100C1EC9-411D-44FB-90B0-DFA2EE9EE5A6}" srcOrd="2" destOrd="0" presId="urn:microsoft.com/office/officeart/2008/layout/HalfCircleOrganizationChart"/>
    <dgm:cxn modelId="{D2137876-4E6C-4DEE-80B1-42D322917B8E}" type="presParOf" srcId="{FFB68452-13B3-494C-88AD-30864EF8F2B3}" destId="{F279A2CC-3848-4941-BC89-CF6359F02713}" srcOrd="3" destOrd="0" presId="urn:microsoft.com/office/officeart/2008/layout/HalfCircleOrganizationChart"/>
    <dgm:cxn modelId="{E03DD731-3EB2-4E34-9146-8230D9A6865F}" type="presParOf" srcId="{392D4E9E-8949-4058-9471-D872E6B92234}" destId="{75309EF5-ADD1-4223-BE07-B6D0452AD9C6}" srcOrd="1" destOrd="0" presId="urn:microsoft.com/office/officeart/2008/layout/HalfCircleOrganizationChart"/>
    <dgm:cxn modelId="{28E3365D-EE01-46B5-983F-1BA8DB58246C}" type="presParOf" srcId="{392D4E9E-8949-4058-9471-D872E6B92234}" destId="{18691A53-27EC-449F-BB51-38128C79B1E0}" srcOrd="2" destOrd="0" presId="urn:microsoft.com/office/officeart/2008/layout/HalfCircleOrganizationChart"/>
    <dgm:cxn modelId="{88E0DC6A-B6AE-443D-8967-A9D92677015D}" type="presParOf" srcId="{FBEC1D5C-FA00-4DC8-835F-00644B7B1032}" destId="{E6BB6B61-26D9-4211-89E6-5D30121141C9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0874B0-EA98-48FB-9202-609BD0F0E442}">
      <dsp:nvSpPr>
        <dsp:cNvPr id="0" name=""/>
        <dsp:cNvSpPr/>
      </dsp:nvSpPr>
      <dsp:spPr>
        <a:xfrm>
          <a:off x="214645" y="32583"/>
          <a:ext cx="2076873" cy="1502175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DD5361-3DD5-4638-BF43-38876972DFE7}">
      <dsp:nvSpPr>
        <dsp:cNvPr id="0" name=""/>
        <dsp:cNvSpPr/>
      </dsp:nvSpPr>
      <dsp:spPr>
        <a:xfrm>
          <a:off x="2557437" y="43080"/>
          <a:ext cx="5967107" cy="17054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0" rIns="120904" bIns="120904" numCol="1" spcCol="1270" anchor="ctr" anchorCtr="0">
          <a:noAutofit/>
        </a:bodyPr>
        <a:lstStyle/>
        <a:p>
          <a:pPr lvl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kern="1200" dirty="0" smtClean="0"/>
            <a:t>В одном случае </a:t>
          </a:r>
          <a:r>
            <a:rPr lang="ru-RU" sz="1700" kern="1200" dirty="0" smtClean="0"/>
            <a:t>судебный эксперт допустил </a:t>
          </a:r>
          <a:r>
            <a:rPr lang="ru-RU" sz="1700" b="1" kern="1200" dirty="0" smtClean="0"/>
            <a:t>серьезные методические и процессуальные нарушения.</a:t>
          </a:r>
        </a:p>
        <a:p>
          <a:pPr lvl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По имеющейся у меня информации, в данном случае, </a:t>
          </a:r>
          <a:r>
            <a:rPr lang="ru-RU" sz="1700" b="1" kern="1200" dirty="0" smtClean="0"/>
            <a:t>была назначена повторная экспертиза</a:t>
          </a:r>
          <a:r>
            <a:rPr lang="ru-RU" sz="1700" kern="1200" dirty="0" smtClean="0"/>
            <a:t>.</a:t>
          </a:r>
          <a:endParaRPr lang="ru-RU" sz="1700" kern="1200" dirty="0"/>
        </a:p>
      </dsp:txBody>
      <dsp:txXfrm>
        <a:off x="2557437" y="43080"/>
        <a:ext cx="5967107" cy="1705486"/>
      </dsp:txXfrm>
    </dsp:sp>
    <dsp:sp modelId="{8038AE1F-DF31-44C6-8699-CD6BB570014F}">
      <dsp:nvSpPr>
        <dsp:cNvPr id="0" name=""/>
        <dsp:cNvSpPr/>
      </dsp:nvSpPr>
      <dsp:spPr>
        <a:xfrm>
          <a:off x="214986" y="1765303"/>
          <a:ext cx="2050176" cy="1524227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917563-164A-4528-BF86-645AFE3FE7E1}">
      <dsp:nvSpPr>
        <dsp:cNvPr id="0" name=""/>
        <dsp:cNvSpPr/>
      </dsp:nvSpPr>
      <dsp:spPr>
        <a:xfrm>
          <a:off x="2548714" y="1676498"/>
          <a:ext cx="5809865" cy="17054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0" rIns="120904" bIns="120904" numCol="1" spcCol="1270" anchor="ctr" anchorCtr="0">
          <a:noAutofit/>
        </a:bodyPr>
        <a:lstStyle/>
        <a:p>
          <a:pPr lvl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kern="1200" dirty="0" smtClean="0"/>
            <a:t>В другом случае судебным экспертом допущено </a:t>
          </a:r>
          <a:r>
            <a:rPr lang="ru-RU" sz="1700" b="1" kern="1200" dirty="0" smtClean="0"/>
            <a:t>грубое процессуальное нарушение.</a:t>
          </a:r>
        </a:p>
        <a:p>
          <a:pPr lvl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Суд в судебном заседании отказался приобщить рецензию </a:t>
          </a:r>
          <a:r>
            <a:rPr lang="ru-RU" sz="1700" kern="1200" dirty="0" smtClean="0"/>
            <a:t>к материалам дела. </a:t>
          </a:r>
          <a:endParaRPr lang="ru-RU" sz="1700" b="1" kern="1200" dirty="0"/>
        </a:p>
      </dsp:txBody>
      <dsp:txXfrm>
        <a:off x="2548714" y="1676498"/>
        <a:ext cx="5809865" cy="17054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42C542-373E-4161-B0B2-8D46AFA47A40}">
      <dsp:nvSpPr>
        <dsp:cNvPr id="0" name=""/>
        <dsp:cNvSpPr/>
      </dsp:nvSpPr>
      <dsp:spPr>
        <a:xfrm>
          <a:off x="3795712" y="1250552"/>
          <a:ext cx="1510941" cy="5244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2229"/>
              </a:lnTo>
              <a:lnTo>
                <a:pt x="1510941" y="262229"/>
              </a:lnTo>
              <a:lnTo>
                <a:pt x="1510941" y="52445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1BB263-6103-497E-B5BD-AB8093B9ABC7}">
      <dsp:nvSpPr>
        <dsp:cNvPr id="0" name=""/>
        <dsp:cNvSpPr/>
      </dsp:nvSpPr>
      <dsp:spPr>
        <a:xfrm>
          <a:off x="2284771" y="1250552"/>
          <a:ext cx="1510941" cy="524458"/>
        </a:xfrm>
        <a:custGeom>
          <a:avLst/>
          <a:gdLst/>
          <a:ahLst/>
          <a:cxnLst/>
          <a:rect l="0" t="0" r="0" b="0"/>
          <a:pathLst>
            <a:path>
              <a:moveTo>
                <a:pt x="1510941" y="0"/>
              </a:moveTo>
              <a:lnTo>
                <a:pt x="1510941" y="262229"/>
              </a:lnTo>
              <a:lnTo>
                <a:pt x="0" y="262229"/>
              </a:lnTo>
              <a:lnTo>
                <a:pt x="0" y="52445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FA4FBC-CAB1-4858-8E74-57EC197137DB}">
      <dsp:nvSpPr>
        <dsp:cNvPr id="0" name=""/>
        <dsp:cNvSpPr/>
      </dsp:nvSpPr>
      <dsp:spPr>
        <a:xfrm>
          <a:off x="3171356" y="1840"/>
          <a:ext cx="1248711" cy="1248711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22391C-EAF3-4761-8BD3-3526E412B9C2}">
      <dsp:nvSpPr>
        <dsp:cNvPr id="0" name=""/>
        <dsp:cNvSpPr/>
      </dsp:nvSpPr>
      <dsp:spPr>
        <a:xfrm>
          <a:off x="3171356" y="1840"/>
          <a:ext cx="1248711" cy="1248711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CE1F94-0102-419C-B124-E05182C8F3DC}">
      <dsp:nvSpPr>
        <dsp:cNvPr id="0" name=""/>
        <dsp:cNvSpPr/>
      </dsp:nvSpPr>
      <dsp:spPr>
        <a:xfrm>
          <a:off x="2547000" y="226608"/>
          <a:ext cx="2497423" cy="799175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Формы «противодействия» эксперту</a:t>
          </a:r>
          <a:endParaRPr lang="ru-RU" sz="1500" kern="1200" dirty="0"/>
        </a:p>
      </dsp:txBody>
      <dsp:txXfrm>
        <a:off x="2547000" y="226608"/>
        <a:ext cx="2497423" cy="799175"/>
      </dsp:txXfrm>
    </dsp:sp>
    <dsp:sp modelId="{CA1572CA-924B-437E-9356-4C8F32DC5BE0}">
      <dsp:nvSpPr>
        <dsp:cNvPr id="0" name=""/>
        <dsp:cNvSpPr/>
      </dsp:nvSpPr>
      <dsp:spPr>
        <a:xfrm>
          <a:off x="1660415" y="1775010"/>
          <a:ext cx="1248711" cy="1248711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9D35B9-C0C2-4392-A4FF-4C6B9E01A13C}">
      <dsp:nvSpPr>
        <dsp:cNvPr id="0" name=""/>
        <dsp:cNvSpPr/>
      </dsp:nvSpPr>
      <dsp:spPr>
        <a:xfrm>
          <a:off x="1660415" y="1775010"/>
          <a:ext cx="1248711" cy="1248711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8700D1-E0D8-4A98-A743-4C86A682D051}">
      <dsp:nvSpPr>
        <dsp:cNvPr id="0" name=""/>
        <dsp:cNvSpPr/>
      </dsp:nvSpPr>
      <dsp:spPr>
        <a:xfrm>
          <a:off x="1036059" y="1999779"/>
          <a:ext cx="2497423" cy="799175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Рецензирование заключения эксперта</a:t>
          </a:r>
          <a:endParaRPr lang="ru-RU" sz="1500" kern="1200" dirty="0"/>
        </a:p>
      </dsp:txBody>
      <dsp:txXfrm>
        <a:off x="1036059" y="1999779"/>
        <a:ext cx="2497423" cy="799175"/>
      </dsp:txXfrm>
    </dsp:sp>
    <dsp:sp modelId="{E1554EEA-972D-4B16-941D-866409ACA6F5}">
      <dsp:nvSpPr>
        <dsp:cNvPr id="0" name=""/>
        <dsp:cNvSpPr/>
      </dsp:nvSpPr>
      <dsp:spPr>
        <a:xfrm>
          <a:off x="4682297" y="1775010"/>
          <a:ext cx="1248711" cy="1248711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0C1EC9-411D-44FB-90B0-DFA2EE9EE5A6}">
      <dsp:nvSpPr>
        <dsp:cNvPr id="0" name=""/>
        <dsp:cNvSpPr/>
      </dsp:nvSpPr>
      <dsp:spPr>
        <a:xfrm>
          <a:off x="4682297" y="1775010"/>
          <a:ext cx="1248711" cy="1248711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D79B99-471C-4A18-8F8C-51E5B177E5AE}">
      <dsp:nvSpPr>
        <dsp:cNvPr id="0" name=""/>
        <dsp:cNvSpPr/>
      </dsp:nvSpPr>
      <dsp:spPr>
        <a:xfrm>
          <a:off x="4057941" y="1999779"/>
          <a:ext cx="2497423" cy="799175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Вступление в дело оценщика в качестве заинтересованного лица</a:t>
          </a:r>
          <a:endParaRPr lang="ru-RU" sz="1500" kern="1200" dirty="0"/>
        </a:p>
      </dsp:txBody>
      <dsp:txXfrm>
        <a:off x="4057941" y="1999779"/>
        <a:ext cx="2497423" cy="7991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231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235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22080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654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6867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6677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645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34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772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425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601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279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903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310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769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75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97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59429" y="1262744"/>
            <a:ext cx="9666513" cy="4430862"/>
          </a:xfrm>
        </p:spPr>
        <p:txBody>
          <a:bodyPr>
            <a:normAutofit/>
          </a:bodyPr>
          <a:lstStyle/>
          <a:p>
            <a:r>
              <a:rPr lang="ru-RU" sz="4000" b="1" dirty="0"/>
              <a:t>Практика назначения и проведения судебных экспертиз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b="1" dirty="0" smtClean="0"/>
              <a:t>в </a:t>
            </a:r>
            <a:r>
              <a:rPr lang="ru-RU" sz="4000" b="1" dirty="0"/>
              <a:t>делах по оспариванию кадастровой стоимости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b="1" dirty="0"/>
              <a:t>в Пермском крае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20685" y="5355771"/>
            <a:ext cx="9144000" cy="462371"/>
          </a:xfrm>
        </p:spPr>
        <p:txBody>
          <a:bodyPr>
            <a:normAutofit fontScale="92500" lnSpcReduction="10000"/>
          </a:bodyPr>
          <a:lstStyle/>
          <a:p>
            <a:r>
              <a:rPr lang="ru-RU" sz="2900" i="1" dirty="0">
                <a:effectLst>
                  <a:outerShdw blurRad="63500" dist="38100" dir="5400000" algn="t">
                    <a:srgbClr val="000000">
                      <a:alpha val="25000"/>
                    </a:srgbClr>
                  </a:outerShdw>
                </a:effectLst>
              </a:rPr>
              <a:t>Эдуард Анатольевич Бобунов</a:t>
            </a:r>
            <a:endParaRPr lang="ru-RU" sz="29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840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1143731"/>
          </a:xfrm>
        </p:spPr>
        <p:txBody>
          <a:bodyPr>
            <a:noAutofit/>
          </a:bodyPr>
          <a:lstStyle/>
          <a:p>
            <a:r>
              <a:rPr lang="ru-RU" sz="2400" b="1" dirty="0"/>
              <a:t>Вступление в дело оценщика в качестве заинтересованного лица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7469"/>
            <a:ext cx="1539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10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2925" y="1767840"/>
            <a:ext cx="8449544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свете ужесточения законодательства об оценочной деятельности вскоре можно ожидать времена, когда в случае признания отчета об оценке не соответствующим законодательству об оценочной </a:t>
            </a:r>
            <a:r>
              <a:rPr lang="ru-RU" dirty="0" smtClean="0"/>
              <a:t>деятельности:</a:t>
            </a:r>
          </a:p>
          <a:p>
            <a:r>
              <a:rPr lang="ru-RU" dirty="0" smtClean="0"/>
              <a:t> 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заказчик </a:t>
            </a:r>
            <a:r>
              <a:rPr lang="ru-RU" dirty="0"/>
              <a:t>может попросить вернуть гонорар за оценку, возместить судебные расходы, убытки, упущенную выгоду и т.д.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СРО </a:t>
            </a:r>
            <a:r>
              <a:rPr lang="ru-RU" dirty="0"/>
              <a:t>может наложить взыскание на оценщика, вплоть до исключения из СРО.</a:t>
            </a:r>
            <a:endParaRPr lang="ru-RU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92925" y="4624685"/>
            <a:ext cx="84495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ЭТО СКОРЕЕ ВСЕГО НАС ЖДЕТ, ЕСЛИ МЫ НЕ БУДЕМ УВАЖАТЬ ДРУГ ДРУГА, И НЕ БУДЕМ ПОНИМАТЬ, ЧТО У НАС ЕСТЬ КОРПОРАТИВНЫЕ ИНТЕРЕСЫ.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56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1143731"/>
          </a:xfrm>
        </p:spPr>
        <p:txBody>
          <a:bodyPr>
            <a:noAutofit/>
          </a:bodyPr>
          <a:lstStyle/>
          <a:p>
            <a:r>
              <a:rPr lang="ru-RU" sz="2400" b="1" dirty="0"/>
              <a:t>Вступление в дело оценщика в качестве заинтересованного лица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7469"/>
            <a:ext cx="1539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11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2925" y="1687830"/>
            <a:ext cx="844954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ст. 47 КАС позволяет оценщику в первой инстанции, если </a:t>
            </a:r>
            <a:r>
              <a:rPr lang="ru-RU" sz="1600" b="1" dirty="0"/>
              <a:t>эксперт жестко и на взгляд оценщика необоснованно «разгромил» его отчет об оценке ходатайствовать в суд о привлечении оценщика заинтересованным лицом.</a:t>
            </a:r>
            <a:r>
              <a:rPr lang="ru-RU" sz="1600" dirty="0"/>
              <a:t> </a:t>
            </a:r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r>
              <a:rPr lang="ru-RU" sz="1600" dirty="0" smtClean="0"/>
              <a:t>Что </a:t>
            </a:r>
            <a:r>
              <a:rPr lang="ru-RU" sz="1600" dirty="0"/>
              <a:t>дает этот статус: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быть </a:t>
            </a:r>
            <a:r>
              <a:rPr lang="ru-RU" sz="1600" dirty="0"/>
              <a:t>полноправным участником судебного </a:t>
            </a:r>
            <a:r>
              <a:rPr lang="ru-RU" sz="1600" dirty="0" smtClean="0"/>
              <a:t>заседания; </a:t>
            </a:r>
            <a:endParaRPr lang="ru-RU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приобщать </a:t>
            </a:r>
            <a:r>
              <a:rPr lang="ru-RU" sz="1600" dirty="0"/>
              <a:t>документы (в том числе рецензии</a:t>
            </a:r>
            <a:r>
              <a:rPr lang="ru-RU" sz="1600" dirty="0" smtClean="0"/>
              <a:t>); </a:t>
            </a:r>
            <a:endParaRPr lang="ru-RU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задавать </a:t>
            </a:r>
            <a:r>
              <a:rPr lang="ru-RU" sz="1600" dirty="0"/>
              <a:t>вопросы </a:t>
            </a:r>
            <a:r>
              <a:rPr lang="ru-RU" sz="1600" dirty="0" smtClean="0"/>
              <a:t>эксперту;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подавать </a:t>
            </a:r>
            <a:r>
              <a:rPr lang="ru-RU" sz="1600" dirty="0"/>
              <a:t>апелляционные и кассационные </a:t>
            </a:r>
            <a:r>
              <a:rPr lang="ru-RU" sz="1600" dirty="0" smtClean="0"/>
              <a:t>жалобы</a:t>
            </a:r>
            <a:r>
              <a:rPr lang="ru-RU" sz="1600" dirty="0"/>
              <a:t>.</a:t>
            </a:r>
            <a:endParaRPr lang="ru-RU" sz="1600" dirty="0" smtClean="0"/>
          </a:p>
          <a:p>
            <a:pPr algn="just"/>
            <a:r>
              <a:rPr lang="ru-RU" sz="1600" dirty="0" smtClean="0"/>
              <a:t> </a:t>
            </a:r>
            <a:endParaRPr lang="ru-RU" sz="1600" dirty="0"/>
          </a:p>
          <a:p>
            <a:pPr algn="just"/>
            <a:r>
              <a:rPr lang="ru-RU" sz="1600" dirty="0"/>
              <a:t>В </a:t>
            </a:r>
            <a:r>
              <a:rPr lang="ru-RU" sz="1600" dirty="0" smtClean="0"/>
              <a:t>общем, </a:t>
            </a:r>
            <a:r>
              <a:rPr lang="ru-RU" sz="1600" dirty="0"/>
              <a:t>защищать свои интересы</a:t>
            </a:r>
            <a:r>
              <a:rPr lang="ru-RU" sz="1600" dirty="0" smtClean="0"/>
              <a:t>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Отмечу, что такая возможность была и есть в арбитражных судах, где предусмотрено, что оценщик привлекается 3 лицом, если рассматривается вопрос о недостоверности отчета об оценке</a:t>
            </a:r>
            <a:r>
              <a:rPr lang="ru-RU" sz="1600" dirty="0" smtClean="0"/>
              <a:t>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 Эта возможность предусмотрена и нашим законом об оценочной деятельности</a:t>
            </a:r>
            <a:r>
              <a:rPr lang="ru-RU" sz="1600" dirty="0" smtClean="0"/>
              <a:t>.</a:t>
            </a:r>
            <a:r>
              <a:rPr lang="ru-RU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25346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1143731"/>
          </a:xfrm>
        </p:spPr>
        <p:txBody>
          <a:bodyPr>
            <a:noAutofit/>
          </a:bodyPr>
          <a:lstStyle/>
          <a:p>
            <a:r>
              <a:rPr lang="ru-RU" sz="2400" b="1" dirty="0"/>
              <a:t>Вступление в дело оценщика в качестве заинтересованного лица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7469"/>
            <a:ext cx="1539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12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2925" y="1687830"/>
            <a:ext cx="84495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Может возникнуть вопрос у суда, </a:t>
            </a:r>
            <a:r>
              <a:rPr lang="ru-RU" sz="2000" b="1" dirty="0"/>
              <a:t>а в чем заинтересованность оценщика</a:t>
            </a:r>
            <a:r>
              <a:rPr lang="ru-RU" sz="2000" dirty="0"/>
              <a:t>?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 smtClean="0"/>
              <a:t>Я </a:t>
            </a:r>
            <a:r>
              <a:rPr lang="ru-RU" sz="2000" dirty="0"/>
              <a:t>вижу 3 аспекта: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это </a:t>
            </a:r>
            <a:r>
              <a:rPr lang="ru-RU" sz="2000" dirty="0"/>
              <a:t>угроза деловой </a:t>
            </a:r>
            <a:r>
              <a:rPr lang="ru-RU" sz="2000" dirty="0" smtClean="0"/>
              <a:t>репутации;</a:t>
            </a: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финансовые </a:t>
            </a:r>
            <a:r>
              <a:rPr lang="ru-RU" sz="2000" dirty="0"/>
              <a:t>претензии от заказчика и иных </a:t>
            </a:r>
            <a:r>
              <a:rPr lang="ru-RU" sz="2000" dirty="0" smtClean="0"/>
              <a:t>лиц;</a:t>
            </a: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дисциплинарная </a:t>
            </a:r>
            <a:r>
              <a:rPr lang="ru-RU" sz="2000" dirty="0"/>
              <a:t>и материальная ответственность со стороны </a:t>
            </a:r>
            <a:r>
              <a:rPr lang="ru-RU" sz="2000" dirty="0" smtClean="0"/>
              <a:t>СРО.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  <a:p>
            <a:r>
              <a:rPr lang="ru-RU" sz="2000" dirty="0" smtClean="0"/>
              <a:t>Возможно </a:t>
            </a:r>
            <a:r>
              <a:rPr lang="ru-RU" sz="2000" dirty="0"/>
              <a:t>этот список неполный.</a:t>
            </a:r>
          </a:p>
        </p:txBody>
      </p:sp>
    </p:spTree>
    <p:extLst>
      <p:ext uri="{BB962C8B-B14F-4D97-AF65-F5344CB8AC3E}">
        <p14:creationId xmlns:p14="http://schemas.microsoft.com/office/powerpoint/2010/main" val="284568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1143731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Резюме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7469"/>
            <a:ext cx="1539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13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2925" y="1167579"/>
            <a:ext cx="84495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b="1" dirty="0"/>
              <a:t>Возобновить практику ценовых оценочных карт по линии СОДПК</a:t>
            </a:r>
            <a:r>
              <a:rPr lang="ru-RU" dirty="0"/>
              <a:t>, ознакомить с ними МУИГД, ГБУ, ПКС</a:t>
            </a:r>
            <a:r>
              <a:rPr lang="ru-RU" dirty="0" smtClean="0"/>
              <a:t>.</a:t>
            </a:r>
          </a:p>
          <a:p>
            <a:pPr lvl="0" algn="just"/>
            <a:endParaRPr lang="ru-RU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b="1" dirty="0"/>
              <a:t>Разработать в СОДПК методические </a:t>
            </a:r>
            <a:r>
              <a:rPr lang="ru-RU" b="1" dirty="0" smtClean="0"/>
              <a:t>рекомендации,</a:t>
            </a:r>
            <a:r>
              <a:rPr lang="ru-RU" dirty="0" smtClean="0"/>
              <a:t> </a:t>
            </a:r>
            <a:r>
              <a:rPr lang="ru-RU" dirty="0"/>
              <a:t>в том числе по корректировкам, которые могут и должны (либо не могут и не должны) применяться при оспаривании кадастровой стоимости</a:t>
            </a:r>
            <a:r>
              <a:rPr lang="ru-RU" dirty="0" smtClean="0"/>
              <a:t>.</a:t>
            </a:r>
          </a:p>
          <a:p>
            <a:pPr lvl="0" algn="just"/>
            <a:endParaRPr lang="ru-RU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dirty="0"/>
              <a:t>Оценщикам </a:t>
            </a:r>
            <a:r>
              <a:rPr lang="ru-RU" b="1" dirty="0"/>
              <a:t>следить за качеством проведения судебных экспертиз </a:t>
            </a:r>
            <a:r>
              <a:rPr lang="ru-RU" dirty="0"/>
              <a:t>и при необходимости заказывать рецензии у сторонних экспертных организаций</a:t>
            </a:r>
            <a:r>
              <a:rPr lang="ru-RU" dirty="0" smtClean="0"/>
              <a:t>.</a:t>
            </a:r>
          </a:p>
          <a:p>
            <a:pPr lvl="0" algn="just"/>
            <a:endParaRPr lang="ru-RU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dirty="0"/>
              <a:t>Оценщикам </a:t>
            </a:r>
            <a:r>
              <a:rPr lang="ru-RU" b="1" dirty="0"/>
              <a:t>привлекаться заинтересованными лицами</a:t>
            </a:r>
            <a:r>
              <a:rPr lang="ru-RU" dirty="0"/>
              <a:t> в делах об оспаривании, в случае, если их интересы были нарушены некачественной судебной </a:t>
            </a:r>
            <a:r>
              <a:rPr lang="ru-RU" dirty="0" smtClean="0"/>
              <a:t>экспертизой</a:t>
            </a:r>
          </a:p>
          <a:p>
            <a:pPr lvl="0" algn="just"/>
            <a:endParaRPr lang="ru-RU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b="1" dirty="0"/>
              <a:t>Составить реестр недобросовестных судебных экспертов </a:t>
            </a:r>
            <a:r>
              <a:rPr lang="ru-RU" dirty="0"/>
              <a:t>и использовать его в качестве основания для отвода соответствующего эксперта</a:t>
            </a:r>
          </a:p>
        </p:txBody>
      </p:sp>
    </p:spTree>
    <p:extLst>
      <p:ext uri="{BB962C8B-B14F-4D97-AF65-F5344CB8AC3E}">
        <p14:creationId xmlns:p14="http://schemas.microsoft.com/office/powerpoint/2010/main" val="89199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1143731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Резюме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7469"/>
            <a:ext cx="1539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14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2925" y="1167579"/>
            <a:ext cx="84495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/>
              <a:t>Наладить взаимовыгодный </a:t>
            </a:r>
            <a:r>
              <a:rPr lang="ru-RU" b="1" i="1" dirty="0"/>
              <a:t>диалог</a:t>
            </a:r>
            <a:r>
              <a:rPr lang="ru-RU" dirty="0"/>
              <a:t> оценочного сообщества с МУИГД и ГБУ в качестве равноправных </a:t>
            </a:r>
            <a:r>
              <a:rPr lang="ru-RU" dirty="0" smtClean="0"/>
              <a:t>партнеров.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b="1" dirty="0"/>
              <a:t>Организовать взаимодействие с ПКС </a:t>
            </a:r>
            <a:r>
              <a:rPr lang="ru-RU" dirty="0"/>
              <a:t>о выработке критериев целесообразности назначения судебных экспертиз (только в случае, когда есть достаточные сомнения в обоснованности величины рыночной стоимости</a:t>
            </a:r>
            <a:r>
              <a:rPr lang="ru-RU" dirty="0" smtClean="0"/>
              <a:t>).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/>
              <a:t>Оценщикам </a:t>
            </a:r>
            <a:r>
              <a:rPr lang="ru-RU" b="1" dirty="0"/>
              <a:t>добросовестно выполнять свою работу и не злоупотреблять </a:t>
            </a:r>
            <a:r>
              <a:rPr lang="ru-RU" dirty="0"/>
              <a:t>несовершенством рыночной </a:t>
            </a:r>
            <a:r>
              <a:rPr lang="ru-RU" dirty="0" smtClean="0"/>
              <a:t>информации.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/>
              <a:t>Судебным экспертам </a:t>
            </a:r>
            <a:r>
              <a:rPr lang="ru-RU" b="1" dirty="0"/>
              <a:t>взвешенно и доброжелательно относиться </a:t>
            </a:r>
            <a:r>
              <a:rPr lang="ru-RU" dirty="0"/>
              <a:t>к коллегам и относиться к экспертизе максимально </a:t>
            </a:r>
            <a:r>
              <a:rPr lang="ru-RU" b="1" dirty="0"/>
              <a:t>ответственно и профессионально.</a:t>
            </a:r>
          </a:p>
        </p:txBody>
      </p:sp>
    </p:spTree>
    <p:extLst>
      <p:ext uri="{BB962C8B-B14F-4D97-AF65-F5344CB8AC3E}">
        <p14:creationId xmlns:p14="http://schemas.microsoft.com/office/powerpoint/2010/main" val="105476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>
                <a:effectLst>
                  <a:outerShdw blurRad="63500" dist="38100" dir="5400000" algn="t">
                    <a:srgbClr val="000000">
                      <a:alpha val="25000"/>
                    </a:srgbClr>
                  </a:outerShdw>
                </a:effectLst>
              </a:rPr>
              <a:t>Эдуард Анатольевич </a:t>
            </a:r>
            <a:r>
              <a:rPr lang="ru-RU" i="1" dirty="0" smtClean="0">
                <a:effectLst>
                  <a:outerShdw blurRad="63500" dist="38100" dir="5400000" algn="t">
                    <a:srgbClr val="000000">
                      <a:alpha val="25000"/>
                    </a:srgbClr>
                  </a:outerShdw>
                </a:effectLst>
              </a:rPr>
              <a:t>Бобунов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554480"/>
            <a:ext cx="8915400" cy="499872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>
                <a:solidFill>
                  <a:schemeClr val="tx1"/>
                </a:solidFill>
              </a:rPr>
              <a:t>Представитель Ассоциации «СРО оценщиков «Экспертный совет» в Пермском крае, 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член Совета по оценочной деятельности при министерстве  экономического развития Пермского края, 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заместитель Председателя НП «Совет по оценочной деятельности Пермского края», 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сертифицированный по европейским стандартам и стандартам ЭС и РОО оценщик недвижимости, 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председатель Пермского краевого комитета Всероссийского профсоюза работников аудиторских, оценочных, экспертных и консалтинговых организаций, 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директор ООО «Оценочная компания «Тереза», ООО «</a:t>
            </a:r>
            <a:r>
              <a:rPr lang="ru-RU" dirty="0" err="1">
                <a:solidFill>
                  <a:schemeClr val="tx1"/>
                </a:solidFill>
              </a:rPr>
              <a:t>Юкей</a:t>
            </a:r>
            <a:r>
              <a:rPr lang="ru-RU" dirty="0">
                <a:solidFill>
                  <a:schemeClr val="tx1"/>
                </a:solidFill>
              </a:rPr>
              <a:t>-оценка», руководитель Пермского филиала «Центр независимой экспертизы собственности» </a:t>
            </a:r>
            <a:r>
              <a:rPr lang="ru-RU" dirty="0" err="1" smtClean="0">
                <a:solidFill>
                  <a:schemeClr val="tx1"/>
                </a:solidFill>
              </a:rPr>
              <a:t>г.Москва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г. Пермь ул. Газеты Звезда, д. 13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Тел.: (342) 27-00-937,   8-902-471-84-94        Е-</a:t>
            </a:r>
            <a:r>
              <a:rPr lang="en-US" b="1" dirty="0">
                <a:solidFill>
                  <a:schemeClr val="tx1"/>
                </a:solidFill>
              </a:rPr>
              <a:t>mail</a:t>
            </a:r>
            <a:r>
              <a:rPr lang="ru-RU" b="1" dirty="0">
                <a:solidFill>
                  <a:schemeClr val="tx1"/>
                </a:solidFill>
              </a:rPr>
              <a:t>: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perm@srosovet.ru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7469"/>
            <a:ext cx="1539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15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80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89212" y="767469"/>
            <a:ext cx="8915400" cy="5212080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</a:rPr>
              <a:t>Дела по оспариванию кадастровой стоимости проходят достаточно динамично, поэтому и процедура назначения судебных экспертов проходит в некоторой спешке.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</a:rPr>
              <a:t>Опыт проведения судебных экспертиз не всегда имеет приоритетное значение.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</a:rPr>
              <a:t>Одним из значимых критериев при назначении эксперта стала минимальная цена. </a:t>
            </a:r>
            <a:endParaRPr lang="ru-RU" sz="2400" dirty="0" smtClean="0">
              <a:solidFill>
                <a:schemeClr val="tx1"/>
              </a:solidFill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</a:rPr>
              <a:t>От </a:t>
            </a:r>
            <a:r>
              <a:rPr lang="ru-RU" sz="2400" dirty="0">
                <a:solidFill>
                  <a:schemeClr val="tx1"/>
                </a:solidFill>
              </a:rPr>
              <a:t>этого часто страдает качество судебной экспертизы.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767469"/>
            <a:ext cx="1539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2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64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95090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СРО Экспертный Совет достаточно активно занимается рецензированием в том числе и судебных </a:t>
            </a:r>
            <a:r>
              <a:rPr lang="ru-RU" sz="2400" dirty="0" smtClean="0"/>
              <a:t>заключений экспертов</a:t>
            </a:r>
            <a:r>
              <a:rPr lang="ru-RU" sz="2400" dirty="0"/>
              <a:t>. </a:t>
            </a:r>
            <a:br>
              <a:rPr lang="ru-RU" sz="2400" dirty="0"/>
            </a:br>
            <a:r>
              <a:rPr lang="ru-RU" sz="2400" dirty="0"/>
              <a:t>Мною недавно проведены 2 рецензии в делах по оспариванию кадастровой стоимости в Пермском краевом суде. 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6713611"/>
              </p:ext>
            </p:extLst>
          </p:nvPr>
        </p:nvGraphicFramePr>
        <p:xfrm>
          <a:off x="2725783" y="2717074"/>
          <a:ext cx="8555444" cy="3553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887967" y="4749177"/>
            <a:ext cx="212526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0000"/>
                  </a:outerShdw>
                </a:effectLst>
              </a:rPr>
              <a:t>2</a:t>
            </a:r>
            <a:endParaRPr lang="ru-RU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C00000"/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767469"/>
            <a:ext cx="1539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3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87967" y="3228183"/>
            <a:ext cx="212526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0000"/>
                  </a:outerShdw>
                </a:effectLst>
              </a:rPr>
              <a:t>1</a:t>
            </a:r>
            <a:endParaRPr lang="ru-RU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C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868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1143731"/>
          </a:xfrm>
        </p:spPr>
        <p:txBody>
          <a:bodyPr>
            <a:noAutofit/>
          </a:bodyPr>
          <a:lstStyle/>
          <a:p>
            <a:r>
              <a:rPr lang="ru-RU" sz="2400" dirty="0"/>
              <a:t>Многочисленные определения ВС РФ указывают на то, что судебный эксперт-оценщик обязан соблюдать как 73-ФЗ, так и 135-ФЗ.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7469"/>
            <a:ext cx="1539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92925" y="2251226"/>
            <a:ext cx="8449544" cy="3375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spcBef>
                <a:spcPts val="1000"/>
              </a:spcBef>
              <a:buClr>
                <a:schemeClr val="accent1"/>
              </a:buClr>
            </a:pPr>
            <a:r>
              <a:rPr lang="ru-RU" sz="2000" dirty="0"/>
              <a:t>Что нужно сделать, чтобы поднять качество судебных </a:t>
            </a:r>
            <a:r>
              <a:rPr lang="ru-RU" sz="2000" dirty="0"/>
              <a:t>экспертиз:</a:t>
            </a:r>
          </a:p>
          <a:p>
            <a:pPr marL="342900" indent="-342900" algn="just" defTabSz="4572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ru-RU" sz="2000" dirty="0"/>
              <a:t>Судебным </a:t>
            </a:r>
            <a:r>
              <a:rPr lang="ru-RU" sz="2000" dirty="0"/>
              <a:t>экспертам еще раз перечитать и переосмыслить 73-ФЗ и не допускать процессуальных </a:t>
            </a:r>
            <a:r>
              <a:rPr lang="ru-RU" sz="2000" dirty="0"/>
              <a:t>ошибок</a:t>
            </a:r>
          </a:p>
          <a:p>
            <a:pPr marL="342900" indent="-342900" algn="just" defTabSz="4572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ru-RU" sz="2000" dirty="0"/>
              <a:t>Запрашивать </a:t>
            </a:r>
            <a:r>
              <a:rPr lang="ru-RU" sz="2000" dirty="0"/>
              <a:t>за проведение судебной экспертизы достойный </a:t>
            </a:r>
            <a:r>
              <a:rPr lang="ru-RU" sz="2000" dirty="0"/>
              <a:t>гонорар</a:t>
            </a:r>
          </a:p>
          <a:p>
            <a:pPr marL="342900" indent="-342900" algn="just" defTabSz="4572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ru-RU" sz="2000" dirty="0"/>
              <a:t>Добросовестно</a:t>
            </a:r>
            <a:r>
              <a:rPr lang="ru-RU" sz="2000" dirty="0"/>
              <a:t>, качественно и беспристрастно подойти к этой </a:t>
            </a:r>
            <a:r>
              <a:rPr lang="ru-RU" sz="2000" dirty="0"/>
              <a:t>работе</a:t>
            </a:r>
          </a:p>
          <a:p>
            <a:pPr marL="342900" indent="-342900" algn="just" defTabSz="4572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ru-RU" sz="2000" dirty="0"/>
              <a:t>Помнить</a:t>
            </a:r>
            <a:r>
              <a:rPr lang="ru-RU" sz="2000" dirty="0"/>
              <a:t>, что идеальных заключений эксперта, так же как и отчетов об оценке не бывает.</a:t>
            </a:r>
          </a:p>
        </p:txBody>
      </p:sp>
    </p:spTree>
    <p:extLst>
      <p:ext uri="{BB962C8B-B14F-4D97-AF65-F5344CB8AC3E}">
        <p14:creationId xmlns:p14="http://schemas.microsoft.com/office/powerpoint/2010/main" val="182618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1143731"/>
          </a:xfrm>
        </p:spPr>
        <p:txBody>
          <a:bodyPr>
            <a:noAutofit/>
          </a:bodyPr>
          <a:lstStyle/>
          <a:p>
            <a:r>
              <a:rPr lang="ru-RU" sz="2400" b="1" dirty="0"/>
              <a:t>О корректности написания судебных </a:t>
            </a:r>
            <a:r>
              <a:rPr lang="ru-RU" sz="2400" b="1" dirty="0" smtClean="0"/>
              <a:t>экспертиз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7469"/>
            <a:ext cx="1539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5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2925" y="1428205"/>
            <a:ext cx="844954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Напомню, что «закручивание гаек» в отношении оценщиков, которое мы наблюдаем в последние годы и  которое будет усугубляться, - </a:t>
            </a:r>
            <a:r>
              <a:rPr lang="ru-RU" b="1" dirty="0">
                <a:solidFill>
                  <a:srgbClr val="FF0000"/>
                </a:solidFill>
              </a:rPr>
              <a:t>это дело рук нас самих</a:t>
            </a:r>
            <a:r>
              <a:rPr lang="ru-RU" b="1" dirty="0">
                <a:solidFill>
                  <a:srgbClr val="FF0000"/>
                </a:solidFill>
              </a:rPr>
              <a:t>.</a:t>
            </a:r>
          </a:p>
          <a:p>
            <a:pPr algn="just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ru-RU" dirty="0"/>
              <a:t>Карт-бланш на ужесточение законодательства в отношении оценщиков был дан после того, как Московские власти заявили высшему руководству о том, что 95% отчетов об оценке не соответствуют законодательству об оценочной деятельности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 </a:t>
            </a:r>
            <a:endParaRPr lang="ru-RU" dirty="0"/>
          </a:p>
          <a:p>
            <a:pPr algn="just"/>
            <a:r>
              <a:rPr lang="ru-RU" dirty="0"/>
              <a:t>Взята эта информация была из статистики судебных экспертиз в Московском регионе, где судебные эксперты (наши же коллеги по </a:t>
            </a:r>
            <a:r>
              <a:rPr lang="ru-RU" dirty="0" smtClean="0"/>
              <a:t>цеху - </a:t>
            </a:r>
            <a:r>
              <a:rPr lang="ru-RU" dirty="0"/>
              <a:t>оценщики) писали в заключениях экспертов, что отчет не соответствует законодательству, допущены грубые нарушения и т.д. и т.п</a:t>
            </a:r>
            <a:r>
              <a:rPr lang="ru-RU" dirty="0" smtClean="0"/>
              <a:t>. Хотя </a:t>
            </a:r>
            <a:r>
              <a:rPr lang="ru-RU" dirty="0"/>
              <a:t>в большинстве случаев стоимости экспертов также не сильно отличались от стоимостей оценщиков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646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1143731"/>
          </a:xfrm>
        </p:spPr>
        <p:txBody>
          <a:bodyPr>
            <a:noAutofit/>
          </a:bodyPr>
          <a:lstStyle/>
          <a:p>
            <a:r>
              <a:rPr lang="ru-RU" sz="2400" b="1" dirty="0"/>
              <a:t>О корректности написания судебных </a:t>
            </a:r>
            <a:r>
              <a:rPr lang="ru-RU" sz="2400" b="1" dirty="0" smtClean="0"/>
              <a:t>экспертиз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7469"/>
            <a:ext cx="1539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6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2925" y="1428205"/>
            <a:ext cx="844954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Хочу попросить коллег бережно относиться друг к другу, воздерживаться от «разгромных» необоснованных судебных экспертиз. </a:t>
            </a:r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Помните, что </a:t>
            </a:r>
            <a:r>
              <a:rPr lang="ru-RU" sz="2000" b="1" dirty="0">
                <a:solidFill>
                  <a:srgbClr val="FF0000"/>
                </a:solidFill>
              </a:rPr>
              <a:t>«идеальных» отчетов об оценке не бывает. </a:t>
            </a:r>
            <a:r>
              <a:rPr lang="ru-RU" sz="2000" dirty="0" smtClean="0"/>
              <a:t>Всегда </a:t>
            </a:r>
            <a:r>
              <a:rPr lang="ru-RU" sz="2000" dirty="0"/>
              <a:t>можно к чему то придраться. </a:t>
            </a:r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На </a:t>
            </a:r>
            <a:r>
              <a:rPr lang="ru-RU" sz="2000" dirty="0"/>
              <a:t>рынке оспаривания мы все </a:t>
            </a:r>
            <a:r>
              <a:rPr lang="ru-RU" sz="2000" dirty="0" smtClean="0"/>
              <a:t>пользуемся, наверное, </a:t>
            </a:r>
            <a:r>
              <a:rPr lang="ru-RU" sz="2000" dirty="0"/>
              <a:t>на 80% одними и теми же </a:t>
            </a:r>
            <a:r>
              <a:rPr lang="ru-RU" sz="2000" dirty="0" smtClean="0"/>
              <a:t>аналогами. </a:t>
            </a:r>
            <a:r>
              <a:rPr lang="ru-RU" sz="2000" dirty="0"/>
              <a:t>П</a:t>
            </a:r>
            <a:r>
              <a:rPr lang="ru-RU" sz="2000" dirty="0" smtClean="0"/>
              <a:t>оэтому </a:t>
            </a:r>
            <a:r>
              <a:rPr lang="ru-RU" sz="2000" dirty="0"/>
              <a:t>стоимости, приведенные в отчетах об оценке и в судебных экспертизах, находятся в одних диапазонах.</a:t>
            </a:r>
          </a:p>
        </p:txBody>
      </p:sp>
    </p:spTree>
    <p:extLst>
      <p:ext uri="{BB962C8B-B14F-4D97-AF65-F5344CB8AC3E}">
        <p14:creationId xmlns:p14="http://schemas.microsoft.com/office/powerpoint/2010/main" val="323328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1143731"/>
          </a:xfrm>
        </p:spPr>
        <p:txBody>
          <a:bodyPr>
            <a:noAutofit/>
          </a:bodyPr>
          <a:lstStyle/>
          <a:p>
            <a:r>
              <a:rPr lang="ru-RU" sz="2400" b="1" dirty="0"/>
              <a:t>О корректности написания судебных </a:t>
            </a:r>
            <a:r>
              <a:rPr lang="ru-RU" sz="2400" b="1" dirty="0" smtClean="0"/>
              <a:t>экспертиз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7469"/>
            <a:ext cx="1539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7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2925" y="1428205"/>
            <a:ext cx="844954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Даже если эксперт делает некоторый пересчет стоимости, старайтесь применять более мягкие и корректные  </a:t>
            </a:r>
            <a:r>
              <a:rPr lang="ru-RU" sz="2000" dirty="0" smtClean="0"/>
              <a:t>формулировки. </a:t>
            </a:r>
          </a:p>
          <a:p>
            <a:pPr algn="just"/>
            <a:endParaRPr lang="ru-RU" sz="20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Например</a:t>
            </a:r>
            <a:r>
              <a:rPr lang="ru-RU" sz="2000" dirty="0">
                <a:solidFill>
                  <a:srgbClr val="FF0000"/>
                </a:solidFill>
              </a:rPr>
              <a:t>: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</a:rPr>
              <a:t>«…Отчет об оценке в целом соответствует законодательству об оценочной деятельности…»,</a:t>
            </a:r>
            <a:endParaRPr lang="ru-RU" sz="2000" dirty="0">
              <a:solidFill>
                <a:srgbClr val="FF0000"/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</a:rPr>
              <a:t> «…Имеются незначительные замечания, некоторые из которых могут повлиять на величину стоимости…». </a:t>
            </a:r>
            <a:r>
              <a:rPr lang="ru-RU" sz="2000" b="1" dirty="0" smtClean="0">
                <a:solidFill>
                  <a:srgbClr val="FF0000"/>
                </a:solidFill>
              </a:rPr>
              <a:t>и </a:t>
            </a:r>
            <a:r>
              <a:rPr lang="ru-RU" sz="2000" b="1" dirty="0">
                <a:solidFill>
                  <a:srgbClr val="FF0000"/>
                </a:solidFill>
              </a:rPr>
              <a:t>т.п</a:t>
            </a:r>
            <a:r>
              <a:rPr lang="ru-RU" sz="2000" b="1" dirty="0" smtClean="0">
                <a:solidFill>
                  <a:srgbClr val="FF0000"/>
                </a:solidFill>
              </a:rPr>
              <a:t>.</a:t>
            </a:r>
          </a:p>
          <a:p>
            <a:pPr lvl="0" algn="just"/>
            <a:endParaRPr lang="ru-RU" sz="2000" dirty="0">
              <a:solidFill>
                <a:srgbClr val="FF0000"/>
              </a:solidFill>
            </a:endParaRPr>
          </a:p>
          <a:p>
            <a:pPr algn="just"/>
            <a:r>
              <a:rPr lang="ru-RU" sz="2000" dirty="0" smtClean="0"/>
              <a:t>Безусловно, это </a:t>
            </a:r>
            <a:r>
              <a:rPr lang="ru-RU" sz="2000" dirty="0"/>
              <a:t>не постулаты и не руководство к действию. Оценщики все люди самостоятельные и </a:t>
            </a:r>
            <a:r>
              <a:rPr lang="ru-RU" sz="2000" dirty="0" smtClean="0"/>
              <a:t>самодостаточные. </a:t>
            </a:r>
            <a:endParaRPr lang="ru-RU" sz="2000" dirty="0"/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Но</a:t>
            </a:r>
            <a:r>
              <a:rPr lang="ru-RU" sz="2000" dirty="0"/>
              <a:t>… вы знаете, что мы все регулярно находимся то в позиции оценщика, то в позиции эксперта.</a:t>
            </a:r>
          </a:p>
        </p:txBody>
      </p:sp>
    </p:spTree>
    <p:extLst>
      <p:ext uri="{BB962C8B-B14F-4D97-AF65-F5344CB8AC3E}">
        <p14:creationId xmlns:p14="http://schemas.microsoft.com/office/powerpoint/2010/main" val="185101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1143731"/>
          </a:xfrm>
        </p:spPr>
        <p:txBody>
          <a:bodyPr>
            <a:noAutofit/>
          </a:bodyPr>
          <a:lstStyle/>
          <a:p>
            <a:r>
              <a:rPr lang="ru-RU" sz="2400" b="1" dirty="0"/>
              <a:t>О корректности написания судебных </a:t>
            </a:r>
            <a:r>
              <a:rPr lang="ru-RU" sz="2400" b="1" dirty="0" smtClean="0"/>
              <a:t>экспертиз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7469"/>
            <a:ext cx="1539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8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2925" y="1428205"/>
            <a:ext cx="84495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Есть </a:t>
            </a:r>
            <a:r>
              <a:rPr lang="ru-RU" sz="2000" dirty="0"/>
              <a:t>мнение, что эксперт- фигура «безнаказанная</a:t>
            </a:r>
            <a:r>
              <a:rPr lang="ru-RU" sz="2000" dirty="0" smtClean="0"/>
              <a:t>». Это </a:t>
            </a:r>
            <a:r>
              <a:rPr lang="ru-RU" sz="2000" dirty="0"/>
              <a:t>конечно же не так</a:t>
            </a:r>
            <a:r>
              <a:rPr lang="ru-RU" sz="2000" dirty="0" smtClean="0"/>
              <a:t>. </a:t>
            </a:r>
          </a:p>
          <a:p>
            <a:endParaRPr lang="ru-RU" sz="2000" dirty="0" smtClean="0"/>
          </a:p>
          <a:p>
            <a:r>
              <a:rPr lang="ru-RU" sz="2000" dirty="0" smtClean="0"/>
              <a:t>Существует </a:t>
            </a:r>
            <a:r>
              <a:rPr lang="ru-RU" sz="2000" dirty="0"/>
              <a:t>как минимум две формы «противодействия» эксперту : </a:t>
            </a:r>
          </a:p>
          <a:p>
            <a:endParaRPr lang="ru-RU" sz="2000" dirty="0" smtClean="0"/>
          </a:p>
          <a:p>
            <a:endParaRPr lang="ru-RU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 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35562655"/>
              </p:ext>
            </p:extLst>
          </p:nvPr>
        </p:nvGraphicFramePr>
        <p:xfrm>
          <a:off x="2705100" y="3118062"/>
          <a:ext cx="7591425" cy="30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416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1143731"/>
          </a:xfrm>
        </p:spPr>
        <p:txBody>
          <a:bodyPr>
            <a:noAutofit/>
          </a:bodyPr>
          <a:lstStyle/>
          <a:p>
            <a:r>
              <a:rPr lang="ru-RU" sz="2400" b="1" dirty="0"/>
              <a:t>Рецензирование заключения эксперта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7469"/>
            <a:ext cx="1539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9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2925" y="1428205"/>
            <a:ext cx="844954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ВС РФ неоднократно признавал рецензии допустимыми доказательствами по делу, </a:t>
            </a:r>
            <a:r>
              <a:rPr lang="ru-RU" dirty="0" smtClean="0"/>
              <a:t>суды </a:t>
            </a:r>
            <a:r>
              <a:rPr lang="ru-RU" dirty="0"/>
              <a:t>все равно будут вынуждены давать оценку этим документам.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Рецензии </a:t>
            </a:r>
            <a:r>
              <a:rPr lang="ru-RU" dirty="0"/>
              <a:t>могут быть положены в основу апелляционных и кассационных жалоб. 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Для </a:t>
            </a:r>
            <a:r>
              <a:rPr lang="ru-RU" dirty="0"/>
              <a:t>гарантированного приобщения рецензии в материалы дела, ее лучше подавать через канцелярию или отправлять почтой. 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Рецензия - </a:t>
            </a:r>
            <a:r>
              <a:rPr lang="ru-RU" dirty="0"/>
              <a:t>это мнение независимого специалиста, а не оценщика, составившего отчет. Написать хорошую рецензию не легче, а порой и сложнее, чем сделать отчет об оценке.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Имеющуюся </a:t>
            </a:r>
            <a:r>
              <a:rPr lang="ru-RU" dirty="0"/>
              <a:t>практику рецензирования считаю положительной, хотя и не безупречной.</a:t>
            </a:r>
            <a:endParaRPr lang="ru-RU" dirty="0" smtClean="0"/>
          </a:p>
          <a:p>
            <a:endParaRPr lang="ru-RU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6158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тражение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144</TotalTime>
  <Words>1196</Words>
  <Application>Microsoft Office PowerPoint</Application>
  <PresentationFormat>Широкоэкранный</PresentationFormat>
  <Paragraphs>140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Практика назначения и проведения судебных экспертиз в делах по оспариванию кадастровой стоимости в Пермском крае </vt:lpstr>
      <vt:lpstr>Презентация PowerPoint</vt:lpstr>
      <vt:lpstr>СРО Экспертный Совет достаточно активно занимается рецензированием в том числе и судебных заключений экспертов.  Мною недавно проведены 2 рецензии в делах по оспариванию кадастровой стоимости в Пермском краевом суде.   </vt:lpstr>
      <vt:lpstr>Многочисленные определения ВС РФ указывают на то, что судебный эксперт-оценщик обязан соблюдать как 73-ФЗ, так и 135-ФЗ. </vt:lpstr>
      <vt:lpstr>О корректности написания судебных экспертиз </vt:lpstr>
      <vt:lpstr>О корректности написания судебных экспертиз </vt:lpstr>
      <vt:lpstr>О корректности написания судебных экспертиз </vt:lpstr>
      <vt:lpstr>О корректности написания судебных экспертиз    </vt:lpstr>
      <vt:lpstr>Рецензирование заключения эксперта     </vt:lpstr>
      <vt:lpstr>Вступление в дело оценщика в качестве заинтересованного лица      </vt:lpstr>
      <vt:lpstr>Вступление в дело оценщика в качестве заинтересованного лица      </vt:lpstr>
      <vt:lpstr>Вступление в дело оценщика в качестве заинтересованного лица      </vt:lpstr>
      <vt:lpstr>Резюме      </vt:lpstr>
      <vt:lpstr>Резюме      </vt:lpstr>
      <vt:lpstr>Эдуард Анатольевич Бобунов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Краткий обзор судебной практики  по рассмотрению дел об установлении кадастровой стоимости в размере рыночной  в Пермском краевом суде</dc:title>
  <dc:creator>Анастасия Сивова</dc:creator>
  <cp:lastModifiedBy>Анастасия Сивова</cp:lastModifiedBy>
  <cp:revision>18</cp:revision>
  <dcterms:created xsi:type="dcterms:W3CDTF">2020-11-25T02:33:31Z</dcterms:created>
  <dcterms:modified xsi:type="dcterms:W3CDTF">2020-11-25T08:05:54Z</dcterms:modified>
</cp:coreProperties>
</file>