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vsdx" ContentType="application/vnd.ms-visio.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4" r:id="rId2"/>
    <p:sldId id="288" r:id="rId3"/>
    <p:sldId id="289" r:id="rId4"/>
    <p:sldId id="275" r:id="rId5"/>
    <p:sldId id="276" r:id="rId6"/>
    <p:sldId id="278" r:id="rId7"/>
    <p:sldId id="279" r:id="rId8"/>
    <p:sldId id="280" r:id="rId9"/>
    <p:sldId id="281" r:id="rId10"/>
    <p:sldId id="282" r:id="rId11"/>
    <p:sldId id="290" r:id="rId12"/>
    <p:sldId id="301" r:id="rId13"/>
    <p:sldId id="302" r:id="rId14"/>
    <p:sldId id="303" r:id="rId15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7F7D"/>
    <a:srgbClr val="1A6A68"/>
    <a:srgbClr val="2CB2B2"/>
    <a:srgbClr val="2C6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18" autoAdjust="0"/>
    <p:restoredTop sz="92593"/>
  </p:normalViewPr>
  <p:slideViewPr>
    <p:cSldViewPr snapToGrid="0" snapToObjects="1">
      <p:cViewPr varScale="1">
        <p:scale>
          <a:sx n="103" d="100"/>
          <a:sy n="103" d="100"/>
        </p:scale>
        <p:origin x="157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032B20-E5B5-4417-A6CC-260F85817CE5}" type="doc">
      <dgm:prSet loTypeId="urn:microsoft.com/office/officeart/2009/3/layout/RandomtoResult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FD7F00-EB37-49EE-917B-DA536CDC60C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Незаконные операции</a:t>
          </a: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(связь с криминальной экономикой)</a:t>
          </a:r>
        </a:p>
      </dgm:t>
    </dgm:pt>
    <dgm:pt modelId="{EE29B65C-DF5F-45E1-8037-12BD2BA018FF}" type="parTrans" cxnId="{0BB2E66B-FE73-4378-87B8-07245436F6DF}">
      <dgm:prSet/>
      <dgm:spPr/>
      <dgm:t>
        <a:bodyPr/>
        <a:lstStyle/>
        <a:p>
          <a:endParaRPr lang="ru-RU"/>
        </a:p>
      </dgm:t>
    </dgm:pt>
    <dgm:pt modelId="{656FFA1A-971A-4982-95BB-AD1CFA87E9FB}" type="sibTrans" cxnId="{0BB2E66B-FE73-4378-87B8-07245436F6DF}">
      <dgm:prSet/>
      <dgm:spPr/>
      <dgm:t>
        <a:bodyPr/>
        <a:lstStyle/>
        <a:p>
          <a:endParaRPr lang="ru-RU"/>
        </a:p>
      </dgm:t>
    </dgm:pt>
    <dgm:pt modelId="{E279FDE9-13FD-4E8F-A578-DC009714D7D4}">
      <dgm:prSet phldrT="[Текст]"/>
      <dgm:spPr/>
      <dgm:t>
        <a:bodyPr anchor="ctr"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Обналичивание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 Отмывание (легализация) </a:t>
          </a: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 Финансирование терроризма и др.</a:t>
          </a:r>
        </a:p>
      </dgm:t>
    </dgm:pt>
    <dgm:pt modelId="{CEFCDA7F-BA18-4149-8697-26E4906A76F5}" type="parTrans" cxnId="{F5EA783E-68DA-413D-AD3E-C30DEC609223}">
      <dgm:prSet/>
      <dgm:spPr/>
      <dgm:t>
        <a:bodyPr/>
        <a:lstStyle/>
        <a:p>
          <a:endParaRPr lang="ru-RU"/>
        </a:p>
      </dgm:t>
    </dgm:pt>
    <dgm:pt modelId="{BC91978A-F16B-48AB-ABAD-57E47338A1B5}" type="sibTrans" cxnId="{F5EA783E-68DA-413D-AD3E-C30DEC609223}">
      <dgm:prSet/>
      <dgm:spPr/>
      <dgm:t>
        <a:bodyPr/>
        <a:lstStyle/>
        <a:p>
          <a:endParaRPr lang="ru-RU"/>
        </a:p>
      </dgm:t>
    </dgm:pt>
    <dgm:pt modelId="{4D7A9549-2253-4032-9CE7-EEE13AB608BD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Криминальное банкротство</a:t>
          </a:r>
        </a:p>
      </dgm:t>
    </dgm:pt>
    <dgm:pt modelId="{3F2345FC-E009-4C5A-B240-729287BE1247}" type="parTrans" cxnId="{E6B1F9F5-1B53-4509-943E-02EE9B7C3CFC}">
      <dgm:prSet/>
      <dgm:spPr/>
      <dgm:t>
        <a:bodyPr/>
        <a:lstStyle/>
        <a:p>
          <a:endParaRPr lang="ru-RU"/>
        </a:p>
      </dgm:t>
    </dgm:pt>
    <dgm:pt modelId="{9AE4DB58-5C75-4B6E-8F7A-ADACEB1B001B}" type="sibTrans" cxnId="{E6B1F9F5-1B53-4509-943E-02EE9B7C3CFC}">
      <dgm:prSet/>
      <dgm:spPr/>
      <dgm:t>
        <a:bodyPr/>
        <a:lstStyle/>
        <a:p>
          <a:endParaRPr lang="ru-RU"/>
        </a:p>
      </dgm:t>
    </dgm:pt>
    <dgm:pt modelId="{0447B402-C599-45A0-9012-EB7E4D0CFCE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Хищения в рамках «белой» части банковского бизнеса</a:t>
          </a:r>
        </a:p>
      </dgm:t>
    </dgm:pt>
    <dgm:pt modelId="{40D02C86-B368-497D-AA7A-2FB39615D6FC}" type="parTrans" cxnId="{3D2D2003-D5D3-4998-9EE0-23699550D003}">
      <dgm:prSet/>
      <dgm:spPr/>
      <dgm:t>
        <a:bodyPr/>
        <a:lstStyle/>
        <a:p>
          <a:endParaRPr lang="ru-RU"/>
        </a:p>
      </dgm:t>
    </dgm:pt>
    <dgm:pt modelId="{AA1D42B0-4F8C-4070-8A40-054BDBBECA49}" type="sibTrans" cxnId="{3D2D2003-D5D3-4998-9EE0-23699550D003}">
      <dgm:prSet/>
      <dgm:spPr/>
      <dgm:t>
        <a:bodyPr/>
        <a:lstStyle/>
        <a:p>
          <a:endParaRPr lang="ru-RU"/>
        </a:p>
      </dgm:t>
    </dgm:pt>
    <dgm:pt modelId="{845A9551-767A-4B4C-A25F-638826EF3B2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•Присвоение и растрата</a:t>
          </a: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•Мошенничество</a:t>
          </a:r>
        </a:p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•Злоупотребление полномочиями</a:t>
          </a:r>
        </a:p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0C1FBC-5DD6-4EA6-A153-B833C1D29620}" type="parTrans" cxnId="{E55A2D3C-F8AF-4F03-8035-917FFC1450AA}">
      <dgm:prSet/>
      <dgm:spPr/>
      <dgm:t>
        <a:bodyPr/>
        <a:lstStyle/>
        <a:p>
          <a:endParaRPr lang="ru-RU"/>
        </a:p>
      </dgm:t>
    </dgm:pt>
    <dgm:pt modelId="{28184417-BCE5-4F08-BD99-EC18C7B286F7}" type="sibTrans" cxnId="{E55A2D3C-F8AF-4F03-8035-917FFC1450AA}">
      <dgm:prSet/>
      <dgm:spPr/>
      <dgm:t>
        <a:bodyPr/>
        <a:lstStyle/>
        <a:p>
          <a:endParaRPr lang="ru-RU"/>
        </a:p>
      </dgm:t>
    </dgm:pt>
    <dgm:pt modelId="{F0FFFB69-6416-4EDF-8A93-7CBB11F1F0E6}" type="pres">
      <dgm:prSet presAssocID="{8F032B20-E5B5-4417-A6CC-260F85817CE5}" presName="Name0" presStyleCnt="0">
        <dgm:presLayoutVars>
          <dgm:dir/>
          <dgm:animOne val="branch"/>
          <dgm:animLvl val="lvl"/>
        </dgm:presLayoutVars>
      </dgm:prSet>
      <dgm:spPr/>
    </dgm:pt>
    <dgm:pt modelId="{9710BAFF-0A42-4378-8BFC-7224386A4D90}" type="pres">
      <dgm:prSet presAssocID="{41FD7F00-EB37-49EE-917B-DA536CDC60C0}" presName="chaos" presStyleCnt="0"/>
      <dgm:spPr/>
    </dgm:pt>
    <dgm:pt modelId="{20E35A04-F1FB-42CB-AEE4-3233A082A546}" type="pres">
      <dgm:prSet presAssocID="{41FD7F00-EB37-49EE-917B-DA536CDC60C0}" presName="parTx1" presStyleLbl="revTx" presStyleIdx="0" presStyleCnt="4"/>
      <dgm:spPr/>
    </dgm:pt>
    <dgm:pt modelId="{1AD8F4BB-3D54-4C35-AE9F-216719A07714}" type="pres">
      <dgm:prSet presAssocID="{41FD7F00-EB37-49EE-917B-DA536CDC60C0}" presName="desTx1" presStyleLbl="revTx" presStyleIdx="1" presStyleCnt="4">
        <dgm:presLayoutVars>
          <dgm:bulletEnabled val="1"/>
        </dgm:presLayoutVars>
      </dgm:prSet>
      <dgm:spPr/>
    </dgm:pt>
    <dgm:pt modelId="{780DEE38-BC0A-46C2-BCC0-AB4CC723C554}" type="pres">
      <dgm:prSet presAssocID="{41FD7F00-EB37-49EE-917B-DA536CDC60C0}" presName="c1" presStyleLbl="node1" presStyleIdx="0" presStyleCnt="19"/>
      <dgm:spPr/>
    </dgm:pt>
    <dgm:pt modelId="{1565C9ED-AFED-4A48-9F3D-9E7810CCD42D}" type="pres">
      <dgm:prSet presAssocID="{41FD7F00-EB37-49EE-917B-DA536CDC60C0}" presName="c2" presStyleLbl="node1" presStyleIdx="1" presStyleCnt="19"/>
      <dgm:spPr/>
    </dgm:pt>
    <dgm:pt modelId="{AAE7ED4F-05E1-4C20-AFCC-718F0826A04F}" type="pres">
      <dgm:prSet presAssocID="{41FD7F00-EB37-49EE-917B-DA536CDC60C0}" presName="c3" presStyleLbl="node1" presStyleIdx="2" presStyleCnt="19"/>
      <dgm:spPr/>
    </dgm:pt>
    <dgm:pt modelId="{83DA9EB9-D2D8-4DD0-BEE3-8F61852BDBBA}" type="pres">
      <dgm:prSet presAssocID="{41FD7F00-EB37-49EE-917B-DA536CDC60C0}" presName="c4" presStyleLbl="node1" presStyleIdx="3" presStyleCnt="19"/>
      <dgm:spPr/>
    </dgm:pt>
    <dgm:pt modelId="{D86F59D0-DB4B-4065-868A-4D4A7E4A927E}" type="pres">
      <dgm:prSet presAssocID="{41FD7F00-EB37-49EE-917B-DA536CDC60C0}" presName="c5" presStyleLbl="node1" presStyleIdx="4" presStyleCnt="19"/>
      <dgm:spPr/>
    </dgm:pt>
    <dgm:pt modelId="{B5959100-AD1A-426F-8DE0-1DE87C538105}" type="pres">
      <dgm:prSet presAssocID="{41FD7F00-EB37-49EE-917B-DA536CDC60C0}" presName="c6" presStyleLbl="node1" presStyleIdx="5" presStyleCnt="19"/>
      <dgm:spPr/>
    </dgm:pt>
    <dgm:pt modelId="{9F24D5ED-8CEF-4529-8F34-450FED732CFD}" type="pres">
      <dgm:prSet presAssocID="{41FD7F00-EB37-49EE-917B-DA536CDC60C0}" presName="c7" presStyleLbl="node1" presStyleIdx="6" presStyleCnt="19"/>
      <dgm:spPr/>
    </dgm:pt>
    <dgm:pt modelId="{B8011A96-491C-42CB-BE0B-783011623FC4}" type="pres">
      <dgm:prSet presAssocID="{41FD7F00-EB37-49EE-917B-DA536CDC60C0}" presName="c8" presStyleLbl="node1" presStyleIdx="7" presStyleCnt="19"/>
      <dgm:spPr/>
    </dgm:pt>
    <dgm:pt modelId="{4404CAB3-1FF5-4985-872B-FA898DC48549}" type="pres">
      <dgm:prSet presAssocID="{41FD7F00-EB37-49EE-917B-DA536CDC60C0}" presName="c9" presStyleLbl="node1" presStyleIdx="8" presStyleCnt="19"/>
      <dgm:spPr/>
    </dgm:pt>
    <dgm:pt modelId="{534716ED-28AD-4304-BD9E-4698CEA436AE}" type="pres">
      <dgm:prSet presAssocID="{41FD7F00-EB37-49EE-917B-DA536CDC60C0}" presName="c10" presStyleLbl="node1" presStyleIdx="9" presStyleCnt="19"/>
      <dgm:spPr/>
    </dgm:pt>
    <dgm:pt modelId="{F8DA2BA5-013A-4DB5-AFEA-2B35430D8564}" type="pres">
      <dgm:prSet presAssocID="{41FD7F00-EB37-49EE-917B-DA536CDC60C0}" presName="c11" presStyleLbl="node1" presStyleIdx="10" presStyleCnt="19"/>
      <dgm:spPr/>
    </dgm:pt>
    <dgm:pt modelId="{14FD8420-4C8B-4379-828B-D812AEE261CB}" type="pres">
      <dgm:prSet presAssocID="{41FD7F00-EB37-49EE-917B-DA536CDC60C0}" presName="c12" presStyleLbl="node1" presStyleIdx="11" presStyleCnt="19"/>
      <dgm:spPr/>
    </dgm:pt>
    <dgm:pt modelId="{9D63DC29-97DB-44B3-8A9F-34AB9BD9C33B}" type="pres">
      <dgm:prSet presAssocID="{41FD7F00-EB37-49EE-917B-DA536CDC60C0}" presName="c13" presStyleLbl="node1" presStyleIdx="12" presStyleCnt="19"/>
      <dgm:spPr/>
    </dgm:pt>
    <dgm:pt modelId="{8A725574-90D4-426A-8E0B-FE767494AEC2}" type="pres">
      <dgm:prSet presAssocID="{41FD7F00-EB37-49EE-917B-DA536CDC60C0}" presName="c14" presStyleLbl="node1" presStyleIdx="13" presStyleCnt="19"/>
      <dgm:spPr/>
    </dgm:pt>
    <dgm:pt modelId="{9FB2806B-0888-450E-B2A4-C86AEF2A3975}" type="pres">
      <dgm:prSet presAssocID="{41FD7F00-EB37-49EE-917B-DA536CDC60C0}" presName="c15" presStyleLbl="node1" presStyleIdx="14" presStyleCnt="19"/>
      <dgm:spPr/>
    </dgm:pt>
    <dgm:pt modelId="{60036441-EF9C-4E7E-AE47-C71BBD121C7A}" type="pres">
      <dgm:prSet presAssocID="{41FD7F00-EB37-49EE-917B-DA536CDC60C0}" presName="c16" presStyleLbl="node1" presStyleIdx="15" presStyleCnt="19"/>
      <dgm:spPr/>
    </dgm:pt>
    <dgm:pt modelId="{5E64D4B4-C516-4EB4-B0C9-E68663B0FDC1}" type="pres">
      <dgm:prSet presAssocID="{41FD7F00-EB37-49EE-917B-DA536CDC60C0}" presName="c17" presStyleLbl="node1" presStyleIdx="16" presStyleCnt="19"/>
      <dgm:spPr/>
    </dgm:pt>
    <dgm:pt modelId="{2CD6F1C5-1F13-47C1-9E66-860CBEF87ACF}" type="pres">
      <dgm:prSet presAssocID="{41FD7F00-EB37-49EE-917B-DA536CDC60C0}" presName="c18" presStyleLbl="node1" presStyleIdx="17" presStyleCnt="19"/>
      <dgm:spPr/>
    </dgm:pt>
    <dgm:pt modelId="{B818CCBD-1B71-4354-A07F-B0D1AC191D1A}" type="pres">
      <dgm:prSet presAssocID="{656FFA1A-971A-4982-95BB-AD1CFA87E9FB}" presName="chevronComposite1" presStyleCnt="0"/>
      <dgm:spPr/>
    </dgm:pt>
    <dgm:pt modelId="{46FE71A1-A2A8-4F4B-BEC1-254842805CE5}" type="pres">
      <dgm:prSet presAssocID="{656FFA1A-971A-4982-95BB-AD1CFA87E9FB}" presName="chevron1" presStyleLbl="sibTrans2D1" presStyleIdx="0" presStyleCnt="2"/>
      <dgm:spPr/>
    </dgm:pt>
    <dgm:pt modelId="{5BF58808-8D8D-4AB4-951F-492E6EB91026}" type="pres">
      <dgm:prSet presAssocID="{656FFA1A-971A-4982-95BB-AD1CFA87E9FB}" presName="spChevron1" presStyleCnt="0"/>
      <dgm:spPr/>
    </dgm:pt>
    <dgm:pt modelId="{E074C673-94D0-4737-891D-C3FA184F87E7}" type="pres">
      <dgm:prSet presAssocID="{0447B402-C599-45A0-9012-EB7E4D0CFCE7}" presName="middle" presStyleCnt="0"/>
      <dgm:spPr/>
    </dgm:pt>
    <dgm:pt modelId="{CE6CC66D-74BD-4E7B-885A-386A7BA93198}" type="pres">
      <dgm:prSet presAssocID="{0447B402-C599-45A0-9012-EB7E4D0CFCE7}" presName="parTxMid" presStyleLbl="revTx" presStyleIdx="2" presStyleCnt="4"/>
      <dgm:spPr/>
    </dgm:pt>
    <dgm:pt modelId="{221351E7-7B1A-4094-AE39-18117508D964}" type="pres">
      <dgm:prSet presAssocID="{0447B402-C599-45A0-9012-EB7E4D0CFCE7}" presName="desTxMid" presStyleLbl="revTx" presStyleIdx="3" presStyleCnt="4">
        <dgm:presLayoutVars>
          <dgm:bulletEnabled val="1"/>
        </dgm:presLayoutVars>
      </dgm:prSet>
      <dgm:spPr/>
    </dgm:pt>
    <dgm:pt modelId="{56338699-E3B8-460B-97B9-66441DA759C6}" type="pres">
      <dgm:prSet presAssocID="{0447B402-C599-45A0-9012-EB7E4D0CFCE7}" presName="spMid" presStyleCnt="0"/>
      <dgm:spPr/>
    </dgm:pt>
    <dgm:pt modelId="{4D1D009E-0D6D-41AF-8BE4-BF47E15B41B6}" type="pres">
      <dgm:prSet presAssocID="{AA1D42B0-4F8C-4070-8A40-054BDBBECA49}" presName="chevronComposite1" presStyleCnt="0"/>
      <dgm:spPr/>
    </dgm:pt>
    <dgm:pt modelId="{42C6FFAF-E991-455A-92BD-E841E253C9B6}" type="pres">
      <dgm:prSet presAssocID="{AA1D42B0-4F8C-4070-8A40-054BDBBECA49}" presName="chevron1" presStyleLbl="sibTrans2D1" presStyleIdx="1" presStyleCnt="2"/>
      <dgm:spPr/>
    </dgm:pt>
    <dgm:pt modelId="{C844AEAF-02BF-4AF4-9CA2-5251DB392FA3}" type="pres">
      <dgm:prSet presAssocID="{AA1D42B0-4F8C-4070-8A40-054BDBBECA49}" presName="spChevron1" presStyleCnt="0"/>
      <dgm:spPr/>
    </dgm:pt>
    <dgm:pt modelId="{FE324618-1B60-49DF-8BA5-81AE85093C4B}" type="pres">
      <dgm:prSet presAssocID="{4D7A9549-2253-4032-9CE7-EEE13AB608BD}" presName="last" presStyleCnt="0"/>
      <dgm:spPr/>
    </dgm:pt>
    <dgm:pt modelId="{7CC43922-EAA1-49C4-B301-AAA72EF0DB98}" type="pres">
      <dgm:prSet presAssocID="{4D7A9549-2253-4032-9CE7-EEE13AB608BD}" presName="circleTx" presStyleLbl="node1" presStyleIdx="18" presStyleCnt="19"/>
      <dgm:spPr/>
    </dgm:pt>
    <dgm:pt modelId="{6B5CD0DB-345D-496E-BB12-E4F26CA3DE1C}" type="pres">
      <dgm:prSet presAssocID="{4D7A9549-2253-4032-9CE7-EEE13AB608BD}" presName="spN" presStyleCnt="0"/>
      <dgm:spPr/>
    </dgm:pt>
  </dgm:ptLst>
  <dgm:cxnLst>
    <dgm:cxn modelId="{3D2D2003-D5D3-4998-9EE0-23699550D003}" srcId="{8F032B20-E5B5-4417-A6CC-260F85817CE5}" destId="{0447B402-C599-45A0-9012-EB7E4D0CFCE7}" srcOrd="1" destOrd="0" parTransId="{40D02C86-B368-497D-AA7A-2FB39615D6FC}" sibTransId="{AA1D42B0-4F8C-4070-8A40-054BDBBECA49}"/>
    <dgm:cxn modelId="{03BA9C0C-FA89-49C2-8C0B-1C4E9C057287}" type="presOf" srcId="{845A9551-767A-4B4C-A25F-638826EF3B2D}" destId="{221351E7-7B1A-4094-AE39-18117508D964}" srcOrd="0" destOrd="0" presId="urn:microsoft.com/office/officeart/2009/3/layout/RandomtoResultProcess"/>
    <dgm:cxn modelId="{C3A81E0E-6CD0-4CCA-A9CE-525A34356632}" type="presOf" srcId="{8F032B20-E5B5-4417-A6CC-260F85817CE5}" destId="{F0FFFB69-6416-4EDF-8A93-7CBB11F1F0E6}" srcOrd="0" destOrd="0" presId="urn:microsoft.com/office/officeart/2009/3/layout/RandomtoResultProcess"/>
    <dgm:cxn modelId="{07157410-D0AB-4B00-B42A-D00C2304C686}" type="presOf" srcId="{E279FDE9-13FD-4E8F-A578-DC009714D7D4}" destId="{1AD8F4BB-3D54-4C35-AE9F-216719A07714}" srcOrd="0" destOrd="0" presId="urn:microsoft.com/office/officeart/2009/3/layout/RandomtoResultProcess"/>
    <dgm:cxn modelId="{5A103922-0204-4627-86A4-85C6BA21AA56}" type="presOf" srcId="{0447B402-C599-45A0-9012-EB7E4D0CFCE7}" destId="{CE6CC66D-74BD-4E7B-885A-386A7BA93198}" srcOrd="0" destOrd="0" presId="urn:microsoft.com/office/officeart/2009/3/layout/RandomtoResultProcess"/>
    <dgm:cxn modelId="{E55A2D3C-F8AF-4F03-8035-917FFC1450AA}" srcId="{0447B402-C599-45A0-9012-EB7E4D0CFCE7}" destId="{845A9551-767A-4B4C-A25F-638826EF3B2D}" srcOrd="0" destOrd="0" parTransId="{C10C1FBC-5DD6-4EA6-A153-B833C1D29620}" sibTransId="{28184417-BCE5-4F08-BD99-EC18C7B286F7}"/>
    <dgm:cxn modelId="{F5EA783E-68DA-413D-AD3E-C30DEC609223}" srcId="{41FD7F00-EB37-49EE-917B-DA536CDC60C0}" destId="{E279FDE9-13FD-4E8F-A578-DC009714D7D4}" srcOrd="0" destOrd="0" parTransId="{CEFCDA7F-BA18-4149-8697-26E4906A76F5}" sibTransId="{BC91978A-F16B-48AB-ABAD-57E47338A1B5}"/>
    <dgm:cxn modelId="{0BB2E66B-FE73-4378-87B8-07245436F6DF}" srcId="{8F032B20-E5B5-4417-A6CC-260F85817CE5}" destId="{41FD7F00-EB37-49EE-917B-DA536CDC60C0}" srcOrd="0" destOrd="0" parTransId="{EE29B65C-DF5F-45E1-8037-12BD2BA018FF}" sibTransId="{656FFA1A-971A-4982-95BB-AD1CFA87E9FB}"/>
    <dgm:cxn modelId="{9EEAB690-567C-4F81-83DA-8B3B1085503F}" type="presOf" srcId="{4D7A9549-2253-4032-9CE7-EEE13AB608BD}" destId="{7CC43922-EAA1-49C4-B301-AAA72EF0DB98}" srcOrd="0" destOrd="0" presId="urn:microsoft.com/office/officeart/2009/3/layout/RandomtoResultProcess"/>
    <dgm:cxn modelId="{0EC911DF-8573-4715-B32B-589E62C4C3AA}" type="presOf" srcId="{41FD7F00-EB37-49EE-917B-DA536CDC60C0}" destId="{20E35A04-F1FB-42CB-AEE4-3233A082A546}" srcOrd="0" destOrd="0" presId="urn:microsoft.com/office/officeart/2009/3/layout/RandomtoResultProcess"/>
    <dgm:cxn modelId="{E6B1F9F5-1B53-4509-943E-02EE9B7C3CFC}" srcId="{8F032B20-E5B5-4417-A6CC-260F85817CE5}" destId="{4D7A9549-2253-4032-9CE7-EEE13AB608BD}" srcOrd="2" destOrd="0" parTransId="{3F2345FC-E009-4C5A-B240-729287BE1247}" sibTransId="{9AE4DB58-5C75-4B6E-8F7A-ADACEB1B001B}"/>
    <dgm:cxn modelId="{07C03046-6107-4C91-BA49-43A5B3858368}" type="presParOf" srcId="{F0FFFB69-6416-4EDF-8A93-7CBB11F1F0E6}" destId="{9710BAFF-0A42-4378-8BFC-7224386A4D90}" srcOrd="0" destOrd="0" presId="urn:microsoft.com/office/officeart/2009/3/layout/RandomtoResultProcess"/>
    <dgm:cxn modelId="{F34FB032-C3FC-4BE2-9C34-2B992E8DF823}" type="presParOf" srcId="{9710BAFF-0A42-4378-8BFC-7224386A4D90}" destId="{20E35A04-F1FB-42CB-AEE4-3233A082A546}" srcOrd="0" destOrd="0" presId="urn:microsoft.com/office/officeart/2009/3/layout/RandomtoResultProcess"/>
    <dgm:cxn modelId="{3F1F0284-F2F4-4EFC-A663-4D6C39C69BEE}" type="presParOf" srcId="{9710BAFF-0A42-4378-8BFC-7224386A4D90}" destId="{1AD8F4BB-3D54-4C35-AE9F-216719A07714}" srcOrd="1" destOrd="0" presId="urn:microsoft.com/office/officeart/2009/3/layout/RandomtoResultProcess"/>
    <dgm:cxn modelId="{5A8783E0-1C27-47E7-9844-42D24189E91F}" type="presParOf" srcId="{9710BAFF-0A42-4378-8BFC-7224386A4D90}" destId="{780DEE38-BC0A-46C2-BCC0-AB4CC723C554}" srcOrd="2" destOrd="0" presId="urn:microsoft.com/office/officeart/2009/3/layout/RandomtoResultProcess"/>
    <dgm:cxn modelId="{A67D2D86-F7F8-4B60-B016-59FF69DCDECD}" type="presParOf" srcId="{9710BAFF-0A42-4378-8BFC-7224386A4D90}" destId="{1565C9ED-AFED-4A48-9F3D-9E7810CCD42D}" srcOrd="3" destOrd="0" presId="urn:microsoft.com/office/officeart/2009/3/layout/RandomtoResultProcess"/>
    <dgm:cxn modelId="{6E212768-FE8F-4DE0-A66A-5B7E6B48CCF5}" type="presParOf" srcId="{9710BAFF-0A42-4378-8BFC-7224386A4D90}" destId="{AAE7ED4F-05E1-4C20-AFCC-718F0826A04F}" srcOrd="4" destOrd="0" presId="urn:microsoft.com/office/officeart/2009/3/layout/RandomtoResultProcess"/>
    <dgm:cxn modelId="{86193ED9-C9CB-465A-8F0F-7E9B9B3B9107}" type="presParOf" srcId="{9710BAFF-0A42-4378-8BFC-7224386A4D90}" destId="{83DA9EB9-D2D8-4DD0-BEE3-8F61852BDBBA}" srcOrd="5" destOrd="0" presId="urn:microsoft.com/office/officeart/2009/3/layout/RandomtoResultProcess"/>
    <dgm:cxn modelId="{0E52EBD1-06B3-4F18-AFB0-A8F4B09F8CE5}" type="presParOf" srcId="{9710BAFF-0A42-4378-8BFC-7224386A4D90}" destId="{D86F59D0-DB4B-4065-868A-4D4A7E4A927E}" srcOrd="6" destOrd="0" presId="urn:microsoft.com/office/officeart/2009/3/layout/RandomtoResultProcess"/>
    <dgm:cxn modelId="{7E808241-8850-44F9-BB91-2FC7B5A18D4B}" type="presParOf" srcId="{9710BAFF-0A42-4378-8BFC-7224386A4D90}" destId="{B5959100-AD1A-426F-8DE0-1DE87C538105}" srcOrd="7" destOrd="0" presId="urn:microsoft.com/office/officeart/2009/3/layout/RandomtoResultProcess"/>
    <dgm:cxn modelId="{6CAC0738-7356-41CF-9720-AB7A2BB9CAC4}" type="presParOf" srcId="{9710BAFF-0A42-4378-8BFC-7224386A4D90}" destId="{9F24D5ED-8CEF-4529-8F34-450FED732CFD}" srcOrd="8" destOrd="0" presId="urn:microsoft.com/office/officeart/2009/3/layout/RandomtoResultProcess"/>
    <dgm:cxn modelId="{3207E5EB-18A1-451A-AFAC-F7F2CC923AAD}" type="presParOf" srcId="{9710BAFF-0A42-4378-8BFC-7224386A4D90}" destId="{B8011A96-491C-42CB-BE0B-783011623FC4}" srcOrd="9" destOrd="0" presId="urn:microsoft.com/office/officeart/2009/3/layout/RandomtoResultProcess"/>
    <dgm:cxn modelId="{0D532466-F04D-460A-9A7D-38A965F764F1}" type="presParOf" srcId="{9710BAFF-0A42-4378-8BFC-7224386A4D90}" destId="{4404CAB3-1FF5-4985-872B-FA898DC48549}" srcOrd="10" destOrd="0" presId="urn:microsoft.com/office/officeart/2009/3/layout/RandomtoResultProcess"/>
    <dgm:cxn modelId="{32502E44-41B2-4CD5-B193-33C90DD85E4D}" type="presParOf" srcId="{9710BAFF-0A42-4378-8BFC-7224386A4D90}" destId="{534716ED-28AD-4304-BD9E-4698CEA436AE}" srcOrd="11" destOrd="0" presId="urn:microsoft.com/office/officeart/2009/3/layout/RandomtoResultProcess"/>
    <dgm:cxn modelId="{ACBB714B-64F2-43A4-B20D-CC201E3E71DE}" type="presParOf" srcId="{9710BAFF-0A42-4378-8BFC-7224386A4D90}" destId="{F8DA2BA5-013A-4DB5-AFEA-2B35430D8564}" srcOrd="12" destOrd="0" presId="urn:microsoft.com/office/officeart/2009/3/layout/RandomtoResultProcess"/>
    <dgm:cxn modelId="{D0FD86BD-8B03-446F-9B1E-C2F02D233A58}" type="presParOf" srcId="{9710BAFF-0A42-4378-8BFC-7224386A4D90}" destId="{14FD8420-4C8B-4379-828B-D812AEE261CB}" srcOrd="13" destOrd="0" presId="urn:microsoft.com/office/officeart/2009/3/layout/RandomtoResultProcess"/>
    <dgm:cxn modelId="{CA9101FC-8BD1-4063-AD46-E7B1B9E9C72F}" type="presParOf" srcId="{9710BAFF-0A42-4378-8BFC-7224386A4D90}" destId="{9D63DC29-97DB-44B3-8A9F-34AB9BD9C33B}" srcOrd="14" destOrd="0" presId="urn:microsoft.com/office/officeart/2009/3/layout/RandomtoResultProcess"/>
    <dgm:cxn modelId="{B38E55B5-4AAF-4C02-9102-0BBED6E30E4A}" type="presParOf" srcId="{9710BAFF-0A42-4378-8BFC-7224386A4D90}" destId="{8A725574-90D4-426A-8E0B-FE767494AEC2}" srcOrd="15" destOrd="0" presId="urn:microsoft.com/office/officeart/2009/3/layout/RandomtoResultProcess"/>
    <dgm:cxn modelId="{7C9715A6-3796-4E4D-A3FC-6E9B9ED0F458}" type="presParOf" srcId="{9710BAFF-0A42-4378-8BFC-7224386A4D90}" destId="{9FB2806B-0888-450E-B2A4-C86AEF2A3975}" srcOrd="16" destOrd="0" presId="urn:microsoft.com/office/officeart/2009/3/layout/RandomtoResultProcess"/>
    <dgm:cxn modelId="{DD5F18EE-B67A-4616-BBE1-67CBBB1DC973}" type="presParOf" srcId="{9710BAFF-0A42-4378-8BFC-7224386A4D90}" destId="{60036441-EF9C-4E7E-AE47-C71BBD121C7A}" srcOrd="17" destOrd="0" presId="urn:microsoft.com/office/officeart/2009/3/layout/RandomtoResultProcess"/>
    <dgm:cxn modelId="{A5F519F3-8115-4A5C-AEE6-52B6FF5FA733}" type="presParOf" srcId="{9710BAFF-0A42-4378-8BFC-7224386A4D90}" destId="{5E64D4B4-C516-4EB4-B0C9-E68663B0FDC1}" srcOrd="18" destOrd="0" presId="urn:microsoft.com/office/officeart/2009/3/layout/RandomtoResultProcess"/>
    <dgm:cxn modelId="{34B10885-7E56-4FFF-BEA3-83CCCB90A5A3}" type="presParOf" srcId="{9710BAFF-0A42-4378-8BFC-7224386A4D90}" destId="{2CD6F1C5-1F13-47C1-9E66-860CBEF87ACF}" srcOrd="19" destOrd="0" presId="urn:microsoft.com/office/officeart/2009/3/layout/RandomtoResultProcess"/>
    <dgm:cxn modelId="{D0AA6657-DDB5-4018-89B7-EE3CEAE8BA30}" type="presParOf" srcId="{F0FFFB69-6416-4EDF-8A93-7CBB11F1F0E6}" destId="{B818CCBD-1B71-4354-A07F-B0D1AC191D1A}" srcOrd="1" destOrd="0" presId="urn:microsoft.com/office/officeart/2009/3/layout/RandomtoResultProcess"/>
    <dgm:cxn modelId="{FC68145C-1D2B-4593-8560-7B871EE60719}" type="presParOf" srcId="{B818CCBD-1B71-4354-A07F-B0D1AC191D1A}" destId="{46FE71A1-A2A8-4F4B-BEC1-254842805CE5}" srcOrd="0" destOrd="0" presId="urn:microsoft.com/office/officeart/2009/3/layout/RandomtoResultProcess"/>
    <dgm:cxn modelId="{7FDBC1AC-A8E7-4919-A43D-1FD27A69F106}" type="presParOf" srcId="{B818CCBD-1B71-4354-A07F-B0D1AC191D1A}" destId="{5BF58808-8D8D-4AB4-951F-492E6EB91026}" srcOrd="1" destOrd="0" presId="urn:microsoft.com/office/officeart/2009/3/layout/RandomtoResultProcess"/>
    <dgm:cxn modelId="{0D7BD70C-DFE0-434C-A2C2-6884B671834B}" type="presParOf" srcId="{F0FFFB69-6416-4EDF-8A93-7CBB11F1F0E6}" destId="{E074C673-94D0-4737-891D-C3FA184F87E7}" srcOrd="2" destOrd="0" presId="urn:microsoft.com/office/officeart/2009/3/layout/RandomtoResultProcess"/>
    <dgm:cxn modelId="{07D92022-6EEE-4E25-AA83-DA71FB6E3B22}" type="presParOf" srcId="{E074C673-94D0-4737-891D-C3FA184F87E7}" destId="{CE6CC66D-74BD-4E7B-885A-386A7BA93198}" srcOrd="0" destOrd="0" presId="urn:microsoft.com/office/officeart/2009/3/layout/RandomtoResultProcess"/>
    <dgm:cxn modelId="{6A2D5015-B9B6-49F3-8CB2-497B06CEBCCF}" type="presParOf" srcId="{E074C673-94D0-4737-891D-C3FA184F87E7}" destId="{221351E7-7B1A-4094-AE39-18117508D964}" srcOrd="1" destOrd="0" presId="urn:microsoft.com/office/officeart/2009/3/layout/RandomtoResultProcess"/>
    <dgm:cxn modelId="{6F78846E-5694-4DBF-B367-65C5534A2DDD}" type="presParOf" srcId="{E074C673-94D0-4737-891D-C3FA184F87E7}" destId="{56338699-E3B8-460B-97B9-66441DA759C6}" srcOrd="2" destOrd="0" presId="urn:microsoft.com/office/officeart/2009/3/layout/RandomtoResultProcess"/>
    <dgm:cxn modelId="{72652CA4-3D1F-4ED6-8D67-E6184568D9A3}" type="presParOf" srcId="{F0FFFB69-6416-4EDF-8A93-7CBB11F1F0E6}" destId="{4D1D009E-0D6D-41AF-8BE4-BF47E15B41B6}" srcOrd="3" destOrd="0" presId="urn:microsoft.com/office/officeart/2009/3/layout/RandomtoResultProcess"/>
    <dgm:cxn modelId="{F79E23A0-7625-4D46-9BD6-64A99A651A4C}" type="presParOf" srcId="{4D1D009E-0D6D-41AF-8BE4-BF47E15B41B6}" destId="{42C6FFAF-E991-455A-92BD-E841E253C9B6}" srcOrd="0" destOrd="0" presId="urn:microsoft.com/office/officeart/2009/3/layout/RandomtoResultProcess"/>
    <dgm:cxn modelId="{91C174EE-DA05-487C-916F-513EAEB9F1A8}" type="presParOf" srcId="{4D1D009E-0D6D-41AF-8BE4-BF47E15B41B6}" destId="{C844AEAF-02BF-4AF4-9CA2-5251DB392FA3}" srcOrd="1" destOrd="0" presId="urn:microsoft.com/office/officeart/2009/3/layout/RandomtoResultProcess"/>
    <dgm:cxn modelId="{7C2EEE76-EEB7-4EC5-822D-2686F2B9F721}" type="presParOf" srcId="{F0FFFB69-6416-4EDF-8A93-7CBB11F1F0E6}" destId="{FE324618-1B60-49DF-8BA5-81AE85093C4B}" srcOrd="4" destOrd="0" presId="urn:microsoft.com/office/officeart/2009/3/layout/RandomtoResultProcess"/>
    <dgm:cxn modelId="{7ECF1174-22D9-4ABE-A8ED-EDFD096B8E94}" type="presParOf" srcId="{FE324618-1B60-49DF-8BA5-81AE85093C4B}" destId="{7CC43922-EAA1-49C4-B301-AAA72EF0DB98}" srcOrd="0" destOrd="0" presId="urn:microsoft.com/office/officeart/2009/3/layout/RandomtoResultProcess"/>
    <dgm:cxn modelId="{F8CE77FF-A807-4210-B3DE-B00FE0770E64}" type="presParOf" srcId="{FE324618-1B60-49DF-8BA5-81AE85093C4B}" destId="{6B5CD0DB-345D-496E-BB12-E4F26CA3DE1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E047A6-CE7D-475D-8062-56E08927E679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6728132-5A6B-4661-8EA7-542AC9F63CF3}">
      <dgm:prSet/>
      <dgm:spPr/>
      <dgm:t>
        <a:bodyPr/>
        <a:lstStyle/>
        <a:p>
          <a:pPr rtl="0"/>
          <a:r>
            <a:rPr lang="ru-RU" dirty="0"/>
            <a:t>По состоянию на 01.08.2021 функционирует </a:t>
          </a:r>
          <a:r>
            <a:rPr lang="ru-RU" b="1" dirty="0"/>
            <a:t>308 банков</a:t>
          </a:r>
          <a:r>
            <a:rPr lang="ru-RU" b="0" dirty="0"/>
            <a:t>, которые </a:t>
          </a:r>
          <a:r>
            <a:rPr lang="ru-RU" dirty="0"/>
            <a:t>имеют право привлечения вкладов населения</a:t>
          </a:r>
        </a:p>
      </dgm:t>
    </dgm:pt>
    <dgm:pt modelId="{7FD688B7-B18F-4210-8B74-5242814BB109}" type="parTrans" cxnId="{959CAF40-4C13-4EB6-986F-36E979F6A59E}">
      <dgm:prSet/>
      <dgm:spPr/>
      <dgm:t>
        <a:bodyPr/>
        <a:lstStyle/>
        <a:p>
          <a:endParaRPr lang="ru-RU"/>
        </a:p>
      </dgm:t>
    </dgm:pt>
    <dgm:pt modelId="{49E02C84-2DD6-4589-8672-6D1291A8A69A}" type="sibTrans" cxnId="{959CAF40-4C13-4EB6-986F-36E979F6A59E}">
      <dgm:prSet/>
      <dgm:spPr/>
      <dgm:t>
        <a:bodyPr/>
        <a:lstStyle/>
        <a:p>
          <a:endParaRPr lang="ru-RU"/>
        </a:p>
      </dgm:t>
    </dgm:pt>
    <dgm:pt modelId="{C8C71243-3BB7-4E44-BEC8-D036EF2A2461}">
      <dgm:prSet/>
      <dgm:spPr/>
      <dgm:t>
        <a:bodyPr/>
        <a:lstStyle/>
        <a:p>
          <a:pPr rtl="0"/>
          <a:r>
            <a:rPr lang="ru-RU" dirty="0"/>
            <a:t>В настоящее время ГК «АСВ» осуществляет функции конкурсного управляющего (ликвидатора) в </a:t>
          </a:r>
          <a:r>
            <a:rPr lang="ru-RU" b="1" dirty="0"/>
            <a:t>350</a:t>
          </a:r>
          <a:r>
            <a:rPr lang="ru-RU" dirty="0"/>
            <a:t> кредитных организациях. </a:t>
          </a:r>
        </a:p>
      </dgm:t>
    </dgm:pt>
    <dgm:pt modelId="{AE82DD50-BFFC-484C-AC1F-816951D27C65}" type="parTrans" cxnId="{560E8D59-0155-4F7B-B509-8A9FA674D657}">
      <dgm:prSet/>
      <dgm:spPr/>
      <dgm:t>
        <a:bodyPr/>
        <a:lstStyle/>
        <a:p>
          <a:endParaRPr lang="ru-RU"/>
        </a:p>
      </dgm:t>
    </dgm:pt>
    <dgm:pt modelId="{4F1EAC97-9100-457B-9AD9-FC7CB7DA83B6}" type="sibTrans" cxnId="{560E8D59-0155-4F7B-B509-8A9FA674D657}">
      <dgm:prSet/>
      <dgm:spPr/>
      <dgm:t>
        <a:bodyPr/>
        <a:lstStyle/>
        <a:p>
          <a:endParaRPr lang="ru-RU"/>
        </a:p>
      </dgm:t>
    </dgm:pt>
    <dgm:pt modelId="{FF340BF8-C794-42C5-B0AC-D3BE4FE5065A}">
      <dgm:prSet/>
      <dgm:spPr/>
      <dgm:t>
        <a:bodyPr/>
        <a:lstStyle/>
        <a:p>
          <a:pPr rtl="0"/>
          <a:r>
            <a:rPr lang="ru-RU" dirty="0"/>
            <a:t>Каждый эпизод криминального банкротства влечет за собой </a:t>
          </a:r>
          <a:r>
            <a:rPr lang="ru-RU" b="1" dirty="0"/>
            <a:t>5-6</a:t>
          </a:r>
          <a:r>
            <a:rPr lang="ru-RU" dirty="0"/>
            <a:t> уголовных дел, которые должны сопровождаться экспертизами</a:t>
          </a:r>
        </a:p>
      </dgm:t>
    </dgm:pt>
    <dgm:pt modelId="{6225A687-2A30-4B43-9D75-A77B22F657F1}" type="parTrans" cxnId="{9459D722-ABED-4EDF-BD24-59A99F30C6A0}">
      <dgm:prSet/>
      <dgm:spPr/>
      <dgm:t>
        <a:bodyPr/>
        <a:lstStyle/>
        <a:p>
          <a:endParaRPr lang="ru-RU"/>
        </a:p>
      </dgm:t>
    </dgm:pt>
    <dgm:pt modelId="{30C21476-9E3A-4A43-95DB-583DC3AD087E}" type="sibTrans" cxnId="{9459D722-ABED-4EDF-BD24-59A99F30C6A0}">
      <dgm:prSet/>
      <dgm:spPr/>
      <dgm:t>
        <a:bodyPr/>
        <a:lstStyle/>
        <a:p>
          <a:endParaRPr lang="ru-RU"/>
        </a:p>
      </dgm:t>
    </dgm:pt>
    <dgm:pt modelId="{03662BBD-17C0-4030-A747-52A099C3E1B3}">
      <dgm:prSet/>
      <dgm:spPr/>
      <dgm:t>
        <a:bodyPr/>
        <a:lstStyle/>
        <a:p>
          <a:pPr rtl="0"/>
          <a:r>
            <a:rPr lang="ru-RU" dirty="0"/>
            <a:t>В данных кредитных организациях </a:t>
          </a:r>
          <a:r>
            <a:rPr lang="ru-RU" b="1" i="0" u="none" dirty="0"/>
            <a:t>478 850 </a:t>
          </a:r>
          <a:r>
            <a:rPr lang="ru-RU" b="0" dirty="0"/>
            <a:t>кредиторов</a:t>
          </a:r>
          <a:r>
            <a:rPr lang="ru-RU" dirty="0"/>
            <a:t>, объем требований которых составляет </a:t>
          </a:r>
          <a:r>
            <a:rPr lang="ru-RU" b="1" i="0" u="none" dirty="0"/>
            <a:t>3 267 741,68  </a:t>
          </a:r>
          <a:r>
            <a:rPr lang="ru-RU" b="1" dirty="0"/>
            <a:t>млн руб.</a:t>
          </a:r>
        </a:p>
      </dgm:t>
    </dgm:pt>
    <dgm:pt modelId="{D8701BF7-9758-4CC8-B15A-3C12D10492F7}" type="parTrans" cxnId="{CF7D7813-49A9-4A15-9424-CB3CF46A19B4}">
      <dgm:prSet/>
      <dgm:spPr/>
      <dgm:t>
        <a:bodyPr/>
        <a:lstStyle/>
        <a:p>
          <a:endParaRPr lang="ru-RU"/>
        </a:p>
      </dgm:t>
    </dgm:pt>
    <dgm:pt modelId="{2F4D8396-A90C-4311-9847-0952D37719D7}" type="sibTrans" cxnId="{CF7D7813-49A9-4A15-9424-CB3CF46A19B4}">
      <dgm:prSet/>
      <dgm:spPr/>
      <dgm:t>
        <a:bodyPr/>
        <a:lstStyle/>
        <a:p>
          <a:endParaRPr lang="ru-RU"/>
        </a:p>
      </dgm:t>
    </dgm:pt>
    <dgm:pt modelId="{A3650062-F961-4CEC-976C-66E46F4E6635}" type="pres">
      <dgm:prSet presAssocID="{0BE047A6-CE7D-475D-8062-56E08927E679}" presName="linear" presStyleCnt="0">
        <dgm:presLayoutVars>
          <dgm:animLvl val="lvl"/>
          <dgm:resizeHandles val="exact"/>
        </dgm:presLayoutVars>
      </dgm:prSet>
      <dgm:spPr/>
    </dgm:pt>
    <dgm:pt modelId="{6E182987-3601-472B-9CB8-6AD81FB7D7A7}" type="pres">
      <dgm:prSet presAssocID="{46728132-5A6B-4661-8EA7-542AC9F63CF3}" presName="parentText" presStyleLbl="node1" presStyleIdx="0" presStyleCnt="4" custScaleY="63939" custLinFactNeighborX="-6183" custLinFactNeighborY="15780">
        <dgm:presLayoutVars>
          <dgm:chMax val="0"/>
          <dgm:bulletEnabled val="1"/>
        </dgm:presLayoutVars>
      </dgm:prSet>
      <dgm:spPr/>
    </dgm:pt>
    <dgm:pt modelId="{3292822A-2862-4024-AC0C-2EF74237A611}" type="pres">
      <dgm:prSet presAssocID="{49E02C84-2DD6-4589-8672-6D1291A8A69A}" presName="spacer" presStyleCnt="0"/>
      <dgm:spPr/>
    </dgm:pt>
    <dgm:pt modelId="{ECE3DC4F-0CAD-4592-9EE3-BDADB586DADF}" type="pres">
      <dgm:prSet presAssocID="{C8C71243-3BB7-4E44-BEC8-D036EF2A2461}" presName="parentText" presStyleLbl="node1" presStyleIdx="1" presStyleCnt="4" custScaleY="59168" custLinFactNeighborY="-32748">
        <dgm:presLayoutVars>
          <dgm:chMax val="0"/>
          <dgm:bulletEnabled val="1"/>
        </dgm:presLayoutVars>
      </dgm:prSet>
      <dgm:spPr/>
    </dgm:pt>
    <dgm:pt modelId="{9718F8B1-105A-4557-9847-4498DCD2A917}" type="pres">
      <dgm:prSet presAssocID="{4F1EAC97-9100-457B-9AD9-FC7CB7DA83B6}" presName="spacer" presStyleCnt="0"/>
      <dgm:spPr/>
    </dgm:pt>
    <dgm:pt modelId="{020FCCF8-DCDB-4150-9244-873E9F51BC06}" type="pres">
      <dgm:prSet presAssocID="{03662BBD-17C0-4030-A747-52A099C3E1B3}" presName="parentText" presStyleLbl="node1" presStyleIdx="2" presStyleCnt="4" custScaleY="51373" custLinFactNeighborX="504" custLinFactNeighborY="-60329">
        <dgm:presLayoutVars>
          <dgm:chMax val="0"/>
          <dgm:bulletEnabled val="1"/>
        </dgm:presLayoutVars>
      </dgm:prSet>
      <dgm:spPr/>
    </dgm:pt>
    <dgm:pt modelId="{9E17D15D-F444-4D71-9486-E7F09FD2A1AC}" type="pres">
      <dgm:prSet presAssocID="{2F4D8396-A90C-4311-9847-0952D37719D7}" presName="spacer" presStyleCnt="0"/>
      <dgm:spPr/>
    </dgm:pt>
    <dgm:pt modelId="{36023D0D-39C0-4683-B366-544641857CBC}" type="pres">
      <dgm:prSet presAssocID="{FF340BF8-C794-42C5-B0AC-D3BE4FE5065A}" presName="parentText" presStyleLbl="node1" presStyleIdx="3" presStyleCnt="4" custScaleY="60074" custLinFactY="-186" custLinFactNeighborY="-100000">
        <dgm:presLayoutVars>
          <dgm:chMax val="0"/>
          <dgm:bulletEnabled val="1"/>
        </dgm:presLayoutVars>
      </dgm:prSet>
      <dgm:spPr/>
    </dgm:pt>
  </dgm:ptLst>
  <dgm:cxnLst>
    <dgm:cxn modelId="{A3198608-221C-46ED-A2D3-F12A0EC064A6}" type="presOf" srcId="{46728132-5A6B-4661-8EA7-542AC9F63CF3}" destId="{6E182987-3601-472B-9CB8-6AD81FB7D7A7}" srcOrd="0" destOrd="0" presId="urn:microsoft.com/office/officeart/2005/8/layout/vList2"/>
    <dgm:cxn modelId="{CF7D7813-49A9-4A15-9424-CB3CF46A19B4}" srcId="{0BE047A6-CE7D-475D-8062-56E08927E679}" destId="{03662BBD-17C0-4030-A747-52A099C3E1B3}" srcOrd="2" destOrd="0" parTransId="{D8701BF7-9758-4CC8-B15A-3C12D10492F7}" sibTransId="{2F4D8396-A90C-4311-9847-0952D37719D7}"/>
    <dgm:cxn modelId="{864E221B-2F56-49BE-AFC5-291936E115CF}" type="presOf" srcId="{0BE047A6-CE7D-475D-8062-56E08927E679}" destId="{A3650062-F961-4CEC-976C-66E46F4E6635}" srcOrd="0" destOrd="0" presId="urn:microsoft.com/office/officeart/2005/8/layout/vList2"/>
    <dgm:cxn modelId="{9459D722-ABED-4EDF-BD24-59A99F30C6A0}" srcId="{0BE047A6-CE7D-475D-8062-56E08927E679}" destId="{FF340BF8-C794-42C5-B0AC-D3BE4FE5065A}" srcOrd="3" destOrd="0" parTransId="{6225A687-2A30-4B43-9D75-A77B22F657F1}" sibTransId="{30C21476-9E3A-4A43-95DB-583DC3AD087E}"/>
    <dgm:cxn modelId="{837F9C24-E5E0-4872-9481-0D4E139FC0AE}" type="presOf" srcId="{FF340BF8-C794-42C5-B0AC-D3BE4FE5065A}" destId="{36023D0D-39C0-4683-B366-544641857CBC}" srcOrd="0" destOrd="0" presId="urn:microsoft.com/office/officeart/2005/8/layout/vList2"/>
    <dgm:cxn modelId="{959CAF40-4C13-4EB6-986F-36E979F6A59E}" srcId="{0BE047A6-CE7D-475D-8062-56E08927E679}" destId="{46728132-5A6B-4661-8EA7-542AC9F63CF3}" srcOrd="0" destOrd="0" parTransId="{7FD688B7-B18F-4210-8B74-5242814BB109}" sibTransId="{49E02C84-2DD6-4589-8672-6D1291A8A69A}"/>
    <dgm:cxn modelId="{560E8D59-0155-4F7B-B509-8A9FA674D657}" srcId="{0BE047A6-CE7D-475D-8062-56E08927E679}" destId="{C8C71243-3BB7-4E44-BEC8-D036EF2A2461}" srcOrd="1" destOrd="0" parTransId="{AE82DD50-BFFC-484C-AC1F-816951D27C65}" sibTransId="{4F1EAC97-9100-457B-9AD9-FC7CB7DA83B6}"/>
    <dgm:cxn modelId="{FF8610B5-B5E4-4353-A755-8403DDD8A970}" type="presOf" srcId="{C8C71243-3BB7-4E44-BEC8-D036EF2A2461}" destId="{ECE3DC4F-0CAD-4592-9EE3-BDADB586DADF}" srcOrd="0" destOrd="0" presId="urn:microsoft.com/office/officeart/2005/8/layout/vList2"/>
    <dgm:cxn modelId="{30F0FBE7-1A96-47B9-8F5C-B06B9199599C}" type="presOf" srcId="{03662BBD-17C0-4030-A747-52A099C3E1B3}" destId="{020FCCF8-DCDB-4150-9244-873E9F51BC06}" srcOrd="0" destOrd="0" presId="urn:microsoft.com/office/officeart/2005/8/layout/vList2"/>
    <dgm:cxn modelId="{27B22858-7261-4E3D-83B4-62CC8C6412FD}" type="presParOf" srcId="{A3650062-F961-4CEC-976C-66E46F4E6635}" destId="{6E182987-3601-472B-9CB8-6AD81FB7D7A7}" srcOrd="0" destOrd="0" presId="urn:microsoft.com/office/officeart/2005/8/layout/vList2"/>
    <dgm:cxn modelId="{3092E28C-4845-464E-AC59-672692FCF800}" type="presParOf" srcId="{A3650062-F961-4CEC-976C-66E46F4E6635}" destId="{3292822A-2862-4024-AC0C-2EF74237A611}" srcOrd="1" destOrd="0" presId="urn:microsoft.com/office/officeart/2005/8/layout/vList2"/>
    <dgm:cxn modelId="{2495E815-37F8-44C6-8FFD-0CB04414FA5B}" type="presParOf" srcId="{A3650062-F961-4CEC-976C-66E46F4E6635}" destId="{ECE3DC4F-0CAD-4592-9EE3-BDADB586DADF}" srcOrd="2" destOrd="0" presId="urn:microsoft.com/office/officeart/2005/8/layout/vList2"/>
    <dgm:cxn modelId="{2FF6295D-FF3A-4B9D-A309-B8458DDF5FFB}" type="presParOf" srcId="{A3650062-F961-4CEC-976C-66E46F4E6635}" destId="{9718F8B1-105A-4557-9847-4498DCD2A917}" srcOrd="3" destOrd="0" presId="urn:microsoft.com/office/officeart/2005/8/layout/vList2"/>
    <dgm:cxn modelId="{11B546E8-8748-4257-BB07-0419EB46712D}" type="presParOf" srcId="{A3650062-F961-4CEC-976C-66E46F4E6635}" destId="{020FCCF8-DCDB-4150-9244-873E9F51BC06}" srcOrd="4" destOrd="0" presId="urn:microsoft.com/office/officeart/2005/8/layout/vList2"/>
    <dgm:cxn modelId="{FBC987D6-C9EA-4661-B345-61A1AF6A3DA1}" type="presParOf" srcId="{A3650062-F961-4CEC-976C-66E46F4E6635}" destId="{9E17D15D-F444-4D71-9486-E7F09FD2A1AC}" srcOrd="5" destOrd="0" presId="urn:microsoft.com/office/officeart/2005/8/layout/vList2"/>
    <dgm:cxn modelId="{EC6CF7E2-30CB-42AE-87A8-617EA0703405}" type="presParOf" srcId="{A3650062-F961-4CEC-976C-66E46F4E6635}" destId="{36023D0D-39C0-4683-B366-544641857CB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319DF1-E584-4FCC-82BC-561E2C183242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479C5FD-6B94-4D19-B40D-F55F6B0F8E3F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Отзыв лицензии</a:t>
          </a:r>
        </a:p>
      </dgm:t>
    </dgm:pt>
    <dgm:pt modelId="{55EE60DD-4BB4-47A8-8B1F-462CE0AA0AB5}" type="parTrans" cxnId="{E5DB55D9-17FF-4AE8-8B67-669CE7B295BD}">
      <dgm:prSet/>
      <dgm:spPr/>
      <dgm:t>
        <a:bodyPr/>
        <a:lstStyle/>
        <a:p>
          <a:endParaRPr lang="ru-RU" sz="3600"/>
        </a:p>
      </dgm:t>
    </dgm:pt>
    <dgm:pt modelId="{CB4C0F53-14F8-4C7E-BFB0-62D004FEACDF}" type="sibTrans" cxnId="{E5DB55D9-17FF-4AE8-8B67-669CE7B295BD}">
      <dgm:prSet custT="1"/>
      <dgm:spPr/>
      <dgm:t>
        <a:bodyPr/>
        <a:lstStyle/>
        <a:p>
          <a:endParaRPr lang="ru-RU" sz="3600"/>
        </a:p>
      </dgm:t>
    </dgm:pt>
    <dgm:pt modelId="{85EE1E05-1693-4473-8872-2448D6596B9F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проверки временной администрацией</a:t>
          </a:r>
        </a:p>
      </dgm:t>
    </dgm:pt>
    <dgm:pt modelId="{FD2418B9-D037-4513-A771-FCD4B667A4AA}" type="parTrans" cxnId="{FE87EB79-DBE0-4CE8-9A69-4E12043249A8}">
      <dgm:prSet/>
      <dgm:spPr/>
      <dgm:t>
        <a:bodyPr/>
        <a:lstStyle/>
        <a:p>
          <a:endParaRPr lang="ru-RU" sz="3600"/>
        </a:p>
      </dgm:t>
    </dgm:pt>
    <dgm:pt modelId="{366B3C2E-B280-4210-A352-B98CB0158631}" type="sibTrans" cxnId="{FE87EB79-DBE0-4CE8-9A69-4E12043249A8}">
      <dgm:prSet/>
      <dgm:spPr/>
      <dgm:t>
        <a:bodyPr/>
        <a:lstStyle/>
        <a:p>
          <a:endParaRPr lang="ru-RU" sz="3600"/>
        </a:p>
      </dgm:t>
    </dgm:pt>
    <dgm:pt modelId="{7D9803BF-FC8B-49DE-9180-04758B32F91F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по делу о банкротстве</a:t>
          </a:r>
        </a:p>
      </dgm:t>
    </dgm:pt>
    <dgm:pt modelId="{C664F505-D184-4642-8EB5-5D29AD46CACB}" type="parTrans" cxnId="{A4CE239F-1999-4BCD-A39D-615B3A9F18B7}">
      <dgm:prSet/>
      <dgm:spPr/>
      <dgm:t>
        <a:bodyPr/>
        <a:lstStyle/>
        <a:p>
          <a:endParaRPr lang="ru-RU" sz="3600"/>
        </a:p>
      </dgm:t>
    </dgm:pt>
    <dgm:pt modelId="{D4605B5D-E288-43DE-AA93-BF06EF326501}" type="sibTrans" cxnId="{A4CE239F-1999-4BCD-A39D-615B3A9F18B7}">
      <dgm:prSet custT="1"/>
      <dgm:spPr/>
      <dgm:t>
        <a:bodyPr/>
        <a:lstStyle/>
        <a:p>
          <a:endParaRPr lang="ru-RU" sz="3600"/>
        </a:p>
      </dgm:t>
    </dgm:pt>
    <dgm:pt modelId="{7E428394-F823-49AF-96A4-F9C6F7C0B53C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конкурсного управляющего –        ГК «АСВ»</a:t>
          </a:r>
        </a:p>
      </dgm:t>
    </dgm:pt>
    <dgm:pt modelId="{9FADCCCC-6585-4AEB-9272-A801A4138D4E}" type="parTrans" cxnId="{E2DC305D-447F-422C-BF1E-0EBC5AC6A5D7}">
      <dgm:prSet/>
      <dgm:spPr/>
      <dgm:t>
        <a:bodyPr/>
        <a:lstStyle/>
        <a:p>
          <a:endParaRPr lang="ru-RU" sz="3600"/>
        </a:p>
      </dgm:t>
    </dgm:pt>
    <dgm:pt modelId="{9394D92F-D014-4FC1-8FA0-55F11623799C}" type="sibTrans" cxnId="{E2DC305D-447F-422C-BF1E-0EBC5AC6A5D7}">
      <dgm:prSet/>
      <dgm:spPr/>
      <dgm:t>
        <a:bodyPr/>
        <a:lstStyle/>
        <a:p>
          <a:endParaRPr lang="ru-RU" sz="3600"/>
        </a:p>
      </dgm:t>
    </dgm:pt>
    <dgm:pt modelId="{6D2B3A6D-8411-4FEE-873A-6E26EDB8CB97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Возбуждение уголовного дела</a:t>
          </a:r>
        </a:p>
      </dgm:t>
    </dgm:pt>
    <dgm:pt modelId="{E9F962AF-9231-4A52-83B8-7FA47E70754C}" type="parTrans" cxnId="{3B1C0A3E-D15D-4470-B15C-7342EAB210E1}">
      <dgm:prSet/>
      <dgm:spPr/>
      <dgm:t>
        <a:bodyPr/>
        <a:lstStyle/>
        <a:p>
          <a:endParaRPr lang="ru-RU" sz="3600"/>
        </a:p>
      </dgm:t>
    </dgm:pt>
    <dgm:pt modelId="{EAD53099-DCAA-41E5-BD84-E5D2BA1E1416}" type="sibTrans" cxnId="{3B1C0A3E-D15D-4470-B15C-7342EAB210E1}">
      <dgm:prSet custT="1"/>
      <dgm:spPr/>
      <dgm:t>
        <a:bodyPr/>
        <a:lstStyle/>
        <a:p>
          <a:endParaRPr lang="ru-RU" sz="3600"/>
        </a:p>
      </dgm:t>
    </dgm:pt>
    <dgm:pt modelId="{BACC69BD-07C1-42B7-939F-5D2C01F51BD8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подтверждения фактов, выявленных в ходе проведения проверок Банком России и ГК «АСВ»</a:t>
          </a:r>
        </a:p>
      </dgm:t>
    </dgm:pt>
    <dgm:pt modelId="{294799A1-C1B0-4A9F-AAB0-5CCB038B52F6}" type="parTrans" cxnId="{442E7098-5121-4269-9E2E-45A4E6767F2A}">
      <dgm:prSet/>
      <dgm:spPr/>
      <dgm:t>
        <a:bodyPr/>
        <a:lstStyle/>
        <a:p>
          <a:endParaRPr lang="ru-RU" sz="3600"/>
        </a:p>
      </dgm:t>
    </dgm:pt>
    <dgm:pt modelId="{2C7D1A02-979C-49A9-A753-23C30DAF5FB4}" type="sibTrans" cxnId="{442E7098-5121-4269-9E2E-45A4E6767F2A}">
      <dgm:prSet/>
      <dgm:spPr/>
      <dgm:t>
        <a:bodyPr/>
        <a:lstStyle/>
        <a:p>
          <a:endParaRPr lang="ru-RU" sz="3600"/>
        </a:p>
      </dgm:t>
    </dgm:pt>
    <dgm:pt modelId="{825E844B-CD14-442C-BCA8-0295445B789B}">
      <dgm:prSet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Назначение экономических экспертиз</a:t>
          </a:r>
        </a:p>
      </dgm:t>
    </dgm:pt>
    <dgm:pt modelId="{A54E3DD9-0F6D-4620-BDAE-5773234C51B1}" type="parTrans" cxnId="{A726D944-D577-4013-9469-5787A6F933C8}">
      <dgm:prSet/>
      <dgm:spPr/>
      <dgm:t>
        <a:bodyPr/>
        <a:lstStyle/>
        <a:p>
          <a:endParaRPr lang="ru-RU" sz="3600"/>
        </a:p>
      </dgm:t>
    </dgm:pt>
    <dgm:pt modelId="{76FA74AD-CBA7-44B6-A530-325200EFDE61}" type="sibTrans" cxnId="{A726D944-D577-4013-9469-5787A6F933C8}">
      <dgm:prSet/>
      <dgm:spPr/>
      <dgm:t>
        <a:bodyPr/>
        <a:lstStyle/>
        <a:p>
          <a:endParaRPr lang="ru-RU" sz="3600"/>
        </a:p>
      </dgm:t>
    </dgm:pt>
    <dgm:pt modelId="{95A0553D-451A-4978-BCA5-274AE1D4A411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заключения о наличии признаков преднамеренного банкротства</a:t>
          </a:r>
        </a:p>
      </dgm:t>
    </dgm:pt>
    <dgm:pt modelId="{7B92E20C-A2CF-45E2-AB52-246282D09FBE}" type="parTrans" cxnId="{C03C1BD3-45A8-4EAA-949C-EE2DE6D525D8}">
      <dgm:prSet/>
      <dgm:spPr/>
      <dgm:t>
        <a:bodyPr/>
        <a:lstStyle/>
        <a:p>
          <a:endParaRPr lang="ru-RU" sz="3600"/>
        </a:p>
      </dgm:t>
    </dgm:pt>
    <dgm:pt modelId="{61C3ED16-6C60-4B75-8FAB-5E539D7AB458}" type="sibTrans" cxnId="{C03C1BD3-45A8-4EAA-949C-EE2DE6D525D8}">
      <dgm:prSet/>
      <dgm:spPr/>
      <dgm:t>
        <a:bodyPr/>
        <a:lstStyle/>
        <a:p>
          <a:endParaRPr lang="ru-RU" sz="3600"/>
        </a:p>
      </dgm:t>
    </dgm:pt>
    <dgm:pt modelId="{2C204362-8B19-4723-B431-790AE3B6260E}" type="pres">
      <dgm:prSet presAssocID="{9B319DF1-E584-4FCC-82BC-561E2C183242}" presName="Name0" presStyleCnt="0">
        <dgm:presLayoutVars>
          <dgm:dir/>
          <dgm:resizeHandles val="exact"/>
        </dgm:presLayoutVars>
      </dgm:prSet>
      <dgm:spPr/>
    </dgm:pt>
    <dgm:pt modelId="{A8BF3002-9F04-41FF-A2EF-2B6E07FFCA9C}" type="pres">
      <dgm:prSet presAssocID="{D479C5FD-6B94-4D19-B40D-F55F6B0F8E3F}" presName="node" presStyleLbl="node1" presStyleIdx="0" presStyleCnt="4" custScaleX="251164">
        <dgm:presLayoutVars>
          <dgm:bulletEnabled val="1"/>
        </dgm:presLayoutVars>
      </dgm:prSet>
      <dgm:spPr/>
    </dgm:pt>
    <dgm:pt modelId="{071C17EC-3F49-4CE3-8FB8-D62067AF2E02}" type="pres">
      <dgm:prSet presAssocID="{CB4C0F53-14F8-4C7E-BFB0-62D004FEACDF}" presName="sibTrans" presStyleLbl="sibTrans2D1" presStyleIdx="0" presStyleCnt="3" custScaleX="290613" custScaleY="246091" custLinFactNeighborX="-53312" custLinFactNeighborY="3622"/>
      <dgm:spPr/>
    </dgm:pt>
    <dgm:pt modelId="{CEEE8D19-C835-4FC3-8567-85A3C017CEA2}" type="pres">
      <dgm:prSet presAssocID="{CB4C0F53-14F8-4C7E-BFB0-62D004FEACDF}" presName="connectorText" presStyleLbl="sibTrans2D1" presStyleIdx="0" presStyleCnt="3"/>
      <dgm:spPr/>
    </dgm:pt>
    <dgm:pt modelId="{39A5DC66-229A-4AF9-966E-A702D5B39417}" type="pres">
      <dgm:prSet presAssocID="{7D9803BF-FC8B-49DE-9180-04758B32F91F}" presName="node" presStyleLbl="node1" presStyleIdx="1" presStyleCnt="4" custScaleX="251164">
        <dgm:presLayoutVars>
          <dgm:bulletEnabled val="1"/>
        </dgm:presLayoutVars>
      </dgm:prSet>
      <dgm:spPr/>
    </dgm:pt>
    <dgm:pt modelId="{A78169A1-016C-4F46-81DD-F73F91ADE8E5}" type="pres">
      <dgm:prSet presAssocID="{D4605B5D-E288-43DE-AA93-BF06EF326501}" presName="sibTrans" presStyleLbl="sibTrans2D1" presStyleIdx="1" presStyleCnt="3" custScaleX="290613" custScaleY="246091" custLinFactNeighborX="-53312" custLinFactNeighborY="3622"/>
      <dgm:spPr/>
    </dgm:pt>
    <dgm:pt modelId="{4DBDB989-AF29-4D47-9553-2138D44D7CD1}" type="pres">
      <dgm:prSet presAssocID="{D4605B5D-E288-43DE-AA93-BF06EF326501}" presName="connectorText" presStyleLbl="sibTrans2D1" presStyleIdx="1" presStyleCnt="3"/>
      <dgm:spPr/>
    </dgm:pt>
    <dgm:pt modelId="{86FC4F9F-15F3-41CD-99F9-6ACCCD21C16A}" type="pres">
      <dgm:prSet presAssocID="{6D2B3A6D-8411-4FEE-873A-6E26EDB8CB97}" presName="node" presStyleLbl="node1" presStyleIdx="2" presStyleCnt="4" custScaleX="251164">
        <dgm:presLayoutVars>
          <dgm:bulletEnabled val="1"/>
        </dgm:presLayoutVars>
      </dgm:prSet>
      <dgm:spPr/>
    </dgm:pt>
    <dgm:pt modelId="{E571CF96-7EA9-4C83-8E4D-95BEFAE90C06}" type="pres">
      <dgm:prSet presAssocID="{EAD53099-DCAA-41E5-BD84-E5D2BA1E1416}" presName="sibTrans" presStyleLbl="sibTrans2D1" presStyleIdx="2" presStyleCnt="3" custScaleX="290613" custScaleY="246091" custLinFactNeighborX="-53312" custLinFactNeighborY="3622"/>
      <dgm:spPr/>
    </dgm:pt>
    <dgm:pt modelId="{89323559-83BF-4470-9345-6A3EA6F5EA4C}" type="pres">
      <dgm:prSet presAssocID="{EAD53099-DCAA-41E5-BD84-E5D2BA1E1416}" presName="connectorText" presStyleLbl="sibTrans2D1" presStyleIdx="2" presStyleCnt="3"/>
      <dgm:spPr/>
    </dgm:pt>
    <dgm:pt modelId="{C3BF2860-282E-45FC-89D3-B647ED06A7BC}" type="pres">
      <dgm:prSet presAssocID="{825E844B-CD14-442C-BCA8-0295445B789B}" presName="node" presStyleLbl="node1" presStyleIdx="3" presStyleCnt="4" custScaleX="251164">
        <dgm:presLayoutVars>
          <dgm:bulletEnabled val="1"/>
        </dgm:presLayoutVars>
      </dgm:prSet>
      <dgm:spPr/>
    </dgm:pt>
  </dgm:ptLst>
  <dgm:cxnLst>
    <dgm:cxn modelId="{906C1A07-7ADD-412E-9E78-E06606B84A63}" type="presOf" srcId="{D4605B5D-E288-43DE-AA93-BF06EF326501}" destId="{A78169A1-016C-4F46-81DD-F73F91ADE8E5}" srcOrd="0" destOrd="0" presId="urn:microsoft.com/office/officeart/2005/8/layout/process1"/>
    <dgm:cxn modelId="{ACB4611A-5295-42F7-9C4D-B26888D76C99}" type="presOf" srcId="{CB4C0F53-14F8-4C7E-BFB0-62D004FEACDF}" destId="{CEEE8D19-C835-4FC3-8567-85A3C017CEA2}" srcOrd="1" destOrd="0" presId="urn:microsoft.com/office/officeart/2005/8/layout/process1"/>
    <dgm:cxn modelId="{C035AA37-7F8E-4384-8130-B0565FA8134D}" type="presOf" srcId="{85EE1E05-1693-4473-8872-2448D6596B9F}" destId="{A8BF3002-9F04-41FF-A2EF-2B6E07FFCA9C}" srcOrd="0" destOrd="1" presId="urn:microsoft.com/office/officeart/2005/8/layout/process1"/>
    <dgm:cxn modelId="{3B1C0A3E-D15D-4470-B15C-7342EAB210E1}" srcId="{9B319DF1-E584-4FCC-82BC-561E2C183242}" destId="{6D2B3A6D-8411-4FEE-873A-6E26EDB8CB97}" srcOrd="2" destOrd="0" parTransId="{E9F962AF-9231-4A52-83B8-7FA47E70754C}" sibTransId="{EAD53099-DCAA-41E5-BD84-E5D2BA1E1416}"/>
    <dgm:cxn modelId="{E2DC305D-447F-422C-BF1E-0EBC5AC6A5D7}" srcId="{7D9803BF-FC8B-49DE-9180-04758B32F91F}" destId="{7E428394-F823-49AF-96A4-F9C6F7C0B53C}" srcOrd="0" destOrd="0" parTransId="{9FADCCCC-6585-4AEB-9272-A801A4138D4E}" sibTransId="{9394D92F-D014-4FC1-8FA0-55F11623799C}"/>
    <dgm:cxn modelId="{A726D944-D577-4013-9469-5787A6F933C8}" srcId="{9B319DF1-E584-4FCC-82BC-561E2C183242}" destId="{825E844B-CD14-442C-BCA8-0295445B789B}" srcOrd="3" destOrd="0" parTransId="{A54E3DD9-0F6D-4620-BDAE-5773234C51B1}" sibTransId="{76FA74AD-CBA7-44B6-A530-325200EFDE61}"/>
    <dgm:cxn modelId="{AF379865-C266-4AB0-B281-9D033C89A9A0}" type="presOf" srcId="{7D9803BF-FC8B-49DE-9180-04758B32F91F}" destId="{39A5DC66-229A-4AF9-966E-A702D5B39417}" srcOrd="0" destOrd="0" presId="urn:microsoft.com/office/officeart/2005/8/layout/process1"/>
    <dgm:cxn modelId="{6EA2BD4F-9C5D-4BBE-981D-EDFF5808B18E}" type="presOf" srcId="{95A0553D-451A-4978-BCA5-274AE1D4A411}" destId="{39A5DC66-229A-4AF9-966E-A702D5B39417}" srcOrd="0" destOrd="2" presId="urn:microsoft.com/office/officeart/2005/8/layout/process1"/>
    <dgm:cxn modelId="{657A8272-6CED-44B4-A2B3-1D6B34B35E20}" type="presOf" srcId="{825E844B-CD14-442C-BCA8-0295445B789B}" destId="{C3BF2860-282E-45FC-89D3-B647ED06A7BC}" srcOrd="0" destOrd="0" presId="urn:microsoft.com/office/officeart/2005/8/layout/process1"/>
    <dgm:cxn modelId="{099C5659-69E0-4815-8B0E-73725F5AF022}" type="presOf" srcId="{EAD53099-DCAA-41E5-BD84-E5D2BA1E1416}" destId="{89323559-83BF-4470-9345-6A3EA6F5EA4C}" srcOrd="1" destOrd="0" presId="urn:microsoft.com/office/officeart/2005/8/layout/process1"/>
    <dgm:cxn modelId="{FE87EB79-DBE0-4CE8-9A69-4E12043249A8}" srcId="{D479C5FD-6B94-4D19-B40D-F55F6B0F8E3F}" destId="{85EE1E05-1693-4473-8872-2448D6596B9F}" srcOrd="0" destOrd="0" parTransId="{FD2418B9-D037-4513-A771-FCD4B667A4AA}" sibTransId="{366B3C2E-B280-4210-A352-B98CB0158631}"/>
    <dgm:cxn modelId="{D78E3580-FED4-47D1-974F-C88334D1279C}" type="presOf" srcId="{D4605B5D-E288-43DE-AA93-BF06EF326501}" destId="{4DBDB989-AF29-4D47-9553-2138D44D7CD1}" srcOrd="1" destOrd="0" presId="urn:microsoft.com/office/officeart/2005/8/layout/process1"/>
    <dgm:cxn modelId="{F7F95E95-9120-4806-9483-AE8B1440FD19}" type="presOf" srcId="{7E428394-F823-49AF-96A4-F9C6F7C0B53C}" destId="{39A5DC66-229A-4AF9-966E-A702D5B39417}" srcOrd="0" destOrd="1" presId="urn:microsoft.com/office/officeart/2005/8/layout/process1"/>
    <dgm:cxn modelId="{442E7098-5121-4269-9E2E-45A4E6767F2A}" srcId="{6D2B3A6D-8411-4FEE-873A-6E26EDB8CB97}" destId="{BACC69BD-07C1-42B7-939F-5D2C01F51BD8}" srcOrd="0" destOrd="0" parTransId="{294799A1-C1B0-4A9F-AAB0-5CCB038B52F6}" sibTransId="{2C7D1A02-979C-49A9-A753-23C30DAF5FB4}"/>
    <dgm:cxn modelId="{A4CE239F-1999-4BCD-A39D-615B3A9F18B7}" srcId="{9B319DF1-E584-4FCC-82BC-561E2C183242}" destId="{7D9803BF-FC8B-49DE-9180-04758B32F91F}" srcOrd="1" destOrd="0" parTransId="{C664F505-D184-4642-8EB5-5D29AD46CACB}" sibTransId="{D4605B5D-E288-43DE-AA93-BF06EF326501}"/>
    <dgm:cxn modelId="{CA16D7A7-AA9C-4632-89AA-A6E5520BD5F7}" type="presOf" srcId="{9B319DF1-E584-4FCC-82BC-561E2C183242}" destId="{2C204362-8B19-4723-B431-790AE3B6260E}" srcOrd="0" destOrd="0" presId="urn:microsoft.com/office/officeart/2005/8/layout/process1"/>
    <dgm:cxn modelId="{9B9C0DB2-6994-483E-9D26-812851E8B5C5}" type="presOf" srcId="{BACC69BD-07C1-42B7-939F-5D2C01F51BD8}" destId="{86FC4F9F-15F3-41CD-99F9-6ACCCD21C16A}" srcOrd="0" destOrd="1" presId="urn:microsoft.com/office/officeart/2005/8/layout/process1"/>
    <dgm:cxn modelId="{4CB2BBB6-781A-4B7E-999E-817C903B06C5}" type="presOf" srcId="{D479C5FD-6B94-4D19-B40D-F55F6B0F8E3F}" destId="{A8BF3002-9F04-41FF-A2EF-2B6E07FFCA9C}" srcOrd="0" destOrd="0" presId="urn:microsoft.com/office/officeart/2005/8/layout/process1"/>
    <dgm:cxn modelId="{AFBF8CBE-0B6A-4ECA-9DF9-193957FF5767}" type="presOf" srcId="{6D2B3A6D-8411-4FEE-873A-6E26EDB8CB97}" destId="{86FC4F9F-15F3-41CD-99F9-6ACCCD21C16A}" srcOrd="0" destOrd="0" presId="urn:microsoft.com/office/officeart/2005/8/layout/process1"/>
    <dgm:cxn modelId="{21A16DC0-DBAF-4214-A81B-027906BE5E08}" type="presOf" srcId="{CB4C0F53-14F8-4C7E-BFB0-62D004FEACDF}" destId="{071C17EC-3F49-4CE3-8FB8-D62067AF2E02}" srcOrd="0" destOrd="0" presId="urn:microsoft.com/office/officeart/2005/8/layout/process1"/>
    <dgm:cxn modelId="{C03C1BD3-45A8-4EAA-949C-EE2DE6D525D8}" srcId="{7D9803BF-FC8B-49DE-9180-04758B32F91F}" destId="{95A0553D-451A-4978-BCA5-274AE1D4A411}" srcOrd="1" destOrd="0" parTransId="{7B92E20C-A2CF-45E2-AB52-246282D09FBE}" sibTransId="{61C3ED16-6C60-4B75-8FAB-5E539D7AB458}"/>
    <dgm:cxn modelId="{E5DB55D9-17FF-4AE8-8B67-669CE7B295BD}" srcId="{9B319DF1-E584-4FCC-82BC-561E2C183242}" destId="{D479C5FD-6B94-4D19-B40D-F55F6B0F8E3F}" srcOrd="0" destOrd="0" parTransId="{55EE60DD-4BB4-47A8-8B1F-462CE0AA0AB5}" sibTransId="{CB4C0F53-14F8-4C7E-BFB0-62D004FEACDF}"/>
    <dgm:cxn modelId="{28CB1EE9-0830-4ED7-B79D-C95C1A05064E}" type="presOf" srcId="{EAD53099-DCAA-41E5-BD84-E5D2BA1E1416}" destId="{E571CF96-7EA9-4C83-8E4D-95BEFAE90C06}" srcOrd="0" destOrd="0" presId="urn:microsoft.com/office/officeart/2005/8/layout/process1"/>
    <dgm:cxn modelId="{62330678-A98A-4FF3-A089-0BA529068D8D}" type="presParOf" srcId="{2C204362-8B19-4723-B431-790AE3B6260E}" destId="{A8BF3002-9F04-41FF-A2EF-2B6E07FFCA9C}" srcOrd="0" destOrd="0" presId="urn:microsoft.com/office/officeart/2005/8/layout/process1"/>
    <dgm:cxn modelId="{F464CF02-739F-43A1-BB44-2EE8E6BD67D0}" type="presParOf" srcId="{2C204362-8B19-4723-B431-790AE3B6260E}" destId="{071C17EC-3F49-4CE3-8FB8-D62067AF2E02}" srcOrd="1" destOrd="0" presId="urn:microsoft.com/office/officeart/2005/8/layout/process1"/>
    <dgm:cxn modelId="{81B43D98-98D2-4D50-A591-682794ECDA5F}" type="presParOf" srcId="{071C17EC-3F49-4CE3-8FB8-D62067AF2E02}" destId="{CEEE8D19-C835-4FC3-8567-85A3C017CEA2}" srcOrd="0" destOrd="0" presId="urn:microsoft.com/office/officeart/2005/8/layout/process1"/>
    <dgm:cxn modelId="{CF3AE4B4-8890-4940-B098-3BB35A0201F5}" type="presParOf" srcId="{2C204362-8B19-4723-B431-790AE3B6260E}" destId="{39A5DC66-229A-4AF9-966E-A702D5B39417}" srcOrd="2" destOrd="0" presId="urn:microsoft.com/office/officeart/2005/8/layout/process1"/>
    <dgm:cxn modelId="{2C059E09-8891-450F-8E92-1D97DCC148A5}" type="presParOf" srcId="{2C204362-8B19-4723-B431-790AE3B6260E}" destId="{A78169A1-016C-4F46-81DD-F73F91ADE8E5}" srcOrd="3" destOrd="0" presId="urn:microsoft.com/office/officeart/2005/8/layout/process1"/>
    <dgm:cxn modelId="{4B7EA056-6175-408F-8665-0EC76C952346}" type="presParOf" srcId="{A78169A1-016C-4F46-81DD-F73F91ADE8E5}" destId="{4DBDB989-AF29-4D47-9553-2138D44D7CD1}" srcOrd="0" destOrd="0" presId="urn:microsoft.com/office/officeart/2005/8/layout/process1"/>
    <dgm:cxn modelId="{DEC2B289-5894-41E9-8204-5F02DF6150C5}" type="presParOf" srcId="{2C204362-8B19-4723-B431-790AE3B6260E}" destId="{86FC4F9F-15F3-41CD-99F9-6ACCCD21C16A}" srcOrd="4" destOrd="0" presId="urn:microsoft.com/office/officeart/2005/8/layout/process1"/>
    <dgm:cxn modelId="{31980CAB-B35E-470F-9061-9895B6AD8F9B}" type="presParOf" srcId="{2C204362-8B19-4723-B431-790AE3B6260E}" destId="{E571CF96-7EA9-4C83-8E4D-95BEFAE90C06}" srcOrd="5" destOrd="0" presId="urn:microsoft.com/office/officeart/2005/8/layout/process1"/>
    <dgm:cxn modelId="{8934B5A0-CFBD-4083-8475-421ADE32734F}" type="presParOf" srcId="{E571CF96-7EA9-4C83-8E4D-95BEFAE90C06}" destId="{89323559-83BF-4470-9345-6A3EA6F5EA4C}" srcOrd="0" destOrd="0" presId="urn:microsoft.com/office/officeart/2005/8/layout/process1"/>
    <dgm:cxn modelId="{EBF21B42-D7AF-4620-9414-9F7D61D28240}" type="presParOf" srcId="{2C204362-8B19-4723-B431-790AE3B6260E}" destId="{C3BF2860-282E-45FC-89D3-B647ED06A7B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E35A04-F1FB-42CB-AEE4-3233A082A546}">
      <dsp:nvSpPr>
        <dsp:cNvPr id="0" name=""/>
        <dsp:cNvSpPr/>
      </dsp:nvSpPr>
      <dsp:spPr>
        <a:xfrm>
          <a:off x="161331" y="1115528"/>
          <a:ext cx="2356265" cy="77649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Незаконные операции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(связь с криминальной экономикой)</a:t>
          </a:r>
        </a:p>
      </dsp:txBody>
      <dsp:txXfrm>
        <a:off x="161331" y="1115528"/>
        <a:ext cx="2356265" cy="776496"/>
      </dsp:txXfrm>
    </dsp:sp>
    <dsp:sp modelId="{1AD8F4BB-3D54-4C35-AE9F-216719A07714}">
      <dsp:nvSpPr>
        <dsp:cNvPr id="0" name=""/>
        <dsp:cNvSpPr/>
      </dsp:nvSpPr>
      <dsp:spPr>
        <a:xfrm>
          <a:off x="161331" y="2752892"/>
          <a:ext cx="2356265" cy="14547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Обналичивание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Отмывание (легализация)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 Финансирование терроризма и др.</a:t>
          </a:r>
        </a:p>
      </dsp:txBody>
      <dsp:txXfrm>
        <a:off x="161331" y="2752892"/>
        <a:ext cx="2356265" cy="1454776"/>
      </dsp:txXfrm>
    </dsp:sp>
    <dsp:sp modelId="{780DEE38-BC0A-46C2-BCC0-AB4CC723C554}">
      <dsp:nvSpPr>
        <dsp:cNvPr id="0" name=""/>
        <dsp:cNvSpPr/>
      </dsp:nvSpPr>
      <dsp:spPr>
        <a:xfrm>
          <a:off x="158653" y="879366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65C9ED-AFED-4A48-9F3D-9E7810CCD42D}">
      <dsp:nvSpPr>
        <dsp:cNvPr id="0" name=""/>
        <dsp:cNvSpPr/>
      </dsp:nvSpPr>
      <dsp:spPr>
        <a:xfrm>
          <a:off x="289854" y="616963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E7ED4F-05E1-4C20-AFCC-718F0826A04F}">
      <dsp:nvSpPr>
        <dsp:cNvPr id="0" name=""/>
        <dsp:cNvSpPr/>
      </dsp:nvSpPr>
      <dsp:spPr>
        <a:xfrm>
          <a:off x="604737" y="669444"/>
          <a:ext cx="294533" cy="294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DA9EB9-D2D8-4DD0-BEE3-8F61852BDBBA}">
      <dsp:nvSpPr>
        <dsp:cNvPr id="0" name=""/>
        <dsp:cNvSpPr/>
      </dsp:nvSpPr>
      <dsp:spPr>
        <a:xfrm>
          <a:off x="867140" y="380801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6F59D0-DB4B-4065-868A-4D4A7E4A927E}">
      <dsp:nvSpPr>
        <dsp:cNvPr id="0" name=""/>
        <dsp:cNvSpPr/>
      </dsp:nvSpPr>
      <dsp:spPr>
        <a:xfrm>
          <a:off x="1208263" y="275840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959100-AD1A-426F-8DE0-1DE87C538105}">
      <dsp:nvSpPr>
        <dsp:cNvPr id="0" name=""/>
        <dsp:cNvSpPr/>
      </dsp:nvSpPr>
      <dsp:spPr>
        <a:xfrm>
          <a:off x="1628106" y="459522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24D5ED-8CEF-4529-8F34-450FED732CFD}">
      <dsp:nvSpPr>
        <dsp:cNvPr id="0" name=""/>
        <dsp:cNvSpPr/>
      </dsp:nvSpPr>
      <dsp:spPr>
        <a:xfrm>
          <a:off x="1890509" y="590723"/>
          <a:ext cx="294533" cy="294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011A96-491C-42CB-BE0B-783011623FC4}">
      <dsp:nvSpPr>
        <dsp:cNvPr id="0" name=""/>
        <dsp:cNvSpPr/>
      </dsp:nvSpPr>
      <dsp:spPr>
        <a:xfrm>
          <a:off x="2257872" y="879366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04CAB3-1FF5-4985-872B-FA898DC48549}">
      <dsp:nvSpPr>
        <dsp:cNvPr id="0" name=""/>
        <dsp:cNvSpPr/>
      </dsp:nvSpPr>
      <dsp:spPr>
        <a:xfrm>
          <a:off x="2415313" y="1168008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4716ED-28AD-4304-BD9E-4698CEA436AE}">
      <dsp:nvSpPr>
        <dsp:cNvPr id="0" name=""/>
        <dsp:cNvSpPr/>
      </dsp:nvSpPr>
      <dsp:spPr>
        <a:xfrm>
          <a:off x="1050821" y="616963"/>
          <a:ext cx="481963" cy="4819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A2BA5-013A-4DB5-AFEA-2B35430D8564}">
      <dsp:nvSpPr>
        <dsp:cNvPr id="0" name=""/>
        <dsp:cNvSpPr/>
      </dsp:nvSpPr>
      <dsp:spPr>
        <a:xfrm>
          <a:off x="27452" y="1614092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FD8420-4C8B-4379-828B-D812AEE261CB}">
      <dsp:nvSpPr>
        <dsp:cNvPr id="0" name=""/>
        <dsp:cNvSpPr/>
      </dsp:nvSpPr>
      <dsp:spPr>
        <a:xfrm>
          <a:off x="184893" y="1850255"/>
          <a:ext cx="294533" cy="294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63DC29-97DB-44B3-8A9F-34AB9BD9C33B}">
      <dsp:nvSpPr>
        <dsp:cNvPr id="0" name=""/>
        <dsp:cNvSpPr/>
      </dsp:nvSpPr>
      <dsp:spPr>
        <a:xfrm>
          <a:off x="578497" y="2060176"/>
          <a:ext cx="428411" cy="4284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725574-90D4-426A-8E0B-FE767494AEC2}">
      <dsp:nvSpPr>
        <dsp:cNvPr id="0" name=""/>
        <dsp:cNvSpPr/>
      </dsp:nvSpPr>
      <dsp:spPr>
        <a:xfrm>
          <a:off x="1129542" y="2401299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B2806B-0888-450E-B2A4-C86AEF2A3975}">
      <dsp:nvSpPr>
        <dsp:cNvPr id="0" name=""/>
        <dsp:cNvSpPr/>
      </dsp:nvSpPr>
      <dsp:spPr>
        <a:xfrm>
          <a:off x="1234503" y="2060176"/>
          <a:ext cx="294533" cy="294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036441-EF9C-4E7E-AE47-C71BBD121C7A}">
      <dsp:nvSpPr>
        <dsp:cNvPr id="0" name=""/>
        <dsp:cNvSpPr/>
      </dsp:nvSpPr>
      <dsp:spPr>
        <a:xfrm>
          <a:off x="1496905" y="2427540"/>
          <a:ext cx="187430" cy="1874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64D4B4-C516-4EB4-B0C9-E68663B0FDC1}">
      <dsp:nvSpPr>
        <dsp:cNvPr id="0" name=""/>
        <dsp:cNvSpPr/>
      </dsp:nvSpPr>
      <dsp:spPr>
        <a:xfrm>
          <a:off x="1733067" y="2007696"/>
          <a:ext cx="428411" cy="4284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D6F1C5-1F13-47C1-9E66-860CBEF87ACF}">
      <dsp:nvSpPr>
        <dsp:cNvPr id="0" name=""/>
        <dsp:cNvSpPr/>
      </dsp:nvSpPr>
      <dsp:spPr>
        <a:xfrm>
          <a:off x="2310352" y="1902735"/>
          <a:ext cx="294533" cy="2945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FE71A1-A2A8-4F4B-BEC1-254842805CE5}">
      <dsp:nvSpPr>
        <dsp:cNvPr id="0" name=""/>
        <dsp:cNvSpPr/>
      </dsp:nvSpPr>
      <dsp:spPr>
        <a:xfrm>
          <a:off x="2604886" y="669008"/>
          <a:ext cx="865002" cy="165138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CC66D-74BD-4E7B-885A-386A7BA93198}">
      <dsp:nvSpPr>
        <dsp:cNvPr id="0" name=""/>
        <dsp:cNvSpPr/>
      </dsp:nvSpPr>
      <dsp:spPr>
        <a:xfrm>
          <a:off x="3469888" y="669810"/>
          <a:ext cx="2359096" cy="165136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Хищения в рамках «белой» части банковского бизнеса</a:t>
          </a:r>
        </a:p>
      </dsp:txBody>
      <dsp:txXfrm>
        <a:off x="3469888" y="669810"/>
        <a:ext cx="2359096" cy="1651367"/>
      </dsp:txXfrm>
    </dsp:sp>
    <dsp:sp modelId="{221351E7-7B1A-4094-AE39-18117508D964}">
      <dsp:nvSpPr>
        <dsp:cNvPr id="0" name=""/>
        <dsp:cNvSpPr/>
      </dsp:nvSpPr>
      <dsp:spPr>
        <a:xfrm>
          <a:off x="3469888" y="2752892"/>
          <a:ext cx="2359096" cy="14547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•Присвоение и растрата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•Мошенничество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•Злоупотребление полномочиями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69888" y="2752892"/>
        <a:ext cx="2359096" cy="1454776"/>
      </dsp:txXfrm>
    </dsp:sp>
    <dsp:sp modelId="{42C6FFAF-E991-455A-92BD-E841E253C9B6}">
      <dsp:nvSpPr>
        <dsp:cNvPr id="0" name=""/>
        <dsp:cNvSpPr/>
      </dsp:nvSpPr>
      <dsp:spPr>
        <a:xfrm>
          <a:off x="5828985" y="669008"/>
          <a:ext cx="865002" cy="165138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C43922-EAA1-49C4-B301-AAA72EF0DB98}">
      <dsp:nvSpPr>
        <dsp:cNvPr id="0" name=""/>
        <dsp:cNvSpPr/>
      </dsp:nvSpPr>
      <dsp:spPr>
        <a:xfrm>
          <a:off x="6788351" y="532534"/>
          <a:ext cx="2005232" cy="2005232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Криминальное банкротство</a:t>
          </a:r>
        </a:p>
      </dsp:txBody>
      <dsp:txXfrm>
        <a:off x="7082010" y="826193"/>
        <a:ext cx="1417914" cy="14179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82987-3601-472B-9CB8-6AD81FB7D7A7}">
      <dsp:nvSpPr>
        <dsp:cNvPr id="0" name=""/>
        <dsp:cNvSpPr/>
      </dsp:nvSpPr>
      <dsp:spPr>
        <a:xfrm>
          <a:off x="0" y="53044"/>
          <a:ext cx="8722313" cy="11251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По состоянию на 01.08.2021 функционирует </a:t>
          </a:r>
          <a:r>
            <a:rPr lang="ru-RU" sz="2200" b="1" kern="1200" dirty="0"/>
            <a:t>308 банков</a:t>
          </a:r>
          <a:r>
            <a:rPr lang="ru-RU" sz="2200" b="0" kern="1200" dirty="0"/>
            <a:t>, которые </a:t>
          </a:r>
          <a:r>
            <a:rPr lang="ru-RU" sz="2200" kern="1200" dirty="0"/>
            <a:t>имеют право привлечения вкладов населения</a:t>
          </a:r>
        </a:p>
      </dsp:txBody>
      <dsp:txXfrm>
        <a:off x="54924" y="107968"/>
        <a:ext cx="8612465" cy="1015273"/>
      </dsp:txXfrm>
    </dsp:sp>
    <dsp:sp modelId="{ECE3DC4F-0CAD-4592-9EE3-BDADB586DADF}">
      <dsp:nvSpPr>
        <dsp:cNvPr id="0" name=""/>
        <dsp:cNvSpPr/>
      </dsp:nvSpPr>
      <dsp:spPr>
        <a:xfrm>
          <a:off x="0" y="1225602"/>
          <a:ext cx="8722313" cy="10411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В настоящее время ГК «АСВ» осуществляет функции конкурсного управляющего (ликвидатора) в </a:t>
          </a:r>
          <a:r>
            <a:rPr lang="ru-RU" sz="2200" b="1" kern="1200" dirty="0"/>
            <a:t>350</a:t>
          </a:r>
          <a:r>
            <a:rPr lang="ru-RU" sz="2200" kern="1200" dirty="0"/>
            <a:t> кредитных организациях. </a:t>
          </a:r>
        </a:p>
      </dsp:txBody>
      <dsp:txXfrm>
        <a:off x="50826" y="1276428"/>
        <a:ext cx="8620661" cy="939515"/>
      </dsp:txXfrm>
    </dsp:sp>
    <dsp:sp modelId="{020FCCF8-DCDB-4150-9244-873E9F51BC06}">
      <dsp:nvSpPr>
        <dsp:cNvPr id="0" name=""/>
        <dsp:cNvSpPr/>
      </dsp:nvSpPr>
      <dsp:spPr>
        <a:xfrm>
          <a:off x="0" y="2333511"/>
          <a:ext cx="8722313" cy="904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В данных кредитных организациях </a:t>
          </a:r>
          <a:r>
            <a:rPr lang="ru-RU" sz="2200" b="1" i="0" u="none" kern="1200" dirty="0"/>
            <a:t>478 850 </a:t>
          </a:r>
          <a:r>
            <a:rPr lang="ru-RU" sz="2200" b="0" kern="1200" dirty="0"/>
            <a:t>кредиторов</a:t>
          </a:r>
          <a:r>
            <a:rPr lang="ru-RU" sz="2200" kern="1200" dirty="0"/>
            <a:t>, объем требований которых составляет </a:t>
          </a:r>
          <a:r>
            <a:rPr lang="ru-RU" sz="2200" b="1" i="0" u="none" kern="1200" dirty="0"/>
            <a:t>3 267 741,68  </a:t>
          </a:r>
          <a:r>
            <a:rPr lang="ru-RU" sz="2200" b="1" kern="1200" dirty="0"/>
            <a:t>млн руб.</a:t>
          </a:r>
        </a:p>
      </dsp:txBody>
      <dsp:txXfrm>
        <a:off x="44130" y="2377641"/>
        <a:ext cx="8634053" cy="815740"/>
      </dsp:txXfrm>
    </dsp:sp>
    <dsp:sp modelId="{36023D0D-39C0-4683-B366-544641857CBC}">
      <dsp:nvSpPr>
        <dsp:cNvPr id="0" name=""/>
        <dsp:cNvSpPr/>
      </dsp:nvSpPr>
      <dsp:spPr>
        <a:xfrm>
          <a:off x="0" y="3289838"/>
          <a:ext cx="8722313" cy="105711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Каждый эпизод криминального банкротства влечет за собой </a:t>
          </a:r>
          <a:r>
            <a:rPr lang="ru-RU" sz="2200" b="1" kern="1200" dirty="0"/>
            <a:t>5-6</a:t>
          </a:r>
          <a:r>
            <a:rPr lang="ru-RU" sz="2200" kern="1200" dirty="0"/>
            <a:t> уголовных дел, которые должны сопровождаться экспертизами</a:t>
          </a:r>
        </a:p>
      </dsp:txBody>
      <dsp:txXfrm>
        <a:off x="51604" y="3341442"/>
        <a:ext cx="8619105" cy="953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F3002-9F04-41FF-A2EF-2B6E07FFCA9C}">
      <dsp:nvSpPr>
        <dsp:cNvPr id="0" name=""/>
        <dsp:cNvSpPr/>
      </dsp:nvSpPr>
      <dsp:spPr>
        <a:xfrm>
          <a:off x="6685" y="673074"/>
          <a:ext cx="1953908" cy="25872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Отзыв лицензии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проверки временной администрацией</a:t>
          </a:r>
        </a:p>
      </dsp:txBody>
      <dsp:txXfrm>
        <a:off x="63913" y="730302"/>
        <a:ext cx="1839452" cy="2472790"/>
      </dsp:txXfrm>
    </dsp:sp>
    <dsp:sp modelId="{071C17EC-3F49-4CE3-8FB8-D62067AF2E02}">
      <dsp:nvSpPr>
        <dsp:cNvPr id="0" name=""/>
        <dsp:cNvSpPr/>
      </dsp:nvSpPr>
      <dsp:spPr>
        <a:xfrm>
          <a:off x="1793280" y="1736294"/>
          <a:ext cx="479289" cy="4747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1793280" y="1831250"/>
        <a:ext cx="336855" cy="284869"/>
      </dsp:txXfrm>
    </dsp:sp>
    <dsp:sp modelId="{39A5DC66-229A-4AF9-966E-A702D5B39417}">
      <dsp:nvSpPr>
        <dsp:cNvPr id="0" name=""/>
        <dsp:cNvSpPr/>
      </dsp:nvSpPr>
      <dsp:spPr>
        <a:xfrm>
          <a:off x="2271770" y="673074"/>
          <a:ext cx="1953908" cy="25872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по делу о банкротстве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конкурсного управляющего –        ГК «АСВ»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заключения о наличии признаков преднамеренного банкротства</a:t>
          </a:r>
        </a:p>
      </dsp:txBody>
      <dsp:txXfrm>
        <a:off x="2328998" y="730302"/>
        <a:ext cx="1839452" cy="2472790"/>
      </dsp:txXfrm>
    </dsp:sp>
    <dsp:sp modelId="{A78169A1-016C-4F46-81DD-F73F91ADE8E5}">
      <dsp:nvSpPr>
        <dsp:cNvPr id="0" name=""/>
        <dsp:cNvSpPr/>
      </dsp:nvSpPr>
      <dsp:spPr>
        <a:xfrm>
          <a:off x="4058365" y="1736294"/>
          <a:ext cx="479289" cy="4747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4058365" y="1831250"/>
        <a:ext cx="336855" cy="284869"/>
      </dsp:txXfrm>
    </dsp:sp>
    <dsp:sp modelId="{86FC4F9F-15F3-41CD-99F9-6ACCCD21C16A}">
      <dsp:nvSpPr>
        <dsp:cNvPr id="0" name=""/>
        <dsp:cNvSpPr/>
      </dsp:nvSpPr>
      <dsp:spPr>
        <a:xfrm>
          <a:off x="4536855" y="673074"/>
          <a:ext cx="1953908" cy="25872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Возбуждение уголовного дела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Необходимость подтверждения фактов, выявленных в ходе проведения проверок Банком России и ГК «АСВ»</a:t>
          </a:r>
        </a:p>
      </dsp:txBody>
      <dsp:txXfrm>
        <a:off x="4594083" y="730302"/>
        <a:ext cx="1839452" cy="2472790"/>
      </dsp:txXfrm>
    </dsp:sp>
    <dsp:sp modelId="{E571CF96-7EA9-4C83-8E4D-95BEFAE90C06}">
      <dsp:nvSpPr>
        <dsp:cNvPr id="0" name=""/>
        <dsp:cNvSpPr/>
      </dsp:nvSpPr>
      <dsp:spPr>
        <a:xfrm>
          <a:off x="6323450" y="1736294"/>
          <a:ext cx="479289" cy="4747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6323450" y="1831250"/>
        <a:ext cx="336855" cy="284869"/>
      </dsp:txXfrm>
    </dsp:sp>
    <dsp:sp modelId="{C3BF2860-282E-45FC-89D3-B647ED06A7BC}">
      <dsp:nvSpPr>
        <dsp:cNvPr id="0" name=""/>
        <dsp:cNvSpPr/>
      </dsp:nvSpPr>
      <dsp:spPr>
        <a:xfrm>
          <a:off x="6801940" y="673074"/>
          <a:ext cx="1953908" cy="25872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Назначение экономических экспертиз</a:t>
          </a:r>
        </a:p>
      </dsp:txBody>
      <dsp:txXfrm>
        <a:off x="6859168" y="730302"/>
        <a:ext cx="1839452" cy="2472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CB4A8-A52E-0149-935F-FEB0E534722A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B929D-58C6-9E4E-AEF3-39F2C212D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41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0B929D-58C6-9E4E-AEF3-39F2C212D46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37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04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9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85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42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02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37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4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9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7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7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11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6F172-6E15-184B-98E6-1D0FD370BA5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7DFF8-0B97-254D-A55D-A8A473BAA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6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package" Target="../embeddings/Microsoft_Visio_Drawing1.vsdx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830" y="2897424"/>
            <a:ext cx="883614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1F7F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расследования в делах о банкротстве</a:t>
            </a: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 Павел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АНО Экспертно-правовой центр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«Финансовые расследования и судебные экспертизы»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Финансового университета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Правительстве Российской Федерации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chernov@fi.center				+ 7(915)1190911</a:t>
            </a:r>
            <a:endParaRPr lang="ru-RU" sz="2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EFB01-376E-4B9E-9DDD-714D6FA75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776" y="195074"/>
            <a:ext cx="20002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8439" y="176608"/>
            <a:ext cx="71785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С</a:t>
            </a:r>
            <a:r>
              <a:rPr lang="ru-RU" sz="2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хема вывода активов банка путем их реализации за счет средств самого банка с помощью выдачи кредитов «техническим» компаниям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9" y="1514092"/>
            <a:ext cx="7919991" cy="493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384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4438" y="176608"/>
            <a:ext cx="8762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экспертизы в процессе расследования</a:t>
            </a: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547128"/>
              </p:ext>
            </p:extLst>
          </p:nvPr>
        </p:nvGraphicFramePr>
        <p:xfrm>
          <a:off x="224438" y="1413668"/>
          <a:ext cx="8762534" cy="3933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585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BF3002-9F04-41FF-A2EF-2B6E07FFCA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A8BF3002-9F04-41FF-A2EF-2B6E07FFCA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1C17EC-3F49-4CE3-8FB8-D62067AF2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071C17EC-3F49-4CE3-8FB8-D62067AF2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A5DC66-229A-4AF9-966E-A702D5B394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9A5DC66-229A-4AF9-966E-A702D5B394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8169A1-016C-4F46-81DD-F73F91ADE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dgm id="{A78169A1-016C-4F46-81DD-F73F91ADE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6FC4F9F-15F3-41CD-99F9-6ACCCD21C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86FC4F9F-15F3-41CD-99F9-6ACCCD21C1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571CF96-7EA9-4C83-8E4D-95BEFAE90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E571CF96-7EA9-4C83-8E4D-95BEFAE90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3BF2860-282E-45FC-89D3-B647ED06A7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C3BF2860-282E-45FC-89D3-B647ED06A7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5353" y="176608"/>
            <a:ext cx="8352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Финансово-аналитическая экспертиза в отношении коммерческих банков решает следующие три типовые задачи: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EA3AC-50F4-4A1B-A155-B8BCD0B5FF2B}"/>
              </a:ext>
            </a:extLst>
          </p:cNvPr>
          <p:cNvSpPr txBox="1"/>
          <p:nvPr/>
        </p:nvSpPr>
        <p:spPr>
          <a:xfrm>
            <a:off x="395926" y="1944980"/>
            <a:ext cx="8352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Установление категории качества активов и необходимой к начислению величины резерва на возможные потери по этим активам;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Определение активов и обязательств кредитной организации, а также размера достаточности (недостаточности) стоимости имущества банка на отчетные даты в исследуемом периоде;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Определение степени влияния экономических факторов (сделок, операций) на достаточность стоимости имущества банка с учетом обстоятельств, установленных следователем.</a:t>
            </a:r>
          </a:p>
        </p:txBody>
      </p:sp>
    </p:spTree>
    <p:extLst>
      <p:ext uri="{BB962C8B-B14F-4D97-AF65-F5344CB8AC3E}">
        <p14:creationId xmlns:p14="http://schemas.microsoft.com/office/powerpoint/2010/main" val="3093099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5353" y="176608"/>
            <a:ext cx="8352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Примерные вопросы: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EA3AC-50F4-4A1B-A155-B8BCD0B5FF2B}"/>
              </a:ext>
            </a:extLst>
          </p:cNvPr>
          <p:cNvSpPr txBox="1"/>
          <p:nvPr/>
        </p:nvSpPr>
        <p:spPr>
          <a:xfrm>
            <a:off x="405353" y="607495"/>
            <a:ext cx="835214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 рамках первой экспертной задачи: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Какой размер резерва на возможные потери должен быть начислен по ссудам, выданным указанным в постановлении о назначении экспертизы заемщикам (либо по конкретным кредитным договорам), в соответствии с Положением Банка России № 590-П (до 14.07.2017 – № 254-П) с учетом сведений, содержащихся в материалах уголовного дела?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 рамках второй экспертной задачи: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Какова стоимость имущества (активов) Банка и его обязательств на отчетные даты и на дату отзыва лицензии в период с … по …?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Каким образом изменялся размер недостаточности стоимости имущества Банка для удовлетворения требований его кредиторов в полном объеме в период с момента ее возникновения до даты отзыва лицензии?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 рамках третьей экспертной задачи: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Какое влияние на изменение размера достаточности (недостаточности) стоимости имущества Банка для удовлетворения требований его кредиторов в полном объеме оказали сделки и операции, указанные в постановлении о назначении экспертизы (например, по выдаче ссуд), с учетом данных, установленных следствием, в сравнении с их оценкой, произведенной в Банке?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173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05353" y="176608"/>
            <a:ext cx="8352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Примеры расхождений показателя достаточности стоимости имущества по данным банка и по данным экспертизы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D3C14A-BFBA-4147-99F1-4BA93B655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53" y="946048"/>
            <a:ext cx="5071620" cy="31570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2ECF09-7613-4A1E-B93B-D83B54EBC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198" y="3383280"/>
            <a:ext cx="5241303" cy="32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9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0843" y="176608"/>
            <a:ext cx="87223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600" b="1" i="1" u="sng" dirty="0">
                <a:solidFill>
                  <a:srgbClr val="1F7F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Криминальные процессы внутри коммерческого банка</a:t>
            </a:r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881942"/>
              </p:ext>
            </p:extLst>
          </p:nvPr>
        </p:nvGraphicFramePr>
        <p:xfrm>
          <a:off x="228600" y="1402080"/>
          <a:ext cx="8915400" cy="4483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8757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D6F1C5-1F13-47C1-9E66-860CBEF87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CD6F1C5-1F13-47C1-9E66-860CBEF87A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0DEE38-BC0A-46C2-BCC0-AB4CC723C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780DEE38-BC0A-46C2-BCC0-AB4CC723C5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8011A96-491C-42CB-BE0B-783011623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8011A96-491C-42CB-BE0B-783011623F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64D4B4-C516-4EB4-B0C9-E68663B0FD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5E64D4B4-C516-4EB4-B0C9-E68663B0FD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036441-EF9C-4E7E-AE47-C71BBD121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60036441-EF9C-4E7E-AE47-C71BBD121C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24D5ED-8CEF-4529-8F34-450FED732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9F24D5ED-8CEF-4529-8F34-450FED732C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4FD8420-4C8B-4379-828B-D812AEE26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14FD8420-4C8B-4379-828B-D812AEE261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959100-AD1A-426F-8DE0-1DE87C538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B5959100-AD1A-426F-8DE0-1DE87C5381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04CAB3-1FF5-4985-872B-FA898DC485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4404CAB3-1FF5-4985-872B-FA898DC485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FB2806B-0888-450E-B2A4-C86AEF2A3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9FB2806B-0888-450E-B2A4-C86AEF2A39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65C9ED-AFED-4A48-9F3D-9E7810CCD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1565C9ED-AFED-4A48-9F3D-9E7810CCD4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34716ED-28AD-4304-BD9E-4698CEA43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534716ED-28AD-4304-BD9E-4698CEA436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E7ED4F-05E1-4C20-AFCC-718F0826A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AAE7ED4F-05E1-4C20-AFCC-718F0826A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725574-90D4-426A-8E0B-FE767494A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dgm id="{8A725574-90D4-426A-8E0B-FE767494AE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D63DC29-97DB-44B3-8A9F-34AB9BD9C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dgm id="{9D63DC29-97DB-44B3-8A9F-34AB9BD9C3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86F59D0-DB4B-4065-868A-4D4A7E4A92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D86F59D0-DB4B-4065-868A-4D4A7E4A92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DA9EB9-D2D8-4DD0-BEE3-8F61852BDB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83DA9EB9-D2D8-4DD0-BEE3-8F61852BDB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DA2BA5-013A-4DB5-AFEA-2B35430D8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graphicEl>
                                              <a:dgm id="{F8DA2BA5-013A-4DB5-AFEA-2B35430D8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E35A04-F1FB-42CB-AEE4-3233A082A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graphicEl>
                                              <a:dgm id="{20E35A04-F1FB-42CB-AEE4-3233A082A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AD8F4BB-3D54-4C35-AE9F-216719A07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>
                                            <p:graphicEl>
                                              <a:dgm id="{1AD8F4BB-3D54-4C35-AE9F-216719A077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FE71A1-A2A8-4F4B-BEC1-254842805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">
                                            <p:graphicEl>
                                              <a:dgm id="{46FE71A1-A2A8-4F4B-BEC1-254842805C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E6CC66D-74BD-4E7B-885A-386A7BA93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dgm id="{CE6CC66D-74BD-4E7B-885A-386A7BA931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1351E7-7B1A-4094-AE39-18117508D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">
                                            <p:graphicEl>
                                              <a:dgm id="{221351E7-7B1A-4094-AE39-18117508D9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C6FFAF-E991-455A-92BD-E841E253C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">
                                            <p:graphicEl>
                                              <a:dgm id="{42C6FFAF-E991-455A-92BD-E841E253C9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CC43922-EAA1-49C4-B301-AAA72EF0DB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">
                                            <p:graphicEl>
                                              <a:dgm id="{7CC43922-EAA1-49C4-B301-AAA72EF0DB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4658" y="176608"/>
            <a:ext cx="87223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600" b="1" i="1" u="sng" dirty="0">
                <a:solidFill>
                  <a:srgbClr val="1F7F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ужесточения банковского надзора и политики «очищения» кредитно-финансовой сферы</a:t>
            </a: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027241"/>
              </p:ext>
            </p:extLst>
          </p:nvPr>
        </p:nvGraphicFramePr>
        <p:xfrm>
          <a:off x="264658" y="1069160"/>
          <a:ext cx="8722313" cy="4480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9CB24AA-F9FD-4BA3-8A68-C3C036D43D8B}"/>
              </a:ext>
            </a:extLst>
          </p:cNvPr>
          <p:cNvGrpSpPr/>
          <p:nvPr/>
        </p:nvGrpSpPr>
        <p:grpSpPr>
          <a:xfrm>
            <a:off x="264658" y="5602700"/>
            <a:ext cx="8722313" cy="1078692"/>
            <a:chOff x="0" y="2331992"/>
            <a:chExt cx="8722313" cy="900274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946585D6-AF13-4B77-AABA-44F8F9690F34}"/>
                </a:ext>
              </a:extLst>
            </p:cNvPr>
            <p:cNvSpPr/>
            <p:nvPr/>
          </p:nvSpPr>
          <p:spPr>
            <a:xfrm>
              <a:off x="0" y="2331992"/>
              <a:ext cx="8722313" cy="900274"/>
            </a:xfrm>
            <a:prstGeom prst="round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: скругленные углы 4">
              <a:extLst>
                <a:ext uri="{FF2B5EF4-FFF2-40B4-BE49-F238E27FC236}">
                  <a16:creationId xmlns:a16="http://schemas.microsoft.com/office/drawing/2014/main" id="{D090529B-8EC9-465F-8554-E6805AA4F533}"/>
                </a:ext>
              </a:extLst>
            </p:cNvPr>
            <p:cNvSpPr txBox="1"/>
            <p:nvPr/>
          </p:nvSpPr>
          <p:spPr>
            <a:xfrm>
              <a:off x="43948" y="2375939"/>
              <a:ext cx="8634417" cy="8563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fontAlgn="base"/>
              <a:r>
                <a:rPr lang="ru-RU" sz="1900" dirty="0"/>
                <a:t>Количество ликвидационных процедур банков, которые осуществляло АСВ с начала своей деятельности в ноябре 2004 г., - </a:t>
              </a:r>
              <a:r>
                <a:rPr lang="ru-RU" sz="1900" b="1" dirty="0"/>
                <a:t>733</a:t>
              </a:r>
              <a:r>
                <a:rPr lang="ru-RU" sz="1900" dirty="0"/>
                <a:t>.</a:t>
              </a:r>
            </a:p>
            <a:p>
              <a:pPr fontAlgn="base"/>
              <a:r>
                <a:rPr lang="ru-RU" sz="1900" dirty="0"/>
                <a:t>Количество завершенных ликвидационных процедур - </a:t>
              </a:r>
              <a:r>
                <a:rPr lang="ru-RU" sz="1900" b="1" dirty="0"/>
                <a:t>383</a:t>
              </a:r>
              <a:r>
                <a:rPr lang="ru-RU" sz="1900" dirty="0"/>
                <a:t>.</a:t>
              </a:r>
              <a:endParaRPr lang="ru-RU" sz="1900" kern="1200" dirty="0"/>
            </a:p>
            <a:p>
              <a:pPr marL="0" lvl="0" indent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900" kern="1200" dirty="0"/>
                <a:t>Расчетное оптимальное количество банков – </a:t>
              </a:r>
              <a:r>
                <a:rPr lang="ru-RU" sz="1900" b="1" kern="1200" dirty="0"/>
                <a:t>200-250.</a:t>
              </a:r>
              <a:endParaRPr lang="ru-RU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5538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8364" y="176608"/>
            <a:ext cx="8768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Схема приобретения банком ценных бумаг по завышенной стоимости</a:t>
            </a:r>
            <a:endParaRPr lang="ru-RU" sz="24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17" b="20847"/>
          <a:stretch>
            <a:fillRect/>
          </a:stretch>
        </p:blipFill>
        <p:spPr bwMode="auto">
          <a:xfrm>
            <a:off x="218364" y="1793308"/>
            <a:ext cx="8727664" cy="409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996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8439" y="176608"/>
            <a:ext cx="7178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хищения средств банка с помощью осуществления фиктивных записей по счетам учета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98"/>
          <a:stretch>
            <a:fillRect/>
          </a:stretch>
        </p:blipFill>
        <p:spPr bwMode="auto">
          <a:xfrm>
            <a:off x="258755" y="2570542"/>
            <a:ext cx="8728216" cy="197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376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8439" y="176608"/>
            <a:ext cx="7178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формирования банком фиктивной кредиторской задолженности перед вкладчиками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6"/>
          <a:stretch>
            <a:fillRect/>
          </a:stretch>
        </p:blipFill>
        <p:spPr bwMode="auto">
          <a:xfrm>
            <a:off x="722778" y="1513414"/>
            <a:ext cx="7643299" cy="523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68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8439" y="176608"/>
            <a:ext cx="7178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сокрытия кредиторской задолженности банка перед вкладчиками за счет искажения учета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5" y="2175468"/>
            <a:ext cx="8619147" cy="296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490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85394" y="176608"/>
            <a:ext cx="7801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вывода денежных средств банка с помощью выдачи кредитов «техническим» компаниям и дальнейшим их </a:t>
            </a:r>
            <a:r>
              <a:rPr lang="ru-RU" sz="1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перекредитованием</a:t>
            </a:r>
            <a:endParaRPr lang="ru-RU" sz="16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964632"/>
              </p:ext>
            </p:extLst>
          </p:nvPr>
        </p:nvGraphicFramePr>
        <p:xfrm>
          <a:off x="406399" y="872902"/>
          <a:ext cx="8273478" cy="573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Visio" r:id="rId5" imgW="10010857" imgH="6943860" progId="Visio.Drawing.15">
                  <p:embed/>
                </p:oleObj>
              </mc:Choice>
              <mc:Fallback>
                <p:oleObj name="Visio" r:id="rId5" imgW="10010857" imgH="6943860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399" y="872902"/>
                        <a:ext cx="8273478" cy="57329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2306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08439" y="176608"/>
            <a:ext cx="7178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С</a:t>
            </a:r>
            <a:r>
              <a:rPr 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хема вывода денежных средств банка с помощью выдачи кредитов «техническим» компаниям и дальнейшим их </a:t>
            </a:r>
            <a:r>
              <a:rPr lang="ru-RU" sz="24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перекредитованием</a:t>
            </a:r>
            <a:endParaRPr 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5394" y="1422655"/>
            <a:ext cx="82179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55" y="1514092"/>
            <a:ext cx="7759344" cy="496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657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2431</TotalTime>
  <Words>629</Words>
  <Application>Microsoft Office PowerPoint</Application>
  <PresentationFormat>Экран (4:3)</PresentationFormat>
  <Paragraphs>60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основы стандартизации аудиторской деятельности в России</dc:title>
  <dc:creator>Daniil</dc:creator>
  <cp:lastModifiedBy>Murat Kurbanov</cp:lastModifiedBy>
  <cp:revision>149</cp:revision>
  <dcterms:created xsi:type="dcterms:W3CDTF">2014-11-16T16:32:12Z</dcterms:created>
  <dcterms:modified xsi:type="dcterms:W3CDTF">2021-12-14T09:29:04Z</dcterms:modified>
</cp:coreProperties>
</file>