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4.jpg" ContentType="image/png"/>
  <Override PartName="/ppt/media/image15.jpg" ContentType="image/png"/>
  <Override PartName="/ppt/media/image16.jpg" ContentType="image/png"/>
  <Override PartName="/ppt/media/image18.jpg" ContentType="image/png"/>
  <Override PartName="/ppt/media/image19.jpg" ContentType="image/png"/>
  <Override PartName="/ppt/media/image20.jpg" ContentType="image/png"/>
  <Override PartName="/ppt/media/image2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404" r:id="rId3"/>
    <p:sldId id="365" r:id="rId4"/>
    <p:sldId id="788" r:id="rId5"/>
    <p:sldId id="371" r:id="rId6"/>
    <p:sldId id="384" r:id="rId7"/>
    <p:sldId id="780" r:id="rId8"/>
    <p:sldId id="747" r:id="rId9"/>
    <p:sldId id="407" r:id="rId10"/>
    <p:sldId id="400" r:id="rId11"/>
    <p:sldId id="779" r:id="rId12"/>
    <p:sldId id="373" r:id="rId13"/>
    <p:sldId id="374" r:id="rId14"/>
    <p:sldId id="416" r:id="rId15"/>
    <p:sldId id="420" r:id="rId16"/>
    <p:sldId id="421" r:id="rId17"/>
    <p:sldId id="422" r:id="rId18"/>
    <p:sldId id="791" r:id="rId19"/>
    <p:sldId id="800" r:id="rId20"/>
    <p:sldId id="781" r:id="rId21"/>
    <p:sldId id="762" r:id="rId22"/>
    <p:sldId id="748" r:id="rId23"/>
    <p:sldId id="749" r:id="rId24"/>
    <p:sldId id="775" r:id="rId25"/>
    <p:sldId id="793" r:id="rId26"/>
    <p:sldId id="794" r:id="rId27"/>
    <p:sldId id="767" r:id="rId28"/>
    <p:sldId id="353" r:id="rId29"/>
    <p:sldId id="782" r:id="rId30"/>
    <p:sldId id="756" r:id="rId31"/>
    <p:sldId id="757" r:id="rId32"/>
    <p:sldId id="795" r:id="rId33"/>
    <p:sldId id="797" r:id="rId34"/>
    <p:sldId id="798" r:id="rId35"/>
    <p:sldId id="799" r:id="rId36"/>
    <p:sldId id="796" r:id="rId37"/>
    <p:sldId id="763" r:id="rId38"/>
    <p:sldId id="792" r:id="rId39"/>
    <p:sldId id="787" r:id="rId40"/>
    <p:sldId id="764" r:id="rId41"/>
    <p:sldId id="785" r:id="rId42"/>
    <p:sldId id="786" r:id="rId43"/>
    <p:sldId id="784" r:id="rId44"/>
    <p:sldId id="765" r:id="rId45"/>
    <p:sldId id="766" r:id="rId46"/>
    <p:sldId id="768" r:id="rId47"/>
    <p:sldId id="769" r:id="rId48"/>
    <p:sldId id="776" r:id="rId49"/>
    <p:sldId id="777" r:id="rId50"/>
    <p:sldId id="761" r:id="rId51"/>
    <p:sldId id="773" r:id="rId52"/>
    <p:sldId id="774" r:id="rId53"/>
    <p:sldId id="771" r:id="rId54"/>
    <p:sldId id="778" r:id="rId55"/>
    <p:sldId id="752" r:id="rId56"/>
    <p:sldId id="751" r:id="rId57"/>
    <p:sldId id="789" r:id="rId58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33399"/>
    <a:srgbClr val="FF0000"/>
    <a:srgbClr val="E6E6E6"/>
    <a:srgbClr val="FF5050"/>
    <a:srgbClr val="3399FF"/>
    <a:srgbClr val="339966"/>
    <a:srgbClr val="006600"/>
    <a:srgbClr val="FF7C8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579" autoAdjust="0"/>
  </p:normalViewPr>
  <p:slideViewPr>
    <p:cSldViewPr>
      <p:cViewPr varScale="1">
        <p:scale>
          <a:sx n="114" d="100"/>
          <a:sy n="114" d="100"/>
        </p:scale>
        <p:origin x="7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Shape 7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0F666-2C26-4CB4-8283-04865EC87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47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31.jpe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7" Type="http://schemas.openxmlformats.org/officeDocument/2006/relationships/image" Target="../media/image81.jp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7" Type="http://schemas.openxmlformats.org/officeDocument/2006/relationships/image" Target="../media/image87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jpg"/><Relationship Id="rId4" Type="http://schemas.openxmlformats.org/officeDocument/2006/relationships/image" Target="../media/image8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ivleva@srosovet.ru" TargetMode="External"/><Relationship Id="rId5" Type="http://schemas.openxmlformats.org/officeDocument/2006/relationships/image" Target="../media/image88.jpeg"/><Relationship Id="rId4" Type="http://schemas.openxmlformats.org/officeDocument/2006/relationships/hyperlink" Target="mailto:kalinkina@expertsovet.co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2936"/>
            <a:ext cx="9144000" cy="144016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FF0000"/>
                </a:solidFill>
              </a:rPr>
              <a:t>Корпоративная магистратура</a:t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ru-RU" sz="5400" dirty="0">
                <a:solidFill>
                  <a:srgbClr val="FF0000"/>
                </a:solidFill>
              </a:rPr>
              <a:t>«Экспертного совета»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352" y="193103"/>
            <a:ext cx="3253400" cy="95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1196752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79C2FD8-6BF1-40A1-B6F7-FDBCDE1F03A3}"/>
              </a:ext>
            </a:extLst>
          </p:cNvPr>
          <p:cNvSpPr/>
          <p:nvPr/>
        </p:nvSpPr>
        <p:spPr>
          <a:xfrm>
            <a:off x="6183" y="1432521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День открытых дверей Экспертного совета 18.0</a:t>
            </a:r>
            <a:r>
              <a:rPr lang="en-US" b="1" dirty="0">
                <a:solidFill>
                  <a:srgbClr val="0070C0"/>
                </a:solidFill>
              </a:rPr>
              <a:t>8</a:t>
            </a:r>
            <a:r>
              <a:rPr lang="ru-RU" b="1" dirty="0">
                <a:solidFill>
                  <a:srgbClr val="0070C0"/>
                </a:solidFill>
              </a:rPr>
              <a:t>.2021</a:t>
            </a:r>
            <a:endParaRPr lang="ru-RU" dirty="0"/>
          </a:p>
        </p:txBody>
      </p:sp>
      <p:pic>
        <p:nvPicPr>
          <p:cNvPr id="9" name="Picture 2" descr="ban1">
            <a:extLst>
              <a:ext uri="{FF2B5EF4-FFF2-40B4-BE49-F238E27FC236}">
                <a16:creationId xmlns:a16="http://schemas.microsoft.com/office/drawing/2014/main" id="{34C814F6-0EDA-4801-8FCF-32E56D115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0" t="2003" r="38425" b="81789"/>
          <a:stretch>
            <a:fillRect/>
          </a:stretch>
        </p:blipFill>
        <p:spPr bwMode="auto">
          <a:xfrm>
            <a:off x="2531104" y="193103"/>
            <a:ext cx="1542476" cy="82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1">
            <a:extLst>
              <a:ext uri="{FF2B5EF4-FFF2-40B4-BE49-F238E27FC236}">
                <a16:creationId xmlns:a16="http://schemas.microsoft.com/office/drawing/2014/main" id="{855B9171-8B73-4F01-B8C6-133F7D4CE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1113"/>
            <a:ext cx="1080120" cy="108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8989" y="614260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73200" y="270014"/>
            <a:ext cx="767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Структура обучения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20340" y="1671524"/>
            <a:ext cx="7200000" cy="9417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Web</a:t>
            </a:r>
            <a:r>
              <a:rPr lang="ru-RU" sz="24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-сессия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2 раза в год (осень/весна)</a:t>
            </a:r>
            <a:endParaRPr lang="ru-RU" sz="24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482328" y="2916272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85091" y="3416307"/>
            <a:ext cx="7200000" cy="9417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Очная сессия в Москве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/>
                <a:ea typeface="Times New Roman"/>
              </a:rPr>
              <a:t>7 – 8 дней (зима/лето)</a:t>
            </a:r>
            <a:endParaRPr lang="ru-RU" sz="24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20340" y="4905058"/>
            <a:ext cx="7200000" cy="9417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Промежуточные и итоговая аттестации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в конце очной сессии / в конце обучения</a:t>
            </a:r>
            <a:endParaRPr lang="ru-RU" sz="24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520340" y="4653372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ban1">
            <a:extLst>
              <a:ext uri="{FF2B5EF4-FFF2-40B4-BE49-F238E27FC236}">
                <a16:creationId xmlns:a16="http://schemas.microsoft.com/office/drawing/2014/main" id="{87959B50-0360-42E6-A7C5-4128EF906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0" t="2003" r="38425" b="81789"/>
          <a:stretch>
            <a:fillRect/>
          </a:stretch>
        </p:blipFill>
        <p:spPr bwMode="auto">
          <a:xfrm>
            <a:off x="1334727" y="87160"/>
            <a:ext cx="941388" cy="50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449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4434" y="86914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00326" y="516997"/>
            <a:ext cx="7670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Условия поступления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86826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822969" y="3325192"/>
            <a:ext cx="7200000" cy="95410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Подача документов в приемную комиссию</a:t>
            </a:r>
          </a:p>
          <a:p>
            <a:pPr algn="ctr"/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ДИСТАНЦИОННАЯ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22969" y="1831252"/>
            <a:ext cx="7200000" cy="95410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Подача заявки в ЭС</a:t>
            </a:r>
          </a:p>
          <a:p>
            <a:pPr algn="ctr"/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Через сайт ЭС  / </a:t>
            </a:r>
            <a:r>
              <a:rPr lang="ru-RU" sz="3200" dirty="0" err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Лендинг</a:t>
            </a:r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программы</a:t>
            </a:r>
          </a:p>
        </p:txBody>
      </p:sp>
      <p:pic>
        <p:nvPicPr>
          <p:cNvPr id="9" name="Picture 2" descr="ban1">
            <a:extLst>
              <a:ext uri="{FF2B5EF4-FFF2-40B4-BE49-F238E27FC236}">
                <a16:creationId xmlns:a16="http://schemas.microsoft.com/office/drawing/2014/main" id="{AD213BE8-EC52-4BAF-A2DB-4F2E3457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0" t="2003" r="38425" b="81789"/>
          <a:stretch>
            <a:fillRect/>
          </a:stretch>
        </p:blipFill>
        <p:spPr bwMode="auto">
          <a:xfrm>
            <a:off x="1325563" y="59129"/>
            <a:ext cx="1310972" cy="69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71965D5-49D6-436C-8142-10DFE050E3DF}"/>
              </a:ext>
            </a:extLst>
          </p:cNvPr>
          <p:cNvSpPr/>
          <p:nvPr/>
        </p:nvSpPr>
        <p:spPr>
          <a:xfrm>
            <a:off x="822969" y="4725144"/>
            <a:ext cx="7200000" cy="95410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Сдача вступительного теста</a:t>
            </a:r>
          </a:p>
          <a:p>
            <a:pPr algn="ctr"/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ДИСТАНЦИОННАЯ</a:t>
            </a:r>
            <a:endParaRPr lang="ru-RU" sz="28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74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0204"/>
            <a:ext cx="9144000" cy="2450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Магистерская программа </a:t>
            </a:r>
          </a:p>
          <a:p>
            <a:r>
              <a:rPr lang="ru-RU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«Судебная финансово-экономическая экспертиза»</a:t>
            </a:r>
          </a:p>
          <a:p>
            <a:r>
              <a:rPr lang="ru-RU" sz="3200" b="1" dirty="0">
                <a:solidFill>
                  <a:srgbClr val="0070C0"/>
                </a:solidFill>
                <a:ea typeface="+mn-ea"/>
                <a:cs typeface="Times New Roman" pitchFamily="18" charset="0"/>
              </a:rPr>
              <a:t>Направление - Юриспруденция</a:t>
            </a:r>
          </a:p>
        </p:txBody>
      </p:sp>
      <p:pic>
        <p:nvPicPr>
          <p:cNvPr id="3" name="Рисунок 2" descr="Изображение выглядит как внутренний, пол, стена, потолок&#10;&#10;Автоматически созданное описание">
            <a:extLst>
              <a:ext uri="{FF2B5EF4-FFF2-40B4-BE49-F238E27FC236}">
                <a16:creationId xmlns:a16="http://schemas.microsoft.com/office/drawing/2014/main" id="{A1FA1979-82D3-452D-814B-5258A2EB4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16" y="2564904"/>
            <a:ext cx="5148064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7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953852" y="332656"/>
            <a:ext cx="7236296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</a:rPr>
              <a:t>Целевая аудитория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628507"/>
            <a:ext cx="72008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Оценщики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Судебные эксперты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Финансовые и налоговые консультанты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Бухгалтеры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Руководители экспертных и оценочных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384185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7064"/>
            <a:ext cx="91440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</a:rPr>
              <a:t>Наши магистранты изучают: 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06153" y="1386222"/>
            <a:ext cx="4221831" cy="1178682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rgbClr val="0070C0"/>
                </a:solidFill>
                <a:latin typeface="Calibri"/>
                <a:cs typeface="Times New Roman"/>
              </a:rPr>
              <a:t>юридические основы для выстраивания качественного образовательного фундамента профессии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541F94-D2DD-4E8D-B0E3-061FACB1D643}"/>
              </a:ext>
            </a:extLst>
          </p:cNvPr>
          <p:cNvSpPr/>
          <p:nvPr/>
        </p:nvSpPr>
        <p:spPr>
          <a:xfrm>
            <a:off x="4742656" y="1386222"/>
            <a:ext cx="4221831" cy="1178682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rgbClr val="0070C0"/>
                </a:solidFill>
                <a:latin typeface="Calibri"/>
                <a:cs typeface="Times New Roman"/>
              </a:rPr>
              <a:t>ключевые положения материального и процессуального права, в первую очередь частного права и арбитражного процесса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D8D7BD-C866-4505-A5D0-C5E0551BFE3D}"/>
              </a:ext>
            </a:extLst>
          </p:cNvPr>
          <p:cNvSpPr/>
          <p:nvPr/>
        </p:nvSpPr>
        <p:spPr>
          <a:xfrm>
            <a:off x="206153" y="2786182"/>
            <a:ext cx="4221831" cy="107486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/>
                <a:cs typeface="Times New Roman"/>
              </a:rPr>
              <a:t>основные статьи уголовного права применительно к экономическим преступлениям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6709CA-484B-4775-8B25-8BBE22506BFA}"/>
              </a:ext>
            </a:extLst>
          </p:cNvPr>
          <p:cNvSpPr/>
          <p:nvPr/>
        </p:nvSpPr>
        <p:spPr>
          <a:xfrm>
            <a:off x="4742656" y="2786182"/>
            <a:ext cx="4221831" cy="107486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/>
                <a:cs typeface="Times New Roman"/>
              </a:rPr>
              <a:t>актуальные вопросы гражданского и уголовного права на основе ключевых </a:t>
            </a:r>
            <a:r>
              <a:rPr lang="ru-RU" b="1" dirty="0" err="1">
                <a:solidFill>
                  <a:srgbClr val="0070C0"/>
                </a:solidFill>
                <a:latin typeface="Calibri"/>
                <a:cs typeface="Times New Roman"/>
              </a:rPr>
              <a:t>практикообразующих</a:t>
            </a:r>
            <a:r>
              <a:rPr lang="ru-RU" b="1" dirty="0">
                <a:solidFill>
                  <a:srgbClr val="0070C0"/>
                </a:solidFill>
                <a:latin typeface="Calibri"/>
                <a:cs typeface="Times New Roman"/>
              </a:rPr>
              <a:t> кейсов по уголовным и арбитражным делам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30A37CC-A850-4A62-BE04-773C5EDA098B}"/>
              </a:ext>
            </a:extLst>
          </p:cNvPr>
          <p:cNvSpPr/>
          <p:nvPr/>
        </p:nvSpPr>
        <p:spPr>
          <a:xfrm>
            <a:off x="206153" y="4082326"/>
            <a:ext cx="4221831" cy="1195234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/>
                <a:cs typeface="Times New Roman"/>
              </a:rPr>
              <a:t>юридическую стратегию финансово-экономических споров при банкротстве, налоговых разбирательствах, защите от уголовного преследования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FAA22AE-111F-4356-8D06-C5FE423E751D}"/>
              </a:ext>
            </a:extLst>
          </p:cNvPr>
          <p:cNvSpPr/>
          <p:nvPr/>
        </p:nvSpPr>
        <p:spPr>
          <a:xfrm>
            <a:off x="4742656" y="4098446"/>
            <a:ext cx="4221831" cy="1179114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/>
                <a:cs typeface="Times New Roman"/>
              </a:rPr>
              <a:t>основы подготовки основных процессуальных документов: исковых заявлений, отзывов, ходатайств, пояснений, правовых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заключений</a:t>
            </a:r>
            <a:endParaRPr lang="ru-RU" b="1" dirty="0">
              <a:solidFill>
                <a:srgbClr val="0070C0"/>
              </a:solidFill>
              <a:latin typeface="Calibri"/>
              <a:cs typeface="Times New Roman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6D6E6C2-B9E9-4CC0-9493-14111B783FEA}"/>
              </a:ext>
            </a:extLst>
          </p:cNvPr>
          <p:cNvSpPr/>
          <p:nvPr/>
        </p:nvSpPr>
        <p:spPr>
          <a:xfrm>
            <a:off x="179513" y="5394590"/>
            <a:ext cx="4221831" cy="107486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/>
                <a:cs typeface="Times New Roman"/>
              </a:rPr>
              <a:t>судебную риторику и психологию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EC442E2-D31D-4533-923F-9EEBD7F88F84}"/>
              </a:ext>
            </a:extLst>
          </p:cNvPr>
          <p:cNvSpPr/>
          <p:nvPr/>
        </p:nvSpPr>
        <p:spPr>
          <a:xfrm>
            <a:off x="4742656" y="5410710"/>
            <a:ext cx="4221831" cy="105874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/>
                <a:cs typeface="Times New Roman"/>
              </a:rPr>
              <a:t>широкий спектр вопросов финансово-экономической экспертизы</a:t>
            </a:r>
          </a:p>
        </p:txBody>
      </p:sp>
    </p:spTree>
    <p:extLst>
      <p:ext uri="{BB962C8B-B14F-4D97-AF65-F5344CB8AC3E}">
        <p14:creationId xmlns:p14="http://schemas.microsoft.com/office/powerpoint/2010/main" val="96092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В результате обучения вы получите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E96BFC-96F1-4499-810E-998BB3921DE6}"/>
              </a:ext>
            </a:extLst>
          </p:cNvPr>
          <p:cNvSpPr/>
          <p:nvPr/>
        </p:nvSpPr>
        <p:spPr>
          <a:xfrm>
            <a:off x="4716016" y="1032369"/>
            <a:ext cx="4320480" cy="2677656"/>
          </a:xfrm>
          <a:prstGeom prst="rect">
            <a:avLst/>
          </a:prstGeom>
          <a:ln w="6350"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Навыки проведения качественной судебной экспертизы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Во время и после обучения вы сможете подготовить судебную финансово-экономическую экспертизу (бухгалтерскую, налоговую, оценочную, для целей банкротства и др.) в соответствии с требованиями законодательства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74CA18-12EC-44BF-8BC0-BA5D704EE6C7}"/>
              </a:ext>
            </a:extLst>
          </p:cNvPr>
          <p:cNvSpPr/>
          <p:nvPr/>
        </p:nvSpPr>
        <p:spPr>
          <a:xfrm>
            <a:off x="107505" y="970813"/>
            <a:ext cx="4320480" cy="2800767"/>
          </a:xfrm>
          <a:prstGeom prst="rect">
            <a:avLst/>
          </a:prstGeom>
          <a:ln w="63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Расширение сферы компетенций и рост ценности как профессионала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Идентификация проблем с законом, оценка вероятности наступления негативных последствий (привлечение к ответственности), участие в построении стратегии защиты совместно с адвокатами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14E3F3-9861-4B5E-84F4-38FA17D489E4}"/>
              </a:ext>
            </a:extLst>
          </p:cNvPr>
          <p:cNvSpPr/>
          <p:nvPr/>
        </p:nvSpPr>
        <p:spPr>
          <a:xfrm>
            <a:off x="4716016" y="4002157"/>
            <a:ext cx="4320480" cy="2677656"/>
          </a:xfrm>
          <a:prstGeom prst="rect">
            <a:avLst/>
          </a:prstGeom>
          <a:ln w="6350"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Возможность официально представлять сторону в суде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Высшее юридическое образования позволит вам представлять интересы клиента на судебных процессах, задавать вопросы экспертам и специалистам, помогать адвокатам по время судебного процесса по профильным темам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838AAB4-3589-4744-BC14-745DEC9C7F95}"/>
              </a:ext>
            </a:extLst>
          </p:cNvPr>
          <p:cNvSpPr/>
          <p:nvPr/>
        </p:nvSpPr>
        <p:spPr>
          <a:xfrm>
            <a:off x="107505" y="4186822"/>
            <a:ext cx="4320480" cy="2308324"/>
          </a:xfrm>
          <a:prstGeom prst="rect">
            <a:avLst/>
          </a:prstGeom>
          <a:ln w="6350"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Подготовка к допросам в судах, в СК РФ, ФСБ, МВД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Мы готовим к допросам на судебных процессах (гражданские, уголовные), учим оценивать психологию участников судебного процесса (судьи, адвокаты, прокуроры, обвиняемые, свидетели, эксперты, специалисты и др.)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2D49869-8316-472D-907C-0454B8ACCBD2}"/>
              </a:ext>
            </a:extLst>
          </p:cNvPr>
          <p:cNvSpPr/>
          <p:nvPr/>
        </p:nvSpPr>
        <p:spPr>
          <a:xfrm>
            <a:off x="107505" y="970813"/>
            <a:ext cx="4320480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A85D94-8DBE-4E6D-82B5-441F7801A754}"/>
              </a:ext>
            </a:extLst>
          </p:cNvPr>
          <p:cNvSpPr/>
          <p:nvPr/>
        </p:nvSpPr>
        <p:spPr>
          <a:xfrm>
            <a:off x="4716016" y="970813"/>
            <a:ext cx="4320479" cy="2800767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D309CC0-9E19-46E0-A59A-96BEDDBE9447}"/>
              </a:ext>
            </a:extLst>
          </p:cNvPr>
          <p:cNvSpPr/>
          <p:nvPr/>
        </p:nvSpPr>
        <p:spPr>
          <a:xfrm>
            <a:off x="107504" y="3905681"/>
            <a:ext cx="4320480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F6A1495-41C2-422D-9105-974EEB4CFD21}"/>
              </a:ext>
            </a:extLst>
          </p:cNvPr>
          <p:cNvSpPr/>
          <p:nvPr/>
        </p:nvSpPr>
        <p:spPr>
          <a:xfrm>
            <a:off x="4716015" y="3902054"/>
            <a:ext cx="4320480" cy="2800767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2025CAA-849F-44C1-B6D7-C49A9BEB3E80}"/>
              </a:ext>
            </a:extLst>
          </p:cNvPr>
          <p:cNvSpPr/>
          <p:nvPr/>
        </p:nvSpPr>
        <p:spPr>
          <a:xfrm>
            <a:off x="107504" y="3902053"/>
            <a:ext cx="4320480" cy="2800767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05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36512" y="117064"/>
            <a:ext cx="9180512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Наши преподаватели — наша гордость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1795175"/>
            <a:ext cx="5472608" cy="388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ведущие корпоративные и налоговые юристы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адвокаты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следователи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аудиторы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опытные судебные эксперты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руководители экспертных организаций</a:t>
            </a:r>
          </a:p>
        </p:txBody>
      </p:sp>
      <p:pic>
        <p:nvPicPr>
          <p:cNvPr id="3" name="Рисунок 2" descr="Изображение выглядит как человек, женщина, улыбается, в позе&#10;&#10;Автоматически созданное описание">
            <a:extLst>
              <a:ext uri="{FF2B5EF4-FFF2-40B4-BE49-F238E27FC236}">
                <a16:creationId xmlns:a16="http://schemas.microsoft.com/office/drawing/2014/main" id="{4CFA5C19-2B5B-4AD3-AED0-4C3E2D3E2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9"/>
            <a:ext cx="1152128" cy="1152128"/>
          </a:xfrm>
          <a:prstGeom prst="rect">
            <a:avLst/>
          </a:prstGeom>
        </p:spPr>
      </p:pic>
      <p:pic>
        <p:nvPicPr>
          <p:cNvPr id="5" name="Рисунок 4" descr="Изображение выглядит как человек, стена, внутренний, улыбается&#10;&#10;Автоматически созданное описание">
            <a:extLst>
              <a:ext uri="{FF2B5EF4-FFF2-40B4-BE49-F238E27FC236}">
                <a16:creationId xmlns:a16="http://schemas.microsoft.com/office/drawing/2014/main" id="{CA1DAEAB-0C2A-49BB-AA0B-347BF8905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66" y="2599871"/>
            <a:ext cx="1152128" cy="1152128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небо, улыбается, в позе&#10;&#10;Автоматически созданное описание">
            <a:extLst>
              <a:ext uri="{FF2B5EF4-FFF2-40B4-BE49-F238E27FC236}">
                <a16:creationId xmlns:a16="http://schemas.microsoft.com/office/drawing/2014/main" id="{67797730-E392-4972-ABC2-BD91D6633F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66" y="3856129"/>
            <a:ext cx="1152128" cy="1152128"/>
          </a:xfrm>
          <a:prstGeom prst="rect">
            <a:avLst/>
          </a:prstGeom>
        </p:spPr>
      </p:pic>
      <p:pic>
        <p:nvPicPr>
          <p:cNvPr id="9" name="Рисунок 8" descr="Изображение выглядит как человек, мужчина, костюм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FF7AA84E-11B4-45D5-B4CE-0961B3801B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66" y="5107543"/>
            <a:ext cx="1152128" cy="1152128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человек, стена, галстук, костюм&#10;&#10;Автоматически созданное описание">
            <a:extLst>
              <a:ext uri="{FF2B5EF4-FFF2-40B4-BE49-F238E27FC236}">
                <a16:creationId xmlns:a16="http://schemas.microsoft.com/office/drawing/2014/main" id="{11F46599-399B-4B9D-BD88-77F02BEDB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088" y="1340768"/>
            <a:ext cx="1152129" cy="1152129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человек, мужчина, костюм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BEF3BD9A-6469-4CD5-855C-234D381F8D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692" y="2599871"/>
            <a:ext cx="1152128" cy="1152128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человек, стена, внутренний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240779A9-0E44-4AA1-9B66-B9A3F2A230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115" y="3856130"/>
            <a:ext cx="1152128" cy="1152128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человек, галстук, костюм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615CAE67-0E92-430A-A7E3-FFF601F186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692" y="5107543"/>
            <a:ext cx="1152128" cy="1152128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FE9ADCA-B3B5-439C-8430-0A1F46DE0B88}"/>
              </a:ext>
            </a:extLst>
          </p:cNvPr>
          <p:cNvSpPr/>
          <p:nvPr/>
        </p:nvSpPr>
        <p:spPr>
          <a:xfrm>
            <a:off x="3203848" y="1488293"/>
            <a:ext cx="3384376" cy="5725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Только практики: </a:t>
            </a:r>
          </a:p>
        </p:txBody>
      </p:sp>
    </p:spTree>
    <p:extLst>
      <p:ext uri="{BB962C8B-B14F-4D97-AF65-F5344CB8AC3E}">
        <p14:creationId xmlns:p14="http://schemas.microsoft.com/office/powerpoint/2010/main" val="211586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Преимущества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BC56B5-0786-4014-A553-EC1729012FF4}"/>
              </a:ext>
            </a:extLst>
          </p:cNvPr>
          <p:cNvSpPr/>
          <p:nvPr/>
        </p:nvSpPr>
        <p:spPr>
          <a:xfrm>
            <a:off x="599092" y="1268760"/>
            <a:ext cx="2592288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E7CF6D4-4A5C-4BE0-B210-4CA54B67FCDD}"/>
              </a:ext>
            </a:extLst>
          </p:cNvPr>
          <p:cNvSpPr/>
          <p:nvPr/>
        </p:nvSpPr>
        <p:spPr>
          <a:xfrm>
            <a:off x="3341630" y="1268760"/>
            <a:ext cx="2592288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70DAC7D-A31A-46E7-90E3-99F62381A4B8}"/>
              </a:ext>
            </a:extLst>
          </p:cNvPr>
          <p:cNvSpPr/>
          <p:nvPr/>
        </p:nvSpPr>
        <p:spPr>
          <a:xfrm>
            <a:off x="6084168" y="1268760"/>
            <a:ext cx="2592288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1E53E35-1174-46FD-9B71-B273642A97EF}"/>
              </a:ext>
            </a:extLst>
          </p:cNvPr>
          <p:cNvSpPr/>
          <p:nvPr/>
        </p:nvSpPr>
        <p:spPr>
          <a:xfrm>
            <a:off x="599092" y="2927846"/>
            <a:ext cx="2592288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8218EB6-D204-45A5-A847-F9863C8711C9}"/>
              </a:ext>
            </a:extLst>
          </p:cNvPr>
          <p:cNvSpPr/>
          <p:nvPr/>
        </p:nvSpPr>
        <p:spPr>
          <a:xfrm>
            <a:off x="3341630" y="2924944"/>
            <a:ext cx="2592288" cy="122703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CDBC326-52EF-41AD-B8A2-33706B5FCF56}"/>
              </a:ext>
            </a:extLst>
          </p:cNvPr>
          <p:cNvSpPr/>
          <p:nvPr/>
        </p:nvSpPr>
        <p:spPr>
          <a:xfrm>
            <a:off x="6084168" y="2924944"/>
            <a:ext cx="2592288" cy="122703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C7D5032-26E6-4578-9EF5-8C5F819E9976}"/>
              </a:ext>
            </a:extLst>
          </p:cNvPr>
          <p:cNvSpPr/>
          <p:nvPr/>
        </p:nvSpPr>
        <p:spPr>
          <a:xfrm>
            <a:off x="599092" y="4678977"/>
            <a:ext cx="2592288" cy="1270303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4C1FC75-68E4-4DAD-A7FA-37DE1D9CDDC5}"/>
              </a:ext>
            </a:extLst>
          </p:cNvPr>
          <p:cNvSpPr/>
          <p:nvPr/>
        </p:nvSpPr>
        <p:spPr>
          <a:xfrm>
            <a:off x="3341630" y="4678978"/>
            <a:ext cx="2592288" cy="1270302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C937AF2-918D-4B23-B771-4C54306C8C31}"/>
              </a:ext>
            </a:extLst>
          </p:cNvPr>
          <p:cNvSpPr/>
          <p:nvPr/>
        </p:nvSpPr>
        <p:spPr>
          <a:xfrm>
            <a:off x="6084168" y="4678978"/>
            <a:ext cx="2592288" cy="1270302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FCCE6A-E3FE-46F9-9339-FCB0E40B3AC9}"/>
              </a:ext>
            </a:extLst>
          </p:cNvPr>
          <p:cNvSpPr txBox="1"/>
          <p:nvPr/>
        </p:nvSpPr>
        <p:spPr>
          <a:xfrm>
            <a:off x="599092" y="1484784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Практическая направленность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581DD0-6023-4A8D-9369-474FD0072B60}"/>
              </a:ext>
            </a:extLst>
          </p:cNvPr>
          <p:cNvSpPr txBox="1"/>
          <p:nvPr/>
        </p:nvSpPr>
        <p:spPr>
          <a:xfrm>
            <a:off x="3341630" y="1559822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Уникальность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425780-AAAD-4AC5-A465-67C051B9D12B}"/>
              </a:ext>
            </a:extLst>
          </p:cNvPr>
          <p:cNvSpPr txBox="1"/>
          <p:nvPr/>
        </p:nvSpPr>
        <p:spPr>
          <a:xfrm>
            <a:off x="6084168" y="1298531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Тщательный отбор преподавателей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6FF018-32A9-432C-BB48-052036F05F69}"/>
              </a:ext>
            </a:extLst>
          </p:cNvPr>
          <p:cNvSpPr txBox="1"/>
          <p:nvPr/>
        </p:nvSpPr>
        <p:spPr>
          <a:xfrm>
            <a:off x="599092" y="3089149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Эффективный формат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27DC82-A7F2-4C0D-AEF9-31764801778F}"/>
              </a:ext>
            </a:extLst>
          </p:cNvPr>
          <p:cNvSpPr txBox="1"/>
          <p:nvPr/>
        </p:nvSpPr>
        <p:spPr>
          <a:xfrm>
            <a:off x="620736" y="4775519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Методическое сопровождение Союза судебных экспертов "Экспертный Совет"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E983F0-BE6B-4200-9452-BE843C11D129}"/>
              </a:ext>
            </a:extLst>
          </p:cNvPr>
          <p:cNvSpPr txBox="1"/>
          <p:nvPr/>
        </p:nvSpPr>
        <p:spPr>
          <a:xfrm>
            <a:off x="3316851" y="3273816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Документы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3D98C9-6DD4-405B-8715-914398ABF815}"/>
              </a:ext>
            </a:extLst>
          </p:cNvPr>
          <p:cNvSpPr txBox="1"/>
          <p:nvPr/>
        </p:nvSpPr>
        <p:spPr>
          <a:xfrm>
            <a:off x="6075320" y="3030631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Пожизненный доступ к обновлениям учебной программы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34E565-9100-4081-BF75-96A4A55EDE36}"/>
              </a:ext>
            </a:extLst>
          </p:cNvPr>
          <p:cNvSpPr txBox="1"/>
          <p:nvPr/>
        </p:nvSpPr>
        <p:spPr>
          <a:xfrm>
            <a:off x="3329644" y="4882679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Гибкий график обучения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9583E7-1495-4A08-A517-4A1B66524390}"/>
              </a:ext>
            </a:extLst>
          </p:cNvPr>
          <p:cNvSpPr txBox="1"/>
          <p:nvPr/>
        </p:nvSpPr>
        <p:spPr>
          <a:xfrm>
            <a:off x="6072305" y="4880599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Качественный нетворкинг</a:t>
            </a:r>
          </a:p>
        </p:txBody>
      </p:sp>
    </p:spTree>
    <p:extLst>
      <p:ext uri="{BB962C8B-B14F-4D97-AF65-F5344CB8AC3E}">
        <p14:creationId xmlns:p14="http://schemas.microsoft.com/office/powerpoint/2010/main" val="33023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3" name="Рисунок 2" descr="Изображение выглядит как в позе, текст, другой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0DE6EAA4-68EF-4D44-95C6-56D20A9C1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3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B46D2-FEB2-4855-9670-C8771152D72A}"/>
              </a:ext>
            </a:extLst>
          </p:cNvPr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Так проходят занятия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933CF5-90B4-471D-A137-CEFA3C63F6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/>
          <a:stretch/>
        </p:blipFill>
        <p:spPr>
          <a:xfrm>
            <a:off x="4837101" y="836712"/>
            <a:ext cx="3551323" cy="2768300"/>
          </a:xfrm>
          <a:prstGeom prst="rect">
            <a:avLst/>
          </a:prstGeom>
        </p:spPr>
      </p:pic>
      <p:pic>
        <p:nvPicPr>
          <p:cNvPr id="6" name="Рисунок 5" descr="Изображение выглядит как потолок, внутренний, человек, люди&#10;&#10;Автоматически созданное описание">
            <a:extLst>
              <a:ext uri="{FF2B5EF4-FFF2-40B4-BE49-F238E27FC236}">
                <a16:creationId xmlns:a16="http://schemas.microsoft.com/office/drawing/2014/main" id="{FE7F5860-5F38-46DD-96CA-432BF25302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" r="6708"/>
          <a:stretch/>
        </p:blipFill>
        <p:spPr>
          <a:xfrm>
            <a:off x="775217" y="836712"/>
            <a:ext cx="3621129" cy="2822714"/>
          </a:xfrm>
          <a:prstGeom prst="rect">
            <a:avLst/>
          </a:prstGeom>
        </p:spPr>
      </p:pic>
      <p:pic>
        <p:nvPicPr>
          <p:cNvPr id="8" name="Рисунок 7" descr="Изображение выглядит как человек, внутренний, стена, потолок&#10;&#10;Автоматически созданное описание">
            <a:extLst>
              <a:ext uri="{FF2B5EF4-FFF2-40B4-BE49-F238E27FC236}">
                <a16:creationId xmlns:a16="http://schemas.microsoft.com/office/drawing/2014/main" id="{07EAC259-2779-49EC-92AD-7019246714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/>
          <a:stretch/>
        </p:blipFill>
        <p:spPr>
          <a:xfrm>
            <a:off x="801130" y="3806634"/>
            <a:ext cx="3621129" cy="2822714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3D32E1CA-DB5C-44A8-958D-CF5DDA8DF9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578" y="3809214"/>
            <a:ext cx="3528392" cy="28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3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2671" y="613105"/>
            <a:ext cx="1128063" cy="36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Текст 4"/>
          <p:cNvSpPr txBox="1">
            <a:spLocks/>
          </p:cNvSpPr>
          <p:nvPr/>
        </p:nvSpPr>
        <p:spPr bwMode="auto">
          <a:xfrm>
            <a:off x="2366935" y="1844824"/>
            <a:ext cx="604867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КАЛИНКИНА Кира Евгеньевна</a:t>
            </a:r>
          </a:p>
          <a:p>
            <a:pPr algn="ctr" eaLnBrk="1" hangingPunct="1"/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</a:rPr>
              <a:t>Зав. кафедрой «Экономические и правовые экспертизы» </a:t>
            </a:r>
          </a:p>
          <a:p>
            <a:pPr algn="ctr" eaLnBrk="1" hangingPunct="1"/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</a:rPr>
              <a:t>РЭУ им. Г.В. Плеханова, Вице-президент СРО оценщиков </a:t>
            </a:r>
          </a:p>
          <a:p>
            <a:pPr algn="ctr" eaLnBrk="1" hangingPunct="1"/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</a:rPr>
              <a:t>«Экспертный совет», </a:t>
            </a:r>
            <a:r>
              <a:rPr lang="ru-RU" altLang="ru-RU" sz="1400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доцент, к.э.н. </a:t>
            </a:r>
          </a:p>
        </p:txBody>
      </p:sp>
      <p:sp>
        <p:nvSpPr>
          <p:cNvPr id="10" name="Прямоугольник 42"/>
          <p:cNvSpPr>
            <a:spLocks noChangeArrowheads="1"/>
          </p:cNvSpPr>
          <p:nvPr/>
        </p:nvSpPr>
        <p:spPr bwMode="auto">
          <a:xfrm>
            <a:off x="2787027" y="440580"/>
            <a:ext cx="53853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Спикеры</a:t>
            </a:r>
          </a:p>
        </p:txBody>
      </p:sp>
      <p:pic>
        <p:nvPicPr>
          <p:cNvPr id="11" name="Picture 2" descr="ban1">
            <a:extLst>
              <a:ext uri="{FF2B5EF4-FFF2-40B4-BE49-F238E27FC236}">
                <a16:creationId xmlns:a16="http://schemas.microsoft.com/office/drawing/2014/main" id="{EBD75579-09CB-4ABD-B549-42930A716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0" t="2003" r="38425" b="81789"/>
          <a:stretch>
            <a:fillRect/>
          </a:stretch>
        </p:blipFill>
        <p:spPr bwMode="auto">
          <a:xfrm>
            <a:off x="1365736" y="-6776"/>
            <a:ext cx="1015200" cy="54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4">
            <a:extLst>
              <a:ext uri="{FF2B5EF4-FFF2-40B4-BE49-F238E27FC236}">
                <a16:creationId xmlns:a16="http://schemas.microsoft.com/office/drawing/2014/main" id="{AC9DD9E4-B819-40EA-95F6-36C766DB0772}"/>
              </a:ext>
            </a:extLst>
          </p:cNvPr>
          <p:cNvSpPr txBox="1">
            <a:spLocks/>
          </p:cNvSpPr>
          <p:nvPr/>
        </p:nvSpPr>
        <p:spPr bwMode="auto">
          <a:xfrm>
            <a:off x="2364868" y="4221088"/>
            <a:ext cx="604867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ЛЕБЕДИНСКИЙ Владимир Игоревич</a:t>
            </a:r>
          </a:p>
          <a:p>
            <a:pPr algn="ctr" eaLnBrk="1" hangingPunct="1"/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</a:rPr>
              <a:t>Первый вице-президент, председатель Экспертного совета </a:t>
            </a:r>
          </a:p>
          <a:p>
            <a:pPr algn="ctr" eaLnBrk="1" hangingPunct="1"/>
            <a:r>
              <a:rPr lang="ru-RU" sz="1400" dirty="0">
                <a:solidFill>
                  <a:srgbClr val="0070C0"/>
                </a:solidFill>
                <a:latin typeface="Calibri" panose="020F0502020204030204" pitchFamily="34" charset="0"/>
              </a:rPr>
              <a:t>СРО оценщиков «Экспертный совет», </a:t>
            </a:r>
            <a:r>
              <a:rPr lang="ru-RU" altLang="ru-RU" sz="1400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к.э.н. </a:t>
            </a:r>
          </a:p>
        </p:txBody>
      </p:sp>
      <p:pic>
        <p:nvPicPr>
          <p:cNvPr id="3" name="Рисунок 2" descr="Изображение выглядит как человек, внутренний, стена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E4DE6A7A-92B7-45F7-B565-B90A434904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78" y="1647428"/>
            <a:ext cx="1349524" cy="1349524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мужчина, человек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F33C8C49-6E8A-47D0-92A6-8B8770AEA1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17" y="3861048"/>
            <a:ext cx="1489204" cy="148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2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1340768"/>
            <a:ext cx="9036496" cy="4896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Магистерская программа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«Экспертиза отчетов об оценке»</a:t>
            </a:r>
          </a:p>
          <a:p>
            <a:endParaRPr lang="ru-RU" sz="1800" dirty="0">
              <a:solidFill>
                <a:srgbClr val="0070C0"/>
              </a:solidFill>
              <a:latin typeface="Calibri" pitchFamily="34" charset="0"/>
              <a:ea typeface="+mn-ea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Направление – Экономика</a:t>
            </a:r>
          </a:p>
          <a:p>
            <a:endParaRPr lang="ru-RU" sz="3200" b="1" dirty="0">
              <a:solidFill>
                <a:srgbClr val="0070C0"/>
              </a:solidFill>
              <a:latin typeface="Calibri" pitchFamily="34" charset="0"/>
              <a:ea typeface="+mn-ea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Выход за рамки своего опыта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Развитие накопленной практики и знаний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Повышение своей ценности как профессионала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Степень магистра по экспертизе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Высшее образование по направлению «Экономика»</a:t>
            </a:r>
          </a:p>
        </p:txBody>
      </p:sp>
    </p:spTree>
    <p:extLst>
      <p:ext uri="{BB962C8B-B14F-4D97-AF65-F5344CB8AC3E}">
        <p14:creationId xmlns:p14="http://schemas.microsoft.com/office/powerpoint/2010/main" val="269759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826222" y="188640"/>
            <a:ext cx="7236296" cy="781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</a:rPr>
              <a:t>Целевая аудитория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268760"/>
            <a:ext cx="8928992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оценщики с опытом работы от 3-х лет;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эксперты саморегулируемых организаций оценщиков;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судебные эксперты;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сотрудники ГБУ;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сотрудники государственных и муниципальных органов власти, крупных предприятий, банков и др., осуществляющих проверку отчетов об оценке;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преподаватели по оценочным дисциплинам</a:t>
            </a:r>
          </a:p>
        </p:txBody>
      </p:sp>
    </p:spTree>
    <p:extLst>
      <p:ext uri="{BB962C8B-B14F-4D97-AF65-F5344CB8AC3E}">
        <p14:creationId xmlns:p14="http://schemas.microsoft.com/office/powerpoint/2010/main" val="259639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4198"/>
            <a:ext cx="9144000" cy="644522"/>
          </a:xfrm>
        </p:spPr>
        <p:txBody>
          <a:bodyPr/>
          <a:lstStyle/>
          <a:p>
            <a:pPr eaLnBrk="1" hangingPunct="1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Программа магистратуры</a:t>
            </a:r>
            <a:b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«Экспертиза отчетов об оценке»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95B4D68-DB82-42BA-94C8-7AE1EE67D993}"/>
              </a:ext>
            </a:extLst>
          </p:cNvPr>
          <p:cNvSpPr/>
          <p:nvPr/>
        </p:nvSpPr>
        <p:spPr>
          <a:xfrm>
            <a:off x="2555776" y="1704549"/>
            <a:ext cx="5615824" cy="1366528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Единственная в России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программа такого профиля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(реализуется в РЭУ с 2012 года)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EDDFC27-99DD-407D-84D1-FA0925824CCF}"/>
              </a:ext>
            </a:extLst>
          </p:cNvPr>
          <p:cNvSpPr/>
          <p:nvPr/>
        </p:nvSpPr>
        <p:spPr>
          <a:xfrm>
            <a:off x="539552" y="4229900"/>
            <a:ext cx="5615824" cy="492122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Набирается 10-ая группа - ПОСЛЕДНЯЯ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942DEBD-722C-4831-8EA6-6D9A0CB0B434}"/>
              </a:ext>
            </a:extLst>
          </p:cNvPr>
          <p:cNvSpPr/>
          <p:nvPr/>
        </p:nvSpPr>
        <p:spPr>
          <a:xfrm>
            <a:off x="2555776" y="5730470"/>
            <a:ext cx="5615824" cy="9417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Уникальная реализация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проектного метода обучения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/>
            </a:endParaRPr>
          </a:p>
        </p:txBody>
      </p:sp>
      <p:pic>
        <p:nvPicPr>
          <p:cNvPr id="5122" name="Picture 2" descr="Картинки по запросу фредди меркьюри памятник">
            <a:extLst>
              <a:ext uri="{FF2B5EF4-FFF2-40B4-BE49-F238E27FC236}">
                <a16:creationId xmlns:a16="http://schemas.microsoft.com/office/drawing/2014/main" id="{859D2B27-3149-49E5-8154-50BDA4F6F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0101" r="42124"/>
          <a:stretch/>
        </p:blipFill>
        <p:spPr bwMode="auto">
          <a:xfrm>
            <a:off x="683568" y="1628800"/>
            <a:ext cx="926195" cy="176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уникальный механизм">
            <a:extLst>
              <a:ext uri="{FF2B5EF4-FFF2-40B4-BE49-F238E27FC236}">
                <a16:creationId xmlns:a16="http://schemas.microsoft.com/office/drawing/2014/main" id="{F6E1EA00-BA5C-4A8D-8DFB-1DD3409CF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32491"/>
            <a:ext cx="1638726" cy="123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Картинки по запросу коллектив">
            <a:extLst>
              <a:ext uri="{FF2B5EF4-FFF2-40B4-BE49-F238E27FC236}">
                <a16:creationId xmlns:a16="http://schemas.microsoft.com/office/drawing/2014/main" id="{8E11B7C1-7553-4058-9F66-7E198B112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714" y="3856525"/>
            <a:ext cx="1516886" cy="121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79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4198"/>
            <a:ext cx="9144000" cy="466730"/>
          </a:xfrm>
        </p:spPr>
        <p:txBody>
          <a:bodyPr/>
          <a:lstStyle/>
          <a:p>
            <a:pPr eaLnBrk="1" hangingPunct="1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Уникальная реализация проектного метода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6146" name="Picture 2" descr="https://srosovet.ru/content/editor/uchebnik/Uchebnik.jpg">
            <a:extLst>
              <a:ext uri="{FF2B5EF4-FFF2-40B4-BE49-F238E27FC236}">
                <a16:creationId xmlns:a16="http://schemas.microsoft.com/office/drawing/2014/main" id="{271F9914-65A5-43EC-AAE1-E04E28B66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r="24765"/>
          <a:stretch/>
        </p:blipFill>
        <p:spPr bwMode="auto">
          <a:xfrm>
            <a:off x="6834986" y="2636912"/>
            <a:ext cx="1985486" cy="201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Похожее изображение">
            <a:extLst>
              <a:ext uri="{FF2B5EF4-FFF2-40B4-BE49-F238E27FC236}">
                <a16:creationId xmlns:a16="http://schemas.microsoft.com/office/drawing/2014/main" id="{6F8BDC18-3E1B-4056-BCD8-D9B5511C1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33" y="1522370"/>
            <a:ext cx="1323156" cy="132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C50F98-DE59-42B2-B23F-D0D8D8C6E5C6}"/>
              </a:ext>
            </a:extLst>
          </p:cNvPr>
          <p:cNvSpPr txBox="1"/>
          <p:nvPr/>
        </p:nvSpPr>
        <p:spPr>
          <a:xfrm>
            <a:off x="3975076" y="4217591"/>
            <a:ext cx="218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Слушатели практики (100%)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295717-A7F0-449D-853C-60278995202C}"/>
              </a:ext>
            </a:extLst>
          </p:cNvPr>
          <p:cNvSpPr txBox="1"/>
          <p:nvPr/>
        </p:nvSpPr>
        <p:spPr>
          <a:xfrm>
            <a:off x="115756" y="1408237"/>
            <a:ext cx="1391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Научный и организационный 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потенциал </a:t>
            </a:r>
          </a:p>
        </p:txBody>
      </p:sp>
      <p:pic>
        <p:nvPicPr>
          <p:cNvPr id="1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2BD259C7-66DD-4291-A1A3-AEBB9B365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613" y="5429006"/>
            <a:ext cx="2203848" cy="64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7C07082-1AD0-44AE-963E-80180F5A3769}"/>
              </a:ext>
            </a:extLst>
          </p:cNvPr>
          <p:cNvSpPr txBox="1"/>
          <p:nvPr/>
        </p:nvSpPr>
        <p:spPr>
          <a:xfrm>
            <a:off x="-185194" y="6073528"/>
            <a:ext cx="2998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практический</a:t>
            </a:r>
            <a:b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и методический потенциал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8FF4F3-B8E6-457D-BF38-CEBA71AFD608}"/>
              </a:ext>
            </a:extLst>
          </p:cNvPr>
          <p:cNvSpPr txBox="1"/>
          <p:nvPr/>
        </p:nvSpPr>
        <p:spPr>
          <a:xfrm>
            <a:off x="-600983" y="3620724"/>
            <a:ext cx="218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запрос работодателей</a:t>
            </a:r>
          </a:p>
        </p:txBody>
      </p:sp>
      <p:pic>
        <p:nvPicPr>
          <p:cNvPr id="6148" name="Picture 4" descr="Картинки по запросу работодатель">
            <a:extLst>
              <a:ext uri="{FF2B5EF4-FFF2-40B4-BE49-F238E27FC236}">
                <a16:creationId xmlns:a16="http://schemas.microsoft.com/office/drawing/2014/main" id="{5C434EAD-E3ED-4D75-A119-8FE932758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33" y="3323045"/>
            <a:ext cx="1224128" cy="12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артинки по запросу коллектив">
            <a:extLst>
              <a:ext uri="{FF2B5EF4-FFF2-40B4-BE49-F238E27FC236}">
                <a16:creationId xmlns:a16="http://schemas.microsoft.com/office/drawing/2014/main" id="{4CE83551-4DB7-40FF-B8AB-B1001712E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250" y="3037197"/>
            <a:ext cx="1516886" cy="121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40F78B46-06CA-4221-8CEF-D6CB6716F71E}"/>
              </a:ext>
            </a:extLst>
          </p:cNvPr>
          <p:cNvCxnSpPr>
            <a:cxnSpLocks/>
          </p:cNvCxnSpPr>
          <p:nvPr/>
        </p:nvCxnSpPr>
        <p:spPr>
          <a:xfrm>
            <a:off x="6087820" y="3663893"/>
            <a:ext cx="572412" cy="0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36F0778-AD94-428F-979C-88E90EAA4846}"/>
              </a:ext>
            </a:extLst>
          </p:cNvPr>
          <p:cNvCxnSpPr>
            <a:cxnSpLocks/>
          </p:cNvCxnSpPr>
          <p:nvPr/>
        </p:nvCxnSpPr>
        <p:spPr>
          <a:xfrm flipV="1">
            <a:off x="3024287" y="4586923"/>
            <a:ext cx="648072" cy="720079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72ED2CE0-A5F7-43BD-9A35-10578E440378}"/>
              </a:ext>
            </a:extLst>
          </p:cNvPr>
          <p:cNvCxnSpPr>
            <a:cxnSpLocks/>
          </p:cNvCxnSpPr>
          <p:nvPr/>
        </p:nvCxnSpPr>
        <p:spPr>
          <a:xfrm>
            <a:off x="3051319" y="3717032"/>
            <a:ext cx="545824" cy="0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46AD1E6-3C9A-4826-B147-6FAD681CF887}"/>
              </a:ext>
            </a:extLst>
          </p:cNvPr>
          <p:cNvSpPr txBox="1"/>
          <p:nvPr/>
        </p:nvSpPr>
        <p:spPr>
          <a:xfrm>
            <a:off x="6503607" y="4605580"/>
            <a:ext cx="2604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серия книг</a:t>
            </a:r>
            <a:b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и учебно-методических, аналитических материалов</a:t>
            </a: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6DCB1375-079D-4E76-9666-AFB8E66095A0}"/>
              </a:ext>
            </a:extLst>
          </p:cNvPr>
          <p:cNvCxnSpPr>
            <a:cxnSpLocks/>
          </p:cNvCxnSpPr>
          <p:nvPr/>
        </p:nvCxnSpPr>
        <p:spPr>
          <a:xfrm>
            <a:off x="3094731" y="2183948"/>
            <a:ext cx="656228" cy="651380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9"/>
          <a:stretch/>
        </p:blipFill>
        <p:spPr>
          <a:xfrm>
            <a:off x="6834986" y="828350"/>
            <a:ext cx="1371595" cy="206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5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369410" y="117064"/>
            <a:ext cx="7236296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Специфика «построения» учебных дисциплин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9116" y="1772976"/>
            <a:ext cx="2000588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</a:rPr>
              <a:t>Акцент на оценку и экспертизу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1772976"/>
            <a:ext cx="5976224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Каждая общенаучная дисциплина учитывает профессиональные интересы оценщиков и экспертов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9704" y="3429160"/>
            <a:ext cx="1980000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</a:rPr>
              <a:t>Акцент на практику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15816" y="3429320"/>
            <a:ext cx="5976224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80 % учебного времени направлено на практическое применение получаемых знаний и умений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8301" y="5085344"/>
            <a:ext cx="1951403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Кадровый потенциал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5085344"/>
            <a:ext cx="5976664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Преподаватели-практики с большим опытом работы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2416714" y="2381276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2429459" y="4005104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429459" y="5645535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59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07504" y="117064"/>
            <a:ext cx="8498202" cy="575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Основные блоки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816986"/>
            <a:ext cx="2520280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Экономический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1009115"/>
            <a:ext cx="5976224" cy="907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Макро и микроэкономика (продвинутый уровень)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Финансы и кредит (продвинутый уровень)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Финансовый риск-менеджмент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Налоговый менеджмент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044" y="2447029"/>
            <a:ext cx="2520279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Статистика и анализ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15816" y="2885177"/>
            <a:ext cx="5976224" cy="907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Эконометрика (продвинутый уровень)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Финансовый анализ предприятия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Статистические финансы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2483" y="4077072"/>
            <a:ext cx="1951403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Судебный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37678" y="4058777"/>
            <a:ext cx="5976664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Гражданское/Уголовное право и процесс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Судебная экспертиза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Основы судебной оценочной экспертизы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Участие специалиста в процессуальных действиях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Экономические экспертизы в судопроизводстве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Экспертиза по запросу правоохранительных органов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12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07504" y="117064"/>
            <a:ext cx="8498202" cy="575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Основные блоки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816986"/>
            <a:ext cx="2520280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Продвинутый уровень оценки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1009115"/>
            <a:ext cx="5976224" cy="1051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Оценка объектов недвижимости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Оценка машин, оборудования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Финансовая стратегия компаний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Акционерное дело и корпоративный контроль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Оценка предприятий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938544"/>
            <a:ext cx="2520279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Экспертиза любого документа о стоимости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50130" y="3356832"/>
            <a:ext cx="5976224" cy="907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Экспертиза отчетов об оценке: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объектов недвижимости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rgbClr val="0070C0"/>
                </a:solidFill>
                <a:latin typeface="Calibri"/>
                <a:cs typeface="Times New Roman"/>
              </a:rPr>
              <a:t>МиО</a:t>
            </a: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, АТС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инвестпроектов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кредитно-финансовых организаций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нематериальных активов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предприятий</a:t>
            </a:r>
          </a:p>
          <a:p>
            <a:pPr algn="ctr"/>
            <a:endParaRPr lang="ru-RU" dirty="0">
              <a:solidFill>
                <a:srgbClr val="0070C0"/>
              </a:solidFill>
              <a:latin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9658" y="5080259"/>
            <a:ext cx="1951403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Авторские тренинги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760" y="4797152"/>
            <a:ext cx="6524884" cy="2060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по судебному процессу, по допросу у адвоката, по допросу у следователя, по взаимодействию с заказчиком, по защите своего отчета/экспертного заключения/рецензии на судебную экспертизу; по выявлению нарушений в отчете любой направленности, по искусству публичного выступления и </a:t>
            </a:r>
            <a:r>
              <a:rPr lang="ru-RU" dirty="0" err="1">
                <a:solidFill>
                  <a:srgbClr val="0070C0"/>
                </a:solidFill>
                <a:latin typeface="Calibri"/>
                <a:cs typeface="Times New Roman"/>
              </a:rPr>
              <a:t>др</a:t>
            </a:r>
            <a:endParaRPr lang="ru-RU" dirty="0">
              <a:solidFill>
                <a:srgbClr val="0070C0"/>
              </a:solidFill>
              <a:latin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769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Авторская методика обучения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8626" y="119683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Характеристика основных </a:t>
            </a:r>
            <a:r>
              <a:rPr lang="ru-RU" sz="2800" dirty="0">
                <a:solidFill>
                  <a:srgbClr val="FF0000"/>
                </a:solidFill>
              </a:rPr>
              <a:t>инструментов экспертизы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119683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Анализ инструментов </a:t>
            </a:r>
            <a:r>
              <a:rPr lang="ru-RU" sz="2800" dirty="0">
                <a:solidFill>
                  <a:srgbClr val="FF0000"/>
                </a:solidFill>
              </a:rPr>
              <a:t>создания и уничтожения стоимости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9704" y="299695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Принципы составления замечаний </a:t>
            </a:r>
            <a:r>
              <a:rPr lang="ru-RU" sz="2800" dirty="0">
                <a:solidFill>
                  <a:srgbClr val="0070C0"/>
                </a:solidFill>
              </a:rPr>
              <a:t>экспертного заключения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65712" y="299695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Мастер-класс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по экспертизе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отчетов об оценке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387" y="4581128"/>
            <a:ext cx="4140000" cy="172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Практика по экспертизе </a:t>
            </a:r>
            <a:r>
              <a:rPr lang="ru-RU" sz="2800" dirty="0">
                <a:solidFill>
                  <a:srgbClr val="0070C0"/>
                </a:solidFill>
              </a:rPr>
              <a:t>отчетов об оценке 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7614" y="4581128"/>
            <a:ext cx="4140000" cy="17320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Практика по оспариванию </a:t>
            </a:r>
            <a:r>
              <a:rPr lang="ru-RU" sz="2800" dirty="0">
                <a:solidFill>
                  <a:srgbClr val="0070C0"/>
                </a:solidFill>
              </a:rPr>
              <a:t>замечаний экспертного заключения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399" y="373372"/>
            <a:ext cx="8883938" cy="5509200"/>
          </a:xfrm>
          <a:prstGeom prst="rect">
            <a:avLst/>
          </a:prstGeom>
          <a:ln w="25400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Результаты обучения: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latin typeface="Calibri"/>
              <a:ea typeface="Times New Roman"/>
              <a:cs typeface="Times New Roman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решение сложных/ дискуссионных / уникальных вопросов по оценке любого направления;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подготовка отчета об оценке любого направления с гарантией его защиты;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анализ и оценка рисков, связанных с работой по оценке/экспертизе/судебной экспертизе, не только для себя, но и для участников, которые будут связаны с результатами Вашей работы;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контроль за качеством отчетов об оценке любого направления;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подготовка однозначную профессиональную позицию как Оценщика, так и Эксперта по отчетам об оценке, содержащих нарушения законодательства об оценочной деятельности;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защита отчета об оценке при наличии некорректных и неоднозначных замечаний от контролирующих органов;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практические навыки защиты своих отчетов об оценке в судах, правоохранительных и следственных органах, в СРОО, в контролирующих органах и т.п.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практические навыки обоснования (устной и письменной) профессиональной позиции эксперта (замечания к отчету, написанные по всем правилам, нельзя подвергнуть сомнению).</a:t>
            </a:r>
          </a:p>
        </p:txBody>
      </p:sp>
    </p:spTree>
    <p:extLst>
      <p:ext uri="{BB962C8B-B14F-4D97-AF65-F5344CB8AC3E}">
        <p14:creationId xmlns:p14="http://schemas.microsoft.com/office/powerpoint/2010/main" val="26369297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332655"/>
            <a:ext cx="9036496" cy="6187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Магистерская программа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«Корпоративные стратегии на фондовом рынке»</a:t>
            </a:r>
          </a:p>
          <a:p>
            <a:r>
              <a:rPr lang="ru-RU" sz="20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Направление «Экономика»</a:t>
            </a: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88CDBA-A109-48BE-9C74-B8245BA4EDF2}"/>
              </a:ext>
            </a:extLst>
          </p:cNvPr>
          <p:cNvSpPr/>
          <p:nvPr/>
        </p:nvSpPr>
        <p:spPr>
          <a:xfrm>
            <a:off x="321043" y="2420888"/>
            <a:ext cx="3671608" cy="3662541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Для работающих практиков:</a:t>
            </a:r>
          </a:p>
          <a:p>
            <a:pPr algn="ctr"/>
            <a:endParaRPr lang="ru-RU" sz="2000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Изучение сути бизнеса в любой отрасли для выполнения работ по определению стоимости (отчеты об оценке, рецензии, судебные экспертизы, консалтинговые исследования и др.);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Расширение своих компетенций в рамках своей текущей деятельности;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Построение, развитие своего бизнеса.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C27C07-80CC-4E1E-B3D2-A3F7033930F0}"/>
              </a:ext>
            </a:extLst>
          </p:cNvPr>
          <p:cNvSpPr/>
          <p:nvPr/>
        </p:nvSpPr>
        <p:spPr>
          <a:xfrm>
            <a:off x="4572000" y="2361473"/>
            <a:ext cx="3671608" cy="37240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Для слушателей после бакалавриата: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Изучение фундаментальной экономики на примерах из реальной жизни (</a:t>
            </a:r>
            <a:r>
              <a:rPr lang="ru-RU" sz="16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фундамент для последующей работы и дальнейшего образования</a:t>
            </a: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Изучение сути бизнеса для построения и развития своего дела;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Трудоустройство в экономические департаменты, стратегическое развитие, инвестиционное планирование и др.</a:t>
            </a:r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43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3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7504" y="620688"/>
            <a:ext cx="871296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Образовательные программы ЭС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в ФГБОУ ВО РЭУ им. Г.В. Плеханова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516" y="2071756"/>
            <a:ext cx="8712968" cy="4098633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Программы профессиональной переподготовки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Программы повышения квалификации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Магистерские программы 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</a:rPr>
              <a:t>«Судебная финансово-экономическая экспертиза» </a:t>
            </a: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(юриспруденция)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</a:rPr>
              <a:t>«Экспертиза отчетов об оценке» </a:t>
            </a: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(экономика)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</a:rPr>
              <a:t>«Корпоративные стратегии на фондовом рынке» </a:t>
            </a: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(экономика)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836"/>
            <a:ext cx="9144000" cy="1167580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Calibri" panose="020F0502020204030204" pitchFamily="34" charset="0"/>
              </a:rPr>
              <a:t>Участие  работодателей</a:t>
            </a:r>
            <a:endParaRPr lang="ru-RU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A5C7C5-E354-4231-A018-C7D4B7FA37FC}"/>
              </a:ext>
            </a:extLst>
          </p:cNvPr>
          <p:cNvSpPr/>
          <p:nvPr/>
        </p:nvSpPr>
        <p:spPr>
          <a:xfrm>
            <a:off x="341784" y="1237024"/>
            <a:ext cx="8460432" cy="3960764"/>
          </a:xfrm>
          <a:prstGeom prst="rect">
            <a:avLst/>
          </a:prstGeom>
          <a:ln w="25400"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Инициатива создания Программы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/>
              </a:rPr>
              <a:t>Разработка образовательной программы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Содержательное наполнение и постоянная актуализация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Преподают представители работодателей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Обучаются сотрудники работодателей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Курируют образовательный процесс - работодатели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473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836"/>
            <a:ext cx="9144000" cy="1167580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FF0000"/>
                </a:solidFill>
                <a:latin typeface="Calibri" panose="020F0502020204030204" pitchFamily="34" charset="0"/>
              </a:rPr>
              <a:t>Участие  работодателей</a:t>
            </a:r>
            <a:endParaRPr lang="ru-RU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A5C7C5-E354-4231-A018-C7D4B7FA37FC}"/>
              </a:ext>
            </a:extLst>
          </p:cNvPr>
          <p:cNvSpPr/>
          <p:nvPr/>
        </p:nvSpPr>
        <p:spPr>
          <a:xfrm>
            <a:off x="179512" y="1466315"/>
            <a:ext cx="8964488" cy="3925370"/>
          </a:xfrm>
          <a:prstGeom prst="rect">
            <a:avLst/>
          </a:prstGeom>
          <a:ln w="25400"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Председатель ГЭК – Каминский А.В.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Президент СРО оценщиков «Экспертный совет»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Председатель Правления Союза судебных экспертов «Экспертный совет»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Член Рабочей группы при Государственной Думе РФ «Законодательное совершенствование кадастровой оценки, имущественных налогов и оценочной деятельности»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Заместитель председателя Совета ТПП РФ по саморегулированию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Председатель Комиссий Общественного совета при Росреестре: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"По кадастровой оценке и оспариванию кадастровой стоимости»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"По взаимодействию с саморегулируемыми организациями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576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07504" y="117064"/>
            <a:ext cx="8498202" cy="575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Основные блоки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5866" y="1356380"/>
            <a:ext cx="2895974" cy="575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Базовый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78681" y="1116514"/>
            <a:ext cx="5240490" cy="1484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Современная макроэкономическая политика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Прикладная микроэкономика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Финансово-экономическое обоснование управленческих решений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Эконометрика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Теория корпоративных стратегий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Теория фондового рынка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55848" y="3642561"/>
            <a:ext cx="2975992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Фундаментальные дисциплины по изучению бизнеса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78681" y="3024979"/>
            <a:ext cx="5828784" cy="3715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Детерминанты корпоративной стоимости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Корпоративная карта рисков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Формирование и управление денежными потоками компании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Методы обеспечения экономической устойчивости компании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Экономическое моделирование бизнеса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Верификация и валидация корпоративной стратегии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Стратегическая стоимость компании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Теория и практика оценки бизнеса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Теория и практика оценки инвестиционных проектов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Теория и практика оценки недвижимости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70C0"/>
                </a:solidFill>
                <a:latin typeface="Calibri"/>
                <a:cs typeface="Times New Roman"/>
              </a:rPr>
              <a:t>Методология и практика анализа финансового состояния компаний</a:t>
            </a:r>
          </a:p>
          <a:p>
            <a:pPr algn="ctr"/>
            <a:endParaRPr lang="ru-RU" sz="1400" dirty="0">
              <a:solidFill>
                <a:srgbClr val="0070C0"/>
              </a:solidFill>
              <a:latin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440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07504" y="117064"/>
            <a:ext cx="8498202" cy="575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Основные блоки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8812" y="1081194"/>
            <a:ext cx="2975992" cy="2732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Фундаментальные дисциплины по изучению инструментов фондового рынка для развития бизнеса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99356" y="946324"/>
            <a:ext cx="5828784" cy="3715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Мониторинг финансовых рынков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Дивидендная политика компании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Инструменты фондового рынка для корпоративных стратегий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Стратегия портфельных инвестиций на фондовом рынке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Технический анализ на фондовом рынке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Организация аналитической работы с эмитентом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Долговое финансирование: технологии финансового инжиниринга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34D31D4-7BB2-4C5F-BC3D-2C82DBDED6BC}"/>
              </a:ext>
            </a:extLst>
          </p:cNvPr>
          <p:cNvSpPr/>
          <p:nvPr/>
        </p:nvSpPr>
        <p:spPr>
          <a:xfrm>
            <a:off x="223364" y="4797151"/>
            <a:ext cx="2975992" cy="13756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Авторские тренинги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5A1630-486C-4E18-BFC8-560C9E771FA8}"/>
              </a:ext>
            </a:extLst>
          </p:cNvPr>
          <p:cNvSpPr/>
          <p:nvPr/>
        </p:nvSpPr>
        <p:spPr>
          <a:xfrm>
            <a:off x="3199356" y="4662281"/>
            <a:ext cx="5828784" cy="18579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Искусство публичных выступлений, ведение переговоров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Организация работы в коллективах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Организация безопасности бизнеса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Представление и защита корпоративной стратегии и др.</a:t>
            </a:r>
          </a:p>
        </p:txBody>
      </p:sp>
    </p:spTree>
    <p:extLst>
      <p:ext uri="{BB962C8B-B14F-4D97-AF65-F5344CB8AC3E}">
        <p14:creationId xmlns:p14="http://schemas.microsoft.com/office/powerpoint/2010/main" val="670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0062" y="521585"/>
            <a:ext cx="8883938" cy="5918543"/>
          </a:xfrm>
          <a:prstGeom prst="rect">
            <a:avLst/>
          </a:prstGeom>
          <a:ln w="25400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Результаты обучения: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200" b="1" dirty="0">
              <a:solidFill>
                <a:srgbClr val="FF0000"/>
              </a:solidFill>
              <a:latin typeface="Calibri"/>
              <a:ea typeface="Times New Roman"/>
              <a:cs typeface="Times New Roman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понимать суть любого бизнеса: точки роста, «черные дыры», возможности с ограничениями, риски, влияние отраслевых и макроэкономических факторов, выявления направлений развития;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формировать денежные потоки для любого бизнеса, любой отрасли с учетом различных вариантов финансирования, инвестирования;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применять инструменты фондового рынка для обеспечения эффективности финансирования проектов;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подготовить корпоративную стратегию с переменными, которые являются определяющими для конкретного бизнеса и которые можно менять в зависимости от любой ситуации для минимизации потерь доходов;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анализировать и оценивать риски, связанные с разработкой стратегии, не только для себя, но и для участников, которые будут связаны с результатами Вашей работы;</a:t>
            </a:r>
          </a:p>
        </p:txBody>
      </p:sp>
    </p:spTree>
    <p:extLst>
      <p:ext uri="{BB962C8B-B14F-4D97-AF65-F5344CB8AC3E}">
        <p14:creationId xmlns:p14="http://schemas.microsoft.com/office/powerpoint/2010/main" val="4136393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0062" y="1037110"/>
            <a:ext cx="8883938" cy="4887492"/>
          </a:xfrm>
          <a:prstGeom prst="rect">
            <a:avLst/>
          </a:prstGeom>
          <a:ln w="25400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Результаты обучения: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sz="24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обеспечить контроль за качеством разработанных стратегий;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разработать систему, которая позволит в каждый момент времени оценивать эффективность реализуемой корпоративной стратегии;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защитить корпоративную стратегию при наличии некорректных и неоднозначных замечаний с любой стороны;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получить практические навыки защиты в судах, правоохранительных и следственных органах и т.п.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получить практические навыки обоснования (устной и письменной) профессиональной позиции.</a:t>
            </a:r>
          </a:p>
        </p:txBody>
      </p:sp>
    </p:spTree>
    <p:extLst>
      <p:ext uri="{BB962C8B-B14F-4D97-AF65-F5344CB8AC3E}">
        <p14:creationId xmlns:p14="http://schemas.microsoft.com/office/powerpoint/2010/main" val="291142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4434" y="86914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2982347" y="373710"/>
            <a:ext cx="59079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БОНУСЫ Экспертного Совета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86826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822969" y="3609074"/>
            <a:ext cx="7200000" cy="1138773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Бесплатное участие в последующих вебинарах программ магистратуры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(постоянное повышение квалификации)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2969" y="1431144"/>
            <a:ext cx="7200000" cy="175432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Вход в профессиональное сообщество на этапе обучения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(оценочные компании, экспертные организации, консалтинговые компании, юридические компании, адвокатские бюро и др.)</a:t>
            </a:r>
          </a:p>
        </p:txBody>
      </p:sp>
      <p:pic>
        <p:nvPicPr>
          <p:cNvPr id="9" name="Picture 2" descr="ban1">
            <a:extLst>
              <a:ext uri="{FF2B5EF4-FFF2-40B4-BE49-F238E27FC236}">
                <a16:creationId xmlns:a16="http://schemas.microsoft.com/office/drawing/2014/main" id="{AD213BE8-EC52-4BAF-A2DB-4F2E3457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0" t="2003" r="38425" b="81789"/>
          <a:stretch>
            <a:fillRect/>
          </a:stretch>
        </p:blipFill>
        <p:spPr bwMode="auto">
          <a:xfrm>
            <a:off x="1325563" y="59129"/>
            <a:ext cx="1310972" cy="69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71965D5-49D6-436C-8142-10DFE050E3DF}"/>
              </a:ext>
            </a:extLst>
          </p:cNvPr>
          <p:cNvSpPr/>
          <p:nvPr/>
        </p:nvSpPr>
        <p:spPr>
          <a:xfrm>
            <a:off x="822969" y="5171452"/>
            <a:ext cx="7200000" cy="1200329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После окончания обучения продолжение профессионального общения, обмен практиками / заказами, выполнение совместных проектов</a:t>
            </a:r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13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92013" y="112474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Стоимость обучения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7773" y="2276872"/>
            <a:ext cx="4786275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МП «Экспертиза отчетов об оценке»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МП «Судебная финансово-экономическая экспертиза»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0C3625-FEE5-4C29-881C-B29792D5FC36}"/>
              </a:ext>
            </a:extLst>
          </p:cNvPr>
          <p:cNvSpPr/>
          <p:nvPr/>
        </p:nvSpPr>
        <p:spPr>
          <a:xfrm>
            <a:off x="5161806" y="2636912"/>
            <a:ext cx="3764421" cy="122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80 000 руб. за семестр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160 000 руб. в год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3F6761-41F3-4002-BEEB-97A50966B0B5}"/>
              </a:ext>
            </a:extLst>
          </p:cNvPr>
          <p:cNvSpPr/>
          <p:nvPr/>
        </p:nvSpPr>
        <p:spPr>
          <a:xfrm>
            <a:off x="229770" y="4437112"/>
            <a:ext cx="4786275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МП «Корпоративные стратегии на фондовом рынке»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B008133-C8C5-4FBA-A831-70E315D5E229}"/>
              </a:ext>
            </a:extLst>
          </p:cNvPr>
          <p:cNvSpPr/>
          <p:nvPr/>
        </p:nvSpPr>
        <p:spPr>
          <a:xfrm>
            <a:off x="5220072" y="4582859"/>
            <a:ext cx="3764421" cy="122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100 000 руб. за семестр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200 000 руб. в год</a:t>
            </a:r>
          </a:p>
        </p:txBody>
      </p:sp>
    </p:spTree>
    <p:extLst>
      <p:ext uri="{BB962C8B-B14F-4D97-AF65-F5344CB8AC3E}">
        <p14:creationId xmlns:p14="http://schemas.microsoft.com/office/powerpoint/2010/main" val="321520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92013" y="112474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7773" y="2276872"/>
            <a:ext cx="8708454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– вебинары</a:t>
            </a:r>
          </a:p>
          <a:p>
            <a:pPr algn="ctr"/>
            <a:endParaRPr lang="ru-RU" sz="2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en-US" sz="2800" dirty="0" err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Mirapolis</a:t>
            </a:r>
            <a:endParaRPr lang="en-US" sz="28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en-US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ZOOM</a:t>
            </a:r>
          </a:p>
          <a:p>
            <a:pPr algn="ctr"/>
            <a:r>
              <a:rPr lang="en-US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Webinar.ru</a:t>
            </a: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87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" r="2792" b="4404"/>
          <a:stretch/>
        </p:blipFill>
        <p:spPr bwMode="auto">
          <a:xfrm>
            <a:off x="134322" y="1591294"/>
            <a:ext cx="8758158" cy="473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35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4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15516" y="404664"/>
            <a:ext cx="871296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3600" b="1" dirty="0">
              <a:solidFill>
                <a:srgbClr val="0070C0"/>
              </a:solidFill>
            </a:endParaRPr>
          </a:p>
          <a:p>
            <a:pPr algn="ctr"/>
            <a:endParaRPr lang="ru-RU" sz="3600" b="1" dirty="0">
              <a:solidFill>
                <a:srgbClr val="0070C0"/>
              </a:solidFill>
            </a:endParaRPr>
          </a:p>
          <a:p>
            <a:pPr algn="ctr"/>
            <a:r>
              <a:rPr lang="ru-RU" sz="3600" b="1" dirty="0">
                <a:solidFill>
                  <a:srgbClr val="0070C0"/>
                </a:solidFill>
              </a:rPr>
              <a:t>Сетевая форма обучения </a:t>
            </a:r>
          </a:p>
          <a:p>
            <a:pPr algn="ctr"/>
            <a:endParaRPr lang="ru-RU" sz="3600" b="1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ФГБОУ ВО РЭУ им. Г.В. Плеханова  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Ассоциация «Саморегулируемая организация оценщиков «Экспертный совет»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Союз судебных экспертов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«Экспертный совет»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6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40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4" b="4711"/>
          <a:stretch/>
        </p:blipFill>
        <p:spPr bwMode="auto">
          <a:xfrm>
            <a:off x="93756" y="1556792"/>
            <a:ext cx="8700065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84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41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8271BB-B3AE-4D3A-9AC4-ACA61C7FA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81" y="1415402"/>
            <a:ext cx="8496944" cy="51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3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42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DF5C7E-463F-4354-BF39-7235AB2C2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01" y="1525726"/>
            <a:ext cx="8388424" cy="499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5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43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B32496-03AF-4C7E-9D4B-D7A57E55C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76" y="1406294"/>
            <a:ext cx="8604448" cy="511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6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44</a:t>
            </a:fld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80653" y="9630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Преподаватели - практики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" y="692695"/>
            <a:ext cx="4623669" cy="30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D:\РАБОТА_17.07.2011\Академия_2008\ПРОГРАММЫ_Калинкина К.Е\ЭКСПЕРТИЗА\ФОТО\Январь 2014\edu_session (45 of 147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48" r="7279" b="9780"/>
          <a:stretch/>
        </p:blipFill>
        <p:spPr bwMode="auto">
          <a:xfrm>
            <a:off x="11211" y="3407903"/>
            <a:ext cx="2850913" cy="345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919" y="3407903"/>
            <a:ext cx="5199502" cy="345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E:\7 ноября\4 когда много людей_хор\IMG_9421E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21361"/>
            <a:ext cx="4788024" cy="3139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E:\7 ноября\2 мы к вам приехали на час\1 куплет\edu_session (7 of 147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95184"/>
            <a:ext cx="3419872" cy="3662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611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45</a:t>
            </a:fld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142" y="16559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Преподаватели - практики</a:t>
            </a:r>
          </a:p>
        </p:txBody>
      </p:sp>
      <p:pic>
        <p:nvPicPr>
          <p:cNvPr id="13318" name="Picture 6" descr="D:\РАБОТА_17.07.2011\Академия_2008\ПРОГРАММЫ_Калинкина К.Е\ЭКСПЕРТИЗА\ФОТО\Анапа 2014\Anapa - сессия (103 of 135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0"/>
          <a:stretch/>
        </p:blipFill>
        <p:spPr bwMode="auto">
          <a:xfrm>
            <a:off x="3160060" y="601308"/>
            <a:ext cx="5983940" cy="341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D:\РАБОТА_17.07.2011\Академия_2008\ПРОГРАММЫ_Калинкина К.Е\ЭКСПЕРТИЗА\ФОТО\Анапа 2014\Anapa - сессия (106 of 135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1"/>
          <a:stretch/>
        </p:blipFill>
        <p:spPr bwMode="auto">
          <a:xfrm>
            <a:off x="3312078" y="2636912"/>
            <a:ext cx="2989593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D:\РАБОТА_17.07.2011\Академия_2008\ПРОГРАММЫ_Калинкина К.Е\ЭКСПЕРТИЗА\ФОТО\Анапа 2014\Anapa - сессия (120 of 13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1" y="601308"/>
            <a:ext cx="324246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D:\РАБОТА_17.07.2011\Академия_2008\ПРОГРАММЫ_Калинкина К.Е\ЭКСПЕРТИЗА\ФОТО\Январь 2014\edu_session (25 of 147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5" t="38579"/>
          <a:stretch/>
        </p:blipFill>
        <p:spPr bwMode="auto">
          <a:xfrm>
            <a:off x="251499" y="3284984"/>
            <a:ext cx="3060579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РАБОТА_17.07.2011\Академия_2008\ПРОГРАММЫ_Калинкина К.Е\ЭКСПЕРТИЗА\ФОТО\Январь 2014\edu_session (46 of 14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671" y="2701314"/>
            <a:ext cx="2806239" cy="415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83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46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Активные формы обучения</a:t>
            </a:r>
          </a:p>
        </p:txBody>
      </p:sp>
      <p:pic>
        <p:nvPicPr>
          <p:cNvPr id="16386" name="Picture 2" descr="D:\РАБОТА_17.07.2011\Академия_2008\ПРОГРАММЫ_Калинкина К.Е\ЭКСПЕРТИЗА\ФОТО\Лето 2013\session (5 of 13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876801" cy="323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D:\РАБОТА_17.07.2011\Академия_2008\ПРОГРАММЫ_Калинкина К.Е\ЭКСПЕРТИЗА\ФОТО\Лето 2013\session (117 of 130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587" y="3396955"/>
            <a:ext cx="5207226" cy="344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D:\РАБОТА_17.07.2011\Академия_2008\ПРОГРАММЫ_Калинкина К.Е\ЭКСПЕРТИЗА\ФОТО\Лето 2013\session (18 of 130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7" r="6267"/>
          <a:stretch/>
        </p:blipFill>
        <p:spPr bwMode="auto">
          <a:xfrm>
            <a:off x="0" y="4067275"/>
            <a:ext cx="4876801" cy="27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D:\РАБОТА_17.07.2011\Академия_2008\ПРОГРАММЫ_Калинкина К.Е\ЭКСПЕРТИЗА\ФОТО\Лето 2013\session (103 of 130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7"/>
          <a:stretch/>
        </p:blipFill>
        <p:spPr bwMode="auto">
          <a:xfrm>
            <a:off x="3941093" y="836712"/>
            <a:ext cx="5202907" cy="256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00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47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Активные формы обучения</a:t>
            </a:r>
          </a:p>
        </p:txBody>
      </p:sp>
      <p:pic>
        <p:nvPicPr>
          <p:cNvPr id="6" name="Рисунок 5" descr="E:\7 ноября\4 когда много людей_хор\DSC_02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79" y="819409"/>
            <a:ext cx="5940425" cy="3341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7 ноября\4 когда много людей_хор\DSC_027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" y="3501057"/>
            <a:ext cx="5940425" cy="3341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E:\7 ноября\4 когда много людей_хор\IMG_84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027" y="3446978"/>
            <a:ext cx="4973266" cy="338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E:\7 ноября\4 когда много людей_хор\DSC_029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001" y="1132898"/>
            <a:ext cx="3690292" cy="2318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01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6207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Очные сессии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706"/>
            <a:ext cx="5537010" cy="36682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256" y="3563355"/>
            <a:ext cx="4953744" cy="32818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5" y="4357173"/>
            <a:ext cx="4854129" cy="2477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701" y="775600"/>
            <a:ext cx="4140737" cy="27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2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6207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Очные сессии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706"/>
            <a:ext cx="4986622" cy="331662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735" y="3745136"/>
            <a:ext cx="4680265" cy="31128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4"/>
          <a:stretch/>
        </p:blipFill>
        <p:spPr>
          <a:xfrm>
            <a:off x="-8713" y="3861048"/>
            <a:ext cx="5004048" cy="3054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622" y="969496"/>
            <a:ext cx="4182800" cy="278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8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5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420128" y="332656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Акценты в образовательных программах ЭС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00282" y="1561345"/>
            <a:ext cx="7943435" cy="87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Авторские программы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15515" y="2966686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Прикладной характер </a:t>
            </a:r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(практикоориентированный подход к обучению)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15515" y="4504567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Преподавательский состав </a:t>
            </a:r>
          </a:p>
          <a:p>
            <a:pPr algn="ctr"/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(практики с большим опытом работы)</a:t>
            </a:r>
          </a:p>
        </p:txBody>
      </p:sp>
    </p:spTree>
    <p:extLst>
      <p:ext uri="{BB962C8B-B14F-4D97-AF65-F5344CB8AC3E}">
        <p14:creationId xmlns:p14="http://schemas.microsoft.com/office/powerpoint/2010/main" val="375972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8"/>
          <a:stretch/>
        </p:blipFill>
        <p:spPr bwMode="auto">
          <a:xfrm>
            <a:off x="0" y="980728"/>
            <a:ext cx="4849776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76" y="4022164"/>
            <a:ext cx="4267655" cy="28358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5"/>
          <a:stretch/>
        </p:blipFill>
        <p:spPr>
          <a:xfrm>
            <a:off x="4271850" y="980728"/>
            <a:ext cx="4872149" cy="3078048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5241"/>
            <a:ext cx="5034250" cy="3345235"/>
          </a:xfr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6207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Очные сессии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05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51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Публичная защита</a:t>
            </a:r>
          </a:p>
        </p:txBody>
      </p:sp>
      <p:pic>
        <p:nvPicPr>
          <p:cNvPr id="1026" name="Picture 2" descr="D:\РАБОТА_17.07.2011\Академия_2008\ПРОГРАММЫ_Калинкина К.Е\ЭКСПЕРТИЗА\ФОТО\Защита 30.10\311014 (4 of 7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53536"/>
            <a:ext cx="8765232" cy="580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16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52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61036"/>
            <a:ext cx="554461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Публичная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защита</a:t>
            </a:r>
          </a:p>
        </p:txBody>
      </p:sp>
      <p:pic>
        <p:nvPicPr>
          <p:cNvPr id="2051" name="Picture 3" descr="D:\РАБОТА_17.07.2011\Академия_2008\ПРОГРАММЫ_Калинкина К.Е\ЭКСПЕРТИЗА\ФОТО\Защита 30.10\311014 (46 of 7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01" y="1047262"/>
            <a:ext cx="3479469" cy="523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ТА_17.07.2011\Академия_2008\ПРОГРАММЫ_Калинкина К.Е\ЭКСПЕРТИЗА\ФОТО\Защита 30.10\311014 (37 of 7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909" y="2661134"/>
            <a:ext cx="5272635" cy="35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РАБОТА_17.07.2011\Академия_2008\ПРОГРАММЫ_Калинкина К.Е\ЭКСПЕРТИЗА\ФОТО\Защита 17.11.14 - 2 этап\JUL_9762_Dx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288416" cy="219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3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53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580" y="185439"/>
            <a:ext cx="89389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Дружеская атмосфера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В 2014 году в Анапу выехало 100 человек</a:t>
            </a:r>
          </a:p>
        </p:txBody>
      </p:sp>
      <p:pic>
        <p:nvPicPr>
          <p:cNvPr id="4098" name="Picture 2" descr="D:\РАБОТА_17.07.2011\Академия_2008\ПРОГРАММЫ_Калинкина К.Е\ЭКСПЕРТИЗА\ФОТО\Анапа 2014\Anapa - РїСЂРѕС‡РµРµ (116 of 158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76" y="986623"/>
            <a:ext cx="7393649" cy="314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J:\Спорт\IMG_898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56" r="16981"/>
          <a:stretch/>
        </p:blipFill>
        <p:spPr bwMode="auto">
          <a:xfrm rot="16200000">
            <a:off x="5435672" y="3142494"/>
            <a:ext cx="4930005" cy="255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J:\Спорт\IMG_87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4"/>
          <a:stretch/>
        </p:blipFill>
        <p:spPr bwMode="auto">
          <a:xfrm>
            <a:off x="2139" y="4325084"/>
            <a:ext cx="4806324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РАБОТА_17.07.2011\Академия_2008\ПРОГРАММЫ_Калинкина К.Е\ЭКСПЕРТИЗА\ФОТО\Анапа 2014\Anapa - сессия (96 of 135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928" y="3760281"/>
            <a:ext cx="4860032" cy="314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57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54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Дружеская атмосфера</a:t>
            </a:r>
          </a:p>
        </p:txBody>
      </p:sp>
      <p:pic>
        <p:nvPicPr>
          <p:cNvPr id="4101" name="Picture 5" descr="J:\Спорт\IMG_87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7" y="3653784"/>
            <a:ext cx="4806324" cy="3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J:\Спорт\IMG_8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14593" y="1898175"/>
            <a:ext cx="5504684" cy="366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59561" y="1484784"/>
            <a:ext cx="456361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СПОРТ</a:t>
            </a:r>
          </a:p>
        </p:txBody>
      </p:sp>
    </p:spTree>
    <p:extLst>
      <p:ext uri="{BB962C8B-B14F-4D97-AF65-F5344CB8AC3E}">
        <p14:creationId xmlns:p14="http://schemas.microsoft.com/office/powerpoint/2010/main" val="106988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Выступления в ГД РФ, ОП РФ и на других площадках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40"/>
            <a:ext cx="5421365" cy="36052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52" y="1207226"/>
            <a:ext cx="3696521" cy="24643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6488" t="681" r="18560" b="-681"/>
          <a:stretch/>
        </p:blipFill>
        <p:spPr>
          <a:xfrm>
            <a:off x="0" y="4248981"/>
            <a:ext cx="2552972" cy="261908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3" t="-413" r="-56" b="413"/>
          <a:stretch/>
        </p:blipFill>
        <p:spPr>
          <a:xfrm>
            <a:off x="2123728" y="4186912"/>
            <a:ext cx="3513491" cy="267687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286" y="3102953"/>
            <a:ext cx="3677451" cy="24455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8" y="4181475"/>
            <a:ext cx="47625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7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572000" cy="30495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542" y="32649"/>
            <a:ext cx="3868458" cy="2571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2" y="32649"/>
            <a:ext cx="5174837" cy="25709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6" y="3664388"/>
            <a:ext cx="4788024" cy="31936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6" y="2599163"/>
            <a:ext cx="4622766" cy="271464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00" y="3785211"/>
            <a:ext cx="4494805" cy="3014977"/>
          </a:xfrm>
        </p:spPr>
      </p:pic>
    </p:spTree>
    <p:extLst>
      <p:ext uri="{BB962C8B-B14F-4D97-AF65-F5344CB8AC3E}">
        <p14:creationId xmlns:p14="http://schemas.microsoft.com/office/powerpoint/2010/main" val="125963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536" y="1059494"/>
            <a:ext cx="1778676" cy="57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Текст 4"/>
          <p:cNvSpPr txBox="1">
            <a:spLocks/>
          </p:cNvSpPr>
          <p:nvPr/>
        </p:nvSpPr>
        <p:spPr bwMode="auto">
          <a:xfrm>
            <a:off x="1911212" y="2317857"/>
            <a:ext cx="7017290" cy="15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КАЛИНКИНА Кира Евгеньевна</a:t>
            </a:r>
          </a:p>
          <a:p>
            <a:pPr algn="ctr" eaLnBrk="1" hangingPunct="1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Вице-президент </a:t>
            </a:r>
          </a:p>
          <a:p>
            <a:pPr algn="ctr" eaLnBrk="1" hangingPunct="1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НП «СРОО «Экспертный совет», </a:t>
            </a:r>
            <a:r>
              <a:rPr lang="ru-RU" altLang="ru-RU" sz="2000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доцент, к.э.н. 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altLang="ru-RU" sz="2000" dirty="0">
                <a:solidFill>
                  <a:srgbClr val="0070C0"/>
                </a:solidFill>
                <a:latin typeface="Calibri" pitchFamily="34" charset="0"/>
                <a:sym typeface="Arial" charset="0"/>
                <a:hlinkClick r:id="rId4"/>
              </a:rPr>
              <a:t>kalinkina@expertsovet.com</a:t>
            </a:r>
            <a:r>
              <a:rPr lang="ru-RU" altLang="ru-RU" sz="2000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, </a:t>
            </a:r>
            <a:r>
              <a:rPr lang="en-US" altLang="ru-RU" sz="2000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8-916-195-38-27</a:t>
            </a:r>
            <a:endParaRPr lang="ru-RU" altLang="ru-RU" sz="2000" dirty="0">
              <a:solidFill>
                <a:srgbClr val="0070C0"/>
              </a:solidFill>
              <a:latin typeface="Calibri" pitchFamily="34" charset="0"/>
              <a:sym typeface="Arial" charset="0"/>
            </a:endParaRPr>
          </a:p>
        </p:txBody>
      </p:sp>
      <p:sp>
        <p:nvSpPr>
          <p:cNvPr id="10" name="Прямоугольник 42"/>
          <p:cNvSpPr>
            <a:spLocks noChangeArrowheads="1"/>
          </p:cNvSpPr>
          <p:nvPr/>
        </p:nvSpPr>
        <p:spPr bwMode="auto">
          <a:xfrm>
            <a:off x="1362971" y="440580"/>
            <a:ext cx="7670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Ответы на вопросы</a:t>
            </a:r>
          </a:p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Запись на обучение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73709">
            <a:off x="357484" y="2041510"/>
            <a:ext cx="1642535" cy="179104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Текст 4">
            <a:extLst>
              <a:ext uri="{FF2B5EF4-FFF2-40B4-BE49-F238E27FC236}">
                <a16:creationId xmlns:a16="http://schemas.microsoft.com/office/drawing/2014/main" id="{9548728F-5BC3-42CF-BEBA-8DB9F5168836}"/>
              </a:ext>
            </a:extLst>
          </p:cNvPr>
          <p:cNvSpPr txBox="1">
            <a:spLocks/>
          </p:cNvSpPr>
          <p:nvPr/>
        </p:nvSpPr>
        <p:spPr bwMode="auto">
          <a:xfrm>
            <a:off x="1833882" y="4208894"/>
            <a:ext cx="7017290" cy="15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ИВЛЕВА Евгения Геннадьевна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Менеджер программ </a:t>
            </a:r>
            <a:r>
              <a:rPr lang="en-US" sz="2000" dirty="0"/>
              <a:t> </a:t>
            </a:r>
            <a:endParaRPr lang="ru-RU" sz="2000" dirty="0"/>
          </a:p>
          <a:p>
            <a:pPr algn="ctr" eaLnBrk="1" hangingPunct="1"/>
            <a:r>
              <a:rPr lang="en-US" sz="2000" dirty="0">
                <a:solidFill>
                  <a:srgbClr val="0070C0"/>
                </a:solidFill>
                <a:latin typeface="Calibri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ivleva@srosovet.ru</a:t>
            </a:r>
            <a:r>
              <a:rPr lang="ru-RU" sz="2000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sz="2000" dirty="0"/>
              <a:t>, </a:t>
            </a:r>
            <a:r>
              <a:rPr lang="en-US" sz="2000" dirty="0">
                <a:solidFill>
                  <a:srgbClr val="0070C0"/>
                </a:solidFill>
                <a:latin typeface="Calibri" pitchFamily="34" charset="0"/>
              </a:rPr>
              <a:t>+7 (926) 799-18-55</a:t>
            </a:r>
            <a:endParaRPr lang="ru-RU" altLang="ru-RU" sz="2000" dirty="0">
              <a:solidFill>
                <a:srgbClr val="0070C0"/>
              </a:solidFill>
              <a:latin typeface="Calibri" pitchFamily="34" charset="0"/>
              <a:sym typeface="Arial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6D08D7-2B5B-4030-8A4F-AD05A55B8B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8" y="4128801"/>
            <a:ext cx="1930362" cy="193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6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F0000"/>
                </a:solidFill>
              </a:rPr>
              <a:t>Авторская методика обучения от «Экспертного совета» для магистратуры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1386" y="1043754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Цель программ – дать знания из реальной жизни, отработать практические навыки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1043754"/>
            <a:ext cx="4140000" cy="10170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На очных занятиях – деловые игры, защита проектов, преподаватели-практики+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1386" y="2860456"/>
            <a:ext cx="4140000" cy="1656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Общепрофессиональные дисциплины учитывают профиль каждой магистратуры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2394873"/>
            <a:ext cx="4140000" cy="22582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Факультативы направлены на развитие искусства публичных выступлений, защиту результата своего труда, безопасности бизнеса, НЛП  др. 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386" y="4941168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</a:endParaRP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6863" y="4869159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Возможность участия в вебинарах на других программах ЭС  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039C8BF-6C07-4E77-8F1B-AA2904630175}"/>
              </a:ext>
            </a:extLst>
          </p:cNvPr>
          <p:cNvSpPr/>
          <p:nvPr/>
        </p:nvSpPr>
        <p:spPr>
          <a:xfrm>
            <a:off x="-14614" y="4988995"/>
            <a:ext cx="4572001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На каждой дисциплине отрабатываются практические навыки на реальных ситуациях</a:t>
            </a:r>
          </a:p>
        </p:txBody>
      </p:sp>
    </p:spTree>
    <p:extLst>
      <p:ext uri="{BB962C8B-B14F-4D97-AF65-F5344CB8AC3E}">
        <p14:creationId xmlns:p14="http://schemas.microsoft.com/office/powerpoint/2010/main" val="30415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4434" y="86914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2982347" y="373710"/>
            <a:ext cx="59079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БОНУСЫ Экспертного Совета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86826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822969" y="3609074"/>
            <a:ext cx="7200000" cy="1138773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Бесплатное участие в последующих вебинарах программ магистратуры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(постоянное повышение квалификации)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2969" y="1431144"/>
            <a:ext cx="7200000" cy="175432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Вход в профессиональное сообщество на этапе обучения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(оценочные компании, экспертные организации, консалтинговые компании, юридические компании, адвокатские бюро и др.)</a:t>
            </a:r>
          </a:p>
        </p:txBody>
      </p:sp>
      <p:pic>
        <p:nvPicPr>
          <p:cNvPr id="9" name="Picture 2" descr="ban1">
            <a:extLst>
              <a:ext uri="{FF2B5EF4-FFF2-40B4-BE49-F238E27FC236}">
                <a16:creationId xmlns:a16="http://schemas.microsoft.com/office/drawing/2014/main" id="{AD213BE8-EC52-4BAF-A2DB-4F2E3457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0" t="2003" r="38425" b="81789"/>
          <a:stretch>
            <a:fillRect/>
          </a:stretch>
        </p:blipFill>
        <p:spPr bwMode="auto">
          <a:xfrm>
            <a:off x="1325563" y="59129"/>
            <a:ext cx="1310972" cy="69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71965D5-49D6-436C-8142-10DFE050E3DF}"/>
              </a:ext>
            </a:extLst>
          </p:cNvPr>
          <p:cNvSpPr/>
          <p:nvPr/>
        </p:nvSpPr>
        <p:spPr>
          <a:xfrm>
            <a:off x="822969" y="5171452"/>
            <a:ext cx="7200000" cy="1200329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После окончания обучения продолжение профессионального общения, обмен практиками / заказами, выполнение совместных проектов</a:t>
            </a:r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460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4198"/>
            <a:ext cx="9144000" cy="644522"/>
          </a:xfrm>
        </p:spPr>
        <p:txBody>
          <a:bodyPr/>
          <a:lstStyle/>
          <a:p>
            <a:pPr eaLnBrk="1" hangingPunct="1"/>
            <a:r>
              <a:rPr lang="ru-RU" sz="4000" dirty="0">
                <a:solidFill>
                  <a:srgbClr val="0070C0"/>
                </a:solidFill>
                <a:latin typeface="Calibri" panose="020F0502020204030204" pitchFamily="34" charset="0"/>
              </a:rPr>
              <a:t>Программы – инструмент продвижения интересов РЭУ</a:t>
            </a:r>
            <a:endParaRPr lang="ru-RU" sz="2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BD1913-6A5B-4B21-ADC1-F6B064629286}"/>
              </a:ext>
            </a:extLst>
          </p:cNvPr>
          <p:cNvSpPr txBox="1"/>
          <p:nvPr/>
        </p:nvSpPr>
        <p:spPr>
          <a:xfrm>
            <a:off x="287524" y="6239053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</a:rPr>
              <a:t>Преподаватели и слушатели программы принимают активное участие</a:t>
            </a:r>
            <a:br>
              <a:rPr lang="ru-RU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</a:rPr>
              <a:t>в обсуждение проблематики экспертизы и оценки на различных площадках</a:t>
            </a:r>
          </a:p>
        </p:txBody>
      </p:sp>
      <p:sp>
        <p:nvSpPr>
          <p:cNvPr id="3" name="AutoShape 4" descr="Картинки по запросу РЭУ">
            <a:extLst>
              <a:ext uri="{FF2B5EF4-FFF2-40B4-BE49-F238E27FC236}">
                <a16:creationId xmlns:a16="http://schemas.microsoft.com/office/drawing/2014/main" id="{6F621D53-6FE5-4619-96E9-A008030114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Похожее изображение">
            <a:extLst>
              <a:ext uri="{FF2B5EF4-FFF2-40B4-BE49-F238E27FC236}">
                <a16:creationId xmlns:a16="http://schemas.microsoft.com/office/drawing/2014/main" id="{DED8D0DE-C43A-4335-B7E2-5EB1AD846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24" y="1673761"/>
            <a:ext cx="2129780" cy="212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Картинки по запросу госдума логотип">
            <a:extLst>
              <a:ext uri="{FF2B5EF4-FFF2-40B4-BE49-F238E27FC236}">
                <a16:creationId xmlns:a16="http://schemas.microsoft.com/office/drawing/2014/main" id="{82DBE0C7-578F-4B44-9AE4-D4882B0E5A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4" b="16374"/>
          <a:stretch/>
        </p:blipFill>
        <p:spPr bwMode="auto">
          <a:xfrm>
            <a:off x="287524" y="1559194"/>
            <a:ext cx="2649895" cy="186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Картинки по запросу">
            <a:extLst>
              <a:ext uri="{FF2B5EF4-FFF2-40B4-BE49-F238E27FC236}">
                <a16:creationId xmlns:a16="http://schemas.microsoft.com/office/drawing/2014/main" id="{77A925A3-FDD4-4F18-B829-2AD57150B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34" y="3923928"/>
            <a:ext cx="1953344" cy="195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Картинки по запросу общественная палата рф">
            <a:extLst>
              <a:ext uri="{FF2B5EF4-FFF2-40B4-BE49-F238E27FC236}">
                <a16:creationId xmlns:a16="http://schemas.microsoft.com/office/drawing/2014/main" id="{E563DE7A-0F03-408E-8E73-C5475ABFC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380" y="1628800"/>
            <a:ext cx="2047186" cy="237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6" descr="Картинки по запросу минэк">
            <a:extLst>
              <a:ext uri="{FF2B5EF4-FFF2-40B4-BE49-F238E27FC236}">
                <a16:creationId xmlns:a16="http://schemas.microsoft.com/office/drawing/2014/main" id="{B93FA026-1619-4686-A280-A8440B8B1B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6" name="Picture 20" descr="Картинки по запросу минэк">
            <a:extLst>
              <a:ext uri="{FF2B5EF4-FFF2-40B4-BE49-F238E27FC236}">
                <a16:creationId xmlns:a16="http://schemas.microsoft.com/office/drawing/2014/main" id="{F521EB1E-B393-4F9C-9010-4FF83A90D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839" y="4270879"/>
            <a:ext cx="2572321" cy="171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A833ACA-7DB4-4002-A01C-CEAE59BFF993}"/>
              </a:ext>
            </a:extLst>
          </p:cNvPr>
          <p:cNvCxnSpPr>
            <a:cxnSpLocks/>
          </p:cNvCxnSpPr>
          <p:nvPr/>
        </p:nvCxnSpPr>
        <p:spPr>
          <a:xfrm flipH="1">
            <a:off x="2944682" y="3783824"/>
            <a:ext cx="264982" cy="251158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46CEFCF-E96F-46D8-92BF-FA7284A7BDF8}"/>
              </a:ext>
            </a:extLst>
          </p:cNvPr>
          <p:cNvCxnSpPr>
            <a:cxnSpLocks/>
          </p:cNvCxnSpPr>
          <p:nvPr/>
        </p:nvCxnSpPr>
        <p:spPr>
          <a:xfrm flipH="1">
            <a:off x="2904292" y="2636912"/>
            <a:ext cx="337576" cy="0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7D35315B-D29A-46D0-A111-41DEBDFE7CA6}"/>
              </a:ext>
            </a:extLst>
          </p:cNvPr>
          <p:cNvCxnSpPr>
            <a:cxnSpLocks/>
          </p:cNvCxnSpPr>
          <p:nvPr/>
        </p:nvCxnSpPr>
        <p:spPr>
          <a:xfrm>
            <a:off x="5893975" y="2636912"/>
            <a:ext cx="383160" cy="0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790F2A60-AC72-4F29-BB8B-EE53217CD1DD}"/>
              </a:ext>
            </a:extLst>
          </p:cNvPr>
          <p:cNvCxnSpPr>
            <a:cxnSpLocks/>
          </p:cNvCxnSpPr>
          <p:nvPr/>
        </p:nvCxnSpPr>
        <p:spPr>
          <a:xfrm>
            <a:off x="4538314" y="3846096"/>
            <a:ext cx="0" cy="302984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49C4FE-E709-4C4C-A731-BC8465E4AD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7122" y="4472866"/>
            <a:ext cx="2200275" cy="1038225"/>
          </a:xfrm>
          <a:prstGeom prst="rect">
            <a:avLst/>
          </a:prstGeom>
        </p:spPr>
      </p:pic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FBD7B5DB-A7DB-450D-89F0-E45D47EDF726}"/>
              </a:ext>
            </a:extLst>
          </p:cNvPr>
          <p:cNvCxnSpPr>
            <a:cxnSpLocks/>
          </p:cNvCxnSpPr>
          <p:nvPr/>
        </p:nvCxnSpPr>
        <p:spPr>
          <a:xfrm>
            <a:off x="5411624" y="3567551"/>
            <a:ext cx="673931" cy="703328"/>
          </a:xfrm>
          <a:prstGeom prst="straightConnector1">
            <a:avLst/>
          </a:prstGeom>
          <a:ln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13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4434" y="86914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00326" y="516997"/>
            <a:ext cx="7670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Условия обучения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86826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827584" y="1814243"/>
            <a:ext cx="7200000" cy="95410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Форма обучения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очно-заочная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21421" y="5157192"/>
            <a:ext cx="7200000" cy="95410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Период обучения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2 года и 6 месяцев</a:t>
            </a:r>
          </a:p>
        </p:txBody>
      </p:sp>
      <p:pic>
        <p:nvPicPr>
          <p:cNvPr id="9" name="Picture 2" descr="ban1">
            <a:extLst>
              <a:ext uri="{FF2B5EF4-FFF2-40B4-BE49-F238E27FC236}">
                <a16:creationId xmlns:a16="http://schemas.microsoft.com/office/drawing/2014/main" id="{AD213BE8-EC52-4BAF-A2DB-4F2E3457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0" t="2003" r="38425" b="81789"/>
          <a:stretch>
            <a:fillRect/>
          </a:stretch>
        </p:blipFill>
        <p:spPr bwMode="auto">
          <a:xfrm>
            <a:off x="1325563" y="59129"/>
            <a:ext cx="1310972" cy="69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71965D5-49D6-436C-8142-10DFE050E3DF}"/>
              </a:ext>
            </a:extLst>
          </p:cNvPr>
          <p:cNvSpPr/>
          <p:nvPr/>
        </p:nvSpPr>
        <p:spPr>
          <a:xfrm>
            <a:off x="821421" y="3072974"/>
            <a:ext cx="7200000" cy="1815882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Формат обучения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Очный и дистанционный </a:t>
            </a:r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(видеотрансляция в реальном режиме времени) </a:t>
            </a:r>
          </a:p>
        </p:txBody>
      </p:sp>
    </p:spTree>
    <p:extLst>
      <p:ext uri="{BB962C8B-B14F-4D97-AF65-F5344CB8AC3E}">
        <p14:creationId xmlns:p14="http://schemas.microsoft.com/office/powerpoint/2010/main" val="192348631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18533</TotalTime>
  <Words>2079</Words>
  <Application>Microsoft Office PowerPoint</Application>
  <PresentationFormat>Экран (4:3)</PresentationFormat>
  <Paragraphs>412</Paragraphs>
  <Slides>57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2" baseType="lpstr">
      <vt:lpstr>Arial</vt:lpstr>
      <vt:lpstr>Calibri</vt:lpstr>
      <vt:lpstr>Times New Roman</vt:lpstr>
      <vt:lpstr>Wingdings</vt:lpstr>
      <vt:lpstr>Оформление по умолчанию</vt:lpstr>
      <vt:lpstr>Корпоративная магистратура «Экспертного совета»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Программы – инструмент продвижения интересов РЭУ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Программа магистратуры «Экспертиза отчетов об оценке»</vt:lpstr>
      <vt:lpstr>Уникальная реализация проектного метода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 работодателей</vt:lpstr>
      <vt:lpstr>Участие  работодателей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Очные сессии</vt:lpstr>
      <vt:lpstr>Очные сессии</vt:lpstr>
      <vt:lpstr>Очные сессии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Выступления в ГД РФ, ОП РФ и на других площадках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Murat Kurbanov</cp:lastModifiedBy>
  <cp:revision>837</cp:revision>
  <dcterms:created xsi:type="dcterms:W3CDTF">2008-06-01T08:07:10Z</dcterms:created>
  <dcterms:modified xsi:type="dcterms:W3CDTF">2021-08-17T14:40:31Z</dcterms:modified>
</cp:coreProperties>
</file>