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5"/>
  </p:notesMasterIdLst>
  <p:sldIdLst>
    <p:sldId id="314" r:id="rId2"/>
    <p:sldId id="263" r:id="rId3"/>
    <p:sldId id="321" r:id="rId4"/>
    <p:sldId id="315" r:id="rId5"/>
    <p:sldId id="293" r:id="rId6"/>
    <p:sldId id="310" r:id="rId7"/>
    <p:sldId id="320" r:id="rId8"/>
    <p:sldId id="277" r:id="rId9"/>
    <p:sldId id="298" r:id="rId10"/>
    <p:sldId id="311" r:id="rId11"/>
    <p:sldId id="312" r:id="rId12"/>
    <p:sldId id="313" r:id="rId13"/>
    <p:sldId id="301" r:id="rId14"/>
    <p:sldId id="302" r:id="rId15"/>
    <p:sldId id="307" r:id="rId16"/>
    <p:sldId id="303" r:id="rId17"/>
    <p:sldId id="318" r:id="rId18"/>
    <p:sldId id="309" r:id="rId19"/>
    <p:sldId id="316" r:id="rId20"/>
    <p:sldId id="305" r:id="rId21"/>
    <p:sldId id="317" r:id="rId22"/>
    <p:sldId id="266" r:id="rId23"/>
    <p:sldId id="319" r:id="rId24"/>
  </p:sldIdLst>
  <p:sldSz cx="12195175" cy="6862763"/>
  <p:notesSz cx="6858000" cy="9144000"/>
  <p:defaultTextStyle>
    <a:defPPr>
      <a:defRPr lang="ru-RU"/>
    </a:defPPr>
    <a:lvl1pPr marL="0" algn="l" defTabSz="1039374" rtl="0" eaLnBrk="1" latinLnBrk="0" hangingPunct="1">
      <a:defRPr sz="2000" kern="1200">
        <a:solidFill>
          <a:schemeClr val="tx1"/>
        </a:solidFill>
        <a:latin typeface="+mn-lt"/>
        <a:ea typeface="+mn-ea"/>
        <a:cs typeface="+mn-cs"/>
      </a:defRPr>
    </a:lvl1pPr>
    <a:lvl2pPr marL="519686" algn="l" defTabSz="1039374" rtl="0" eaLnBrk="1" latinLnBrk="0" hangingPunct="1">
      <a:defRPr sz="2000" kern="1200">
        <a:solidFill>
          <a:schemeClr val="tx1"/>
        </a:solidFill>
        <a:latin typeface="+mn-lt"/>
        <a:ea typeface="+mn-ea"/>
        <a:cs typeface="+mn-cs"/>
      </a:defRPr>
    </a:lvl2pPr>
    <a:lvl3pPr marL="1039374" algn="l" defTabSz="1039374" rtl="0" eaLnBrk="1" latinLnBrk="0" hangingPunct="1">
      <a:defRPr sz="2000" kern="1200">
        <a:solidFill>
          <a:schemeClr val="tx1"/>
        </a:solidFill>
        <a:latin typeface="+mn-lt"/>
        <a:ea typeface="+mn-ea"/>
        <a:cs typeface="+mn-cs"/>
      </a:defRPr>
    </a:lvl3pPr>
    <a:lvl4pPr marL="1559060" algn="l" defTabSz="1039374" rtl="0" eaLnBrk="1" latinLnBrk="0" hangingPunct="1">
      <a:defRPr sz="2000" kern="1200">
        <a:solidFill>
          <a:schemeClr val="tx1"/>
        </a:solidFill>
        <a:latin typeface="+mn-lt"/>
        <a:ea typeface="+mn-ea"/>
        <a:cs typeface="+mn-cs"/>
      </a:defRPr>
    </a:lvl4pPr>
    <a:lvl5pPr marL="2078747" algn="l" defTabSz="1039374" rtl="0" eaLnBrk="1" latinLnBrk="0" hangingPunct="1">
      <a:defRPr sz="2000" kern="1200">
        <a:solidFill>
          <a:schemeClr val="tx1"/>
        </a:solidFill>
        <a:latin typeface="+mn-lt"/>
        <a:ea typeface="+mn-ea"/>
        <a:cs typeface="+mn-cs"/>
      </a:defRPr>
    </a:lvl5pPr>
    <a:lvl6pPr marL="2598434" algn="l" defTabSz="1039374" rtl="0" eaLnBrk="1" latinLnBrk="0" hangingPunct="1">
      <a:defRPr sz="2000" kern="1200">
        <a:solidFill>
          <a:schemeClr val="tx1"/>
        </a:solidFill>
        <a:latin typeface="+mn-lt"/>
        <a:ea typeface="+mn-ea"/>
        <a:cs typeface="+mn-cs"/>
      </a:defRPr>
    </a:lvl6pPr>
    <a:lvl7pPr marL="3118121" algn="l" defTabSz="1039374" rtl="0" eaLnBrk="1" latinLnBrk="0" hangingPunct="1">
      <a:defRPr sz="2000" kern="1200">
        <a:solidFill>
          <a:schemeClr val="tx1"/>
        </a:solidFill>
        <a:latin typeface="+mn-lt"/>
        <a:ea typeface="+mn-ea"/>
        <a:cs typeface="+mn-cs"/>
      </a:defRPr>
    </a:lvl7pPr>
    <a:lvl8pPr marL="3637807" algn="l" defTabSz="1039374" rtl="0" eaLnBrk="1" latinLnBrk="0" hangingPunct="1">
      <a:defRPr sz="2000" kern="1200">
        <a:solidFill>
          <a:schemeClr val="tx1"/>
        </a:solidFill>
        <a:latin typeface="+mn-lt"/>
        <a:ea typeface="+mn-ea"/>
        <a:cs typeface="+mn-cs"/>
      </a:defRPr>
    </a:lvl8pPr>
    <a:lvl9pPr marL="4157495" algn="l" defTabSz="1039374" rtl="0" eaLnBrk="1" latinLnBrk="0" hangingPunct="1">
      <a:defRPr sz="20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607">
          <p15:clr>
            <a:srgbClr val="A4A3A4"/>
          </p15:clr>
        </p15:guide>
        <p15:guide id="2" pos="637">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Михаил Куражёнков" initials="МК" lastIdx="2" clrIdx="0">
    <p:extLst>
      <p:ext uri="{19B8F6BF-5375-455C-9EA6-DF929625EA0E}">
        <p15:presenceInfo xmlns:p15="http://schemas.microsoft.com/office/powerpoint/2012/main" userId="Михаил Куражёнков"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5EAA"/>
    <a:srgbClr val="E51D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456" autoAdjust="0"/>
    <p:restoredTop sz="94660"/>
  </p:normalViewPr>
  <p:slideViewPr>
    <p:cSldViewPr>
      <p:cViewPr varScale="1">
        <p:scale>
          <a:sx n="66" d="100"/>
          <a:sy n="66" d="100"/>
        </p:scale>
        <p:origin x="882" y="78"/>
      </p:cViewPr>
      <p:guideLst>
        <p:guide orient="horz" pos="3607"/>
        <p:guide pos="637"/>
      </p:guideLst>
    </p:cSldViewPr>
  </p:slideViewPr>
  <p:notesTextViewPr>
    <p:cViewPr>
      <p:scale>
        <a:sx n="100" d="100"/>
        <a:sy n="100" d="100"/>
      </p:scale>
      <p:origin x="0" y="0"/>
    </p:cViewPr>
  </p:notesTextViewPr>
  <p:sorterViewPr>
    <p:cViewPr>
      <p:scale>
        <a:sx n="100" d="100"/>
        <a:sy n="100" d="100"/>
      </p:scale>
      <p:origin x="0" y="-2376"/>
    </p:cViewPr>
  </p:sorterViewPr>
  <p:gridSpacing cx="45005" cy="450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19C6BB-D59A-4F06-AD6E-6A624F86AE64}" type="datetimeFigureOut">
              <a:rPr lang="ru-RU" smtClean="0"/>
              <a:t>11.10.2021</a:t>
            </a:fld>
            <a:endParaRPr lang="ru-RU"/>
          </a:p>
        </p:txBody>
      </p:sp>
      <p:sp>
        <p:nvSpPr>
          <p:cNvPr id="4" name="Образ слайда 3"/>
          <p:cNvSpPr>
            <a:spLocks noGrp="1" noRot="1" noChangeAspect="1"/>
          </p:cNvSpPr>
          <p:nvPr>
            <p:ph type="sldImg" idx="2"/>
          </p:nvPr>
        </p:nvSpPr>
        <p:spPr>
          <a:xfrm>
            <a:off x="687388" y="1143000"/>
            <a:ext cx="5483225"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022F74-DF85-4194-80CC-21ED661974A8}" type="slidenum">
              <a:rPr lang="ru-RU" smtClean="0"/>
              <a:t>‹#›</a:t>
            </a:fld>
            <a:endParaRPr lang="ru-RU"/>
          </a:p>
        </p:txBody>
      </p:sp>
    </p:spTree>
    <p:extLst>
      <p:ext uri="{BB962C8B-B14F-4D97-AF65-F5344CB8AC3E}">
        <p14:creationId xmlns:p14="http://schemas.microsoft.com/office/powerpoint/2010/main" val="6702451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9AD38CFE-251B-413E-B658-C1EE938630A5}" type="slidenum">
              <a:rPr lang="ru-RU" smtClean="0"/>
              <a:t>1</a:t>
            </a:fld>
            <a:endParaRPr lang="ru-RU"/>
          </a:p>
        </p:txBody>
      </p:sp>
    </p:spTree>
    <p:extLst>
      <p:ext uri="{BB962C8B-B14F-4D97-AF65-F5344CB8AC3E}">
        <p14:creationId xmlns:p14="http://schemas.microsoft.com/office/powerpoint/2010/main" val="1230733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9AD38CFE-251B-413E-B658-C1EE938630A5}" type="slidenum">
              <a:rPr lang="ru-RU" smtClean="0"/>
              <a:t>6</a:t>
            </a:fld>
            <a:endParaRPr lang="ru-RU"/>
          </a:p>
        </p:txBody>
      </p:sp>
    </p:spTree>
    <p:extLst>
      <p:ext uri="{BB962C8B-B14F-4D97-AF65-F5344CB8AC3E}">
        <p14:creationId xmlns:p14="http://schemas.microsoft.com/office/powerpoint/2010/main" val="3791339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9AD38CFE-251B-413E-B658-C1EE938630A5}" type="slidenum">
              <a:rPr lang="ru-RU" smtClean="0"/>
              <a:t>7</a:t>
            </a:fld>
            <a:endParaRPr lang="ru-RU"/>
          </a:p>
        </p:txBody>
      </p:sp>
    </p:spTree>
    <p:extLst>
      <p:ext uri="{BB962C8B-B14F-4D97-AF65-F5344CB8AC3E}">
        <p14:creationId xmlns:p14="http://schemas.microsoft.com/office/powerpoint/2010/main" val="8846441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30022F74-DF85-4194-80CC-21ED661974A8}" type="slidenum">
              <a:rPr lang="ru-RU" smtClean="0"/>
              <a:t>8</a:t>
            </a:fld>
            <a:endParaRPr lang="ru-RU"/>
          </a:p>
        </p:txBody>
      </p:sp>
    </p:spTree>
    <p:extLst>
      <p:ext uri="{BB962C8B-B14F-4D97-AF65-F5344CB8AC3E}">
        <p14:creationId xmlns:p14="http://schemas.microsoft.com/office/powerpoint/2010/main" val="16489105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9AD38CFE-251B-413E-B658-C1EE938630A5}" type="slidenum">
              <a:rPr lang="ru-RU" smtClean="0"/>
              <a:t>11</a:t>
            </a:fld>
            <a:endParaRPr lang="ru-RU"/>
          </a:p>
        </p:txBody>
      </p:sp>
    </p:spTree>
    <p:extLst>
      <p:ext uri="{BB962C8B-B14F-4D97-AF65-F5344CB8AC3E}">
        <p14:creationId xmlns:p14="http://schemas.microsoft.com/office/powerpoint/2010/main" val="1162522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9AD38CFE-251B-413E-B658-C1EE938630A5}" type="slidenum">
              <a:rPr lang="ru-RU" smtClean="0"/>
              <a:t>12</a:t>
            </a:fld>
            <a:endParaRPr lang="ru-RU"/>
          </a:p>
        </p:txBody>
      </p:sp>
    </p:spTree>
    <p:extLst>
      <p:ext uri="{BB962C8B-B14F-4D97-AF65-F5344CB8AC3E}">
        <p14:creationId xmlns:p14="http://schemas.microsoft.com/office/powerpoint/2010/main" val="36877772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30022F74-DF85-4194-80CC-21ED661974A8}" type="slidenum">
              <a:rPr lang="ru-RU" smtClean="0"/>
              <a:t>15</a:t>
            </a:fld>
            <a:endParaRPr lang="ru-RU"/>
          </a:p>
        </p:txBody>
      </p:sp>
    </p:spTree>
    <p:extLst>
      <p:ext uri="{BB962C8B-B14F-4D97-AF65-F5344CB8AC3E}">
        <p14:creationId xmlns:p14="http://schemas.microsoft.com/office/powerpoint/2010/main" val="33516685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9AD38CFE-251B-413E-B658-C1EE938630A5}" type="slidenum">
              <a:rPr lang="ru-RU" smtClean="0"/>
              <a:t>23</a:t>
            </a:fld>
            <a:endParaRPr lang="ru-RU"/>
          </a:p>
        </p:txBody>
      </p:sp>
    </p:spTree>
    <p:extLst>
      <p:ext uri="{BB962C8B-B14F-4D97-AF65-F5344CB8AC3E}">
        <p14:creationId xmlns:p14="http://schemas.microsoft.com/office/powerpoint/2010/main" val="5689926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638" y="2131907"/>
            <a:ext cx="10365899" cy="1471046"/>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829277" y="3888899"/>
            <a:ext cx="8536623" cy="1753817"/>
          </a:xfrm>
        </p:spPr>
        <p:txBody>
          <a:bodyPr/>
          <a:lstStyle>
            <a:lvl1pPr marL="0" indent="0" algn="ctr">
              <a:buNone/>
              <a:defRPr>
                <a:solidFill>
                  <a:schemeClr val="tx1">
                    <a:tint val="75000"/>
                  </a:schemeClr>
                </a:solidFill>
              </a:defRPr>
            </a:lvl1pPr>
            <a:lvl2pPr marL="519686" indent="0" algn="ctr">
              <a:buNone/>
              <a:defRPr>
                <a:solidFill>
                  <a:schemeClr val="tx1">
                    <a:tint val="75000"/>
                  </a:schemeClr>
                </a:solidFill>
              </a:defRPr>
            </a:lvl2pPr>
            <a:lvl3pPr marL="1039374" indent="0" algn="ctr">
              <a:buNone/>
              <a:defRPr>
                <a:solidFill>
                  <a:schemeClr val="tx1">
                    <a:tint val="75000"/>
                  </a:schemeClr>
                </a:solidFill>
              </a:defRPr>
            </a:lvl3pPr>
            <a:lvl4pPr marL="1559060" indent="0" algn="ctr">
              <a:buNone/>
              <a:defRPr>
                <a:solidFill>
                  <a:schemeClr val="tx1">
                    <a:tint val="75000"/>
                  </a:schemeClr>
                </a:solidFill>
              </a:defRPr>
            </a:lvl4pPr>
            <a:lvl5pPr marL="2078747" indent="0" algn="ctr">
              <a:buNone/>
              <a:defRPr>
                <a:solidFill>
                  <a:schemeClr val="tx1">
                    <a:tint val="75000"/>
                  </a:schemeClr>
                </a:solidFill>
              </a:defRPr>
            </a:lvl5pPr>
            <a:lvl6pPr marL="2598434" indent="0" algn="ctr">
              <a:buNone/>
              <a:defRPr>
                <a:solidFill>
                  <a:schemeClr val="tx1">
                    <a:tint val="75000"/>
                  </a:schemeClr>
                </a:solidFill>
              </a:defRPr>
            </a:lvl6pPr>
            <a:lvl7pPr marL="3118121" indent="0" algn="ctr">
              <a:buNone/>
              <a:defRPr>
                <a:solidFill>
                  <a:schemeClr val="tx1">
                    <a:tint val="75000"/>
                  </a:schemeClr>
                </a:solidFill>
              </a:defRPr>
            </a:lvl7pPr>
            <a:lvl8pPr marL="3637807" indent="0" algn="ctr">
              <a:buNone/>
              <a:defRPr>
                <a:solidFill>
                  <a:schemeClr val="tx1">
                    <a:tint val="75000"/>
                  </a:schemeClr>
                </a:solidFill>
              </a:defRPr>
            </a:lvl8pPr>
            <a:lvl9pPr marL="4157495"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11.10.2021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11.10.2021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41503" y="274831"/>
            <a:ext cx="2743914" cy="5855589"/>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759" y="274831"/>
            <a:ext cx="8028490" cy="585558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11.10.2021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11.10.2021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335" y="4409963"/>
            <a:ext cx="10365899" cy="1363021"/>
          </a:xfrm>
        </p:spPr>
        <p:txBody>
          <a:bodyPr anchor="t"/>
          <a:lstStyle>
            <a:lvl1pPr algn="l">
              <a:defRPr sz="4500" b="1" cap="all"/>
            </a:lvl1pPr>
          </a:lstStyle>
          <a:p>
            <a:r>
              <a:rPr lang="ru-RU" smtClean="0"/>
              <a:t>Образец заголовка</a:t>
            </a:r>
            <a:endParaRPr lang="ru-RU"/>
          </a:p>
        </p:txBody>
      </p:sp>
      <p:sp>
        <p:nvSpPr>
          <p:cNvPr id="3" name="Текст 2"/>
          <p:cNvSpPr>
            <a:spLocks noGrp="1"/>
          </p:cNvSpPr>
          <p:nvPr>
            <p:ph type="body" idx="1"/>
          </p:nvPr>
        </p:nvSpPr>
        <p:spPr>
          <a:xfrm>
            <a:off x="963335" y="2908733"/>
            <a:ext cx="10365899" cy="1501229"/>
          </a:xfrm>
        </p:spPr>
        <p:txBody>
          <a:bodyPr anchor="b"/>
          <a:lstStyle>
            <a:lvl1pPr marL="0" indent="0">
              <a:buNone/>
              <a:defRPr sz="2300">
                <a:solidFill>
                  <a:schemeClr val="tx1">
                    <a:tint val="75000"/>
                  </a:schemeClr>
                </a:solidFill>
              </a:defRPr>
            </a:lvl1pPr>
            <a:lvl2pPr marL="519686" indent="0">
              <a:buNone/>
              <a:defRPr sz="2000">
                <a:solidFill>
                  <a:schemeClr val="tx1">
                    <a:tint val="75000"/>
                  </a:schemeClr>
                </a:solidFill>
              </a:defRPr>
            </a:lvl2pPr>
            <a:lvl3pPr marL="1039374" indent="0">
              <a:buNone/>
              <a:defRPr sz="1800">
                <a:solidFill>
                  <a:schemeClr val="tx1">
                    <a:tint val="75000"/>
                  </a:schemeClr>
                </a:solidFill>
              </a:defRPr>
            </a:lvl3pPr>
            <a:lvl4pPr marL="1559060" indent="0">
              <a:buNone/>
              <a:defRPr sz="1600">
                <a:solidFill>
                  <a:schemeClr val="tx1">
                    <a:tint val="75000"/>
                  </a:schemeClr>
                </a:solidFill>
              </a:defRPr>
            </a:lvl4pPr>
            <a:lvl5pPr marL="2078747" indent="0">
              <a:buNone/>
              <a:defRPr sz="1600">
                <a:solidFill>
                  <a:schemeClr val="tx1">
                    <a:tint val="75000"/>
                  </a:schemeClr>
                </a:solidFill>
              </a:defRPr>
            </a:lvl5pPr>
            <a:lvl6pPr marL="2598434" indent="0">
              <a:buNone/>
              <a:defRPr sz="1600">
                <a:solidFill>
                  <a:schemeClr val="tx1">
                    <a:tint val="75000"/>
                  </a:schemeClr>
                </a:solidFill>
              </a:defRPr>
            </a:lvl6pPr>
            <a:lvl7pPr marL="3118121" indent="0">
              <a:buNone/>
              <a:defRPr sz="1600">
                <a:solidFill>
                  <a:schemeClr val="tx1">
                    <a:tint val="75000"/>
                  </a:schemeClr>
                </a:solidFill>
              </a:defRPr>
            </a:lvl7pPr>
            <a:lvl8pPr marL="3637807" indent="0">
              <a:buNone/>
              <a:defRPr sz="1600">
                <a:solidFill>
                  <a:schemeClr val="tx1">
                    <a:tint val="75000"/>
                  </a:schemeClr>
                </a:solidFill>
              </a:defRPr>
            </a:lvl8pPr>
            <a:lvl9pPr marL="4157495"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11.10.2021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609759" y="1601313"/>
            <a:ext cx="5386202" cy="4529106"/>
          </a:xfrm>
        </p:spPr>
        <p:txBody>
          <a:bodyPr/>
          <a:lstStyle>
            <a:lvl1pPr>
              <a:defRPr sz="3200"/>
            </a:lvl1pPr>
            <a:lvl2pPr>
              <a:defRPr sz="2700"/>
            </a:lvl2pPr>
            <a:lvl3pPr>
              <a:defRPr sz="23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6199215" y="1601313"/>
            <a:ext cx="5386202" cy="4529106"/>
          </a:xfrm>
        </p:spPr>
        <p:txBody>
          <a:bodyPr/>
          <a:lstStyle>
            <a:lvl1pPr>
              <a:defRPr sz="3200"/>
            </a:lvl1pPr>
            <a:lvl2pPr>
              <a:defRPr sz="2700"/>
            </a:lvl2pPr>
            <a:lvl3pPr>
              <a:defRPr sz="23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11.10.2021</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609759" y="1536179"/>
            <a:ext cx="5388320" cy="640206"/>
          </a:xfrm>
        </p:spPr>
        <p:txBody>
          <a:bodyPr anchor="b"/>
          <a:lstStyle>
            <a:lvl1pPr marL="0" indent="0">
              <a:buNone/>
              <a:defRPr sz="2700" b="1"/>
            </a:lvl1pPr>
            <a:lvl2pPr marL="519686" indent="0">
              <a:buNone/>
              <a:defRPr sz="2300" b="1"/>
            </a:lvl2pPr>
            <a:lvl3pPr marL="1039374" indent="0">
              <a:buNone/>
              <a:defRPr sz="2000" b="1"/>
            </a:lvl3pPr>
            <a:lvl4pPr marL="1559060" indent="0">
              <a:buNone/>
              <a:defRPr sz="1800" b="1"/>
            </a:lvl4pPr>
            <a:lvl5pPr marL="2078747" indent="0">
              <a:buNone/>
              <a:defRPr sz="1800" b="1"/>
            </a:lvl5pPr>
            <a:lvl6pPr marL="2598434" indent="0">
              <a:buNone/>
              <a:defRPr sz="1800" b="1"/>
            </a:lvl6pPr>
            <a:lvl7pPr marL="3118121" indent="0">
              <a:buNone/>
              <a:defRPr sz="1800" b="1"/>
            </a:lvl7pPr>
            <a:lvl8pPr marL="3637807" indent="0">
              <a:buNone/>
              <a:defRPr sz="1800" b="1"/>
            </a:lvl8pPr>
            <a:lvl9pPr marL="4157495" indent="0">
              <a:buNone/>
              <a:defRPr sz="1800" b="1"/>
            </a:lvl9pPr>
          </a:lstStyle>
          <a:p>
            <a:pPr lvl="0"/>
            <a:r>
              <a:rPr lang="ru-RU" smtClean="0"/>
              <a:t>Образец текста</a:t>
            </a:r>
          </a:p>
        </p:txBody>
      </p:sp>
      <p:sp>
        <p:nvSpPr>
          <p:cNvPr id="4" name="Содержимое 3"/>
          <p:cNvSpPr>
            <a:spLocks noGrp="1"/>
          </p:cNvSpPr>
          <p:nvPr>
            <p:ph sz="half" idx="2"/>
          </p:nvPr>
        </p:nvSpPr>
        <p:spPr>
          <a:xfrm>
            <a:off x="609759" y="2176387"/>
            <a:ext cx="5388320" cy="3954032"/>
          </a:xfrm>
        </p:spPr>
        <p:txBody>
          <a:bodyPr/>
          <a:lstStyle>
            <a:lvl1pPr>
              <a:defRPr sz="2700"/>
            </a:lvl1pPr>
            <a:lvl2pPr>
              <a:defRPr sz="23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94980" y="1536179"/>
            <a:ext cx="5390437" cy="640206"/>
          </a:xfrm>
        </p:spPr>
        <p:txBody>
          <a:bodyPr anchor="b"/>
          <a:lstStyle>
            <a:lvl1pPr marL="0" indent="0">
              <a:buNone/>
              <a:defRPr sz="2700" b="1"/>
            </a:lvl1pPr>
            <a:lvl2pPr marL="519686" indent="0">
              <a:buNone/>
              <a:defRPr sz="2300" b="1"/>
            </a:lvl2pPr>
            <a:lvl3pPr marL="1039374" indent="0">
              <a:buNone/>
              <a:defRPr sz="2000" b="1"/>
            </a:lvl3pPr>
            <a:lvl4pPr marL="1559060" indent="0">
              <a:buNone/>
              <a:defRPr sz="1800" b="1"/>
            </a:lvl4pPr>
            <a:lvl5pPr marL="2078747" indent="0">
              <a:buNone/>
              <a:defRPr sz="1800" b="1"/>
            </a:lvl5pPr>
            <a:lvl6pPr marL="2598434" indent="0">
              <a:buNone/>
              <a:defRPr sz="1800" b="1"/>
            </a:lvl6pPr>
            <a:lvl7pPr marL="3118121" indent="0">
              <a:buNone/>
              <a:defRPr sz="1800" b="1"/>
            </a:lvl7pPr>
            <a:lvl8pPr marL="3637807" indent="0">
              <a:buNone/>
              <a:defRPr sz="1800" b="1"/>
            </a:lvl8pPr>
            <a:lvl9pPr marL="4157495" indent="0">
              <a:buNone/>
              <a:defRPr sz="1800" b="1"/>
            </a:lvl9pPr>
          </a:lstStyle>
          <a:p>
            <a:pPr lvl="0"/>
            <a:r>
              <a:rPr lang="ru-RU" smtClean="0"/>
              <a:t>Образец текста</a:t>
            </a:r>
          </a:p>
        </p:txBody>
      </p:sp>
      <p:sp>
        <p:nvSpPr>
          <p:cNvPr id="6" name="Содержимое 5"/>
          <p:cNvSpPr>
            <a:spLocks noGrp="1"/>
          </p:cNvSpPr>
          <p:nvPr>
            <p:ph sz="quarter" idx="4"/>
          </p:nvPr>
        </p:nvSpPr>
        <p:spPr>
          <a:xfrm>
            <a:off x="6194980" y="2176387"/>
            <a:ext cx="5390437" cy="3954032"/>
          </a:xfrm>
        </p:spPr>
        <p:txBody>
          <a:bodyPr/>
          <a:lstStyle>
            <a:lvl1pPr>
              <a:defRPr sz="2700"/>
            </a:lvl1pPr>
            <a:lvl2pPr>
              <a:defRPr sz="23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11.10.2021</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11.10.2021</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11.10.2021</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759" y="273240"/>
            <a:ext cx="4012129" cy="1162857"/>
          </a:xfrm>
        </p:spPr>
        <p:txBody>
          <a:bodyPr anchor="b"/>
          <a:lstStyle>
            <a:lvl1pPr algn="l">
              <a:defRPr sz="2300" b="1"/>
            </a:lvl1pPr>
          </a:lstStyle>
          <a:p>
            <a:r>
              <a:rPr lang="ru-RU" smtClean="0"/>
              <a:t>Образец заголовка</a:t>
            </a:r>
            <a:endParaRPr lang="ru-RU"/>
          </a:p>
        </p:txBody>
      </p:sp>
      <p:sp>
        <p:nvSpPr>
          <p:cNvPr id="3" name="Содержимое 2"/>
          <p:cNvSpPr>
            <a:spLocks noGrp="1"/>
          </p:cNvSpPr>
          <p:nvPr>
            <p:ph idx="1"/>
          </p:nvPr>
        </p:nvSpPr>
        <p:spPr>
          <a:xfrm>
            <a:off x="4767976" y="273242"/>
            <a:ext cx="6817441" cy="5857178"/>
          </a:xfrm>
        </p:spPr>
        <p:txBody>
          <a:bodyPr/>
          <a:lstStyle>
            <a:lvl1pPr>
              <a:defRPr sz="36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09759" y="1436099"/>
            <a:ext cx="4012129" cy="4694321"/>
          </a:xfrm>
        </p:spPr>
        <p:txBody>
          <a:bodyPr/>
          <a:lstStyle>
            <a:lvl1pPr marL="0" indent="0">
              <a:buNone/>
              <a:defRPr sz="1600"/>
            </a:lvl1pPr>
            <a:lvl2pPr marL="519686" indent="0">
              <a:buNone/>
              <a:defRPr sz="1400"/>
            </a:lvl2pPr>
            <a:lvl3pPr marL="1039374" indent="0">
              <a:buNone/>
              <a:defRPr sz="1100"/>
            </a:lvl3pPr>
            <a:lvl4pPr marL="1559060" indent="0">
              <a:buNone/>
              <a:defRPr sz="1000"/>
            </a:lvl4pPr>
            <a:lvl5pPr marL="2078747" indent="0">
              <a:buNone/>
              <a:defRPr sz="1000"/>
            </a:lvl5pPr>
            <a:lvl6pPr marL="2598434" indent="0">
              <a:buNone/>
              <a:defRPr sz="1000"/>
            </a:lvl6pPr>
            <a:lvl7pPr marL="3118121" indent="0">
              <a:buNone/>
              <a:defRPr sz="1000"/>
            </a:lvl7pPr>
            <a:lvl8pPr marL="3637807" indent="0">
              <a:buNone/>
              <a:defRPr sz="1000"/>
            </a:lvl8pPr>
            <a:lvl9pPr marL="4157495"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11.10.2021</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90339" y="4803934"/>
            <a:ext cx="7317105" cy="567132"/>
          </a:xfrm>
        </p:spPr>
        <p:txBody>
          <a:bodyPr anchor="b"/>
          <a:lstStyle>
            <a:lvl1pPr algn="l">
              <a:defRPr sz="2300" b="1"/>
            </a:lvl1pPr>
          </a:lstStyle>
          <a:p>
            <a:r>
              <a:rPr lang="ru-RU" smtClean="0"/>
              <a:t>Образец заголовка</a:t>
            </a:r>
            <a:endParaRPr lang="ru-RU"/>
          </a:p>
        </p:txBody>
      </p:sp>
      <p:sp>
        <p:nvSpPr>
          <p:cNvPr id="3" name="Рисунок 2"/>
          <p:cNvSpPr>
            <a:spLocks noGrp="1"/>
          </p:cNvSpPr>
          <p:nvPr>
            <p:ph type="pic" idx="1"/>
          </p:nvPr>
        </p:nvSpPr>
        <p:spPr>
          <a:xfrm>
            <a:off x="2390339" y="613200"/>
            <a:ext cx="7317105" cy="4117658"/>
          </a:xfrm>
        </p:spPr>
        <p:txBody>
          <a:bodyPr/>
          <a:lstStyle>
            <a:lvl1pPr marL="0" indent="0">
              <a:buNone/>
              <a:defRPr sz="3600"/>
            </a:lvl1pPr>
            <a:lvl2pPr marL="519686" indent="0">
              <a:buNone/>
              <a:defRPr sz="3200"/>
            </a:lvl2pPr>
            <a:lvl3pPr marL="1039374" indent="0">
              <a:buNone/>
              <a:defRPr sz="2700"/>
            </a:lvl3pPr>
            <a:lvl4pPr marL="1559060" indent="0">
              <a:buNone/>
              <a:defRPr sz="2300"/>
            </a:lvl4pPr>
            <a:lvl5pPr marL="2078747" indent="0">
              <a:buNone/>
              <a:defRPr sz="2300"/>
            </a:lvl5pPr>
            <a:lvl6pPr marL="2598434" indent="0">
              <a:buNone/>
              <a:defRPr sz="2300"/>
            </a:lvl6pPr>
            <a:lvl7pPr marL="3118121" indent="0">
              <a:buNone/>
              <a:defRPr sz="2300"/>
            </a:lvl7pPr>
            <a:lvl8pPr marL="3637807" indent="0">
              <a:buNone/>
              <a:defRPr sz="2300"/>
            </a:lvl8pPr>
            <a:lvl9pPr marL="4157495" indent="0">
              <a:buNone/>
              <a:defRPr sz="2300"/>
            </a:lvl9pPr>
          </a:lstStyle>
          <a:p>
            <a:endParaRPr lang="ru-RU" dirty="0"/>
          </a:p>
        </p:txBody>
      </p:sp>
      <p:sp>
        <p:nvSpPr>
          <p:cNvPr id="4" name="Текст 3"/>
          <p:cNvSpPr>
            <a:spLocks noGrp="1"/>
          </p:cNvSpPr>
          <p:nvPr>
            <p:ph type="body" sz="half" idx="2"/>
          </p:nvPr>
        </p:nvSpPr>
        <p:spPr>
          <a:xfrm>
            <a:off x="2390339" y="5371067"/>
            <a:ext cx="7317105" cy="805421"/>
          </a:xfrm>
        </p:spPr>
        <p:txBody>
          <a:bodyPr/>
          <a:lstStyle>
            <a:lvl1pPr marL="0" indent="0">
              <a:buNone/>
              <a:defRPr sz="1600"/>
            </a:lvl1pPr>
            <a:lvl2pPr marL="519686" indent="0">
              <a:buNone/>
              <a:defRPr sz="1400"/>
            </a:lvl2pPr>
            <a:lvl3pPr marL="1039374" indent="0">
              <a:buNone/>
              <a:defRPr sz="1100"/>
            </a:lvl3pPr>
            <a:lvl4pPr marL="1559060" indent="0">
              <a:buNone/>
              <a:defRPr sz="1000"/>
            </a:lvl4pPr>
            <a:lvl5pPr marL="2078747" indent="0">
              <a:buNone/>
              <a:defRPr sz="1000"/>
            </a:lvl5pPr>
            <a:lvl6pPr marL="2598434" indent="0">
              <a:buNone/>
              <a:defRPr sz="1000"/>
            </a:lvl6pPr>
            <a:lvl7pPr marL="3118121" indent="0">
              <a:buNone/>
              <a:defRPr sz="1000"/>
            </a:lvl7pPr>
            <a:lvl8pPr marL="3637807" indent="0">
              <a:buNone/>
              <a:defRPr sz="1000"/>
            </a:lvl8pPr>
            <a:lvl9pPr marL="4157495"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11.10.2021</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760" y="274829"/>
            <a:ext cx="10975658" cy="1143794"/>
          </a:xfrm>
          <a:prstGeom prst="rect">
            <a:avLst/>
          </a:prstGeom>
        </p:spPr>
        <p:txBody>
          <a:bodyPr vert="horz" lIns="103936" tIns="51969" rIns="103936" bIns="51969"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09760" y="1601313"/>
            <a:ext cx="10975658" cy="4529106"/>
          </a:xfrm>
          <a:prstGeom prst="rect">
            <a:avLst/>
          </a:prstGeom>
        </p:spPr>
        <p:txBody>
          <a:bodyPr vert="horz" lIns="103936" tIns="51969" rIns="103936" bIns="51969"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09759" y="6360766"/>
            <a:ext cx="2845541" cy="365379"/>
          </a:xfrm>
          <a:prstGeom prst="rect">
            <a:avLst/>
          </a:prstGeom>
        </p:spPr>
        <p:txBody>
          <a:bodyPr vert="horz" lIns="103936" tIns="51969" rIns="103936" bIns="51969" rtlCol="0" anchor="ctr"/>
          <a:lstStyle>
            <a:lvl1pPr algn="l">
              <a:defRPr sz="1400">
                <a:solidFill>
                  <a:schemeClr val="tx1">
                    <a:tint val="75000"/>
                  </a:schemeClr>
                </a:solidFill>
              </a:defRPr>
            </a:lvl1pPr>
          </a:lstStyle>
          <a:p>
            <a:fld id="{5B106E36-FD25-4E2D-B0AA-010F637433A0}" type="datetimeFigureOut">
              <a:rPr lang="ru-RU" smtClean="0"/>
              <a:pPr/>
              <a:t>11.10.2021</a:t>
            </a:fld>
            <a:endParaRPr lang="ru-RU" dirty="0"/>
          </a:p>
        </p:txBody>
      </p:sp>
      <p:sp>
        <p:nvSpPr>
          <p:cNvPr id="5" name="Нижний колонтитул 4"/>
          <p:cNvSpPr>
            <a:spLocks noGrp="1"/>
          </p:cNvSpPr>
          <p:nvPr>
            <p:ph type="ftr" sz="quarter" idx="3"/>
          </p:nvPr>
        </p:nvSpPr>
        <p:spPr>
          <a:xfrm>
            <a:off x="4166686" y="6360766"/>
            <a:ext cx="3861805" cy="365379"/>
          </a:xfrm>
          <a:prstGeom prst="rect">
            <a:avLst/>
          </a:prstGeom>
        </p:spPr>
        <p:txBody>
          <a:bodyPr vert="horz" lIns="103936" tIns="51969" rIns="103936" bIns="51969" rtlCol="0" anchor="ctr"/>
          <a:lstStyle>
            <a:lvl1pPr algn="ctr">
              <a:defRPr sz="14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8739875" y="6360766"/>
            <a:ext cx="2845541" cy="365379"/>
          </a:xfrm>
          <a:prstGeom prst="rect">
            <a:avLst/>
          </a:prstGeom>
        </p:spPr>
        <p:txBody>
          <a:bodyPr vert="horz" lIns="103936" tIns="51969" rIns="103936" bIns="51969" rtlCol="0" anchor="ctr"/>
          <a:lstStyle>
            <a:lvl1pPr algn="r">
              <a:defRPr sz="1400">
                <a:solidFill>
                  <a:schemeClr val="tx1">
                    <a:tint val="75000"/>
                  </a:schemeClr>
                </a:solidFill>
              </a:defRPr>
            </a:lvl1pPr>
          </a:lstStyle>
          <a:p>
            <a:fld id="{725C68B6-61C2-468F-89AB-4B9F7531AA68}"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1039374" rtl="0" eaLnBrk="1" latinLnBrk="0" hangingPunct="1">
        <a:spcBef>
          <a:spcPct val="0"/>
        </a:spcBef>
        <a:buNone/>
        <a:defRPr sz="5000" kern="1200">
          <a:solidFill>
            <a:schemeClr val="tx1"/>
          </a:solidFill>
          <a:latin typeface="+mj-lt"/>
          <a:ea typeface="+mj-ea"/>
          <a:cs typeface="+mj-cs"/>
        </a:defRPr>
      </a:lvl1pPr>
    </p:titleStyle>
    <p:bodyStyle>
      <a:lvl1pPr marL="389766" indent="-389766" algn="l" defTabSz="1039374" rtl="0" eaLnBrk="1" latinLnBrk="0" hangingPunct="1">
        <a:spcBef>
          <a:spcPct val="20000"/>
        </a:spcBef>
        <a:buFont typeface="Arial" pitchFamily="34" charset="0"/>
        <a:buChar char="•"/>
        <a:defRPr sz="3600" kern="1200">
          <a:solidFill>
            <a:schemeClr val="tx1"/>
          </a:solidFill>
          <a:latin typeface="+mn-lt"/>
          <a:ea typeface="+mn-ea"/>
          <a:cs typeface="+mn-cs"/>
        </a:defRPr>
      </a:lvl1pPr>
      <a:lvl2pPr marL="844491" indent="-324804" algn="l" defTabSz="1039374" rtl="0" eaLnBrk="1" latinLnBrk="0" hangingPunct="1">
        <a:spcBef>
          <a:spcPct val="20000"/>
        </a:spcBef>
        <a:buFont typeface="Arial" pitchFamily="34" charset="0"/>
        <a:buChar char="–"/>
        <a:defRPr sz="3200" kern="1200">
          <a:solidFill>
            <a:schemeClr val="tx1"/>
          </a:solidFill>
          <a:latin typeface="+mn-lt"/>
          <a:ea typeface="+mn-ea"/>
          <a:cs typeface="+mn-cs"/>
        </a:defRPr>
      </a:lvl2pPr>
      <a:lvl3pPr marL="1299217" indent="-259844" algn="l" defTabSz="1039374"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1818904" indent="-259844" algn="l" defTabSz="1039374" rtl="0" eaLnBrk="1" latinLnBrk="0" hangingPunct="1">
        <a:spcBef>
          <a:spcPct val="20000"/>
        </a:spcBef>
        <a:buFont typeface="Arial" pitchFamily="34" charset="0"/>
        <a:buChar char="–"/>
        <a:defRPr sz="2300" kern="1200">
          <a:solidFill>
            <a:schemeClr val="tx1"/>
          </a:solidFill>
          <a:latin typeface="+mn-lt"/>
          <a:ea typeface="+mn-ea"/>
          <a:cs typeface="+mn-cs"/>
        </a:defRPr>
      </a:lvl4pPr>
      <a:lvl5pPr marL="2338590" indent="-259844" algn="l" defTabSz="1039374" rtl="0" eaLnBrk="1" latinLnBrk="0" hangingPunct="1">
        <a:spcBef>
          <a:spcPct val="20000"/>
        </a:spcBef>
        <a:buFont typeface="Arial" pitchFamily="34" charset="0"/>
        <a:buChar char="»"/>
        <a:defRPr sz="2300" kern="1200">
          <a:solidFill>
            <a:schemeClr val="tx1"/>
          </a:solidFill>
          <a:latin typeface="+mn-lt"/>
          <a:ea typeface="+mn-ea"/>
          <a:cs typeface="+mn-cs"/>
        </a:defRPr>
      </a:lvl5pPr>
      <a:lvl6pPr marL="2858277" indent="-259844" algn="l" defTabSz="1039374"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77964" indent="-259844" algn="l" defTabSz="1039374"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897651" indent="-259844" algn="l" defTabSz="1039374"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17337" indent="-259844" algn="l" defTabSz="1039374" rtl="0" eaLnBrk="1" latinLnBrk="0" hangingPunct="1">
        <a:spcBef>
          <a:spcPct val="20000"/>
        </a:spcBef>
        <a:buFont typeface="Arial" pitchFamily="34" charset="0"/>
        <a:buChar char="•"/>
        <a:defRPr sz="2300" kern="1200">
          <a:solidFill>
            <a:schemeClr val="tx1"/>
          </a:solidFill>
          <a:latin typeface="+mn-lt"/>
          <a:ea typeface="+mn-ea"/>
          <a:cs typeface="+mn-cs"/>
        </a:defRPr>
      </a:lvl9pPr>
    </p:bodyStyle>
    <p:otherStyle>
      <a:defPPr>
        <a:defRPr lang="ru-RU"/>
      </a:defPPr>
      <a:lvl1pPr marL="0" algn="l" defTabSz="1039374" rtl="0" eaLnBrk="1" latinLnBrk="0" hangingPunct="1">
        <a:defRPr sz="2000" kern="1200">
          <a:solidFill>
            <a:schemeClr val="tx1"/>
          </a:solidFill>
          <a:latin typeface="+mn-lt"/>
          <a:ea typeface="+mn-ea"/>
          <a:cs typeface="+mn-cs"/>
        </a:defRPr>
      </a:lvl1pPr>
      <a:lvl2pPr marL="519686" algn="l" defTabSz="1039374" rtl="0" eaLnBrk="1" latinLnBrk="0" hangingPunct="1">
        <a:defRPr sz="2000" kern="1200">
          <a:solidFill>
            <a:schemeClr val="tx1"/>
          </a:solidFill>
          <a:latin typeface="+mn-lt"/>
          <a:ea typeface="+mn-ea"/>
          <a:cs typeface="+mn-cs"/>
        </a:defRPr>
      </a:lvl2pPr>
      <a:lvl3pPr marL="1039374" algn="l" defTabSz="1039374" rtl="0" eaLnBrk="1" latinLnBrk="0" hangingPunct="1">
        <a:defRPr sz="2000" kern="1200">
          <a:solidFill>
            <a:schemeClr val="tx1"/>
          </a:solidFill>
          <a:latin typeface="+mn-lt"/>
          <a:ea typeface="+mn-ea"/>
          <a:cs typeface="+mn-cs"/>
        </a:defRPr>
      </a:lvl3pPr>
      <a:lvl4pPr marL="1559060" algn="l" defTabSz="1039374" rtl="0" eaLnBrk="1" latinLnBrk="0" hangingPunct="1">
        <a:defRPr sz="2000" kern="1200">
          <a:solidFill>
            <a:schemeClr val="tx1"/>
          </a:solidFill>
          <a:latin typeface="+mn-lt"/>
          <a:ea typeface="+mn-ea"/>
          <a:cs typeface="+mn-cs"/>
        </a:defRPr>
      </a:lvl4pPr>
      <a:lvl5pPr marL="2078747" algn="l" defTabSz="1039374" rtl="0" eaLnBrk="1" latinLnBrk="0" hangingPunct="1">
        <a:defRPr sz="2000" kern="1200">
          <a:solidFill>
            <a:schemeClr val="tx1"/>
          </a:solidFill>
          <a:latin typeface="+mn-lt"/>
          <a:ea typeface="+mn-ea"/>
          <a:cs typeface="+mn-cs"/>
        </a:defRPr>
      </a:lvl5pPr>
      <a:lvl6pPr marL="2598434" algn="l" defTabSz="1039374" rtl="0" eaLnBrk="1" latinLnBrk="0" hangingPunct="1">
        <a:defRPr sz="2000" kern="1200">
          <a:solidFill>
            <a:schemeClr val="tx1"/>
          </a:solidFill>
          <a:latin typeface="+mn-lt"/>
          <a:ea typeface="+mn-ea"/>
          <a:cs typeface="+mn-cs"/>
        </a:defRPr>
      </a:lvl6pPr>
      <a:lvl7pPr marL="3118121" algn="l" defTabSz="1039374" rtl="0" eaLnBrk="1" latinLnBrk="0" hangingPunct="1">
        <a:defRPr sz="2000" kern="1200">
          <a:solidFill>
            <a:schemeClr val="tx1"/>
          </a:solidFill>
          <a:latin typeface="+mn-lt"/>
          <a:ea typeface="+mn-ea"/>
          <a:cs typeface="+mn-cs"/>
        </a:defRPr>
      </a:lvl7pPr>
      <a:lvl8pPr marL="3637807" algn="l" defTabSz="1039374" rtl="0" eaLnBrk="1" latinLnBrk="0" hangingPunct="1">
        <a:defRPr sz="2000" kern="1200">
          <a:solidFill>
            <a:schemeClr val="tx1"/>
          </a:solidFill>
          <a:latin typeface="+mn-lt"/>
          <a:ea typeface="+mn-ea"/>
          <a:cs typeface="+mn-cs"/>
        </a:defRPr>
      </a:lvl8pPr>
      <a:lvl9pPr marL="4157495" algn="l" defTabSz="1039374"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D:\Ольга\Загрузки Телеграмм\5(2)_.jpg"/>
          <p:cNvPicPr>
            <a:picLocks noChangeAspect="1" noChangeArrowheads="1"/>
          </p:cNvPicPr>
          <p:nvPr/>
        </p:nvPicPr>
        <p:blipFill>
          <a:blip r:embed="rId3" cstate="print"/>
          <a:srcRect/>
          <a:stretch>
            <a:fillRect/>
          </a:stretch>
        </p:blipFill>
        <p:spPr bwMode="auto">
          <a:xfrm>
            <a:off x="0" y="0"/>
            <a:ext cx="12195175" cy="6861175"/>
          </a:xfrm>
          <a:prstGeom prst="rect">
            <a:avLst/>
          </a:prstGeom>
          <a:noFill/>
        </p:spPr>
      </p:pic>
      <p:sp>
        <p:nvSpPr>
          <p:cNvPr id="2" name="Заголовок 1"/>
          <p:cNvSpPr>
            <a:spLocks noGrp="1"/>
          </p:cNvSpPr>
          <p:nvPr>
            <p:ph type="ctrTitle"/>
          </p:nvPr>
        </p:nvSpPr>
        <p:spPr>
          <a:xfrm>
            <a:off x="1282052" y="2216245"/>
            <a:ext cx="7470830" cy="2296225"/>
          </a:xfrm>
        </p:spPr>
        <p:txBody>
          <a:bodyPr>
            <a:noAutofit/>
          </a:bodyPr>
          <a:lstStyle/>
          <a:p>
            <a:pPr algn="l"/>
            <a:r>
              <a:rPr lang="ru-RU" sz="2800" b="1" dirty="0">
                <a:solidFill>
                  <a:schemeClr val="bg1"/>
                </a:solidFill>
              </a:rPr>
              <a:t>Финансово-экономическая экспертиза </a:t>
            </a:r>
            <a:r>
              <a:rPr lang="ru-RU" sz="2800" b="1" dirty="0" smtClean="0">
                <a:solidFill>
                  <a:schemeClr val="bg1"/>
                </a:solidFill>
              </a:rPr>
              <a:t/>
            </a:r>
            <a:br>
              <a:rPr lang="ru-RU" sz="2800" b="1" dirty="0" smtClean="0">
                <a:solidFill>
                  <a:schemeClr val="bg1"/>
                </a:solidFill>
              </a:rPr>
            </a:br>
            <a:r>
              <a:rPr lang="ru-RU" sz="2800" b="1" dirty="0" smtClean="0">
                <a:solidFill>
                  <a:schemeClr val="bg1"/>
                </a:solidFill>
              </a:rPr>
              <a:t>в </a:t>
            </a:r>
            <a:r>
              <a:rPr lang="ru-RU" sz="2800" b="1" dirty="0">
                <a:solidFill>
                  <a:schemeClr val="bg1"/>
                </a:solidFill>
              </a:rPr>
              <a:t>делах о банкротстве</a:t>
            </a:r>
            <a:endParaRPr lang="ru-RU" sz="2500" dirty="0">
              <a:solidFill>
                <a:schemeClr val="bg1"/>
              </a:solidFill>
              <a:latin typeface="Museo Sans Cyrl 900" panose="02000000000000000000" pitchFamily="2" charset="-52"/>
            </a:endParaRPr>
          </a:p>
        </p:txBody>
      </p:sp>
      <p:sp>
        <p:nvSpPr>
          <p:cNvPr id="7" name="Овал 6"/>
          <p:cNvSpPr/>
          <p:nvPr/>
        </p:nvSpPr>
        <p:spPr>
          <a:xfrm>
            <a:off x="9105898" y="1520031"/>
            <a:ext cx="1081089" cy="1081089"/>
          </a:xfrm>
          <a:prstGeom prst="ellipse">
            <a:avLst/>
          </a:prstGeom>
          <a:noFill/>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ru-RU"/>
          </a:p>
        </p:txBody>
      </p:sp>
      <p:sp>
        <p:nvSpPr>
          <p:cNvPr id="8" name="TextBox 7"/>
          <p:cNvSpPr txBox="1"/>
          <p:nvPr/>
        </p:nvSpPr>
        <p:spPr>
          <a:xfrm>
            <a:off x="9075736" y="2899192"/>
            <a:ext cx="2228803" cy="1261884"/>
          </a:xfrm>
          <a:prstGeom prst="rect">
            <a:avLst/>
          </a:prstGeom>
          <a:noFill/>
        </p:spPr>
        <p:txBody>
          <a:bodyPr wrap="square" rtlCol="0">
            <a:spAutoFit/>
          </a:bodyPr>
          <a:lstStyle/>
          <a:p>
            <a:r>
              <a:rPr lang="ru-RU" sz="1000" spc="50" dirty="0" smtClean="0">
                <a:solidFill>
                  <a:schemeClr val="bg1"/>
                </a:solidFill>
                <a:latin typeface="Museo Sans Cyrl 300" pitchFamily="50" charset="-52"/>
              </a:rPr>
              <a:t>СПИКЕР</a:t>
            </a:r>
          </a:p>
          <a:p>
            <a:endParaRPr lang="ru-RU" sz="800" dirty="0" smtClean="0">
              <a:solidFill>
                <a:schemeClr val="bg1"/>
              </a:solidFill>
              <a:latin typeface="Museo Sans Cyrl 300" pitchFamily="50" charset="-52"/>
            </a:endParaRPr>
          </a:p>
          <a:p>
            <a:endParaRPr lang="ru-RU" sz="800" dirty="0" smtClean="0">
              <a:solidFill>
                <a:schemeClr val="bg1"/>
              </a:solidFill>
              <a:latin typeface="Museo Sans Cyrl 300" pitchFamily="50" charset="-52"/>
            </a:endParaRPr>
          </a:p>
          <a:p>
            <a:r>
              <a:rPr lang="ru-RU" sz="1600" spc="50" dirty="0" smtClean="0">
                <a:solidFill>
                  <a:schemeClr val="bg1"/>
                </a:solidFill>
                <a:latin typeface="Museo Sans Cyrl 900" pitchFamily="50" charset="-52"/>
              </a:rPr>
              <a:t>Дмитрий </a:t>
            </a:r>
            <a:r>
              <a:rPr lang="ru-RU" sz="1600" spc="50" dirty="0" err="1" smtClean="0">
                <a:solidFill>
                  <a:schemeClr val="bg1"/>
                </a:solidFill>
                <a:latin typeface="Museo Sans Cyrl 900" pitchFamily="50" charset="-52"/>
              </a:rPr>
              <a:t>Жарский</a:t>
            </a:r>
            <a:endParaRPr lang="ru-RU" sz="1600" spc="50" dirty="0" smtClean="0">
              <a:solidFill>
                <a:schemeClr val="bg1"/>
              </a:solidFill>
              <a:latin typeface="Museo Sans Cyrl 900" pitchFamily="50" charset="-52"/>
            </a:endParaRPr>
          </a:p>
          <a:p>
            <a:endParaRPr lang="ru-RU" sz="1000" dirty="0" smtClean="0">
              <a:solidFill>
                <a:schemeClr val="bg1"/>
              </a:solidFill>
              <a:latin typeface="Museo Sans Cyrl 700" pitchFamily="50" charset="-52"/>
            </a:endParaRPr>
          </a:p>
          <a:p>
            <a:r>
              <a:rPr lang="ru-RU" sz="1200" spc="10" dirty="0" smtClean="0">
                <a:solidFill>
                  <a:schemeClr val="tx2">
                    <a:lumMod val="60000"/>
                    <a:lumOff val="40000"/>
                  </a:schemeClr>
                </a:solidFill>
                <a:latin typeface="Museo Sans Cyrl 100" pitchFamily="50" charset="-52"/>
              </a:rPr>
              <a:t>Директор экспертной группы </a:t>
            </a:r>
            <a:r>
              <a:rPr lang="en-US" sz="1200" spc="10" dirty="0" smtClean="0">
                <a:solidFill>
                  <a:schemeClr val="tx2">
                    <a:lumMod val="60000"/>
                    <a:lumOff val="40000"/>
                  </a:schemeClr>
                </a:solidFill>
                <a:latin typeface="Museo Sans Cyrl 100" pitchFamily="50" charset="-52"/>
              </a:rPr>
              <a:t>Veta</a:t>
            </a:r>
            <a:endParaRPr lang="ru-RU" sz="1200" spc="10" dirty="0">
              <a:solidFill>
                <a:schemeClr val="tx2">
                  <a:lumMod val="60000"/>
                  <a:lumOff val="40000"/>
                </a:schemeClr>
              </a:solidFill>
              <a:latin typeface="Museo Sans Cyrl 100" pitchFamily="50" charset="-52"/>
            </a:endParaRPr>
          </a:p>
        </p:txBody>
      </p:sp>
      <p:sp>
        <p:nvSpPr>
          <p:cNvPr id="5" name="Прямоугольник 4"/>
          <p:cNvSpPr/>
          <p:nvPr/>
        </p:nvSpPr>
        <p:spPr>
          <a:xfrm>
            <a:off x="1011237" y="2601120"/>
            <a:ext cx="90795" cy="1595346"/>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 name="Рисунок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52882" y="1457685"/>
            <a:ext cx="1807766" cy="1205780"/>
          </a:xfrm>
          <a:prstGeom prst="rect">
            <a:avLst/>
          </a:prstGeom>
        </p:spPr>
      </p:pic>
      <p:sp>
        <p:nvSpPr>
          <p:cNvPr id="3" name="Прямоугольник 2"/>
          <p:cNvSpPr/>
          <p:nvPr/>
        </p:nvSpPr>
        <p:spPr>
          <a:xfrm>
            <a:off x="10760397" y="5716151"/>
            <a:ext cx="630070" cy="360563"/>
          </a:xfrm>
          <a:prstGeom prst="rect">
            <a:avLst/>
          </a:prstGeom>
          <a:solidFill>
            <a:srgbClr val="005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TextBox 9"/>
          <p:cNvSpPr txBox="1"/>
          <p:nvPr/>
        </p:nvSpPr>
        <p:spPr>
          <a:xfrm>
            <a:off x="10584460" y="5743699"/>
            <a:ext cx="720080" cy="305468"/>
          </a:xfrm>
          <a:prstGeom prst="rect">
            <a:avLst/>
          </a:prstGeom>
          <a:noFill/>
          <a:ln>
            <a:noFill/>
          </a:ln>
        </p:spPr>
        <p:txBody>
          <a:bodyPr wrap="square" rtlCol="0">
            <a:spAutoFit/>
          </a:bodyPr>
          <a:lstStyle/>
          <a:p>
            <a:pPr>
              <a:lnSpc>
                <a:spcPct val="125000"/>
              </a:lnSpc>
            </a:pPr>
            <a:r>
              <a:rPr lang="ru-RU" sz="1200" dirty="0" smtClean="0">
                <a:solidFill>
                  <a:schemeClr val="tx2">
                    <a:lumMod val="40000"/>
                    <a:lumOff val="60000"/>
                  </a:schemeClr>
                </a:solidFill>
                <a:latin typeface="Museo Sans Cyrl 300" pitchFamily="50" charset="-52"/>
              </a:rPr>
              <a:t>2021</a:t>
            </a:r>
            <a:endParaRPr lang="ru-RU" sz="1200" dirty="0">
              <a:solidFill>
                <a:schemeClr val="tx2">
                  <a:lumMod val="40000"/>
                  <a:lumOff val="60000"/>
                </a:schemeClr>
              </a:solidFill>
              <a:latin typeface="Museo Sans Cyrl 300" pitchFamily="50" charset="-52"/>
            </a:endParaRPr>
          </a:p>
        </p:txBody>
      </p:sp>
    </p:spTree>
    <p:extLst>
      <p:ext uri="{BB962C8B-B14F-4D97-AF65-F5344CB8AC3E}">
        <p14:creationId xmlns:p14="http://schemas.microsoft.com/office/powerpoint/2010/main" val="27882503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Ольга\Загрузки Телеграмм\2-12.jpg"/>
          <p:cNvPicPr>
            <a:picLocks noChangeAspect="1" noChangeArrowheads="1"/>
          </p:cNvPicPr>
          <p:nvPr/>
        </p:nvPicPr>
        <p:blipFill>
          <a:blip r:embed="rId2" cstate="print"/>
          <a:srcRect/>
          <a:stretch>
            <a:fillRect/>
          </a:stretch>
        </p:blipFill>
        <p:spPr bwMode="auto">
          <a:xfrm>
            <a:off x="0" y="-79009"/>
            <a:ext cx="12195175" cy="6861175"/>
          </a:xfrm>
          <a:prstGeom prst="rect">
            <a:avLst/>
          </a:prstGeom>
          <a:noFill/>
        </p:spPr>
      </p:pic>
      <p:sp>
        <p:nvSpPr>
          <p:cNvPr id="7" name="Содержимое 6"/>
          <p:cNvSpPr>
            <a:spLocks noGrp="1"/>
          </p:cNvSpPr>
          <p:nvPr>
            <p:ph idx="1"/>
          </p:nvPr>
        </p:nvSpPr>
        <p:spPr>
          <a:xfrm>
            <a:off x="1346107" y="4353461"/>
            <a:ext cx="6430013" cy="1553196"/>
          </a:xfrm>
        </p:spPr>
        <p:txBody>
          <a:bodyPr>
            <a:noAutofit/>
          </a:bodyPr>
          <a:lstStyle/>
          <a:p>
            <a:pPr marL="0" indent="0" algn="just">
              <a:buNone/>
            </a:pPr>
            <a:r>
              <a:rPr lang="ru-RU" sz="1600" dirty="0" smtClean="0">
                <a:solidFill>
                  <a:schemeClr val="bg1"/>
                </a:solidFill>
              </a:rPr>
              <a:t>Анализ </a:t>
            </a:r>
            <a:r>
              <a:rPr lang="ru-RU" sz="1600" dirty="0">
                <a:solidFill>
                  <a:schemeClr val="bg1"/>
                </a:solidFill>
              </a:rPr>
              <a:t>финансово-хозяйственной деятельности Общества.</a:t>
            </a:r>
          </a:p>
          <a:p>
            <a:pPr marL="0" indent="0" algn="just">
              <a:spcBef>
                <a:spcPts val="0"/>
              </a:spcBef>
              <a:buNone/>
            </a:pPr>
            <a:endParaRPr lang="ru-RU" sz="1600" dirty="0" smtClean="0">
              <a:solidFill>
                <a:schemeClr val="bg1"/>
              </a:solidFill>
            </a:endParaRPr>
          </a:p>
          <a:p>
            <a:pPr marL="0" indent="0" algn="just">
              <a:spcBef>
                <a:spcPts val="0"/>
              </a:spcBef>
              <a:buNone/>
            </a:pPr>
            <a:r>
              <a:rPr lang="ru-RU" sz="1600" dirty="0" smtClean="0">
                <a:solidFill>
                  <a:schemeClr val="bg1"/>
                </a:solidFill>
              </a:rPr>
              <a:t>Анализ </a:t>
            </a:r>
            <a:r>
              <a:rPr lang="ru-RU" sz="1600" dirty="0">
                <a:solidFill>
                  <a:schemeClr val="bg1"/>
                </a:solidFill>
              </a:rPr>
              <a:t>договора о передаче в аренду имущества №15 от 18 июля 2002 г. и арендной рыночной ставки в период 2018-2019 гг</a:t>
            </a:r>
            <a:r>
              <a:rPr lang="ru-RU" sz="1600" dirty="0" smtClean="0">
                <a:solidFill>
                  <a:schemeClr val="bg1"/>
                </a:solidFill>
              </a:rPr>
              <a:t>.</a:t>
            </a:r>
          </a:p>
          <a:p>
            <a:pPr marL="0" indent="0" algn="just">
              <a:spcBef>
                <a:spcPts val="0"/>
              </a:spcBef>
              <a:buNone/>
            </a:pPr>
            <a:endParaRPr lang="ru-RU" sz="1600" dirty="0">
              <a:solidFill>
                <a:schemeClr val="bg1"/>
              </a:solidFill>
            </a:endParaRPr>
          </a:p>
          <a:p>
            <a:pPr marL="0" indent="0" algn="just">
              <a:spcBef>
                <a:spcPts val="0"/>
              </a:spcBef>
              <a:buNone/>
            </a:pPr>
            <a:r>
              <a:rPr lang="ru-RU" sz="1600" dirty="0" smtClean="0">
                <a:solidFill>
                  <a:schemeClr val="bg1"/>
                </a:solidFill>
              </a:rPr>
              <a:t>Определение </a:t>
            </a:r>
            <a:r>
              <a:rPr lang="ru-RU" sz="1600" dirty="0">
                <a:solidFill>
                  <a:schemeClr val="bg1"/>
                </a:solidFill>
              </a:rPr>
              <a:t>размера убытков.</a:t>
            </a:r>
          </a:p>
          <a:p>
            <a:pPr marL="0" indent="0">
              <a:spcBef>
                <a:spcPts val="0"/>
              </a:spcBef>
              <a:buNone/>
            </a:pPr>
            <a:endParaRPr lang="ru-RU" sz="1400" dirty="0"/>
          </a:p>
          <a:p>
            <a:pPr marL="0" indent="0">
              <a:spcBef>
                <a:spcPts val="0"/>
              </a:spcBef>
              <a:buNone/>
            </a:pPr>
            <a:endParaRPr lang="ru-RU" sz="1400" dirty="0">
              <a:solidFill>
                <a:schemeClr val="bg1"/>
              </a:solidFill>
              <a:latin typeface="Museo Sans Cyrl 100" pitchFamily="50" charset="-52"/>
            </a:endParaRPr>
          </a:p>
        </p:txBody>
      </p:sp>
      <p:sp>
        <p:nvSpPr>
          <p:cNvPr id="8" name="Текст 7"/>
          <p:cNvSpPr>
            <a:spLocks noGrp="1"/>
          </p:cNvSpPr>
          <p:nvPr>
            <p:ph type="body" sz="half" idx="2"/>
          </p:nvPr>
        </p:nvSpPr>
        <p:spPr>
          <a:xfrm>
            <a:off x="1346107" y="1725587"/>
            <a:ext cx="7439173" cy="1652097"/>
          </a:xfrm>
        </p:spPr>
        <p:txBody>
          <a:bodyPr>
            <a:noAutofit/>
          </a:bodyPr>
          <a:lstStyle/>
          <a:p>
            <a:pPr lvl="0" algn="just"/>
            <a:r>
              <a:rPr lang="ru-RU" dirty="0" smtClean="0">
                <a:solidFill>
                  <a:schemeClr val="bg1"/>
                </a:solidFill>
              </a:rPr>
              <a:t>Какое </a:t>
            </a:r>
            <a:r>
              <a:rPr lang="ru-RU" dirty="0">
                <a:solidFill>
                  <a:schemeClr val="bg1"/>
                </a:solidFill>
              </a:rPr>
              <a:t>влияние на финансовое состояние АО </a:t>
            </a:r>
            <a:r>
              <a:rPr lang="ru-RU" dirty="0" smtClean="0">
                <a:solidFill>
                  <a:schemeClr val="bg1"/>
                </a:solidFill>
              </a:rPr>
              <a:t>«ХХХ» </a:t>
            </a:r>
            <a:r>
              <a:rPr lang="ru-RU" dirty="0">
                <a:solidFill>
                  <a:schemeClr val="bg1"/>
                </a:solidFill>
              </a:rPr>
              <a:t>оказал заключенный между </a:t>
            </a:r>
            <a:endParaRPr lang="ru-RU" dirty="0" smtClean="0">
              <a:solidFill>
                <a:schemeClr val="bg1"/>
              </a:solidFill>
            </a:endParaRPr>
          </a:p>
          <a:p>
            <a:pPr lvl="0" algn="just"/>
            <a:r>
              <a:rPr lang="ru-RU" dirty="0" smtClean="0">
                <a:solidFill>
                  <a:schemeClr val="bg1"/>
                </a:solidFill>
              </a:rPr>
              <a:t>АО «ХХХ» </a:t>
            </a:r>
            <a:r>
              <a:rPr lang="ru-RU" dirty="0">
                <a:solidFill>
                  <a:schemeClr val="bg1"/>
                </a:solidFill>
              </a:rPr>
              <a:t>и АО </a:t>
            </a:r>
            <a:r>
              <a:rPr lang="ru-RU" dirty="0" smtClean="0">
                <a:solidFill>
                  <a:schemeClr val="bg1"/>
                </a:solidFill>
              </a:rPr>
              <a:t>«УУУ» </a:t>
            </a:r>
            <a:r>
              <a:rPr lang="ru-RU" dirty="0">
                <a:solidFill>
                  <a:schemeClr val="bg1"/>
                </a:solidFill>
              </a:rPr>
              <a:t>Договор о передаче в аренду имущества № 15 от 18.07.2002 г.? Являлся ли Договор экономически обоснованным для АО </a:t>
            </a:r>
            <a:r>
              <a:rPr lang="ru-RU" dirty="0" smtClean="0">
                <a:solidFill>
                  <a:schemeClr val="bg1"/>
                </a:solidFill>
              </a:rPr>
              <a:t>«ХХХ»?</a:t>
            </a:r>
            <a:endParaRPr lang="ru-RU" dirty="0">
              <a:solidFill>
                <a:schemeClr val="bg1"/>
              </a:solidFill>
            </a:endParaRPr>
          </a:p>
          <a:p>
            <a:pPr algn="just"/>
            <a:r>
              <a:rPr lang="ru-RU" dirty="0">
                <a:solidFill>
                  <a:schemeClr val="bg1"/>
                </a:solidFill>
              </a:rPr>
              <a:t> </a:t>
            </a:r>
          </a:p>
          <a:p>
            <a:pPr lvl="0" algn="just"/>
            <a:r>
              <a:rPr lang="ru-RU" dirty="0" smtClean="0">
                <a:solidFill>
                  <a:schemeClr val="bg1"/>
                </a:solidFill>
              </a:rPr>
              <a:t>Установить </a:t>
            </a:r>
            <a:r>
              <a:rPr lang="ru-RU" dirty="0">
                <a:solidFill>
                  <a:schemeClr val="bg1"/>
                </a:solidFill>
              </a:rPr>
              <a:t>размер убытков АО </a:t>
            </a:r>
            <a:r>
              <a:rPr lang="ru-RU" dirty="0" smtClean="0">
                <a:solidFill>
                  <a:schemeClr val="bg1"/>
                </a:solidFill>
              </a:rPr>
              <a:t>«ХХХ» </a:t>
            </a:r>
            <a:r>
              <a:rPr lang="ru-RU" dirty="0">
                <a:solidFill>
                  <a:schemeClr val="bg1"/>
                </a:solidFill>
              </a:rPr>
              <a:t>за периоды 2018, 2019 гг., в случае их возникновения в результате исполнения Договора. </a:t>
            </a:r>
          </a:p>
        </p:txBody>
      </p:sp>
      <p:sp>
        <p:nvSpPr>
          <p:cNvPr id="9" name="Текст 7"/>
          <p:cNvSpPr txBox="1">
            <a:spLocks/>
          </p:cNvSpPr>
          <p:nvPr/>
        </p:nvSpPr>
        <p:spPr>
          <a:xfrm>
            <a:off x="893236" y="1248107"/>
            <a:ext cx="1858530" cy="486232"/>
          </a:xfrm>
          <a:prstGeom prst="rect">
            <a:avLst/>
          </a:prstGeom>
        </p:spPr>
        <p:txBody>
          <a:bodyPr vert="horz" lIns="103936" tIns="51969" rIns="103936" bIns="51969" rtlCol="0">
            <a:normAutofit/>
          </a:bodyPr>
          <a:lstStyle>
            <a:lvl1pPr marL="0" indent="0" algn="l" defTabSz="1039374" rtl="0" eaLnBrk="1" latinLnBrk="0" hangingPunct="1">
              <a:spcBef>
                <a:spcPct val="20000"/>
              </a:spcBef>
              <a:buFont typeface="Arial" pitchFamily="34" charset="0"/>
              <a:buNone/>
              <a:defRPr sz="1600" kern="1200">
                <a:solidFill>
                  <a:schemeClr val="tx1"/>
                </a:solidFill>
                <a:latin typeface="+mn-lt"/>
                <a:ea typeface="+mn-ea"/>
                <a:cs typeface="+mn-cs"/>
              </a:defRPr>
            </a:lvl1pPr>
            <a:lvl2pPr marL="519686" indent="0" algn="l" defTabSz="1039374" rtl="0" eaLnBrk="1" latinLnBrk="0" hangingPunct="1">
              <a:spcBef>
                <a:spcPct val="20000"/>
              </a:spcBef>
              <a:buFont typeface="Arial" pitchFamily="34" charset="0"/>
              <a:buNone/>
              <a:defRPr sz="1400" kern="1200">
                <a:solidFill>
                  <a:schemeClr val="tx1"/>
                </a:solidFill>
                <a:latin typeface="+mn-lt"/>
                <a:ea typeface="+mn-ea"/>
                <a:cs typeface="+mn-cs"/>
              </a:defRPr>
            </a:lvl2pPr>
            <a:lvl3pPr marL="1039374" indent="0" algn="l" defTabSz="1039374" rtl="0" eaLnBrk="1" latinLnBrk="0" hangingPunct="1">
              <a:spcBef>
                <a:spcPct val="20000"/>
              </a:spcBef>
              <a:buFont typeface="Arial" pitchFamily="34" charset="0"/>
              <a:buNone/>
              <a:defRPr sz="1100" kern="1200">
                <a:solidFill>
                  <a:schemeClr val="tx1"/>
                </a:solidFill>
                <a:latin typeface="+mn-lt"/>
                <a:ea typeface="+mn-ea"/>
                <a:cs typeface="+mn-cs"/>
              </a:defRPr>
            </a:lvl3pPr>
            <a:lvl4pPr marL="1559060" indent="0" algn="l" defTabSz="1039374" rtl="0" eaLnBrk="1" latinLnBrk="0" hangingPunct="1">
              <a:spcBef>
                <a:spcPct val="20000"/>
              </a:spcBef>
              <a:buFont typeface="Arial" pitchFamily="34" charset="0"/>
              <a:buNone/>
              <a:defRPr sz="1000" kern="1200">
                <a:solidFill>
                  <a:schemeClr val="tx1"/>
                </a:solidFill>
                <a:latin typeface="+mn-lt"/>
                <a:ea typeface="+mn-ea"/>
                <a:cs typeface="+mn-cs"/>
              </a:defRPr>
            </a:lvl4pPr>
            <a:lvl5pPr marL="2078747" indent="0" algn="l" defTabSz="1039374" rtl="0" eaLnBrk="1" latinLnBrk="0" hangingPunct="1">
              <a:spcBef>
                <a:spcPct val="20000"/>
              </a:spcBef>
              <a:buFont typeface="Arial" pitchFamily="34" charset="0"/>
              <a:buNone/>
              <a:defRPr sz="1000" kern="1200">
                <a:solidFill>
                  <a:schemeClr val="tx1"/>
                </a:solidFill>
                <a:latin typeface="+mn-lt"/>
                <a:ea typeface="+mn-ea"/>
                <a:cs typeface="+mn-cs"/>
              </a:defRPr>
            </a:lvl5pPr>
            <a:lvl6pPr marL="2598434" indent="0" algn="l" defTabSz="1039374" rtl="0" eaLnBrk="1" latinLnBrk="0" hangingPunct="1">
              <a:spcBef>
                <a:spcPct val="20000"/>
              </a:spcBef>
              <a:buFont typeface="Arial" pitchFamily="34" charset="0"/>
              <a:buNone/>
              <a:defRPr sz="1000" kern="1200">
                <a:solidFill>
                  <a:schemeClr val="tx1"/>
                </a:solidFill>
                <a:latin typeface="+mn-lt"/>
                <a:ea typeface="+mn-ea"/>
                <a:cs typeface="+mn-cs"/>
              </a:defRPr>
            </a:lvl6pPr>
            <a:lvl7pPr marL="3118121" indent="0" algn="l" defTabSz="1039374" rtl="0" eaLnBrk="1" latinLnBrk="0" hangingPunct="1">
              <a:spcBef>
                <a:spcPct val="20000"/>
              </a:spcBef>
              <a:buFont typeface="Arial" pitchFamily="34" charset="0"/>
              <a:buNone/>
              <a:defRPr sz="1000" kern="1200">
                <a:solidFill>
                  <a:schemeClr val="tx1"/>
                </a:solidFill>
                <a:latin typeface="+mn-lt"/>
                <a:ea typeface="+mn-ea"/>
                <a:cs typeface="+mn-cs"/>
              </a:defRPr>
            </a:lvl7pPr>
            <a:lvl8pPr marL="3637807" indent="0" algn="l" defTabSz="1039374" rtl="0" eaLnBrk="1" latinLnBrk="0" hangingPunct="1">
              <a:spcBef>
                <a:spcPct val="20000"/>
              </a:spcBef>
              <a:buFont typeface="Arial" pitchFamily="34" charset="0"/>
              <a:buNone/>
              <a:defRPr sz="1000" kern="1200">
                <a:solidFill>
                  <a:schemeClr val="tx1"/>
                </a:solidFill>
                <a:latin typeface="+mn-lt"/>
                <a:ea typeface="+mn-ea"/>
                <a:cs typeface="+mn-cs"/>
              </a:defRPr>
            </a:lvl8pPr>
            <a:lvl9pPr marL="4157495" indent="0" algn="l" defTabSz="1039374" rtl="0" eaLnBrk="1" latinLnBrk="0" hangingPunct="1">
              <a:spcBef>
                <a:spcPct val="20000"/>
              </a:spcBef>
              <a:buFont typeface="Arial" pitchFamily="34" charset="0"/>
              <a:buNone/>
              <a:defRPr sz="1000" kern="1200">
                <a:solidFill>
                  <a:schemeClr val="tx1"/>
                </a:solidFill>
                <a:latin typeface="+mn-lt"/>
                <a:ea typeface="+mn-ea"/>
                <a:cs typeface="+mn-cs"/>
              </a:defRPr>
            </a:lvl9pPr>
          </a:lstStyle>
          <a:p>
            <a:r>
              <a:rPr lang="ru-RU" sz="2400" b="1" dirty="0" smtClean="0">
                <a:solidFill>
                  <a:schemeClr val="bg1"/>
                </a:solidFill>
              </a:rPr>
              <a:t>Вопросы</a:t>
            </a:r>
          </a:p>
        </p:txBody>
      </p:sp>
      <p:sp>
        <p:nvSpPr>
          <p:cNvPr id="10" name="TextBox 9"/>
          <p:cNvSpPr txBox="1"/>
          <p:nvPr/>
        </p:nvSpPr>
        <p:spPr>
          <a:xfrm>
            <a:off x="893236" y="1817201"/>
            <a:ext cx="655984" cy="646331"/>
          </a:xfrm>
          <a:prstGeom prst="rect">
            <a:avLst/>
          </a:prstGeom>
          <a:noFill/>
        </p:spPr>
        <p:txBody>
          <a:bodyPr wrap="square" rtlCol="0">
            <a:spAutoFit/>
          </a:bodyPr>
          <a:lstStyle/>
          <a:p>
            <a:r>
              <a:rPr lang="ru-RU" sz="3600" dirty="0" smtClean="0">
                <a:solidFill>
                  <a:srgbClr val="E51D3C"/>
                </a:solidFill>
                <a:latin typeface="Museo Sans Cyrl 900" pitchFamily="50" charset="-52"/>
              </a:rPr>
              <a:t>1</a:t>
            </a:r>
            <a:endParaRPr lang="ru-RU" sz="3600" dirty="0">
              <a:solidFill>
                <a:srgbClr val="E51D3C"/>
              </a:solidFill>
              <a:latin typeface="Museo Sans Cyrl 900" pitchFamily="50" charset="-52"/>
            </a:endParaRPr>
          </a:p>
        </p:txBody>
      </p:sp>
      <p:sp>
        <p:nvSpPr>
          <p:cNvPr id="11" name="TextBox 10"/>
          <p:cNvSpPr txBox="1"/>
          <p:nvPr/>
        </p:nvSpPr>
        <p:spPr>
          <a:xfrm>
            <a:off x="893236" y="2812812"/>
            <a:ext cx="655984" cy="646331"/>
          </a:xfrm>
          <a:prstGeom prst="rect">
            <a:avLst/>
          </a:prstGeom>
          <a:noFill/>
        </p:spPr>
        <p:txBody>
          <a:bodyPr wrap="square" rtlCol="0">
            <a:spAutoFit/>
          </a:bodyPr>
          <a:lstStyle/>
          <a:p>
            <a:r>
              <a:rPr lang="ru-RU" sz="3600" dirty="0" smtClean="0">
                <a:solidFill>
                  <a:srgbClr val="E51D3C"/>
                </a:solidFill>
                <a:latin typeface="Museo Sans Cyrl 900" pitchFamily="50" charset="-52"/>
              </a:rPr>
              <a:t>2</a:t>
            </a:r>
            <a:endParaRPr lang="ru-RU" sz="3600" dirty="0">
              <a:solidFill>
                <a:srgbClr val="E51D3C"/>
              </a:solidFill>
              <a:latin typeface="Museo Sans Cyrl 900" pitchFamily="50" charset="-52"/>
            </a:endParaRPr>
          </a:p>
        </p:txBody>
      </p:sp>
      <p:sp>
        <p:nvSpPr>
          <p:cNvPr id="13" name="Содержимое 6"/>
          <p:cNvSpPr txBox="1">
            <a:spLocks/>
          </p:cNvSpPr>
          <p:nvPr/>
        </p:nvSpPr>
        <p:spPr>
          <a:xfrm>
            <a:off x="893236" y="3707485"/>
            <a:ext cx="9927014" cy="810090"/>
          </a:xfrm>
          <a:prstGeom prst="rect">
            <a:avLst/>
          </a:prstGeom>
        </p:spPr>
        <p:txBody>
          <a:bodyPr vert="horz" lIns="103936" tIns="51969" rIns="103936" bIns="51969" rtlCol="0">
            <a:noAutofit/>
          </a:bodyPr>
          <a:lstStyle>
            <a:lvl1pPr marL="389766" indent="-389766" algn="l" defTabSz="1039374" rtl="0" eaLnBrk="1" latinLnBrk="0" hangingPunct="1">
              <a:spcBef>
                <a:spcPct val="20000"/>
              </a:spcBef>
              <a:buFont typeface="Arial" pitchFamily="34" charset="0"/>
              <a:buChar char="•"/>
              <a:defRPr sz="3600" kern="1200">
                <a:solidFill>
                  <a:schemeClr val="tx1"/>
                </a:solidFill>
                <a:latin typeface="+mn-lt"/>
                <a:ea typeface="+mn-ea"/>
                <a:cs typeface="+mn-cs"/>
              </a:defRPr>
            </a:lvl1pPr>
            <a:lvl2pPr marL="844491" indent="-324804" algn="l" defTabSz="1039374" rtl="0" eaLnBrk="1" latinLnBrk="0" hangingPunct="1">
              <a:spcBef>
                <a:spcPct val="20000"/>
              </a:spcBef>
              <a:buFont typeface="Arial" pitchFamily="34" charset="0"/>
              <a:buChar char="–"/>
              <a:defRPr sz="3200" kern="1200">
                <a:solidFill>
                  <a:schemeClr val="tx1"/>
                </a:solidFill>
                <a:latin typeface="+mn-lt"/>
                <a:ea typeface="+mn-ea"/>
                <a:cs typeface="+mn-cs"/>
              </a:defRPr>
            </a:lvl2pPr>
            <a:lvl3pPr marL="1299217" indent="-259844" algn="l" defTabSz="1039374"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1818904" indent="-259844" algn="l" defTabSz="1039374" rtl="0" eaLnBrk="1" latinLnBrk="0" hangingPunct="1">
              <a:spcBef>
                <a:spcPct val="20000"/>
              </a:spcBef>
              <a:buFont typeface="Arial" pitchFamily="34" charset="0"/>
              <a:buChar char="–"/>
              <a:defRPr sz="2300" kern="1200">
                <a:solidFill>
                  <a:schemeClr val="tx1"/>
                </a:solidFill>
                <a:latin typeface="+mn-lt"/>
                <a:ea typeface="+mn-ea"/>
                <a:cs typeface="+mn-cs"/>
              </a:defRPr>
            </a:lvl4pPr>
            <a:lvl5pPr marL="2338590" indent="-259844" algn="l" defTabSz="1039374" rtl="0" eaLnBrk="1" latinLnBrk="0" hangingPunct="1">
              <a:spcBef>
                <a:spcPct val="20000"/>
              </a:spcBef>
              <a:buFont typeface="Arial" pitchFamily="34" charset="0"/>
              <a:buChar char="»"/>
              <a:defRPr sz="2300" kern="1200">
                <a:solidFill>
                  <a:schemeClr val="tx1"/>
                </a:solidFill>
                <a:latin typeface="+mn-lt"/>
                <a:ea typeface="+mn-ea"/>
                <a:cs typeface="+mn-cs"/>
              </a:defRPr>
            </a:lvl5pPr>
            <a:lvl6pPr marL="2858277" indent="-259844" algn="l" defTabSz="1039374"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77964" indent="-259844" algn="l" defTabSz="1039374"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897651" indent="-259844" algn="l" defTabSz="1039374"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17337" indent="-259844" algn="l" defTabSz="1039374"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pPr marL="0" indent="0">
              <a:buFont typeface="Arial" pitchFamily="34" charset="0"/>
              <a:buNone/>
            </a:pPr>
            <a:r>
              <a:rPr lang="ru-RU" sz="2400" b="1" dirty="0" smtClean="0">
                <a:solidFill>
                  <a:schemeClr val="bg1"/>
                </a:solidFill>
              </a:rPr>
              <a:t>Методика проведения исследования состоит из следующих этапов</a:t>
            </a:r>
            <a:r>
              <a:rPr lang="ru-RU" sz="2400" dirty="0" smtClean="0">
                <a:solidFill>
                  <a:schemeClr val="bg1"/>
                </a:solidFill>
              </a:rPr>
              <a:t>:</a:t>
            </a:r>
          </a:p>
        </p:txBody>
      </p:sp>
      <p:sp>
        <p:nvSpPr>
          <p:cNvPr id="15" name="TextBox 14"/>
          <p:cNvSpPr txBox="1"/>
          <p:nvPr/>
        </p:nvSpPr>
        <p:spPr>
          <a:xfrm>
            <a:off x="896098" y="4225210"/>
            <a:ext cx="655984" cy="646331"/>
          </a:xfrm>
          <a:prstGeom prst="rect">
            <a:avLst/>
          </a:prstGeom>
          <a:noFill/>
        </p:spPr>
        <p:txBody>
          <a:bodyPr wrap="square" rtlCol="0">
            <a:spAutoFit/>
          </a:bodyPr>
          <a:lstStyle/>
          <a:p>
            <a:r>
              <a:rPr lang="ru-RU" sz="3600" dirty="0" smtClean="0">
                <a:solidFill>
                  <a:srgbClr val="E51D3C"/>
                </a:solidFill>
                <a:latin typeface="Museo Sans Cyrl 900" pitchFamily="50" charset="-52"/>
              </a:rPr>
              <a:t>1</a:t>
            </a:r>
            <a:endParaRPr lang="ru-RU" sz="3600" dirty="0">
              <a:solidFill>
                <a:srgbClr val="E51D3C"/>
              </a:solidFill>
              <a:latin typeface="Museo Sans Cyrl 900" pitchFamily="50" charset="-52"/>
            </a:endParaRPr>
          </a:p>
        </p:txBody>
      </p:sp>
      <p:sp>
        <p:nvSpPr>
          <p:cNvPr id="16" name="TextBox 15"/>
          <p:cNvSpPr txBox="1"/>
          <p:nvPr/>
        </p:nvSpPr>
        <p:spPr>
          <a:xfrm>
            <a:off x="893236" y="4804034"/>
            <a:ext cx="655984" cy="646331"/>
          </a:xfrm>
          <a:prstGeom prst="rect">
            <a:avLst/>
          </a:prstGeom>
          <a:noFill/>
        </p:spPr>
        <p:txBody>
          <a:bodyPr wrap="square" rtlCol="0">
            <a:spAutoFit/>
          </a:bodyPr>
          <a:lstStyle/>
          <a:p>
            <a:r>
              <a:rPr lang="ru-RU" sz="3600" dirty="0">
                <a:solidFill>
                  <a:srgbClr val="E51D3C"/>
                </a:solidFill>
                <a:latin typeface="Museo Sans Cyrl 900" pitchFamily="50" charset="-52"/>
              </a:rPr>
              <a:t>2</a:t>
            </a:r>
          </a:p>
        </p:txBody>
      </p:sp>
      <p:sp>
        <p:nvSpPr>
          <p:cNvPr id="17" name="TextBox 16"/>
          <p:cNvSpPr txBox="1"/>
          <p:nvPr/>
        </p:nvSpPr>
        <p:spPr>
          <a:xfrm>
            <a:off x="896098" y="5382857"/>
            <a:ext cx="655984" cy="646331"/>
          </a:xfrm>
          <a:prstGeom prst="rect">
            <a:avLst/>
          </a:prstGeom>
          <a:noFill/>
        </p:spPr>
        <p:txBody>
          <a:bodyPr wrap="square" rtlCol="0">
            <a:spAutoFit/>
          </a:bodyPr>
          <a:lstStyle/>
          <a:p>
            <a:r>
              <a:rPr lang="ru-RU" sz="3600" dirty="0" smtClean="0">
                <a:solidFill>
                  <a:srgbClr val="E51D3C"/>
                </a:solidFill>
                <a:latin typeface="Museo Sans Cyrl 900" pitchFamily="50" charset="-52"/>
              </a:rPr>
              <a:t>3</a:t>
            </a:r>
            <a:endParaRPr lang="ru-RU" sz="3600" dirty="0">
              <a:solidFill>
                <a:srgbClr val="E51D3C"/>
              </a:solidFill>
              <a:latin typeface="Museo Sans Cyrl 900" pitchFamily="50" charset="-52"/>
            </a:endParaRPr>
          </a:p>
        </p:txBody>
      </p:sp>
      <p:sp>
        <p:nvSpPr>
          <p:cNvPr id="12" name="Текст 7"/>
          <p:cNvSpPr txBox="1">
            <a:spLocks/>
          </p:cNvSpPr>
          <p:nvPr/>
        </p:nvSpPr>
        <p:spPr>
          <a:xfrm>
            <a:off x="893236" y="353859"/>
            <a:ext cx="11910096" cy="486232"/>
          </a:xfrm>
          <a:prstGeom prst="rect">
            <a:avLst/>
          </a:prstGeom>
        </p:spPr>
        <p:txBody>
          <a:bodyPr vert="horz" lIns="103936" tIns="51969" rIns="103936" bIns="51969" rtlCol="0">
            <a:noAutofit/>
          </a:bodyPr>
          <a:lstStyle>
            <a:lvl1pPr marL="0" indent="0" algn="l" defTabSz="1039374" rtl="0" eaLnBrk="1" latinLnBrk="0" hangingPunct="1">
              <a:spcBef>
                <a:spcPct val="20000"/>
              </a:spcBef>
              <a:buFont typeface="Arial" pitchFamily="34" charset="0"/>
              <a:buNone/>
              <a:defRPr sz="1600" kern="1200">
                <a:solidFill>
                  <a:schemeClr val="tx1"/>
                </a:solidFill>
                <a:latin typeface="+mn-lt"/>
                <a:ea typeface="+mn-ea"/>
                <a:cs typeface="+mn-cs"/>
              </a:defRPr>
            </a:lvl1pPr>
            <a:lvl2pPr marL="519686" indent="0" algn="l" defTabSz="1039374" rtl="0" eaLnBrk="1" latinLnBrk="0" hangingPunct="1">
              <a:spcBef>
                <a:spcPct val="20000"/>
              </a:spcBef>
              <a:buFont typeface="Arial" pitchFamily="34" charset="0"/>
              <a:buNone/>
              <a:defRPr sz="1400" kern="1200">
                <a:solidFill>
                  <a:schemeClr val="tx1"/>
                </a:solidFill>
                <a:latin typeface="+mn-lt"/>
                <a:ea typeface="+mn-ea"/>
                <a:cs typeface="+mn-cs"/>
              </a:defRPr>
            </a:lvl2pPr>
            <a:lvl3pPr marL="1039374" indent="0" algn="l" defTabSz="1039374" rtl="0" eaLnBrk="1" latinLnBrk="0" hangingPunct="1">
              <a:spcBef>
                <a:spcPct val="20000"/>
              </a:spcBef>
              <a:buFont typeface="Arial" pitchFamily="34" charset="0"/>
              <a:buNone/>
              <a:defRPr sz="1100" kern="1200">
                <a:solidFill>
                  <a:schemeClr val="tx1"/>
                </a:solidFill>
                <a:latin typeface="+mn-lt"/>
                <a:ea typeface="+mn-ea"/>
                <a:cs typeface="+mn-cs"/>
              </a:defRPr>
            </a:lvl3pPr>
            <a:lvl4pPr marL="1559060" indent="0" algn="l" defTabSz="1039374" rtl="0" eaLnBrk="1" latinLnBrk="0" hangingPunct="1">
              <a:spcBef>
                <a:spcPct val="20000"/>
              </a:spcBef>
              <a:buFont typeface="Arial" pitchFamily="34" charset="0"/>
              <a:buNone/>
              <a:defRPr sz="1000" kern="1200">
                <a:solidFill>
                  <a:schemeClr val="tx1"/>
                </a:solidFill>
                <a:latin typeface="+mn-lt"/>
                <a:ea typeface="+mn-ea"/>
                <a:cs typeface="+mn-cs"/>
              </a:defRPr>
            </a:lvl4pPr>
            <a:lvl5pPr marL="2078747" indent="0" algn="l" defTabSz="1039374" rtl="0" eaLnBrk="1" latinLnBrk="0" hangingPunct="1">
              <a:spcBef>
                <a:spcPct val="20000"/>
              </a:spcBef>
              <a:buFont typeface="Arial" pitchFamily="34" charset="0"/>
              <a:buNone/>
              <a:defRPr sz="1000" kern="1200">
                <a:solidFill>
                  <a:schemeClr val="tx1"/>
                </a:solidFill>
                <a:latin typeface="+mn-lt"/>
                <a:ea typeface="+mn-ea"/>
                <a:cs typeface="+mn-cs"/>
              </a:defRPr>
            </a:lvl5pPr>
            <a:lvl6pPr marL="2598434" indent="0" algn="l" defTabSz="1039374" rtl="0" eaLnBrk="1" latinLnBrk="0" hangingPunct="1">
              <a:spcBef>
                <a:spcPct val="20000"/>
              </a:spcBef>
              <a:buFont typeface="Arial" pitchFamily="34" charset="0"/>
              <a:buNone/>
              <a:defRPr sz="1000" kern="1200">
                <a:solidFill>
                  <a:schemeClr val="tx1"/>
                </a:solidFill>
                <a:latin typeface="+mn-lt"/>
                <a:ea typeface="+mn-ea"/>
                <a:cs typeface="+mn-cs"/>
              </a:defRPr>
            </a:lvl6pPr>
            <a:lvl7pPr marL="3118121" indent="0" algn="l" defTabSz="1039374" rtl="0" eaLnBrk="1" latinLnBrk="0" hangingPunct="1">
              <a:spcBef>
                <a:spcPct val="20000"/>
              </a:spcBef>
              <a:buFont typeface="Arial" pitchFamily="34" charset="0"/>
              <a:buNone/>
              <a:defRPr sz="1000" kern="1200">
                <a:solidFill>
                  <a:schemeClr val="tx1"/>
                </a:solidFill>
                <a:latin typeface="+mn-lt"/>
                <a:ea typeface="+mn-ea"/>
                <a:cs typeface="+mn-cs"/>
              </a:defRPr>
            </a:lvl7pPr>
            <a:lvl8pPr marL="3637807" indent="0" algn="l" defTabSz="1039374" rtl="0" eaLnBrk="1" latinLnBrk="0" hangingPunct="1">
              <a:spcBef>
                <a:spcPct val="20000"/>
              </a:spcBef>
              <a:buFont typeface="Arial" pitchFamily="34" charset="0"/>
              <a:buNone/>
              <a:defRPr sz="1000" kern="1200">
                <a:solidFill>
                  <a:schemeClr val="tx1"/>
                </a:solidFill>
                <a:latin typeface="+mn-lt"/>
                <a:ea typeface="+mn-ea"/>
                <a:cs typeface="+mn-cs"/>
              </a:defRPr>
            </a:lvl8pPr>
            <a:lvl9pPr marL="4157495" indent="0" algn="l" defTabSz="1039374" rtl="0" eaLnBrk="1" latinLnBrk="0" hangingPunct="1">
              <a:spcBef>
                <a:spcPct val="20000"/>
              </a:spcBef>
              <a:buFont typeface="Arial" pitchFamily="34" charset="0"/>
              <a:buNone/>
              <a:defRPr sz="1000" kern="1200">
                <a:solidFill>
                  <a:schemeClr val="tx1"/>
                </a:solidFill>
                <a:latin typeface="+mn-lt"/>
                <a:ea typeface="+mn-ea"/>
                <a:cs typeface="+mn-cs"/>
              </a:defRPr>
            </a:lvl9pPr>
          </a:lstStyle>
          <a:p>
            <a:r>
              <a:rPr lang="ru-RU" sz="3600" b="1" dirty="0" smtClean="0">
                <a:solidFill>
                  <a:schemeClr val="bg1"/>
                </a:solidFill>
              </a:rPr>
              <a:t>Кейс №1 – оценка целесообразности</a:t>
            </a:r>
          </a:p>
        </p:txBody>
      </p:sp>
    </p:spTree>
    <p:extLst>
      <p:ext uri="{BB962C8B-B14F-4D97-AF65-F5344CB8AC3E}">
        <p14:creationId xmlns:p14="http://schemas.microsoft.com/office/powerpoint/2010/main" val="12683163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Ольга\Загрузки Телеграмм\4-15.jpg"/>
          <p:cNvPicPr>
            <a:picLocks noChangeAspect="1" noChangeArrowheads="1"/>
          </p:cNvPicPr>
          <p:nvPr/>
        </p:nvPicPr>
        <p:blipFill>
          <a:blip r:embed="rId3" cstate="print"/>
          <a:srcRect/>
          <a:stretch>
            <a:fillRect/>
          </a:stretch>
        </p:blipFill>
        <p:spPr bwMode="auto">
          <a:xfrm>
            <a:off x="0" y="0"/>
            <a:ext cx="12195175" cy="6861175"/>
          </a:xfrm>
          <a:prstGeom prst="rect">
            <a:avLst/>
          </a:prstGeom>
          <a:noFill/>
        </p:spPr>
      </p:pic>
      <p:sp>
        <p:nvSpPr>
          <p:cNvPr id="2" name="Заголовок 1"/>
          <p:cNvSpPr>
            <a:spLocks noGrp="1"/>
          </p:cNvSpPr>
          <p:nvPr>
            <p:ph type="ctrTitle"/>
          </p:nvPr>
        </p:nvSpPr>
        <p:spPr>
          <a:xfrm>
            <a:off x="896937" y="596066"/>
            <a:ext cx="9926175" cy="1066799"/>
          </a:xfrm>
        </p:spPr>
        <p:txBody>
          <a:bodyPr>
            <a:normAutofit/>
          </a:bodyPr>
          <a:lstStyle/>
          <a:p>
            <a:pPr algn="l"/>
            <a:r>
              <a:rPr lang="ru-RU" sz="3600" b="1" dirty="0" smtClean="0">
                <a:latin typeface="+mn-lt"/>
              </a:rPr>
              <a:t>Кейс №2 – оценка целесообразности</a:t>
            </a:r>
            <a:endParaRPr lang="ru-RU" sz="3600" b="1" dirty="0">
              <a:latin typeface="+mn-lt"/>
            </a:endParaRPr>
          </a:p>
        </p:txBody>
      </p:sp>
      <p:graphicFrame>
        <p:nvGraphicFramePr>
          <p:cNvPr id="16" name="Таблица 15"/>
          <p:cNvGraphicFramePr>
            <a:graphicFrameLocks noGrp="1"/>
          </p:cNvGraphicFramePr>
          <p:nvPr>
            <p:extLst>
              <p:ext uri="{D42A27DB-BD31-4B8C-83A1-F6EECF244321}">
                <p14:modId xmlns:p14="http://schemas.microsoft.com/office/powerpoint/2010/main" val="1711863822"/>
              </p:ext>
            </p:extLst>
          </p:nvPr>
        </p:nvGraphicFramePr>
        <p:xfrm>
          <a:off x="3307277" y="2097940"/>
          <a:ext cx="8100900" cy="3352800"/>
        </p:xfrm>
        <a:graphic>
          <a:graphicData uri="http://schemas.openxmlformats.org/drawingml/2006/table">
            <a:tbl>
              <a:tblPr/>
              <a:tblGrid>
                <a:gridCol w="8100900">
                  <a:extLst>
                    <a:ext uri="{9D8B030D-6E8A-4147-A177-3AD203B41FA5}">
                      <a16:colId xmlns:a16="http://schemas.microsoft.com/office/drawing/2014/main" xmlns="" val="20000"/>
                    </a:ext>
                  </a:extLst>
                </a:gridCol>
              </a:tblGrid>
              <a:tr h="1970309">
                <a:tc>
                  <a:txBody>
                    <a:bodyPr/>
                    <a:lstStyle/>
                    <a:p>
                      <a:pPr marL="360000" marR="0" lvl="0" indent="0" algn="just" defTabSz="1039374" rtl="0" eaLnBrk="1" fontAlgn="auto" latinLnBrk="0" hangingPunct="1">
                        <a:lnSpc>
                          <a:spcPct val="100000"/>
                        </a:lnSpc>
                        <a:spcBef>
                          <a:spcPts val="0"/>
                        </a:spcBef>
                        <a:spcAft>
                          <a:spcPts val="0"/>
                        </a:spcAft>
                        <a:buClrTx/>
                        <a:buSzTx/>
                        <a:buFontTx/>
                        <a:buNone/>
                        <a:tabLst/>
                        <a:defRPr/>
                      </a:pPr>
                      <a:r>
                        <a:rPr lang="ru-RU" sz="1800" b="1" kern="1200" dirty="0" smtClean="0">
                          <a:solidFill>
                            <a:schemeClr val="tx1"/>
                          </a:solidFill>
                          <a:effectLst/>
                          <a:latin typeface="+mn-lt"/>
                          <a:ea typeface="+mn-ea"/>
                          <a:cs typeface="+mn-cs"/>
                        </a:rPr>
                        <a:t>Ситуация</a:t>
                      </a:r>
                    </a:p>
                    <a:p>
                      <a:pPr marL="360000" marR="0" lvl="0" indent="0" algn="just" defTabSz="1039374" rtl="0" eaLnBrk="1" fontAlgn="auto" latinLnBrk="0" hangingPunct="1">
                        <a:lnSpc>
                          <a:spcPct val="100000"/>
                        </a:lnSpc>
                        <a:spcBef>
                          <a:spcPts val="0"/>
                        </a:spcBef>
                        <a:spcAft>
                          <a:spcPts val="0"/>
                        </a:spcAft>
                        <a:buClrTx/>
                        <a:buSzTx/>
                        <a:buFontTx/>
                        <a:buNone/>
                        <a:tabLst/>
                        <a:defRPr/>
                      </a:pPr>
                      <a:endParaRPr lang="ru-RU" sz="1800" b="1" kern="1200" dirty="0" smtClean="0">
                        <a:solidFill>
                          <a:schemeClr val="tx1"/>
                        </a:solidFill>
                        <a:effectLst/>
                        <a:latin typeface="+mn-lt"/>
                        <a:ea typeface="+mn-ea"/>
                        <a:cs typeface="+mn-cs"/>
                      </a:endParaRPr>
                    </a:p>
                    <a:p>
                      <a:pPr marL="360000" marR="0" lvl="0" indent="0" algn="just" defTabSz="1039374" rtl="0" eaLnBrk="1" fontAlgn="auto" latinLnBrk="0" hangingPunct="1">
                        <a:lnSpc>
                          <a:spcPct val="100000"/>
                        </a:lnSpc>
                        <a:spcBef>
                          <a:spcPts val="0"/>
                        </a:spcBef>
                        <a:spcAft>
                          <a:spcPts val="0"/>
                        </a:spcAft>
                        <a:buClrTx/>
                        <a:buSzTx/>
                        <a:buFontTx/>
                        <a:buNone/>
                        <a:tabLst/>
                        <a:defRPr/>
                      </a:pPr>
                      <a:r>
                        <a:rPr lang="ru-RU" sz="1800" dirty="0" smtClean="0">
                          <a:latin typeface="+mn-lt"/>
                        </a:rPr>
                        <a:t>Первоначальный покупатель, которому Общество планировало перепродать приобретённую продукцию, отказался от сделки, в связи с чем возникла необходимость в поиске новых покупателей.</a:t>
                      </a:r>
                    </a:p>
                    <a:p>
                      <a:pPr marL="360000" marR="0" lvl="0" indent="0" algn="just" defTabSz="1039374" rtl="0" eaLnBrk="1" fontAlgn="auto" latinLnBrk="0" hangingPunct="1">
                        <a:lnSpc>
                          <a:spcPct val="100000"/>
                        </a:lnSpc>
                        <a:spcBef>
                          <a:spcPts val="0"/>
                        </a:spcBef>
                        <a:spcAft>
                          <a:spcPts val="0"/>
                        </a:spcAft>
                        <a:buClrTx/>
                        <a:buSzTx/>
                        <a:buFontTx/>
                        <a:buNone/>
                        <a:tabLst/>
                        <a:defRPr/>
                      </a:pPr>
                      <a:endParaRPr lang="ru-RU" sz="1800" kern="1200" dirty="0" smtClean="0">
                        <a:solidFill>
                          <a:schemeClr val="tx1"/>
                        </a:solidFill>
                        <a:effectLst/>
                        <a:latin typeface="+mn-lt"/>
                        <a:ea typeface="+mn-ea"/>
                        <a:cs typeface="+mn-cs"/>
                      </a:endParaRPr>
                    </a:p>
                    <a:p>
                      <a:pPr marL="360000" marR="0" lvl="0" indent="0" algn="just" defTabSz="1039374" rtl="0" eaLnBrk="1" fontAlgn="auto" latinLnBrk="0" hangingPunct="1">
                        <a:lnSpc>
                          <a:spcPct val="100000"/>
                        </a:lnSpc>
                        <a:spcBef>
                          <a:spcPts val="0"/>
                        </a:spcBef>
                        <a:spcAft>
                          <a:spcPts val="0"/>
                        </a:spcAft>
                        <a:buClrTx/>
                        <a:buSzTx/>
                        <a:buFontTx/>
                        <a:buNone/>
                        <a:tabLst/>
                        <a:defRPr/>
                      </a:pPr>
                      <a:r>
                        <a:rPr lang="ru-RU" sz="1800" b="1" kern="1200" dirty="0" smtClean="0">
                          <a:solidFill>
                            <a:schemeClr val="tx1"/>
                          </a:solidFill>
                          <a:effectLst/>
                          <a:latin typeface="+mn-lt"/>
                          <a:ea typeface="+mn-ea"/>
                          <a:cs typeface="+mn-cs"/>
                        </a:rPr>
                        <a:t>Вопрос</a:t>
                      </a:r>
                    </a:p>
                    <a:p>
                      <a:pPr marL="360000" marR="0" lvl="0" indent="0" algn="just" defTabSz="1039374" rtl="0" eaLnBrk="1" fontAlgn="auto" latinLnBrk="0" hangingPunct="1">
                        <a:lnSpc>
                          <a:spcPct val="100000"/>
                        </a:lnSpc>
                        <a:spcBef>
                          <a:spcPts val="0"/>
                        </a:spcBef>
                        <a:spcAft>
                          <a:spcPts val="0"/>
                        </a:spcAft>
                        <a:buClrTx/>
                        <a:buSzTx/>
                        <a:buFontTx/>
                        <a:buNone/>
                        <a:tabLst/>
                        <a:defRPr/>
                      </a:pPr>
                      <a:endParaRPr lang="ru-RU" sz="1800" b="1" kern="1200" dirty="0" smtClean="0">
                        <a:solidFill>
                          <a:schemeClr val="tx1"/>
                        </a:solidFill>
                        <a:effectLst/>
                        <a:latin typeface="+mn-lt"/>
                        <a:ea typeface="+mn-ea"/>
                        <a:cs typeface="+mn-cs"/>
                      </a:endParaRPr>
                    </a:p>
                    <a:p>
                      <a:pPr marL="360000" marR="0" lvl="0" indent="0" algn="just" defTabSz="1039374" rtl="0" eaLnBrk="1" fontAlgn="auto" latinLnBrk="0" hangingPunct="1">
                        <a:lnSpc>
                          <a:spcPct val="100000"/>
                        </a:lnSpc>
                        <a:spcBef>
                          <a:spcPts val="0"/>
                        </a:spcBef>
                        <a:spcAft>
                          <a:spcPts val="0"/>
                        </a:spcAft>
                        <a:buClrTx/>
                        <a:buSzTx/>
                        <a:buFontTx/>
                        <a:buNone/>
                        <a:tabLst/>
                        <a:defRPr/>
                      </a:pPr>
                      <a:r>
                        <a:rPr lang="ru-RU" sz="1800" kern="1200" dirty="0" smtClean="0">
                          <a:solidFill>
                            <a:schemeClr val="tx1"/>
                          </a:solidFill>
                          <a:effectLst/>
                          <a:latin typeface="+mn-lt"/>
                          <a:ea typeface="+mn-ea"/>
                          <a:cs typeface="+mn-cs"/>
                        </a:rPr>
                        <a:t>Является ли экономически целесообразным с учетом масштаба и характера деятельности ООО «АААА», а также существовавшей экономической конъюнктуры заключение анализируемых договоров.</a:t>
                      </a:r>
                    </a:p>
                    <a:p>
                      <a:pPr marL="360000" lvl="0"/>
                      <a:endParaRPr lang="ru-RU" sz="1600" dirty="0" smtClean="0">
                        <a:latin typeface="Museo Sans Cyrl 300" panose="02000000000000000000" pitchFamily="2" charset="-52"/>
                      </a:endParaRPr>
                    </a:p>
                  </a:txBody>
                  <a:tcPr>
                    <a:lnL w="57150" cap="flat" cmpd="sng" algn="ctr">
                      <a:solidFill>
                        <a:srgbClr val="E51D3C"/>
                      </a:solidFill>
                      <a:prstDash val="solid"/>
                      <a:round/>
                      <a:headEnd type="none" w="med" len="med"/>
                      <a:tailEnd type="none" w="med" len="med"/>
                    </a:lnL>
                    <a:lnR w="57150" cmpd="sng">
                      <a:noFill/>
                      <a:prstDash val="solid"/>
                    </a:lnR>
                    <a:lnT w="57150" cmpd="sng">
                      <a:noFill/>
                      <a:prstDash val="solid"/>
                    </a:lnT>
                    <a:lnB w="5715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xmlns="" val="10000"/>
                  </a:ext>
                </a:extLst>
              </a:tr>
            </a:tbl>
          </a:graphicData>
        </a:graphic>
      </p:graphicFrame>
    </p:spTree>
    <p:extLst>
      <p:ext uri="{BB962C8B-B14F-4D97-AF65-F5344CB8AC3E}">
        <p14:creationId xmlns:p14="http://schemas.microsoft.com/office/powerpoint/2010/main" val="25290081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Ольга\Загрузки Телеграмм\4-15.jpg"/>
          <p:cNvPicPr>
            <a:picLocks noChangeAspect="1" noChangeArrowheads="1"/>
          </p:cNvPicPr>
          <p:nvPr/>
        </p:nvPicPr>
        <p:blipFill>
          <a:blip r:embed="rId3" cstate="print"/>
          <a:srcRect/>
          <a:stretch>
            <a:fillRect/>
          </a:stretch>
        </p:blipFill>
        <p:spPr bwMode="auto">
          <a:xfrm>
            <a:off x="0" y="11001"/>
            <a:ext cx="12195175" cy="6861175"/>
          </a:xfrm>
          <a:prstGeom prst="rect">
            <a:avLst/>
          </a:prstGeom>
          <a:noFill/>
        </p:spPr>
      </p:pic>
      <p:sp>
        <p:nvSpPr>
          <p:cNvPr id="2" name="Заголовок 1"/>
          <p:cNvSpPr>
            <a:spLocks noGrp="1"/>
          </p:cNvSpPr>
          <p:nvPr>
            <p:ph type="ctrTitle"/>
          </p:nvPr>
        </p:nvSpPr>
        <p:spPr>
          <a:xfrm>
            <a:off x="896937" y="596066"/>
            <a:ext cx="10691260" cy="1066799"/>
          </a:xfrm>
        </p:spPr>
        <p:txBody>
          <a:bodyPr>
            <a:normAutofit/>
          </a:bodyPr>
          <a:lstStyle/>
          <a:p>
            <a:pPr algn="l"/>
            <a:r>
              <a:rPr lang="ru-RU" sz="3600" b="1" dirty="0" smtClean="0"/>
              <a:t>Кейс №2 </a:t>
            </a:r>
            <a:r>
              <a:rPr lang="ru-RU" sz="3600" b="1" dirty="0"/>
              <a:t>– оценка целесообразности</a:t>
            </a:r>
          </a:p>
        </p:txBody>
      </p:sp>
      <p:sp>
        <p:nvSpPr>
          <p:cNvPr id="6" name="TextBox 5"/>
          <p:cNvSpPr txBox="1"/>
          <p:nvPr/>
        </p:nvSpPr>
        <p:spPr>
          <a:xfrm>
            <a:off x="3082252" y="2046694"/>
            <a:ext cx="655984" cy="1107996"/>
          </a:xfrm>
          <a:prstGeom prst="rect">
            <a:avLst/>
          </a:prstGeom>
          <a:noFill/>
        </p:spPr>
        <p:txBody>
          <a:bodyPr wrap="square" rtlCol="0">
            <a:spAutoFit/>
          </a:bodyPr>
          <a:lstStyle/>
          <a:p>
            <a:r>
              <a:rPr lang="ru-RU" sz="6600" dirty="0" smtClean="0">
                <a:solidFill>
                  <a:srgbClr val="0C5EAA"/>
                </a:solidFill>
                <a:latin typeface="Museo Sans Cyrl 900" pitchFamily="50" charset="-52"/>
              </a:rPr>
              <a:t>1</a:t>
            </a:r>
            <a:endParaRPr lang="ru-RU" sz="6600" dirty="0">
              <a:solidFill>
                <a:srgbClr val="0C5EAA"/>
              </a:solidFill>
              <a:latin typeface="Museo Sans Cyrl 900" pitchFamily="50" charset="-52"/>
            </a:endParaRPr>
          </a:p>
        </p:txBody>
      </p:sp>
      <p:sp>
        <p:nvSpPr>
          <p:cNvPr id="7" name="TextBox 6"/>
          <p:cNvSpPr txBox="1"/>
          <p:nvPr/>
        </p:nvSpPr>
        <p:spPr>
          <a:xfrm>
            <a:off x="3082252" y="4646516"/>
            <a:ext cx="591854" cy="1107996"/>
          </a:xfrm>
          <a:prstGeom prst="rect">
            <a:avLst/>
          </a:prstGeom>
          <a:noFill/>
        </p:spPr>
        <p:txBody>
          <a:bodyPr wrap="square" rtlCol="0">
            <a:spAutoFit/>
          </a:bodyPr>
          <a:lstStyle/>
          <a:p>
            <a:r>
              <a:rPr lang="ru-RU" sz="6600" dirty="0" smtClean="0">
                <a:solidFill>
                  <a:srgbClr val="0C5EAA"/>
                </a:solidFill>
                <a:latin typeface="Museo Sans Cyrl 900" pitchFamily="50" charset="-52"/>
              </a:rPr>
              <a:t>2</a:t>
            </a:r>
            <a:endParaRPr lang="ru-RU" sz="6600" dirty="0">
              <a:solidFill>
                <a:srgbClr val="0C5EAA"/>
              </a:solidFill>
              <a:latin typeface="Museo Sans Cyrl 900" pitchFamily="50" charset="-52"/>
            </a:endParaRPr>
          </a:p>
        </p:txBody>
      </p:sp>
      <p:sp>
        <p:nvSpPr>
          <p:cNvPr id="10" name="TextBox 9"/>
          <p:cNvSpPr txBox="1"/>
          <p:nvPr/>
        </p:nvSpPr>
        <p:spPr>
          <a:xfrm>
            <a:off x="3847337" y="2121625"/>
            <a:ext cx="7920880" cy="1823576"/>
          </a:xfrm>
          <a:prstGeom prst="rect">
            <a:avLst/>
          </a:prstGeom>
          <a:noFill/>
        </p:spPr>
        <p:txBody>
          <a:bodyPr wrap="square" rtlCol="0">
            <a:spAutoFit/>
          </a:bodyPr>
          <a:lstStyle/>
          <a:p>
            <a:pPr algn="just">
              <a:lnSpc>
                <a:spcPct val="125000"/>
              </a:lnSpc>
            </a:pPr>
            <a:r>
              <a:rPr lang="ru-RU" sz="1800" dirty="0"/>
              <a:t>Высокий спрос на химические средства для защиты растений наблюдается в марте </a:t>
            </a:r>
            <a:r>
              <a:rPr lang="ru-RU" sz="1800" dirty="0" smtClean="0"/>
              <a:t>— </a:t>
            </a:r>
            <a:r>
              <a:rPr lang="ru-RU" sz="1800" dirty="0"/>
              <a:t>13,7%, </a:t>
            </a:r>
            <a:r>
              <a:rPr lang="ru-RU" sz="1800" dirty="0" smtClean="0"/>
              <a:t>в </a:t>
            </a:r>
            <a:r>
              <a:rPr lang="ru-RU" sz="1800" dirty="0"/>
              <a:t>апреле </a:t>
            </a:r>
            <a:r>
              <a:rPr lang="ru-RU" sz="1800" dirty="0" smtClean="0"/>
              <a:t>— </a:t>
            </a:r>
            <a:r>
              <a:rPr lang="ru-RU" sz="1800" dirty="0"/>
              <a:t>13,9%, в ноябре </a:t>
            </a:r>
            <a:r>
              <a:rPr lang="ru-RU" sz="1800" dirty="0" smtClean="0"/>
              <a:t>— </a:t>
            </a:r>
            <a:r>
              <a:rPr lang="ru-RU" sz="1800" dirty="0"/>
              <a:t>10,2% от общего объема приобретенных удобрений за год. </a:t>
            </a:r>
            <a:r>
              <a:rPr lang="ru-RU" sz="1800" dirty="0" smtClean="0"/>
              <a:t>Таким </a:t>
            </a:r>
            <a:r>
              <a:rPr lang="ru-RU" sz="1800" dirty="0"/>
              <a:t>образом, сохранилась необходимость в реализации товаров в кратчайшие сроки ввиду </a:t>
            </a:r>
            <a:r>
              <a:rPr lang="ru-RU" sz="1800" dirty="0" smtClean="0"/>
              <a:t>завершения </a:t>
            </a:r>
            <a:r>
              <a:rPr lang="ru-RU" sz="1800" dirty="0"/>
              <a:t>сезона приобретения химических средств для защиты растений</a:t>
            </a:r>
          </a:p>
        </p:txBody>
      </p:sp>
      <p:sp>
        <p:nvSpPr>
          <p:cNvPr id="11" name="TextBox 10"/>
          <p:cNvSpPr txBox="1"/>
          <p:nvPr/>
        </p:nvSpPr>
        <p:spPr>
          <a:xfrm>
            <a:off x="3847337" y="4810290"/>
            <a:ext cx="7920880" cy="1708160"/>
          </a:xfrm>
          <a:prstGeom prst="rect">
            <a:avLst/>
          </a:prstGeom>
          <a:noFill/>
        </p:spPr>
        <p:txBody>
          <a:bodyPr wrap="square" rtlCol="0">
            <a:spAutoFit/>
          </a:bodyPr>
          <a:lstStyle/>
          <a:p>
            <a:pPr algn="just">
              <a:lnSpc>
                <a:spcPct val="125000"/>
              </a:lnSpc>
            </a:pPr>
            <a:r>
              <a:rPr lang="ru-RU" sz="1800" dirty="0"/>
              <a:t>Специалистом отмечена нецелесообразность хранения большого объёма продукции при отсутствии </a:t>
            </a:r>
            <a:r>
              <a:rPr lang="ru-RU" sz="1800" dirty="0" smtClean="0"/>
              <a:t>собственных </a:t>
            </a:r>
            <a:r>
              <a:rPr lang="ru-RU" sz="1800" dirty="0"/>
              <a:t>ресурсов для складского хранения, при том, что Общество обязано было обеспечить </a:t>
            </a:r>
            <a:r>
              <a:rPr lang="ru-RU" sz="1800" dirty="0" smtClean="0"/>
              <a:t>особые </a:t>
            </a:r>
            <a:r>
              <a:rPr lang="ru-RU" sz="1800" dirty="0"/>
              <a:t>условия хранения товаров в силу действующего </a:t>
            </a:r>
            <a:r>
              <a:rPr lang="ru-RU" sz="1800" dirty="0" smtClean="0"/>
              <a:t>законодательства</a:t>
            </a:r>
            <a:r>
              <a:rPr lang="ru-RU" sz="1800" dirty="0"/>
              <a:t>.</a:t>
            </a:r>
          </a:p>
          <a:p>
            <a:pPr>
              <a:lnSpc>
                <a:spcPct val="125000"/>
              </a:lnSpc>
            </a:pPr>
            <a:endParaRPr lang="ru-RU" sz="1200" dirty="0">
              <a:latin typeface="Museo Sans Cyrl 100" pitchFamily="50" charset="-52"/>
            </a:endParaRPr>
          </a:p>
        </p:txBody>
      </p:sp>
      <p:sp>
        <p:nvSpPr>
          <p:cNvPr id="12" name="TextBox 11"/>
          <p:cNvSpPr txBox="1"/>
          <p:nvPr/>
        </p:nvSpPr>
        <p:spPr>
          <a:xfrm>
            <a:off x="3847337" y="4382308"/>
            <a:ext cx="2082108" cy="400110"/>
          </a:xfrm>
          <a:prstGeom prst="rect">
            <a:avLst/>
          </a:prstGeom>
          <a:noFill/>
        </p:spPr>
        <p:txBody>
          <a:bodyPr wrap="none" rtlCol="0">
            <a:spAutoFit/>
          </a:bodyPr>
          <a:lstStyle/>
          <a:p>
            <a:r>
              <a:rPr lang="ru-RU" b="1" dirty="0" smtClean="0"/>
              <a:t>Хранение товара</a:t>
            </a:r>
            <a:endParaRPr lang="ru-RU" b="1" dirty="0"/>
          </a:p>
        </p:txBody>
      </p:sp>
      <p:sp>
        <p:nvSpPr>
          <p:cNvPr id="13" name="TextBox 12"/>
          <p:cNvSpPr txBox="1"/>
          <p:nvPr/>
        </p:nvSpPr>
        <p:spPr>
          <a:xfrm>
            <a:off x="3847337" y="1662865"/>
            <a:ext cx="1447832" cy="400110"/>
          </a:xfrm>
          <a:prstGeom prst="rect">
            <a:avLst/>
          </a:prstGeom>
          <a:noFill/>
        </p:spPr>
        <p:txBody>
          <a:bodyPr wrap="none" rtlCol="0">
            <a:spAutoFit/>
          </a:bodyPr>
          <a:lstStyle/>
          <a:p>
            <a:r>
              <a:rPr lang="ru-RU" b="1" dirty="0" smtClean="0"/>
              <a:t>Сезонность</a:t>
            </a:r>
            <a:endParaRPr lang="ru-RU" b="1" dirty="0"/>
          </a:p>
        </p:txBody>
      </p:sp>
    </p:spTree>
    <p:extLst>
      <p:ext uri="{BB962C8B-B14F-4D97-AF65-F5344CB8AC3E}">
        <p14:creationId xmlns:p14="http://schemas.microsoft.com/office/powerpoint/2010/main" val="18307645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D:\Ольга\Загрузки Телеграмм\9-33.jpg"/>
          <p:cNvPicPr>
            <a:picLocks noChangeAspect="1" noChangeArrowheads="1"/>
          </p:cNvPicPr>
          <p:nvPr/>
        </p:nvPicPr>
        <p:blipFill>
          <a:blip r:embed="rId2" cstate="print"/>
          <a:srcRect/>
          <a:stretch>
            <a:fillRect/>
          </a:stretch>
        </p:blipFill>
        <p:spPr bwMode="auto">
          <a:xfrm>
            <a:off x="0" y="63559"/>
            <a:ext cx="12195175" cy="6861175"/>
          </a:xfrm>
          <a:prstGeom prst="rect">
            <a:avLst/>
          </a:prstGeom>
          <a:noFill/>
        </p:spPr>
      </p:pic>
      <p:sp>
        <p:nvSpPr>
          <p:cNvPr id="2" name="Заголовок 1"/>
          <p:cNvSpPr>
            <a:spLocks noGrp="1"/>
          </p:cNvSpPr>
          <p:nvPr>
            <p:ph type="ctrTitle"/>
          </p:nvPr>
        </p:nvSpPr>
        <p:spPr>
          <a:xfrm>
            <a:off x="896936" y="764381"/>
            <a:ext cx="9161091" cy="821795"/>
          </a:xfrm>
        </p:spPr>
        <p:txBody>
          <a:bodyPr>
            <a:noAutofit/>
          </a:bodyPr>
          <a:lstStyle/>
          <a:p>
            <a:pPr algn="l"/>
            <a:r>
              <a:rPr lang="ru-RU" sz="3600" b="1" dirty="0" smtClean="0"/>
              <a:t>Коэффициентный анализ отчетности </a:t>
            </a:r>
            <a:endParaRPr lang="ru-RU" sz="3600" b="1" dirty="0"/>
          </a:p>
        </p:txBody>
      </p:sp>
      <p:sp>
        <p:nvSpPr>
          <p:cNvPr id="5" name="TextBox 4"/>
          <p:cNvSpPr txBox="1"/>
          <p:nvPr/>
        </p:nvSpPr>
        <p:spPr>
          <a:xfrm>
            <a:off x="454993" y="1932670"/>
            <a:ext cx="745155" cy="1107996"/>
          </a:xfrm>
          <a:prstGeom prst="rect">
            <a:avLst/>
          </a:prstGeom>
          <a:noFill/>
        </p:spPr>
        <p:txBody>
          <a:bodyPr wrap="square" rtlCol="0">
            <a:spAutoFit/>
          </a:bodyPr>
          <a:lstStyle/>
          <a:p>
            <a:r>
              <a:rPr lang="ru-RU" sz="6600" dirty="0" smtClean="0">
                <a:solidFill>
                  <a:srgbClr val="0C5EAA"/>
                </a:solidFill>
                <a:latin typeface="Museo Sans Cyrl 900" pitchFamily="50" charset="-52"/>
              </a:rPr>
              <a:t>1</a:t>
            </a:r>
            <a:endParaRPr lang="ru-RU" sz="6600" dirty="0">
              <a:solidFill>
                <a:srgbClr val="0C5EAA"/>
              </a:solidFill>
              <a:latin typeface="Museo Sans Cyrl 900" pitchFamily="50" charset="-52"/>
            </a:endParaRPr>
          </a:p>
        </p:txBody>
      </p:sp>
      <p:sp>
        <p:nvSpPr>
          <p:cNvPr id="9" name="TextBox 8"/>
          <p:cNvSpPr txBox="1"/>
          <p:nvPr/>
        </p:nvSpPr>
        <p:spPr>
          <a:xfrm>
            <a:off x="454993" y="3049346"/>
            <a:ext cx="745155" cy="1107996"/>
          </a:xfrm>
          <a:prstGeom prst="rect">
            <a:avLst/>
          </a:prstGeom>
          <a:noFill/>
        </p:spPr>
        <p:txBody>
          <a:bodyPr wrap="square" rtlCol="0">
            <a:spAutoFit/>
          </a:bodyPr>
          <a:lstStyle/>
          <a:p>
            <a:r>
              <a:rPr lang="ru-RU" sz="6600" dirty="0" smtClean="0">
                <a:solidFill>
                  <a:srgbClr val="0C5EAA"/>
                </a:solidFill>
                <a:latin typeface="Museo Sans Cyrl 900" pitchFamily="50" charset="-52"/>
              </a:rPr>
              <a:t>2</a:t>
            </a:r>
            <a:endParaRPr lang="ru-RU" sz="6600" dirty="0">
              <a:solidFill>
                <a:srgbClr val="0C5EAA"/>
              </a:solidFill>
              <a:latin typeface="Museo Sans Cyrl 900" pitchFamily="50" charset="-52"/>
            </a:endParaRPr>
          </a:p>
        </p:txBody>
      </p:sp>
      <p:sp>
        <p:nvSpPr>
          <p:cNvPr id="10" name="TextBox 9"/>
          <p:cNvSpPr txBox="1"/>
          <p:nvPr/>
        </p:nvSpPr>
        <p:spPr>
          <a:xfrm>
            <a:off x="443917" y="4327620"/>
            <a:ext cx="745155" cy="1107996"/>
          </a:xfrm>
          <a:prstGeom prst="rect">
            <a:avLst/>
          </a:prstGeom>
          <a:noFill/>
        </p:spPr>
        <p:txBody>
          <a:bodyPr wrap="square" rtlCol="0">
            <a:spAutoFit/>
          </a:bodyPr>
          <a:lstStyle/>
          <a:p>
            <a:r>
              <a:rPr lang="ru-RU" sz="6600" dirty="0" smtClean="0">
                <a:solidFill>
                  <a:srgbClr val="0C5EAA"/>
                </a:solidFill>
                <a:latin typeface="Museo Sans Cyrl 900" pitchFamily="50" charset="-52"/>
              </a:rPr>
              <a:t>3</a:t>
            </a:r>
            <a:endParaRPr lang="ru-RU" sz="6600" dirty="0">
              <a:solidFill>
                <a:srgbClr val="0C5EAA"/>
              </a:solidFill>
              <a:latin typeface="Museo Sans Cyrl 900" pitchFamily="50" charset="-52"/>
            </a:endParaRPr>
          </a:p>
        </p:txBody>
      </p:sp>
      <p:sp>
        <p:nvSpPr>
          <p:cNvPr id="11" name="TextBox 10"/>
          <p:cNvSpPr txBox="1"/>
          <p:nvPr/>
        </p:nvSpPr>
        <p:spPr>
          <a:xfrm>
            <a:off x="1200148" y="1936369"/>
            <a:ext cx="5276713" cy="400110"/>
          </a:xfrm>
          <a:prstGeom prst="rect">
            <a:avLst/>
          </a:prstGeom>
          <a:noFill/>
        </p:spPr>
        <p:txBody>
          <a:bodyPr wrap="square" rtlCol="0">
            <a:spAutoFit/>
          </a:bodyPr>
          <a:lstStyle/>
          <a:p>
            <a:r>
              <a:rPr lang="ru-RU" b="1" dirty="0" smtClean="0"/>
              <a:t>Платежеспособность</a:t>
            </a:r>
            <a:endParaRPr lang="ru-RU" sz="1800" b="1" dirty="0">
              <a:latin typeface="Museo Sans Cyrl 900" pitchFamily="50" charset="-52"/>
            </a:endParaRPr>
          </a:p>
        </p:txBody>
      </p:sp>
      <p:sp>
        <p:nvSpPr>
          <p:cNvPr id="12" name="TextBox 11"/>
          <p:cNvSpPr txBox="1"/>
          <p:nvPr/>
        </p:nvSpPr>
        <p:spPr>
          <a:xfrm>
            <a:off x="1121387" y="4427147"/>
            <a:ext cx="4982508" cy="400110"/>
          </a:xfrm>
          <a:prstGeom prst="rect">
            <a:avLst/>
          </a:prstGeom>
          <a:noFill/>
        </p:spPr>
        <p:txBody>
          <a:bodyPr wrap="square" rtlCol="0">
            <a:spAutoFit/>
          </a:bodyPr>
          <a:lstStyle/>
          <a:p>
            <a:r>
              <a:rPr lang="ru-RU" b="1" dirty="0" smtClean="0"/>
              <a:t>Эффективность и деловая активность</a:t>
            </a:r>
            <a:endParaRPr lang="ru-RU" sz="1800" b="1" dirty="0">
              <a:latin typeface="Museo Sans Cyrl 900" pitchFamily="50" charset="-52"/>
            </a:endParaRPr>
          </a:p>
        </p:txBody>
      </p:sp>
      <p:sp>
        <p:nvSpPr>
          <p:cNvPr id="13" name="TextBox 12"/>
          <p:cNvSpPr txBox="1"/>
          <p:nvPr/>
        </p:nvSpPr>
        <p:spPr>
          <a:xfrm>
            <a:off x="1200148" y="3106034"/>
            <a:ext cx="5276713" cy="400110"/>
          </a:xfrm>
          <a:prstGeom prst="rect">
            <a:avLst/>
          </a:prstGeom>
          <a:noFill/>
        </p:spPr>
        <p:txBody>
          <a:bodyPr wrap="square" rtlCol="0">
            <a:spAutoFit/>
          </a:bodyPr>
          <a:lstStyle/>
          <a:p>
            <a:r>
              <a:rPr lang="ru-RU" b="1" dirty="0" smtClean="0"/>
              <a:t>Устойчивость</a:t>
            </a:r>
            <a:endParaRPr lang="ru-RU" sz="1800" b="1" dirty="0">
              <a:latin typeface="Museo Sans Cyrl 900" pitchFamily="50" charset="-52"/>
            </a:endParaRPr>
          </a:p>
        </p:txBody>
      </p:sp>
      <p:sp>
        <p:nvSpPr>
          <p:cNvPr id="15" name="TextBox 14"/>
          <p:cNvSpPr txBox="1"/>
          <p:nvPr/>
        </p:nvSpPr>
        <p:spPr>
          <a:xfrm>
            <a:off x="1189072" y="2310382"/>
            <a:ext cx="6705745" cy="646331"/>
          </a:xfrm>
          <a:prstGeom prst="rect">
            <a:avLst/>
          </a:prstGeom>
          <a:noFill/>
        </p:spPr>
        <p:txBody>
          <a:bodyPr wrap="square" rtlCol="0">
            <a:spAutoFit/>
          </a:bodyPr>
          <a:lstStyle/>
          <a:p>
            <a:pPr algn="just"/>
            <a:r>
              <a:rPr lang="ru-RU" sz="1800" i="1" dirty="0" smtClean="0">
                <a:latin typeface="Museo Sans Cyrl 900" pitchFamily="50" charset="-52"/>
              </a:rPr>
              <a:t>Коэффициенты ликвидности, обеспеченность обязательств активами, степень платежеспособности </a:t>
            </a:r>
            <a:endParaRPr lang="ru-RU" sz="1800" i="1" dirty="0">
              <a:latin typeface="Museo Sans Cyrl 900" pitchFamily="50" charset="-52"/>
            </a:endParaRPr>
          </a:p>
        </p:txBody>
      </p:sp>
      <p:sp>
        <p:nvSpPr>
          <p:cNvPr id="16" name="TextBox 15"/>
          <p:cNvSpPr txBox="1"/>
          <p:nvPr/>
        </p:nvSpPr>
        <p:spPr>
          <a:xfrm>
            <a:off x="1189072" y="3503817"/>
            <a:ext cx="6705745" cy="923330"/>
          </a:xfrm>
          <a:prstGeom prst="rect">
            <a:avLst/>
          </a:prstGeom>
          <a:noFill/>
        </p:spPr>
        <p:txBody>
          <a:bodyPr wrap="square" rtlCol="0">
            <a:spAutoFit/>
          </a:bodyPr>
          <a:lstStyle/>
          <a:p>
            <a:pPr algn="just"/>
            <a:r>
              <a:rPr lang="ru-RU" sz="1800" i="1" dirty="0" smtClean="0"/>
              <a:t>Коэффициенты автономии, обеспеченности собственными оборотными средствами, соотношение капитала и обязательств</a:t>
            </a:r>
            <a:endParaRPr lang="ru-RU" sz="1800" i="1" dirty="0"/>
          </a:p>
        </p:txBody>
      </p:sp>
      <p:sp>
        <p:nvSpPr>
          <p:cNvPr id="17" name="TextBox 16"/>
          <p:cNvSpPr txBox="1"/>
          <p:nvPr/>
        </p:nvSpPr>
        <p:spPr>
          <a:xfrm>
            <a:off x="1133219" y="4921829"/>
            <a:ext cx="5603016" cy="369332"/>
          </a:xfrm>
          <a:prstGeom prst="rect">
            <a:avLst/>
          </a:prstGeom>
          <a:noFill/>
        </p:spPr>
        <p:txBody>
          <a:bodyPr wrap="square" rtlCol="0">
            <a:spAutoFit/>
          </a:bodyPr>
          <a:lstStyle/>
          <a:p>
            <a:pPr algn="just"/>
            <a:r>
              <a:rPr lang="ru-RU" sz="1800" i="1" dirty="0" smtClean="0"/>
              <a:t>Рентабельность и оборачиваемость</a:t>
            </a:r>
            <a:endParaRPr lang="ru-RU" sz="1800" i="1" dirty="0">
              <a:latin typeface="Museo Sans Cyrl 900" pitchFamily="50" charset="-52"/>
            </a:endParaRPr>
          </a:p>
        </p:txBody>
      </p:sp>
      <p:pic>
        <p:nvPicPr>
          <p:cNvPr id="14" name="Picture 2" descr="D:\Ольга\Загрузки Телеграмм\15-54.jpg"/>
          <p:cNvPicPr>
            <a:picLocks noChangeAspect="1" noChangeArrowheads="1"/>
          </p:cNvPicPr>
          <p:nvPr/>
        </p:nvPicPr>
        <p:blipFill>
          <a:blip r:embed="rId3" cstate="print"/>
          <a:srcRect/>
          <a:stretch>
            <a:fillRect/>
          </a:stretch>
        </p:blipFill>
        <p:spPr bwMode="auto">
          <a:xfrm>
            <a:off x="-1" y="1588"/>
            <a:ext cx="12195175" cy="6861175"/>
          </a:xfrm>
          <a:prstGeom prst="rect">
            <a:avLst/>
          </a:prstGeom>
          <a:noFill/>
        </p:spPr>
      </p:pic>
      <p:sp>
        <p:nvSpPr>
          <p:cNvPr id="18" name="Заголовок 1"/>
          <p:cNvSpPr txBox="1">
            <a:spLocks/>
          </p:cNvSpPr>
          <p:nvPr/>
        </p:nvSpPr>
        <p:spPr>
          <a:xfrm>
            <a:off x="816494" y="661561"/>
            <a:ext cx="8621030" cy="1054894"/>
          </a:xfrm>
          <a:prstGeom prst="rect">
            <a:avLst/>
          </a:prstGeom>
        </p:spPr>
        <p:txBody>
          <a:bodyPr vert="horz" lIns="103936" tIns="51969" rIns="103936" bIns="51969" rtlCol="0" anchor="ctr">
            <a:normAutofit/>
          </a:bodyPr>
          <a:lstStyle>
            <a:lvl1pPr algn="ctr" defTabSz="1039374" rtl="0" eaLnBrk="1" latinLnBrk="0" hangingPunct="1">
              <a:spcBef>
                <a:spcPct val="0"/>
              </a:spcBef>
              <a:buNone/>
              <a:defRPr sz="5000" kern="1200">
                <a:solidFill>
                  <a:schemeClr val="tx1"/>
                </a:solidFill>
                <a:latin typeface="+mj-lt"/>
                <a:ea typeface="+mj-ea"/>
                <a:cs typeface="+mj-cs"/>
              </a:defRPr>
            </a:lvl1pPr>
          </a:lstStyle>
          <a:p>
            <a:pPr algn="l"/>
            <a:r>
              <a:rPr lang="ru-RU" sz="3600" b="1" dirty="0" smtClean="0"/>
              <a:t>Кейс №3 - </a:t>
            </a:r>
            <a:r>
              <a:rPr lang="ru-RU" sz="3600" b="1" dirty="0"/>
              <a:t>д</a:t>
            </a:r>
            <a:r>
              <a:rPr lang="ru-RU" sz="3600" b="1" dirty="0" smtClean="0"/>
              <a:t>ело </a:t>
            </a:r>
            <a:r>
              <a:rPr lang="ru-RU" sz="3600" b="1" dirty="0"/>
              <a:t>№ А43-20583/2016</a:t>
            </a:r>
          </a:p>
        </p:txBody>
      </p:sp>
      <p:sp>
        <p:nvSpPr>
          <p:cNvPr id="19" name="Текст 2"/>
          <p:cNvSpPr txBox="1">
            <a:spLocks/>
          </p:cNvSpPr>
          <p:nvPr/>
        </p:nvSpPr>
        <p:spPr>
          <a:xfrm>
            <a:off x="313108" y="2132223"/>
            <a:ext cx="6423127" cy="4377720"/>
          </a:xfrm>
          <a:prstGeom prst="rect">
            <a:avLst/>
          </a:prstGeom>
        </p:spPr>
        <p:txBody>
          <a:bodyPr vert="horz" lIns="103936" tIns="51969" rIns="103936" bIns="51969" rtlCol="0">
            <a:normAutofit lnSpcReduction="10000"/>
          </a:bodyPr>
          <a:lstStyle>
            <a:lvl1pPr marL="0" indent="0" algn="ctr" defTabSz="1039374" rtl="0" eaLnBrk="1" latinLnBrk="0" hangingPunct="1">
              <a:spcBef>
                <a:spcPct val="20000"/>
              </a:spcBef>
              <a:buFont typeface="Arial" pitchFamily="34" charset="0"/>
              <a:buNone/>
              <a:defRPr sz="3600" kern="1200">
                <a:solidFill>
                  <a:schemeClr val="tx1">
                    <a:tint val="75000"/>
                  </a:schemeClr>
                </a:solidFill>
                <a:latin typeface="+mn-lt"/>
                <a:ea typeface="+mn-ea"/>
                <a:cs typeface="+mn-cs"/>
              </a:defRPr>
            </a:lvl1pPr>
            <a:lvl2pPr marL="519686" indent="0" algn="ctr" defTabSz="1039374"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2pPr>
            <a:lvl3pPr marL="1039374" indent="0" algn="ctr" defTabSz="1039374" rtl="0" eaLnBrk="1" latinLnBrk="0" hangingPunct="1">
              <a:spcBef>
                <a:spcPct val="20000"/>
              </a:spcBef>
              <a:buFont typeface="Arial" pitchFamily="34" charset="0"/>
              <a:buNone/>
              <a:defRPr sz="2700" kern="1200">
                <a:solidFill>
                  <a:schemeClr val="tx1">
                    <a:tint val="75000"/>
                  </a:schemeClr>
                </a:solidFill>
                <a:latin typeface="+mn-lt"/>
                <a:ea typeface="+mn-ea"/>
                <a:cs typeface="+mn-cs"/>
              </a:defRPr>
            </a:lvl3pPr>
            <a:lvl4pPr marL="1559060"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4pPr>
            <a:lvl5pPr marL="2078747"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5pPr>
            <a:lvl6pPr marL="2598434"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6pPr>
            <a:lvl7pPr marL="3118121"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7pPr>
            <a:lvl8pPr marL="3637807"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8pPr>
            <a:lvl9pPr marL="4157495"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9pPr>
          </a:lstStyle>
          <a:p>
            <a:pPr algn="just"/>
            <a:r>
              <a:rPr lang="ru-RU" sz="1800" dirty="0" smtClean="0">
                <a:solidFill>
                  <a:schemeClr val="tx1"/>
                </a:solidFill>
              </a:rPr>
              <a:t>16 </a:t>
            </a:r>
            <a:r>
              <a:rPr lang="ru-RU" sz="1800" dirty="0">
                <a:solidFill>
                  <a:schemeClr val="tx1"/>
                </a:solidFill>
              </a:rPr>
              <a:t>сентября 2016 года в отношении ООО «Стандарт</a:t>
            </a:r>
            <a:r>
              <a:rPr lang="ru-RU" sz="1800" dirty="0" smtClean="0">
                <a:solidFill>
                  <a:schemeClr val="tx1"/>
                </a:solidFill>
              </a:rPr>
              <a:t>», осуществлявшей деятельность по оптовой торговле потребительской продукцией, </a:t>
            </a:r>
            <a:r>
              <a:rPr lang="ru-RU" sz="1800" dirty="0">
                <a:solidFill>
                  <a:schemeClr val="tx1"/>
                </a:solidFill>
              </a:rPr>
              <a:t>была введена процедура наблюдения. Спустя полгода «Стандарт» был признан банкротом</a:t>
            </a:r>
            <a:r>
              <a:rPr lang="ru-RU" sz="1800" dirty="0" smtClean="0">
                <a:solidFill>
                  <a:schemeClr val="tx1"/>
                </a:solidFill>
              </a:rPr>
              <a:t>.</a:t>
            </a:r>
          </a:p>
          <a:p>
            <a:pPr algn="just"/>
            <a:endParaRPr lang="ru-RU" sz="1800" dirty="0">
              <a:solidFill>
                <a:schemeClr val="tx1"/>
              </a:solidFill>
            </a:endParaRPr>
          </a:p>
          <a:p>
            <a:pPr algn="just"/>
            <a:r>
              <a:rPr lang="ru-RU" sz="1800" dirty="0">
                <a:solidFill>
                  <a:schemeClr val="tx1"/>
                </a:solidFill>
              </a:rPr>
              <a:t>Всего в реестр требований кредиторов к ООО «Стандарт» был выставлен долг в 978 594 308 рублей. Денег, поступивших от реализации имущества должника, было недостаточно для погашения всех требований</a:t>
            </a:r>
            <a:r>
              <a:rPr lang="ru-RU" sz="1800" dirty="0" smtClean="0">
                <a:solidFill>
                  <a:schemeClr val="tx1"/>
                </a:solidFill>
              </a:rPr>
              <a:t>.</a:t>
            </a:r>
          </a:p>
          <a:p>
            <a:pPr algn="just"/>
            <a:endParaRPr lang="ru-RU" sz="1800" dirty="0">
              <a:solidFill>
                <a:schemeClr val="tx1"/>
              </a:solidFill>
            </a:endParaRPr>
          </a:p>
          <a:p>
            <a:pPr algn="just"/>
            <a:r>
              <a:rPr lang="ru-RU" sz="1800" dirty="0">
                <a:solidFill>
                  <a:schemeClr val="tx1"/>
                </a:solidFill>
              </a:rPr>
              <a:t>Кредитор должника — ООО «Альянс» — обратился с заявлением в суд. Он хотел призвать к субсидиарной ответственности бывшего руководителя должника, а также ещё двух аффилированных лиц — учредителей ООО «Стандарт».</a:t>
            </a:r>
          </a:p>
          <a:p>
            <a:pPr algn="just"/>
            <a:endParaRPr lang="ru-RU" dirty="0"/>
          </a:p>
          <a:p>
            <a:pPr marL="285750" indent="-285750" algn="just">
              <a:buFont typeface="Arial" panose="020B0604020202020204" pitchFamily="34" charset="0"/>
              <a:buChar char="•"/>
            </a:pPr>
            <a:endParaRPr lang="ru-RU" sz="1800" dirty="0">
              <a:solidFill>
                <a:schemeClr val="tx1"/>
              </a:solidFill>
            </a:endParaRPr>
          </a:p>
          <a:p>
            <a:pPr marL="285750" indent="-285750" algn="just">
              <a:buFont typeface="Arial" panose="020B0604020202020204" pitchFamily="34" charset="0"/>
              <a:buChar char="•"/>
            </a:pPr>
            <a:endParaRPr lang="en-US" sz="1800" dirty="0" smtClean="0">
              <a:solidFill>
                <a:schemeClr val="tx1"/>
              </a:solidFill>
            </a:endParaRPr>
          </a:p>
          <a:p>
            <a:pPr marL="285750" indent="-285750" algn="just">
              <a:buFont typeface="Arial" panose="020B0604020202020204" pitchFamily="34" charset="0"/>
              <a:buChar char="•"/>
            </a:pPr>
            <a:endParaRPr lang="ru-RU" sz="1800" dirty="0" smtClean="0">
              <a:solidFill>
                <a:schemeClr val="tx1"/>
              </a:solidFill>
            </a:endParaRPr>
          </a:p>
          <a:p>
            <a:pPr marL="285750" indent="-285750" algn="just">
              <a:buFont typeface="Arial" panose="020B0604020202020204" pitchFamily="34" charset="0"/>
              <a:buChar char="•"/>
            </a:pPr>
            <a:endParaRPr lang="ru-RU" sz="1800" dirty="0" smtClean="0">
              <a:solidFill>
                <a:schemeClr val="tx1"/>
              </a:solidFill>
            </a:endParaRPr>
          </a:p>
          <a:p>
            <a:pPr marL="285750" indent="-285750" algn="just">
              <a:buFont typeface="Arial" panose="020B0604020202020204" pitchFamily="34" charset="0"/>
              <a:buChar char="•"/>
            </a:pPr>
            <a:endParaRPr lang="ru-RU" sz="1800" dirty="0">
              <a:solidFill>
                <a:schemeClr val="tx1"/>
              </a:solidFill>
              <a:latin typeface="+mj-lt"/>
            </a:endParaRPr>
          </a:p>
          <a:p>
            <a:pPr marL="285750" indent="-285750" algn="just">
              <a:buFont typeface="Arial" panose="020B0604020202020204" pitchFamily="34" charset="0"/>
              <a:buChar char="•"/>
            </a:pPr>
            <a:endParaRPr lang="ru-RU" sz="1800" dirty="0" smtClean="0">
              <a:solidFill>
                <a:schemeClr val="tx1"/>
              </a:solidFill>
              <a:latin typeface="+mj-lt"/>
            </a:endParaRPr>
          </a:p>
          <a:p>
            <a:pPr algn="just"/>
            <a:endParaRPr lang="ru-RU" sz="1800" dirty="0" smtClean="0">
              <a:latin typeface="+mj-lt"/>
            </a:endParaRPr>
          </a:p>
        </p:txBody>
      </p:sp>
    </p:spTree>
    <p:extLst>
      <p:ext uri="{BB962C8B-B14F-4D97-AF65-F5344CB8AC3E}">
        <p14:creationId xmlns:p14="http://schemas.microsoft.com/office/powerpoint/2010/main" val="8804481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descr="D:\Ольга\Загрузки Телеграмм\3-03.jpg"/>
          <p:cNvPicPr>
            <a:picLocks noChangeAspect="1" noChangeArrowheads="1"/>
          </p:cNvPicPr>
          <p:nvPr/>
        </p:nvPicPr>
        <p:blipFill>
          <a:blip r:embed="rId2" cstate="print"/>
          <a:srcRect/>
          <a:stretch>
            <a:fillRect/>
          </a:stretch>
        </p:blipFill>
        <p:spPr bwMode="auto">
          <a:xfrm>
            <a:off x="0" y="0"/>
            <a:ext cx="12192000" cy="6861175"/>
          </a:xfrm>
          <a:prstGeom prst="rect">
            <a:avLst/>
          </a:prstGeom>
          <a:noFill/>
        </p:spPr>
      </p:pic>
      <p:sp>
        <p:nvSpPr>
          <p:cNvPr id="2" name="Заголовок 1"/>
          <p:cNvSpPr>
            <a:spLocks noGrp="1"/>
          </p:cNvSpPr>
          <p:nvPr>
            <p:ph type="title"/>
          </p:nvPr>
        </p:nvSpPr>
        <p:spPr>
          <a:xfrm>
            <a:off x="741992" y="699625"/>
            <a:ext cx="8486015" cy="1054894"/>
          </a:xfrm>
        </p:spPr>
        <p:txBody>
          <a:bodyPr>
            <a:normAutofit/>
          </a:bodyPr>
          <a:lstStyle/>
          <a:p>
            <a:pPr algn="l"/>
            <a:r>
              <a:rPr lang="ru-RU" sz="3600" b="1" dirty="0"/>
              <a:t>Кейс №3 - дело № А43-20583/2016</a:t>
            </a:r>
          </a:p>
        </p:txBody>
      </p:sp>
      <p:sp>
        <p:nvSpPr>
          <p:cNvPr id="3" name="Текст 2"/>
          <p:cNvSpPr>
            <a:spLocks noGrp="1"/>
          </p:cNvSpPr>
          <p:nvPr>
            <p:ph type="body" idx="1"/>
          </p:nvPr>
        </p:nvSpPr>
        <p:spPr>
          <a:xfrm>
            <a:off x="426956" y="1746335"/>
            <a:ext cx="7605845" cy="5069161"/>
          </a:xfrm>
        </p:spPr>
        <p:txBody>
          <a:bodyPr>
            <a:normAutofit/>
          </a:bodyPr>
          <a:lstStyle/>
          <a:p>
            <a:pPr marL="285750" indent="-285750" algn="just">
              <a:buFont typeface="Arial" panose="020B0604020202020204" pitchFamily="34" charset="0"/>
              <a:buChar char="•"/>
            </a:pPr>
            <a:endParaRPr lang="ru-RU" sz="1800" b="0" dirty="0" smtClean="0">
              <a:latin typeface="+mj-lt"/>
            </a:endParaRPr>
          </a:p>
          <a:p>
            <a:pPr algn="just"/>
            <a:r>
              <a:rPr lang="ru-RU" sz="1800" b="0" dirty="0"/>
              <a:t>Истца поддерживал конкурсный управляющий, но лишь частично. Например, он хотел привлечь к субсидиарной ответственности только бывшего руководителя должника, без аффилированных лиц. Разнились и мнения насчет периода наступления объективного банкротства. По мнению истца, это был 2013 год, по мнению конкурсного управляющего — 2016 год. </a:t>
            </a:r>
            <a:endParaRPr lang="ru-RU" sz="1800" b="0" dirty="0" smtClean="0"/>
          </a:p>
          <a:p>
            <a:pPr algn="just"/>
            <a:endParaRPr lang="ru-RU" sz="1800" b="0" dirty="0"/>
          </a:p>
          <a:p>
            <a:pPr algn="just"/>
            <a:r>
              <a:rPr lang="ru-RU" sz="1800" b="0" dirty="0"/>
              <a:t>По делу проходило порядка 6 млн первичных документов, и количество требований кредиторов, включенных в реестр, также было большим. Поэтому истец настаивал на проведении судебной экспертизы. Суд удовлетворил это ходатайство</a:t>
            </a:r>
            <a:r>
              <a:rPr lang="ru-RU" sz="1800" b="0" dirty="0" smtClean="0"/>
              <a:t>.</a:t>
            </a:r>
          </a:p>
          <a:p>
            <a:pPr algn="just"/>
            <a:endParaRPr lang="ru-RU" sz="1800" b="0" dirty="0"/>
          </a:p>
          <a:p>
            <a:pPr marL="285750" indent="-285750" algn="just">
              <a:buFontTx/>
              <a:buChar char="-"/>
            </a:pPr>
            <a:endParaRPr lang="ru-RU" sz="1800" b="0" dirty="0">
              <a:latin typeface="+mj-lt"/>
            </a:endParaRPr>
          </a:p>
          <a:p>
            <a:pPr algn="just"/>
            <a:endParaRPr lang="ru-RU" sz="1800" b="0" dirty="0">
              <a:latin typeface="+mj-lt"/>
            </a:endParaRPr>
          </a:p>
        </p:txBody>
      </p:sp>
    </p:spTree>
    <p:extLst>
      <p:ext uri="{BB962C8B-B14F-4D97-AF65-F5344CB8AC3E}">
        <p14:creationId xmlns:p14="http://schemas.microsoft.com/office/powerpoint/2010/main" val="35459486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Ольга\Загрузки Телеграмм\4-15.jpg"/>
          <p:cNvPicPr>
            <a:picLocks noChangeAspect="1" noChangeArrowheads="1"/>
          </p:cNvPicPr>
          <p:nvPr/>
        </p:nvPicPr>
        <p:blipFill>
          <a:blip r:embed="rId3" cstate="print"/>
          <a:srcRect/>
          <a:stretch>
            <a:fillRect/>
          </a:stretch>
        </p:blipFill>
        <p:spPr bwMode="auto">
          <a:xfrm>
            <a:off x="0" y="0"/>
            <a:ext cx="12195175" cy="6861175"/>
          </a:xfrm>
          <a:prstGeom prst="rect">
            <a:avLst/>
          </a:prstGeom>
          <a:noFill/>
        </p:spPr>
      </p:pic>
      <p:sp>
        <p:nvSpPr>
          <p:cNvPr id="2" name="Заголовок 1"/>
          <p:cNvSpPr>
            <a:spLocks noGrp="1"/>
          </p:cNvSpPr>
          <p:nvPr>
            <p:ph type="ctrTitle"/>
          </p:nvPr>
        </p:nvSpPr>
        <p:spPr>
          <a:xfrm>
            <a:off x="828124" y="526465"/>
            <a:ext cx="10736265" cy="935641"/>
          </a:xfrm>
        </p:spPr>
        <p:txBody>
          <a:bodyPr>
            <a:normAutofit/>
          </a:bodyPr>
          <a:lstStyle/>
          <a:p>
            <a:pPr algn="l"/>
            <a:r>
              <a:rPr lang="ru-RU" sz="3600" b="1" dirty="0"/>
              <a:t>Кейс №3 - дело № А43-20583/2016</a:t>
            </a:r>
            <a:endParaRPr lang="ru-RU" sz="3600" dirty="0">
              <a:latin typeface="Museo Sans Cyrl 900" pitchFamily="50" charset="-52"/>
            </a:endParaRPr>
          </a:p>
        </p:txBody>
      </p:sp>
      <p:graphicFrame>
        <p:nvGraphicFramePr>
          <p:cNvPr id="16" name="Таблица 15"/>
          <p:cNvGraphicFramePr>
            <a:graphicFrameLocks noGrp="1"/>
          </p:cNvGraphicFramePr>
          <p:nvPr>
            <p:extLst>
              <p:ext uri="{D42A27DB-BD31-4B8C-83A1-F6EECF244321}">
                <p14:modId xmlns:p14="http://schemas.microsoft.com/office/powerpoint/2010/main" val="58164992"/>
              </p:ext>
            </p:extLst>
          </p:nvPr>
        </p:nvGraphicFramePr>
        <p:xfrm>
          <a:off x="3284431" y="1697623"/>
          <a:ext cx="8887899" cy="1188720"/>
        </p:xfrm>
        <a:graphic>
          <a:graphicData uri="http://schemas.openxmlformats.org/drawingml/2006/table">
            <a:tbl>
              <a:tblPr/>
              <a:tblGrid>
                <a:gridCol w="8887899"/>
              </a:tblGrid>
              <a:tr h="354806">
                <a:tc>
                  <a:txBody>
                    <a:bodyPr/>
                    <a:lstStyle/>
                    <a:p>
                      <a:pPr lvl="0"/>
                      <a:r>
                        <a:rPr lang="ru-RU" sz="1800" kern="1200" dirty="0" smtClean="0">
                          <a:solidFill>
                            <a:schemeClr val="tx1"/>
                          </a:solidFill>
                          <a:effectLst/>
                          <a:latin typeface="+mn-lt"/>
                          <a:ea typeface="+mn-ea"/>
                          <a:cs typeface="+mn-cs"/>
                        </a:rPr>
                        <a:t>Установить дату объективного банкротства ООО "Стандарт" – неспособности должника удовлетворить в полном объеме требования кредиторов по денежным обязательствам в связи с превышением совокупного размера обязательств над реальной стоимостью активов;</a:t>
                      </a:r>
                      <a:endParaRPr lang="ru-RU" sz="1800" kern="1200" dirty="0">
                        <a:solidFill>
                          <a:schemeClr val="tx1"/>
                        </a:solidFill>
                        <a:effectLst/>
                        <a:latin typeface="+mn-lt"/>
                        <a:ea typeface="+mn-ea"/>
                        <a:cs typeface="+mn-cs"/>
                      </a:endParaRPr>
                    </a:p>
                  </a:txBody>
                  <a:tcPr>
                    <a:lnL w="57150" cap="flat" cmpd="sng" algn="ctr">
                      <a:solidFill>
                        <a:srgbClr val="E51D3C"/>
                      </a:solidFill>
                      <a:prstDash val="solid"/>
                      <a:round/>
                      <a:headEnd type="none" w="med" len="med"/>
                      <a:tailEnd type="none" w="med" len="med"/>
                    </a:lnL>
                    <a:lnR w="57150" cmpd="sng">
                      <a:noFill/>
                      <a:prstDash val="solid"/>
                    </a:lnR>
                    <a:lnT w="57150" cmpd="sng">
                      <a:noFill/>
                      <a:prstDash val="solid"/>
                    </a:lnT>
                    <a:lnB w="57150" cmpd="sng">
                      <a:noFill/>
                      <a:prstDash val="solid"/>
                    </a:lnB>
                    <a:lnTlToBr w="12700" cmpd="sng">
                      <a:noFill/>
                      <a:prstDash val="solid"/>
                    </a:lnTlToBr>
                    <a:lnBlToTr w="12700" cmpd="sng">
                      <a:noFill/>
                      <a:prstDash val="solid"/>
                    </a:lnBlToTr>
                  </a:tcPr>
                </a:tc>
              </a:tr>
            </a:tbl>
          </a:graphicData>
        </a:graphic>
      </p:graphicFrame>
      <p:graphicFrame>
        <p:nvGraphicFramePr>
          <p:cNvPr id="6" name="Таблица 5"/>
          <p:cNvGraphicFramePr>
            <a:graphicFrameLocks noGrp="1"/>
          </p:cNvGraphicFramePr>
          <p:nvPr>
            <p:extLst>
              <p:ext uri="{D42A27DB-BD31-4B8C-83A1-F6EECF244321}">
                <p14:modId xmlns:p14="http://schemas.microsoft.com/office/powerpoint/2010/main" val="285318087"/>
              </p:ext>
            </p:extLst>
          </p:nvPr>
        </p:nvGraphicFramePr>
        <p:xfrm>
          <a:off x="3284430" y="3880861"/>
          <a:ext cx="8887900" cy="914400"/>
        </p:xfrm>
        <a:graphic>
          <a:graphicData uri="http://schemas.openxmlformats.org/drawingml/2006/table">
            <a:tbl>
              <a:tblPr/>
              <a:tblGrid>
                <a:gridCol w="8887900"/>
              </a:tblGrid>
              <a:tr h="354806">
                <a:tc>
                  <a:txBody>
                    <a:bodyPr/>
                    <a:lstStyle/>
                    <a:p>
                      <a:pPr lvl="0"/>
                      <a:r>
                        <a:rPr lang="ru-RU" sz="1800" kern="1200" dirty="0" smtClean="0">
                          <a:solidFill>
                            <a:schemeClr val="tx1"/>
                          </a:solidFill>
                          <a:effectLst/>
                          <a:latin typeface="+mn-lt"/>
                          <a:ea typeface="+mn-ea"/>
                          <a:cs typeface="+mn-cs"/>
                        </a:rPr>
                        <a:t>Установить имели ли место со стороны Зайцевой Т.В., Осокина Е.В., Зубковой А.В. действия, совершенные после наступления состояния объективного банкротства ООО "Стандарт", которые значительно ухудшили финансовое положение должника;</a:t>
                      </a:r>
                      <a:endParaRPr lang="ru-RU" sz="1800" kern="1200" dirty="0">
                        <a:solidFill>
                          <a:schemeClr val="tx1"/>
                        </a:solidFill>
                        <a:effectLst/>
                        <a:latin typeface="+mn-lt"/>
                        <a:ea typeface="+mn-ea"/>
                        <a:cs typeface="+mn-cs"/>
                      </a:endParaRPr>
                    </a:p>
                  </a:txBody>
                  <a:tcPr>
                    <a:lnL w="57150" cap="flat" cmpd="sng" algn="ctr">
                      <a:solidFill>
                        <a:srgbClr val="E51D3C"/>
                      </a:solidFill>
                      <a:prstDash val="solid"/>
                      <a:round/>
                      <a:headEnd type="none" w="med" len="med"/>
                      <a:tailEnd type="none" w="med" len="med"/>
                    </a:lnL>
                    <a:lnR w="57150" cmpd="sng">
                      <a:noFill/>
                      <a:prstDash val="solid"/>
                    </a:lnR>
                    <a:lnT w="57150" cmpd="sng">
                      <a:noFill/>
                      <a:prstDash val="solid"/>
                    </a:lnT>
                    <a:lnB w="57150" cmpd="sng">
                      <a:noFill/>
                      <a:prstDash val="solid"/>
                    </a:lnB>
                    <a:lnTlToBr w="12700" cmpd="sng">
                      <a:noFill/>
                      <a:prstDash val="solid"/>
                    </a:lnTlToBr>
                    <a:lnBlToTr w="12700" cmpd="sng">
                      <a:noFill/>
                      <a:prstDash val="solid"/>
                    </a:lnBlToTr>
                  </a:tcPr>
                </a:tc>
              </a:tr>
            </a:tbl>
          </a:graphicData>
        </a:graphic>
      </p:graphicFrame>
      <p:graphicFrame>
        <p:nvGraphicFramePr>
          <p:cNvPr id="11" name="Таблица 10"/>
          <p:cNvGraphicFramePr>
            <a:graphicFrameLocks noGrp="1"/>
          </p:cNvGraphicFramePr>
          <p:nvPr>
            <p:extLst>
              <p:ext uri="{D42A27DB-BD31-4B8C-83A1-F6EECF244321}">
                <p14:modId xmlns:p14="http://schemas.microsoft.com/office/powerpoint/2010/main" val="416904125"/>
              </p:ext>
            </p:extLst>
          </p:nvPr>
        </p:nvGraphicFramePr>
        <p:xfrm>
          <a:off x="3284430" y="3013983"/>
          <a:ext cx="8887900" cy="640080"/>
        </p:xfrm>
        <a:graphic>
          <a:graphicData uri="http://schemas.openxmlformats.org/drawingml/2006/table">
            <a:tbl>
              <a:tblPr/>
              <a:tblGrid>
                <a:gridCol w="8887900"/>
              </a:tblGrid>
              <a:tr h="367368">
                <a:tc>
                  <a:txBody>
                    <a:bodyPr/>
                    <a:lstStyle/>
                    <a:p>
                      <a:pPr lvl="0"/>
                      <a:r>
                        <a:rPr lang="ru-RU" sz="1800" kern="1200" dirty="0" smtClean="0">
                          <a:solidFill>
                            <a:schemeClr val="tx1"/>
                          </a:solidFill>
                          <a:effectLst/>
                          <a:latin typeface="+mn-lt"/>
                          <a:ea typeface="+mn-ea"/>
                          <a:cs typeface="+mn-cs"/>
                        </a:rPr>
                        <a:t>Установить причины и условия, повлекшие неспособность ООО "Стандарт" удовлетворить в полном объеме требования кредиторов по денежным обязательствам;</a:t>
                      </a:r>
                      <a:endParaRPr lang="ru-RU" sz="1800" kern="1200" dirty="0">
                        <a:solidFill>
                          <a:schemeClr val="tx1"/>
                        </a:solidFill>
                        <a:effectLst/>
                        <a:latin typeface="+mn-lt"/>
                        <a:ea typeface="+mn-ea"/>
                        <a:cs typeface="+mn-cs"/>
                      </a:endParaRPr>
                    </a:p>
                  </a:txBody>
                  <a:tcPr>
                    <a:lnL w="57150" cap="flat" cmpd="sng" algn="ctr">
                      <a:solidFill>
                        <a:srgbClr val="E51D3C"/>
                      </a:solidFill>
                      <a:prstDash val="solid"/>
                      <a:round/>
                      <a:headEnd type="none" w="med" len="med"/>
                      <a:tailEnd type="none" w="med" len="med"/>
                    </a:lnL>
                    <a:lnR w="57150" cmpd="sng">
                      <a:noFill/>
                      <a:prstDash val="solid"/>
                    </a:lnR>
                    <a:lnT w="57150" cmpd="sng">
                      <a:noFill/>
                      <a:prstDash val="solid"/>
                    </a:lnT>
                    <a:lnB w="57150" cmpd="sng">
                      <a:noFill/>
                      <a:prstDash val="solid"/>
                    </a:lnB>
                    <a:lnTlToBr w="12700" cmpd="sng">
                      <a:noFill/>
                      <a:prstDash val="solid"/>
                    </a:lnTlToBr>
                    <a:lnBlToTr w="12700" cmpd="sng">
                      <a:noFill/>
                      <a:prstDash val="solid"/>
                    </a:lnBlToTr>
                  </a:tcPr>
                </a:tc>
              </a:tr>
            </a:tbl>
          </a:graphicData>
        </a:graphic>
      </p:graphicFrame>
      <p:graphicFrame>
        <p:nvGraphicFramePr>
          <p:cNvPr id="12" name="Таблица 11"/>
          <p:cNvGraphicFramePr>
            <a:graphicFrameLocks noGrp="1"/>
          </p:cNvGraphicFramePr>
          <p:nvPr>
            <p:extLst>
              <p:ext uri="{D42A27DB-BD31-4B8C-83A1-F6EECF244321}">
                <p14:modId xmlns:p14="http://schemas.microsoft.com/office/powerpoint/2010/main" val="2139260943"/>
              </p:ext>
            </p:extLst>
          </p:nvPr>
        </p:nvGraphicFramePr>
        <p:xfrm>
          <a:off x="3284430" y="4974292"/>
          <a:ext cx="8887900" cy="914400"/>
        </p:xfrm>
        <a:graphic>
          <a:graphicData uri="http://schemas.openxmlformats.org/drawingml/2006/table">
            <a:tbl>
              <a:tblPr/>
              <a:tblGrid>
                <a:gridCol w="8887900"/>
              </a:tblGrid>
              <a:tr h="367368">
                <a:tc>
                  <a:txBody>
                    <a:bodyPr/>
                    <a:lstStyle/>
                    <a:p>
                      <a:pPr lvl="0"/>
                      <a:r>
                        <a:rPr lang="ru-RU" sz="1800" kern="1200" dirty="0" smtClean="0">
                          <a:solidFill>
                            <a:schemeClr val="tx1"/>
                          </a:solidFill>
                          <a:effectLst/>
                          <a:latin typeface="+mn-lt"/>
                          <a:ea typeface="+mn-ea"/>
                          <a:cs typeface="+mn-cs"/>
                        </a:rPr>
                        <a:t>Определить влияние совершенных в период за три года до даты возникновения объективного банкротства и до даты возбуждения производства по делу о банкротстве 15.06.2016, сделок на финансово-экономическое состояние должника;</a:t>
                      </a:r>
                      <a:endParaRPr lang="ru-RU" sz="1800" kern="1200" dirty="0">
                        <a:solidFill>
                          <a:schemeClr val="tx1"/>
                        </a:solidFill>
                        <a:effectLst/>
                        <a:latin typeface="+mn-lt"/>
                        <a:ea typeface="+mn-ea"/>
                        <a:cs typeface="+mn-cs"/>
                      </a:endParaRPr>
                    </a:p>
                  </a:txBody>
                  <a:tcPr>
                    <a:lnL w="57150" cap="flat" cmpd="sng" algn="ctr">
                      <a:solidFill>
                        <a:srgbClr val="E51D3C"/>
                      </a:solidFill>
                      <a:prstDash val="solid"/>
                      <a:round/>
                      <a:headEnd type="none" w="med" len="med"/>
                      <a:tailEnd type="none" w="med" len="med"/>
                    </a:lnL>
                    <a:lnR w="57150" cmpd="sng">
                      <a:noFill/>
                      <a:prstDash val="solid"/>
                    </a:lnR>
                    <a:lnT w="57150" cmpd="sng">
                      <a:noFill/>
                      <a:prstDash val="solid"/>
                    </a:lnT>
                    <a:lnB w="57150" cmpd="sng">
                      <a:noFill/>
                      <a:prstDash val="solid"/>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16293944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Ольга\Загрузки Телеграмм\6-06.jpg"/>
          <p:cNvPicPr>
            <a:picLocks noChangeAspect="1" noChangeArrowheads="1"/>
          </p:cNvPicPr>
          <p:nvPr/>
        </p:nvPicPr>
        <p:blipFill>
          <a:blip r:embed="rId2" cstate="print"/>
          <a:srcRect/>
          <a:stretch>
            <a:fillRect/>
          </a:stretch>
        </p:blipFill>
        <p:spPr bwMode="auto">
          <a:xfrm>
            <a:off x="0" y="0"/>
            <a:ext cx="12195175" cy="6861175"/>
          </a:xfrm>
          <a:prstGeom prst="rect">
            <a:avLst/>
          </a:prstGeom>
          <a:noFill/>
        </p:spPr>
      </p:pic>
      <p:sp>
        <p:nvSpPr>
          <p:cNvPr id="13" name="Заголовок 1"/>
          <p:cNvSpPr txBox="1">
            <a:spLocks/>
          </p:cNvSpPr>
          <p:nvPr/>
        </p:nvSpPr>
        <p:spPr>
          <a:xfrm>
            <a:off x="931977" y="654392"/>
            <a:ext cx="10331220" cy="1066799"/>
          </a:xfrm>
          <a:prstGeom prst="rect">
            <a:avLst/>
          </a:prstGeom>
        </p:spPr>
        <p:txBody>
          <a:bodyPr vert="horz" lIns="103936" tIns="51969" rIns="103936" bIns="51969" rtlCol="0" anchor="ctr">
            <a:noAutofit/>
          </a:bodyPr>
          <a:lstStyle>
            <a:lvl1pPr algn="ctr" defTabSz="1039374" rtl="0" eaLnBrk="1" latinLnBrk="0" hangingPunct="1">
              <a:spcBef>
                <a:spcPct val="0"/>
              </a:spcBef>
              <a:buNone/>
              <a:defRPr sz="5000" kern="1200">
                <a:solidFill>
                  <a:schemeClr val="tx1"/>
                </a:solidFill>
                <a:latin typeface="+mj-lt"/>
                <a:ea typeface="+mj-ea"/>
                <a:cs typeface="+mj-cs"/>
              </a:defRPr>
            </a:lvl1pPr>
          </a:lstStyle>
          <a:p>
            <a:pPr algn="l"/>
            <a:r>
              <a:rPr lang="ru-RU" sz="3600" b="1" dirty="0"/>
              <a:t>Кейс №3 - дело № А43-20583/2016</a:t>
            </a:r>
          </a:p>
        </p:txBody>
      </p:sp>
      <p:sp>
        <p:nvSpPr>
          <p:cNvPr id="5" name="TextBox 4"/>
          <p:cNvSpPr txBox="1"/>
          <p:nvPr/>
        </p:nvSpPr>
        <p:spPr>
          <a:xfrm>
            <a:off x="471962" y="2351261"/>
            <a:ext cx="8415935" cy="3693319"/>
          </a:xfrm>
          <a:prstGeom prst="rect">
            <a:avLst/>
          </a:prstGeom>
          <a:noFill/>
        </p:spPr>
        <p:txBody>
          <a:bodyPr wrap="square" rtlCol="0">
            <a:spAutoFit/>
          </a:bodyPr>
          <a:lstStyle/>
          <a:p>
            <a:pPr algn="just"/>
            <a:r>
              <a:rPr lang="ru-RU" sz="1800" dirty="0" smtClean="0"/>
              <a:t>Кроме объема первичной документации на исследование были также представлены договоры с контрагентами компании, а также некоторые регистры бухгалтерского учета. </a:t>
            </a:r>
          </a:p>
          <a:p>
            <a:pPr algn="just"/>
            <a:endParaRPr lang="ru-RU" sz="1800" dirty="0"/>
          </a:p>
          <a:p>
            <a:pPr algn="just"/>
            <a:r>
              <a:rPr lang="ru-RU" sz="1800" dirty="0" smtClean="0"/>
              <a:t>Первоначально экспертами был проведен анализ структуры и динамики активов, пассивов и финансовых результатов, на основе чего была проведена переоценка активов должника и установлена дата объективного банкротства – отрицательная стоимость чистых активов с учетом поправки на рыночную стоимость была зафиксирована по итогам 3 кв. 2016 г. </a:t>
            </a:r>
          </a:p>
          <a:p>
            <a:pPr algn="just"/>
            <a:endParaRPr lang="ru-RU" sz="1800" dirty="0"/>
          </a:p>
          <a:p>
            <a:pPr algn="just"/>
            <a:r>
              <a:rPr lang="ru-RU" sz="1800" dirty="0" smtClean="0"/>
              <a:t>Проведенный анализ стал информационной базой для исследования сделок должника. </a:t>
            </a:r>
            <a:endParaRPr lang="ru-RU" sz="1800" dirty="0"/>
          </a:p>
          <a:p>
            <a:pPr algn="just"/>
            <a:endParaRPr lang="ru-RU" sz="1800" dirty="0"/>
          </a:p>
        </p:txBody>
      </p:sp>
    </p:spTree>
    <p:extLst>
      <p:ext uri="{BB962C8B-B14F-4D97-AF65-F5344CB8AC3E}">
        <p14:creationId xmlns:p14="http://schemas.microsoft.com/office/powerpoint/2010/main" val="1445567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descr="D:\Ольга\Загрузки Телеграмм\10-34-34.jpg"/>
          <p:cNvPicPr>
            <a:picLocks noChangeAspect="1" noChangeArrowheads="1"/>
          </p:cNvPicPr>
          <p:nvPr/>
        </p:nvPicPr>
        <p:blipFill>
          <a:blip r:embed="rId2" cstate="print"/>
          <a:srcRect/>
          <a:stretch>
            <a:fillRect/>
          </a:stretch>
        </p:blipFill>
        <p:spPr bwMode="auto">
          <a:xfrm>
            <a:off x="0" y="0"/>
            <a:ext cx="12195175" cy="6861175"/>
          </a:xfrm>
          <a:prstGeom prst="rect">
            <a:avLst/>
          </a:prstGeom>
          <a:noFill/>
        </p:spPr>
      </p:pic>
      <p:sp>
        <p:nvSpPr>
          <p:cNvPr id="2" name="Заголовок 1"/>
          <p:cNvSpPr>
            <a:spLocks noGrp="1"/>
          </p:cNvSpPr>
          <p:nvPr>
            <p:ph type="ctrTitle"/>
          </p:nvPr>
        </p:nvSpPr>
        <p:spPr>
          <a:xfrm>
            <a:off x="336947" y="1136126"/>
            <a:ext cx="7650850" cy="5111750"/>
          </a:xfrm>
        </p:spPr>
        <p:txBody>
          <a:bodyPr>
            <a:normAutofit/>
          </a:bodyPr>
          <a:lstStyle/>
          <a:p>
            <a:pPr algn="l"/>
            <a:r>
              <a:rPr lang="ru-RU" sz="2000" dirty="0">
                <a:solidFill>
                  <a:schemeClr val="bg1"/>
                </a:solidFill>
              </a:rPr>
              <a:t>Экспертами был проанализирован весь массив сделок за исследуемый период (2013-2017 гг., окончание деятельности) – как для определения потенциальных причин несостоятельности, так и для поиска сделок, ухудшивших состояние после наступления объективного банкротства. </a:t>
            </a:r>
            <a:br>
              <a:rPr lang="ru-RU" sz="2000" dirty="0">
                <a:solidFill>
                  <a:schemeClr val="bg1"/>
                </a:solidFill>
              </a:rPr>
            </a:br>
            <a:r>
              <a:rPr lang="ru-RU" sz="2000" dirty="0">
                <a:solidFill>
                  <a:schemeClr val="bg1"/>
                </a:solidFill>
              </a:rPr>
              <a:t/>
            </a:r>
            <a:br>
              <a:rPr lang="ru-RU" sz="2000" dirty="0">
                <a:solidFill>
                  <a:schemeClr val="bg1"/>
                </a:solidFill>
              </a:rPr>
            </a:br>
            <a:r>
              <a:rPr lang="ru-RU" sz="2000" dirty="0">
                <a:solidFill>
                  <a:schemeClr val="bg1"/>
                </a:solidFill>
              </a:rPr>
              <a:t>В том числе была проведена проверка рыночности закупки и реализации существенных позиций товарно-материальных ценностей – потребительской продукции. </a:t>
            </a:r>
            <a:br>
              <a:rPr lang="ru-RU" sz="2000" dirty="0">
                <a:solidFill>
                  <a:schemeClr val="bg1"/>
                </a:solidFill>
              </a:rPr>
            </a:br>
            <a:r>
              <a:rPr lang="ru-RU" sz="2000" dirty="0">
                <a:solidFill>
                  <a:schemeClr val="bg1"/>
                </a:solidFill>
              </a:rPr>
              <a:t/>
            </a:r>
            <a:br>
              <a:rPr lang="ru-RU" sz="2000" dirty="0">
                <a:solidFill>
                  <a:schemeClr val="bg1"/>
                </a:solidFill>
              </a:rPr>
            </a:br>
            <a:r>
              <a:rPr lang="ru-RU" sz="2000" dirty="0">
                <a:solidFill>
                  <a:schemeClr val="bg1"/>
                </a:solidFill>
              </a:rPr>
              <a:t>В силу специфики деятельности компании перечень включал в себя сотни позиций; при этом экспертами не были выявлены существенные отклонения</a:t>
            </a:r>
          </a:p>
        </p:txBody>
      </p:sp>
      <p:sp>
        <p:nvSpPr>
          <p:cNvPr id="4" name="Заголовок 1"/>
          <p:cNvSpPr txBox="1">
            <a:spLocks/>
          </p:cNvSpPr>
          <p:nvPr/>
        </p:nvSpPr>
        <p:spPr>
          <a:xfrm>
            <a:off x="696987" y="191021"/>
            <a:ext cx="10331220" cy="1066799"/>
          </a:xfrm>
          <a:prstGeom prst="rect">
            <a:avLst/>
          </a:prstGeom>
        </p:spPr>
        <p:txBody>
          <a:bodyPr vert="horz" lIns="103936" tIns="51969" rIns="103936" bIns="51969" rtlCol="0" anchor="ctr">
            <a:noAutofit/>
          </a:bodyPr>
          <a:lstStyle>
            <a:lvl1pPr algn="ctr" defTabSz="1039374" rtl="0" eaLnBrk="1" latinLnBrk="0" hangingPunct="1">
              <a:spcBef>
                <a:spcPct val="0"/>
              </a:spcBef>
              <a:buNone/>
              <a:defRPr sz="5000" kern="1200">
                <a:solidFill>
                  <a:schemeClr val="tx1"/>
                </a:solidFill>
                <a:latin typeface="+mj-lt"/>
                <a:ea typeface="+mj-ea"/>
                <a:cs typeface="+mj-cs"/>
              </a:defRPr>
            </a:lvl1pPr>
          </a:lstStyle>
          <a:p>
            <a:pPr algn="l"/>
            <a:r>
              <a:rPr lang="ru-RU" sz="3600" b="1" dirty="0">
                <a:solidFill>
                  <a:schemeClr val="bg1"/>
                </a:solidFill>
              </a:rPr>
              <a:t>Кейс №3 - дело № А43-20583/2016</a:t>
            </a:r>
          </a:p>
        </p:txBody>
      </p:sp>
    </p:spTree>
    <p:extLst>
      <p:ext uri="{BB962C8B-B14F-4D97-AF65-F5344CB8AC3E}">
        <p14:creationId xmlns:p14="http://schemas.microsoft.com/office/powerpoint/2010/main" val="8466756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D:\Ольга\Загрузки Телеграмм\9-33.jpg"/>
          <p:cNvPicPr>
            <a:picLocks noChangeAspect="1" noChangeArrowheads="1"/>
          </p:cNvPicPr>
          <p:nvPr/>
        </p:nvPicPr>
        <p:blipFill>
          <a:blip r:embed="rId2" cstate="print"/>
          <a:srcRect/>
          <a:stretch>
            <a:fillRect/>
          </a:stretch>
        </p:blipFill>
        <p:spPr bwMode="auto">
          <a:xfrm>
            <a:off x="0" y="63559"/>
            <a:ext cx="12195175" cy="6861175"/>
          </a:xfrm>
          <a:prstGeom prst="rect">
            <a:avLst/>
          </a:prstGeom>
          <a:noFill/>
        </p:spPr>
      </p:pic>
      <p:sp>
        <p:nvSpPr>
          <p:cNvPr id="2" name="Заголовок 1"/>
          <p:cNvSpPr>
            <a:spLocks noGrp="1"/>
          </p:cNvSpPr>
          <p:nvPr>
            <p:ph type="ctrTitle"/>
          </p:nvPr>
        </p:nvSpPr>
        <p:spPr>
          <a:xfrm>
            <a:off x="896936" y="764381"/>
            <a:ext cx="9161091" cy="821795"/>
          </a:xfrm>
        </p:spPr>
        <p:txBody>
          <a:bodyPr>
            <a:noAutofit/>
          </a:bodyPr>
          <a:lstStyle/>
          <a:p>
            <a:pPr algn="l"/>
            <a:r>
              <a:rPr lang="ru-RU" sz="3600" b="1" dirty="0" smtClean="0"/>
              <a:t>Коэффициентный анализ отчетности </a:t>
            </a:r>
            <a:endParaRPr lang="ru-RU" sz="3600" b="1" dirty="0"/>
          </a:p>
        </p:txBody>
      </p:sp>
      <p:sp>
        <p:nvSpPr>
          <p:cNvPr id="5" name="TextBox 4"/>
          <p:cNvSpPr txBox="1"/>
          <p:nvPr/>
        </p:nvSpPr>
        <p:spPr>
          <a:xfrm>
            <a:off x="454993" y="1932670"/>
            <a:ext cx="745155" cy="1107996"/>
          </a:xfrm>
          <a:prstGeom prst="rect">
            <a:avLst/>
          </a:prstGeom>
          <a:noFill/>
        </p:spPr>
        <p:txBody>
          <a:bodyPr wrap="square" rtlCol="0">
            <a:spAutoFit/>
          </a:bodyPr>
          <a:lstStyle/>
          <a:p>
            <a:r>
              <a:rPr lang="ru-RU" sz="6600" dirty="0" smtClean="0">
                <a:solidFill>
                  <a:srgbClr val="0C5EAA"/>
                </a:solidFill>
                <a:latin typeface="Museo Sans Cyrl 900" pitchFamily="50" charset="-52"/>
              </a:rPr>
              <a:t>1</a:t>
            </a:r>
            <a:endParaRPr lang="ru-RU" sz="6600" dirty="0">
              <a:solidFill>
                <a:srgbClr val="0C5EAA"/>
              </a:solidFill>
              <a:latin typeface="Museo Sans Cyrl 900" pitchFamily="50" charset="-52"/>
            </a:endParaRPr>
          </a:p>
        </p:txBody>
      </p:sp>
      <p:sp>
        <p:nvSpPr>
          <p:cNvPr id="9" name="TextBox 8"/>
          <p:cNvSpPr txBox="1"/>
          <p:nvPr/>
        </p:nvSpPr>
        <p:spPr>
          <a:xfrm>
            <a:off x="454993" y="3049346"/>
            <a:ext cx="745155" cy="1107996"/>
          </a:xfrm>
          <a:prstGeom prst="rect">
            <a:avLst/>
          </a:prstGeom>
          <a:noFill/>
        </p:spPr>
        <p:txBody>
          <a:bodyPr wrap="square" rtlCol="0">
            <a:spAutoFit/>
          </a:bodyPr>
          <a:lstStyle/>
          <a:p>
            <a:r>
              <a:rPr lang="ru-RU" sz="6600" dirty="0" smtClean="0">
                <a:solidFill>
                  <a:srgbClr val="0C5EAA"/>
                </a:solidFill>
                <a:latin typeface="Museo Sans Cyrl 900" pitchFamily="50" charset="-52"/>
              </a:rPr>
              <a:t>2</a:t>
            </a:r>
            <a:endParaRPr lang="ru-RU" sz="6600" dirty="0">
              <a:solidFill>
                <a:srgbClr val="0C5EAA"/>
              </a:solidFill>
              <a:latin typeface="Museo Sans Cyrl 900" pitchFamily="50" charset="-52"/>
            </a:endParaRPr>
          </a:p>
        </p:txBody>
      </p:sp>
      <p:sp>
        <p:nvSpPr>
          <p:cNvPr id="10" name="TextBox 9"/>
          <p:cNvSpPr txBox="1"/>
          <p:nvPr/>
        </p:nvSpPr>
        <p:spPr>
          <a:xfrm>
            <a:off x="443917" y="4327620"/>
            <a:ext cx="745155" cy="1107996"/>
          </a:xfrm>
          <a:prstGeom prst="rect">
            <a:avLst/>
          </a:prstGeom>
          <a:noFill/>
        </p:spPr>
        <p:txBody>
          <a:bodyPr wrap="square" rtlCol="0">
            <a:spAutoFit/>
          </a:bodyPr>
          <a:lstStyle/>
          <a:p>
            <a:r>
              <a:rPr lang="ru-RU" sz="6600" dirty="0" smtClean="0">
                <a:solidFill>
                  <a:srgbClr val="0C5EAA"/>
                </a:solidFill>
                <a:latin typeface="Museo Sans Cyrl 900" pitchFamily="50" charset="-52"/>
              </a:rPr>
              <a:t>3</a:t>
            </a:r>
            <a:endParaRPr lang="ru-RU" sz="6600" dirty="0">
              <a:solidFill>
                <a:srgbClr val="0C5EAA"/>
              </a:solidFill>
              <a:latin typeface="Museo Sans Cyrl 900" pitchFamily="50" charset="-52"/>
            </a:endParaRPr>
          </a:p>
        </p:txBody>
      </p:sp>
      <p:sp>
        <p:nvSpPr>
          <p:cNvPr id="11" name="TextBox 10"/>
          <p:cNvSpPr txBox="1"/>
          <p:nvPr/>
        </p:nvSpPr>
        <p:spPr>
          <a:xfrm>
            <a:off x="1200148" y="1936369"/>
            <a:ext cx="5276713" cy="400110"/>
          </a:xfrm>
          <a:prstGeom prst="rect">
            <a:avLst/>
          </a:prstGeom>
          <a:noFill/>
        </p:spPr>
        <p:txBody>
          <a:bodyPr wrap="square" rtlCol="0">
            <a:spAutoFit/>
          </a:bodyPr>
          <a:lstStyle/>
          <a:p>
            <a:r>
              <a:rPr lang="ru-RU" b="1" dirty="0" smtClean="0"/>
              <a:t>Платежеспособность</a:t>
            </a:r>
            <a:endParaRPr lang="ru-RU" sz="1800" b="1" dirty="0">
              <a:latin typeface="Museo Sans Cyrl 900" pitchFamily="50" charset="-52"/>
            </a:endParaRPr>
          </a:p>
        </p:txBody>
      </p:sp>
      <p:sp>
        <p:nvSpPr>
          <p:cNvPr id="12" name="TextBox 11"/>
          <p:cNvSpPr txBox="1"/>
          <p:nvPr/>
        </p:nvSpPr>
        <p:spPr>
          <a:xfrm>
            <a:off x="1121387" y="4427147"/>
            <a:ext cx="4982508" cy="400110"/>
          </a:xfrm>
          <a:prstGeom prst="rect">
            <a:avLst/>
          </a:prstGeom>
          <a:noFill/>
        </p:spPr>
        <p:txBody>
          <a:bodyPr wrap="square" rtlCol="0">
            <a:spAutoFit/>
          </a:bodyPr>
          <a:lstStyle/>
          <a:p>
            <a:r>
              <a:rPr lang="ru-RU" b="1" dirty="0" smtClean="0"/>
              <a:t>Эффективность и деловая активность</a:t>
            </a:r>
            <a:endParaRPr lang="ru-RU" sz="1800" b="1" dirty="0">
              <a:latin typeface="Museo Sans Cyrl 900" pitchFamily="50" charset="-52"/>
            </a:endParaRPr>
          </a:p>
        </p:txBody>
      </p:sp>
      <p:sp>
        <p:nvSpPr>
          <p:cNvPr id="13" name="TextBox 12"/>
          <p:cNvSpPr txBox="1"/>
          <p:nvPr/>
        </p:nvSpPr>
        <p:spPr>
          <a:xfrm>
            <a:off x="1200148" y="3106034"/>
            <a:ext cx="5276713" cy="400110"/>
          </a:xfrm>
          <a:prstGeom prst="rect">
            <a:avLst/>
          </a:prstGeom>
          <a:noFill/>
        </p:spPr>
        <p:txBody>
          <a:bodyPr wrap="square" rtlCol="0">
            <a:spAutoFit/>
          </a:bodyPr>
          <a:lstStyle/>
          <a:p>
            <a:r>
              <a:rPr lang="ru-RU" b="1" dirty="0" smtClean="0"/>
              <a:t>Устойчивость</a:t>
            </a:r>
            <a:endParaRPr lang="ru-RU" sz="1800" b="1" dirty="0">
              <a:latin typeface="Museo Sans Cyrl 900" pitchFamily="50" charset="-52"/>
            </a:endParaRPr>
          </a:p>
        </p:txBody>
      </p:sp>
      <p:sp>
        <p:nvSpPr>
          <p:cNvPr id="15" name="TextBox 14"/>
          <p:cNvSpPr txBox="1"/>
          <p:nvPr/>
        </p:nvSpPr>
        <p:spPr>
          <a:xfrm>
            <a:off x="1189072" y="2310382"/>
            <a:ext cx="6705745" cy="646331"/>
          </a:xfrm>
          <a:prstGeom prst="rect">
            <a:avLst/>
          </a:prstGeom>
          <a:noFill/>
        </p:spPr>
        <p:txBody>
          <a:bodyPr wrap="square" rtlCol="0">
            <a:spAutoFit/>
          </a:bodyPr>
          <a:lstStyle/>
          <a:p>
            <a:pPr algn="just"/>
            <a:r>
              <a:rPr lang="ru-RU" sz="1800" i="1" dirty="0" smtClean="0">
                <a:latin typeface="Museo Sans Cyrl 900" pitchFamily="50" charset="-52"/>
              </a:rPr>
              <a:t>Коэффициенты ликвидности, обеспеченность обязательств активами, степень платежеспособности </a:t>
            </a:r>
            <a:endParaRPr lang="ru-RU" sz="1800" i="1" dirty="0">
              <a:latin typeface="Museo Sans Cyrl 900" pitchFamily="50" charset="-52"/>
            </a:endParaRPr>
          </a:p>
        </p:txBody>
      </p:sp>
      <p:sp>
        <p:nvSpPr>
          <p:cNvPr id="16" name="TextBox 15"/>
          <p:cNvSpPr txBox="1"/>
          <p:nvPr/>
        </p:nvSpPr>
        <p:spPr>
          <a:xfrm>
            <a:off x="1189072" y="3503817"/>
            <a:ext cx="6705745" cy="923330"/>
          </a:xfrm>
          <a:prstGeom prst="rect">
            <a:avLst/>
          </a:prstGeom>
          <a:noFill/>
        </p:spPr>
        <p:txBody>
          <a:bodyPr wrap="square" rtlCol="0">
            <a:spAutoFit/>
          </a:bodyPr>
          <a:lstStyle/>
          <a:p>
            <a:pPr algn="just"/>
            <a:r>
              <a:rPr lang="ru-RU" sz="1800" i="1" dirty="0" smtClean="0"/>
              <a:t>Коэффициенты автономии, обеспеченности собственными оборотными средствами, соотношение капитала и обязательств</a:t>
            </a:r>
            <a:endParaRPr lang="ru-RU" sz="1800" i="1" dirty="0"/>
          </a:p>
        </p:txBody>
      </p:sp>
      <p:sp>
        <p:nvSpPr>
          <p:cNvPr id="17" name="TextBox 16"/>
          <p:cNvSpPr txBox="1"/>
          <p:nvPr/>
        </p:nvSpPr>
        <p:spPr>
          <a:xfrm>
            <a:off x="1133219" y="4921829"/>
            <a:ext cx="5603016" cy="369332"/>
          </a:xfrm>
          <a:prstGeom prst="rect">
            <a:avLst/>
          </a:prstGeom>
          <a:noFill/>
        </p:spPr>
        <p:txBody>
          <a:bodyPr wrap="square" rtlCol="0">
            <a:spAutoFit/>
          </a:bodyPr>
          <a:lstStyle/>
          <a:p>
            <a:pPr algn="just"/>
            <a:r>
              <a:rPr lang="ru-RU" sz="1800" i="1" dirty="0" smtClean="0"/>
              <a:t>Рентабельность и оборачиваемость</a:t>
            </a:r>
            <a:endParaRPr lang="ru-RU" sz="1800" i="1" dirty="0">
              <a:latin typeface="Museo Sans Cyrl 900" pitchFamily="50" charset="-52"/>
            </a:endParaRPr>
          </a:p>
        </p:txBody>
      </p:sp>
      <p:pic>
        <p:nvPicPr>
          <p:cNvPr id="14" name="Picture 2" descr="D:\Ольга\Загрузки Телеграмм\15-54.jpg"/>
          <p:cNvPicPr>
            <a:picLocks noChangeAspect="1" noChangeArrowheads="1"/>
          </p:cNvPicPr>
          <p:nvPr/>
        </p:nvPicPr>
        <p:blipFill>
          <a:blip r:embed="rId3" cstate="print"/>
          <a:srcRect/>
          <a:stretch>
            <a:fillRect/>
          </a:stretch>
        </p:blipFill>
        <p:spPr bwMode="auto">
          <a:xfrm>
            <a:off x="-1" y="1588"/>
            <a:ext cx="12195175" cy="6861175"/>
          </a:xfrm>
          <a:prstGeom prst="rect">
            <a:avLst/>
          </a:prstGeom>
          <a:noFill/>
        </p:spPr>
      </p:pic>
      <p:sp>
        <p:nvSpPr>
          <p:cNvPr id="19" name="Текст 2"/>
          <p:cNvSpPr txBox="1">
            <a:spLocks/>
          </p:cNvSpPr>
          <p:nvPr/>
        </p:nvSpPr>
        <p:spPr>
          <a:xfrm>
            <a:off x="313108" y="2132223"/>
            <a:ext cx="6423127" cy="4377720"/>
          </a:xfrm>
          <a:prstGeom prst="rect">
            <a:avLst/>
          </a:prstGeom>
        </p:spPr>
        <p:txBody>
          <a:bodyPr vert="horz" lIns="103936" tIns="51969" rIns="103936" bIns="51969" rtlCol="0">
            <a:normAutofit lnSpcReduction="10000"/>
          </a:bodyPr>
          <a:lstStyle>
            <a:lvl1pPr marL="0" indent="0" algn="ctr" defTabSz="1039374" rtl="0" eaLnBrk="1" latinLnBrk="0" hangingPunct="1">
              <a:spcBef>
                <a:spcPct val="20000"/>
              </a:spcBef>
              <a:buFont typeface="Arial" pitchFamily="34" charset="0"/>
              <a:buNone/>
              <a:defRPr sz="3600" kern="1200">
                <a:solidFill>
                  <a:schemeClr val="tx1">
                    <a:tint val="75000"/>
                  </a:schemeClr>
                </a:solidFill>
                <a:latin typeface="+mn-lt"/>
                <a:ea typeface="+mn-ea"/>
                <a:cs typeface="+mn-cs"/>
              </a:defRPr>
            </a:lvl1pPr>
            <a:lvl2pPr marL="519686" indent="0" algn="ctr" defTabSz="1039374"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2pPr>
            <a:lvl3pPr marL="1039374" indent="0" algn="ctr" defTabSz="1039374" rtl="0" eaLnBrk="1" latinLnBrk="0" hangingPunct="1">
              <a:spcBef>
                <a:spcPct val="20000"/>
              </a:spcBef>
              <a:buFont typeface="Arial" pitchFamily="34" charset="0"/>
              <a:buNone/>
              <a:defRPr sz="2700" kern="1200">
                <a:solidFill>
                  <a:schemeClr val="tx1">
                    <a:tint val="75000"/>
                  </a:schemeClr>
                </a:solidFill>
                <a:latin typeface="+mn-lt"/>
                <a:ea typeface="+mn-ea"/>
                <a:cs typeface="+mn-cs"/>
              </a:defRPr>
            </a:lvl3pPr>
            <a:lvl4pPr marL="1559060"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4pPr>
            <a:lvl5pPr marL="2078747"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5pPr>
            <a:lvl6pPr marL="2598434"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6pPr>
            <a:lvl7pPr marL="3118121"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7pPr>
            <a:lvl8pPr marL="3637807"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8pPr>
            <a:lvl9pPr marL="4157495"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9pPr>
          </a:lstStyle>
          <a:p>
            <a:pPr algn="just"/>
            <a:r>
              <a:rPr lang="ru-RU" sz="1800" dirty="0">
                <a:solidFill>
                  <a:schemeClr val="tx1"/>
                </a:solidFill>
              </a:rPr>
              <a:t>Массив сделок был проанализирован также и по другим признакам. В частности, экспертиза установила сделки, которые привели к ухудшению хозяйственной деятельности ответчика. Эти сделки контролировались как бывшим руководителем ответчика, так и аффилированными лицами. Как оказалось, единственным участником ООО «Стандарт» являлось ООО «Персона клиент». Его учредителями были муж и жена, которые контролировали компанию-должника и проводили удобные для них сделки.</a:t>
            </a:r>
            <a:endParaRPr lang="ru-RU" sz="1800" dirty="0" smtClean="0">
              <a:solidFill>
                <a:schemeClr val="tx1"/>
              </a:solidFill>
            </a:endParaRPr>
          </a:p>
          <a:p>
            <a:pPr algn="just"/>
            <a:endParaRPr lang="ru-RU" sz="1800" dirty="0">
              <a:solidFill>
                <a:schemeClr val="tx1"/>
              </a:solidFill>
            </a:endParaRPr>
          </a:p>
          <a:p>
            <a:pPr algn="just"/>
            <a:r>
              <a:rPr lang="ru-RU" sz="1800" dirty="0" smtClean="0">
                <a:solidFill>
                  <a:schemeClr val="tx1"/>
                </a:solidFill>
              </a:rPr>
              <a:t>Например</a:t>
            </a:r>
            <a:r>
              <a:rPr lang="ru-RU" sz="1800" dirty="0">
                <a:solidFill>
                  <a:schemeClr val="tx1"/>
                </a:solidFill>
              </a:rPr>
              <a:t>, были списаны и уничтожены товары на общую сумму почти 345 млн рублей. Будто бы у них истек срок годности, или они потеряли товарный вид. При этом документы о списании и уничтожении ответчиками представлены не были. Установить реальность уничтожения невозможно. </a:t>
            </a:r>
          </a:p>
          <a:p>
            <a:pPr algn="just"/>
            <a:endParaRPr lang="ru-RU" sz="1800" dirty="0" smtClean="0">
              <a:solidFill>
                <a:schemeClr val="tx1"/>
              </a:solidFill>
            </a:endParaRPr>
          </a:p>
          <a:p>
            <a:pPr algn="just"/>
            <a:endParaRPr lang="en-US" sz="1800" dirty="0" smtClean="0">
              <a:solidFill>
                <a:schemeClr val="tx1"/>
              </a:solidFill>
            </a:endParaRPr>
          </a:p>
          <a:p>
            <a:pPr marL="285750" indent="-285750" algn="just">
              <a:buFont typeface="Arial" panose="020B0604020202020204" pitchFamily="34" charset="0"/>
              <a:buChar char="•"/>
            </a:pPr>
            <a:endParaRPr lang="ru-RU" sz="1800" dirty="0" smtClean="0">
              <a:solidFill>
                <a:schemeClr val="tx1"/>
              </a:solidFill>
            </a:endParaRPr>
          </a:p>
          <a:p>
            <a:pPr marL="285750" indent="-285750" algn="just">
              <a:buFont typeface="Arial" panose="020B0604020202020204" pitchFamily="34" charset="0"/>
              <a:buChar char="•"/>
            </a:pPr>
            <a:endParaRPr lang="ru-RU" sz="1800" dirty="0" smtClean="0">
              <a:solidFill>
                <a:schemeClr val="tx1"/>
              </a:solidFill>
            </a:endParaRPr>
          </a:p>
          <a:p>
            <a:pPr marL="285750" indent="-285750" algn="just">
              <a:buFont typeface="Arial" panose="020B0604020202020204" pitchFamily="34" charset="0"/>
              <a:buChar char="•"/>
            </a:pPr>
            <a:endParaRPr lang="ru-RU" sz="1800" dirty="0">
              <a:solidFill>
                <a:schemeClr val="tx1"/>
              </a:solidFill>
              <a:latin typeface="+mj-lt"/>
            </a:endParaRPr>
          </a:p>
          <a:p>
            <a:pPr marL="285750" indent="-285750" algn="just">
              <a:buFont typeface="Arial" panose="020B0604020202020204" pitchFamily="34" charset="0"/>
              <a:buChar char="•"/>
            </a:pPr>
            <a:endParaRPr lang="ru-RU" sz="1800" dirty="0" smtClean="0">
              <a:solidFill>
                <a:schemeClr val="tx1"/>
              </a:solidFill>
              <a:latin typeface="+mj-lt"/>
            </a:endParaRPr>
          </a:p>
          <a:p>
            <a:pPr algn="just"/>
            <a:endParaRPr lang="ru-RU" sz="1800" dirty="0" smtClean="0">
              <a:latin typeface="+mj-lt"/>
            </a:endParaRPr>
          </a:p>
        </p:txBody>
      </p:sp>
      <p:sp>
        <p:nvSpPr>
          <p:cNvPr id="20" name="Заголовок 1"/>
          <p:cNvSpPr txBox="1">
            <a:spLocks/>
          </p:cNvSpPr>
          <p:nvPr/>
        </p:nvSpPr>
        <p:spPr>
          <a:xfrm>
            <a:off x="804172" y="509602"/>
            <a:ext cx="10331220" cy="1066799"/>
          </a:xfrm>
          <a:prstGeom prst="rect">
            <a:avLst/>
          </a:prstGeom>
        </p:spPr>
        <p:txBody>
          <a:bodyPr vert="horz" lIns="103936" tIns="51969" rIns="103936" bIns="51969" rtlCol="0" anchor="ctr">
            <a:noAutofit/>
          </a:bodyPr>
          <a:lstStyle>
            <a:lvl1pPr algn="ctr" defTabSz="1039374" rtl="0" eaLnBrk="1" latinLnBrk="0" hangingPunct="1">
              <a:spcBef>
                <a:spcPct val="0"/>
              </a:spcBef>
              <a:buNone/>
              <a:defRPr sz="5000" kern="1200">
                <a:solidFill>
                  <a:schemeClr val="tx1"/>
                </a:solidFill>
                <a:latin typeface="+mj-lt"/>
                <a:ea typeface="+mj-ea"/>
                <a:cs typeface="+mj-cs"/>
              </a:defRPr>
            </a:lvl1pPr>
          </a:lstStyle>
          <a:p>
            <a:pPr algn="l"/>
            <a:r>
              <a:rPr lang="ru-RU" sz="3600" b="1" dirty="0"/>
              <a:t>Кейс №3 - дело № А43-20583/2016</a:t>
            </a:r>
          </a:p>
        </p:txBody>
      </p:sp>
    </p:spTree>
    <p:extLst>
      <p:ext uri="{BB962C8B-B14F-4D97-AF65-F5344CB8AC3E}">
        <p14:creationId xmlns:p14="http://schemas.microsoft.com/office/powerpoint/2010/main" val="42497066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Ольга\Загрузки Телеграмм\2-12.jpg"/>
          <p:cNvPicPr>
            <a:picLocks noChangeAspect="1" noChangeArrowheads="1"/>
          </p:cNvPicPr>
          <p:nvPr/>
        </p:nvPicPr>
        <p:blipFill>
          <a:blip r:embed="rId2" cstate="print"/>
          <a:srcRect/>
          <a:stretch>
            <a:fillRect/>
          </a:stretch>
        </p:blipFill>
        <p:spPr bwMode="auto">
          <a:xfrm>
            <a:off x="-22236" y="0"/>
            <a:ext cx="12195175" cy="6861175"/>
          </a:xfrm>
          <a:prstGeom prst="rect">
            <a:avLst/>
          </a:prstGeom>
          <a:noFill/>
        </p:spPr>
      </p:pic>
      <p:sp>
        <p:nvSpPr>
          <p:cNvPr id="8" name="Текст 7"/>
          <p:cNvSpPr>
            <a:spLocks noGrp="1"/>
          </p:cNvSpPr>
          <p:nvPr>
            <p:ph type="body" sz="half" idx="2"/>
          </p:nvPr>
        </p:nvSpPr>
        <p:spPr>
          <a:xfrm>
            <a:off x="381952" y="1766196"/>
            <a:ext cx="6120680" cy="4455495"/>
          </a:xfrm>
        </p:spPr>
        <p:txBody>
          <a:bodyPr>
            <a:normAutofit fontScale="32500" lnSpcReduction="20000"/>
          </a:bodyPr>
          <a:lstStyle/>
          <a:p>
            <a:pPr algn="just"/>
            <a:r>
              <a:rPr lang="ru-RU" sz="6200" dirty="0">
                <a:solidFill>
                  <a:schemeClr val="bg1"/>
                </a:solidFill>
              </a:rPr>
              <a:t>Фактически сделка ухудшила хозяйственную деятельность компании. При этом она не повлияла на объективное банкротство, так как проходила уже после установленной даты банкротства. Эксперты </a:t>
            </a:r>
            <a:r>
              <a:rPr lang="ru-RU" sz="6200" dirty="0" err="1">
                <a:solidFill>
                  <a:schemeClr val="bg1"/>
                </a:solidFill>
              </a:rPr>
              <a:t>Veta</a:t>
            </a:r>
            <a:r>
              <a:rPr lang="ru-RU" sz="6200" dirty="0">
                <a:solidFill>
                  <a:schemeClr val="bg1"/>
                </a:solidFill>
              </a:rPr>
              <a:t> первыми нашли эту сомнительную сделку и предъявили суду.</a:t>
            </a:r>
          </a:p>
          <a:p>
            <a:pPr algn="just"/>
            <a:endParaRPr lang="ru-RU" sz="6200" dirty="0">
              <a:solidFill>
                <a:schemeClr val="bg1"/>
              </a:solidFill>
            </a:endParaRPr>
          </a:p>
          <a:p>
            <a:pPr algn="just"/>
            <a:r>
              <a:rPr lang="ru-RU" sz="6200" dirty="0">
                <a:solidFill>
                  <a:schemeClr val="bg1"/>
                </a:solidFill>
              </a:rPr>
              <a:t>Суд признал проведенную экспертизу надлежащим доказательством. Согласился с датой объективного банкротства. Неоднократно указал, что экспертами впервые была найдена сомнительная сделка, которая значительно ухудшила финансовое положение должника. Суду даже пришлось изучить ГОСТы по условиям и срокам хранения консервов, муки, фуфаек и ведер</a:t>
            </a:r>
            <a:r>
              <a:rPr lang="ru-RU" sz="6200" dirty="0" smtClean="0">
                <a:solidFill>
                  <a:schemeClr val="bg1"/>
                </a:solidFill>
              </a:rPr>
              <a:t>.</a:t>
            </a:r>
            <a:endParaRPr lang="ru-RU" sz="6200" dirty="0">
              <a:solidFill>
                <a:schemeClr val="bg1"/>
              </a:solidFill>
            </a:endParaRPr>
          </a:p>
        </p:txBody>
      </p:sp>
      <p:sp>
        <p:nvSpPr>
          <p:cNvPr id="4" name="Заголовок 1"/>
          <p:cNvSpPr txBox="1">
            <a:spLocks/>
          </p:cNvSpPr>
          <p:nvPr/>
        </p:nvSpPr>
        <p:spPr>
          <a:xfrm>
            <a:off x="651982" y="438781"/>
            <a:ext cx="10331220" cy="1066799"/>
          </a:xfrm>
          <a:prstGeom prst="rect">
            <a:avLst/>
          </a:prstGeom>
        </p:spPr>
        <p:txBody>
          <a:bodyPr vert="horz" lIns="103936" tIns="51969" rIns="103936" bIns="51969" rtlCol="0" anchor="ctr">
            <a:noAutofit/>
          </a:bodyPr>
          <a:lstStyle>
            <a:lvl1pPr algn="ctr" defTabSz="1039374" rtl="0" eaLnBrk="1" latinLnBrk="0" hangingPunct="1">
              <a:spcBef>
                <a:spcPct val="0"/>
              </a:spcBef>
              <a:buNone/>
              <a:defRPr sz="5000" kern="1200">
                <a:solidFill>
                  <a:schemeClr val="tx1"/>
                </a:solidFill>
                <a:latin typeface="+mj-lt"/>
                <a:ea typeface="+mj-ea"/>
                <a:cs typeface="+mj-cs"/>
              </a:defRPr>
            </a:lvl1pPr>
          </a:lstStyle>
          <a:p>
            <a:pPr algn="l"/>
            <a:r>
              <a:rPr lang="ru-RU" sz="3600" b="1" dirty="0">
                <a:solidFill>
                  <a:schemeClr val="bg1"/>
                </a:solidFill>
              </a:rPr>
              <a:t>Кейс №3 - дело № А43-20583/2016</a:t>
            </a:r>
          </a:p>
        </p:txBody>
      </p:sp>
    </p:spTree>
    <p:extLst>
      <p:ext uri="{BB962C8B-B14F-4D97-AF65-F5344CB8AC3E}">
        <p14:creationId xmlns:p14="http://schemas.microsoft.com/office/powerpoint/2010/main" val="24015968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descr="D:\Ольга\Загрузки Телеграмм\3-03.jpg"/>
          <p:cNvPicPr>
            <a:picLocks noChangeAspect="1" noChangeArrowheads="1"/>
          </p:cNvPicPr>
          <p:nvPr/>
        </p:nvPicPr>
        <p:blipFill>
          <a:blip r:embed="rId2" cstate="print"/>
          <a:srcRect/>
          <a:stretch>
            <a:fillRect/>
          </a:stretch>
        </p:blipFill>
        <p:spPr bwMode="auto">
          <a:xfrm>
            <a:off x="0" y="0"/>
            <a:ext cx="12192000" cy="6861175"/>
          </a:xfrm>
          <a:prstGeom prst="rect">
            <a:avLst/>
          </a:prstGeom>
          <a:noFill/>
        </p:spPr>
      </p:pic>
      <p:sp>
        <p:nvSpPr>
          <p:cNvPr id="2" name="Заголовок 1"/>
          <p:cNvSpPr>
            <a:spLocks noGrp="1"/>
          </p:cNvSpPr>
          <p:nvPr>
            <p:ph type="title"/>
          </p:nvPr>
        </p:nvSpPr>
        <p:spPr>
          <a:xfrm>
            <a:off x="896937" y="691441"/>
            <a:ext cx="8621030" cy="1054894"/>
          </a:xfrm>
        </p:spPr>
        <p:txBody>
          <a:bodyPr>
            <a:normAutofit/>
          </a:bodyPr>
          <a:lstStyle/>
          <a:p>
            <a:pPr algn="l"/>
            <a:r>
              <a:rPr lang="ru-RU" sz="3600" b="1" dirty="0" smtClean="0"/>
              <a:t>Что такое экономическая экспертиза?</a:t>
            </a:r>
            <a:endParaRPr lang="ru-RU" sz="3600" b="1" dirty="0"/>
          </a:p>
        </p:txBody>
      </p:sp>
      <p:sp>
        <p:nvSpPr>
          <p:cNvPr id="3" name="Текст 2"/>
          <p:cNvSpPr>
            <a:spLocks noGrp="1"/>
          </p:cNvSpPr>
          <p:nvPr>
            <p:ph type="body" idx="1"/>
          </p:nvPr>
        </p:nvSpPr>
        <p:spPr>
          <a:xfrm>
            <a:off x="291942" y="681547"/>
            <a:ext cx="7560840" cy="4520361"/>
          </a:xfrm>
        </p:spPr>
        <p:txBody>
          <a:bodyPr>
            <a:normAutofit/>
          </a:bodyPr>
          <a:lstStyle/>
          <a:p>
            <a:pPr algn="just"/>
            <a:r>
              <a:rPr lang="ru-RU" sz="1800" b="0" dirty="0" smtClean="0">
                <a:latin typeface="+mj-lt"/>
              </a:rPr>
              <a:t>Непосредственно финансово-экономическая экспертиза направлена на анализ и оценку финансового состояния, его моделирование с использованием методов финансового анализа. </a:t>
            </a:r>
          </a:p>
          <a:p>
            <a:pPr algn="just"/>
            <a:endParaRPr lang="ru-RU" sz="1800" b="0" dirty="0">
              <a:latin typeface="+mj-lt"/>
            </a:endParaRPr>
          </a:p>
          <a:p>
            <a:pPr algn="just"/>
            <a:r>
              <a:rPr lang="ru-RU" sz="1800" b="0" dirty="0" smtClean="0">
                <a:latin typeface="+mj-lt"/>
              </a:rPr>
              <a:t>Однако современная судебная практика ставит перед экспертами задачи, требующие комплексного подхода, использование знаний о бухгалтерском учете и налогообложении, подходов и методов оценочной деятельности.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descr="D:\Ольга\Загрузки Телеграмм\3-03.jpg"/>
          <p:cNvPicPr>
            <a:picLocks noChangeAspect="1" noChangeArrowheads="1"/>
          </p:cNvPicPr>
          <p:nvPr/>
        </p:nvPicPr>
        <p:blipFill>
          <a:blip r:embed="rId2" cstate="print"/>
          <a:srcRect/>
          <a:stretch>
            <a:fillRect/>
          </a:stretch>
        </p:blipFill>
        <p:spPr bwMode="auto">
          <a:xfrm>
            <a:off x="0" y="0"/>
            <a:ext cx="12192000" cy="6861175"/>
          </a:xfrm>
          <a:prstGeom prst="rect">
            <a:avLst/>
          </a:prstGeom>
          <a:noFill/>
        </p:spPr>
      </p:pic>
      <p:sp>
        <p:nvSpPr>
          <p:cNvPr id="2" name="Заголовок 1"/>
          <p:cNvSpPr>
            <a:spLocks noGrp="1"/>
          </p:cNvSpPr>
          <p:nvPr>
            <p:ph type="title"/>
          </p:nvPr>
        </p:nvSpPr>
        <p:spPr>
          <a:xfrm>
            <a:off x="741992" y="364140"/>
            <a:ext cx="8486015" cy="1054894"/>
          </a:xfrm>
        </p:spPr>
        <p:txBody>
          <a:bodyPr>
            <a:normAutofit/>
          </a:bodyPr>
          <a:lstStyle/>
          <a:p>
            <a:pPr algn="l"/>
            <a:r>
              <a:rPr lang="ru-RU" sz="3600" b="1" dirty="0" smtClean="0"/>
              <a:t>К</a:t>
            </a:r>
            <a:r>
              <a:rPr lang="ru-RU" sz="3600" b="1" dirty="0"/>
              <a:t>ейс №3 - дело № А43-20583/2016</a:t>
            </a:r>
          </a:p>
        </p:txBody>
      </p:sp>
      <p:sp>
        <p:nvSpPr>
          <p:cNvPr id="3" name="Текст 2"/>
          <p:cNvSpPr>
            <a:spLocks noGrp="1"/>
          </p:cNvSpPr>
          <p:nvPr>
            <p:ph type="body" idx="1"/>
          </p:nvPr>
        </p:nvSpPr>
        <p:spPr>
          <a:xfrm>
            <a:off x="426956" y="1746335"/>
            <a:ext cx="7605845" cy="5069161"/>
          </a:xfrm>
        </p:spPr>
        <p:txBody>
          <a:bodyPr>
            <a:normAutofit lnSpcReduction="10000"/>
          </a:bodyPr>
          <a:lstStyle/>
          <a:p>
            <a:pPr algn="just"/>
            <a:r>
              <a:rPr lang="ru-RU" sz="1800" b="0" dirty="0" smtClean="0"/>
              <a:t>Однако </a:t>
            </a:r>
            <a:r>
              <a:rPr lang="ru-RU" sz="1800" b="0" dirty="0"/>
              <a:t>дальнейшие выводы суда не были так же логичны. Рассматривая сомнительную сделку по списанию товара, суд говорит, что она повлияла на объективное банкротство. Учитывая, что сделка совершена после установленной даты ОБ (с которой согласился суд), такой вывод кажется неверным. </a:t>
            </a:r>
            <a:endParaRPr lang="ru-RU" sz="1800" b="0" dirty="0" smtClean="0"/>
          </a:p>
          <a:p>
            <a:pPr algn="just"/>
            <a:endParaRPr lang="ru-RU" sz="1800" b="0" dirty="0"/>
          </a:p>
          <a:p>
            <a:pPr algn="just"/>
            <a:r>
              <a:rPr lang="ru-RU" sz="1800" dirty="0" smtClean="0"/>
              <a:t>Цитата</a:t>
            </a:r>
            <a:endParaRPr lang="ru-RU" sz="1800" b="0" dirty="0"/>
          </a:p>
          <a:p>
            <a:pPr algn="just"/>
            <a:r>
              <a:rPr lang="ru-RU" sz="1800" b="0" i="1" dirty="0"/>
              <a:t>«Суд приходит к выводу о том, что, несмотря на отсутствие в выводах экспертов о причинах наступления объективного банкротства факта списания товаров, последний, как указывают сами эксперты, наиболее существенно повлиял на финансовые результаты деятельности должника, следовательно, не мог не повлиять на наступление признаков объективного банкротства</a:t>
            </a:r>
            <a:r>
              <a:rPr lang="ru-RU" sz="1800" b="0" i="1" dirty="0" smtClean="0"/>
              <a:t>».</a:t>
            </a:r>
          </a:p>
          <a:p>
            <a:pPr algn="just"/>
            <a:endParaRPr lang="ru-RU" sz="1800" b="0" dirty="0"/>
          </a:p>
          <a:p>
            <a:pPr algn="just"/>
            <a:r>
              <a:rPr lang="ru-RU" sz="1800" b="0" dirty="0"/>
              <a:t>Справедливость частично восторжествовала. Доказана причастность аффилированных лиц к совершению действий, которые значительно ухудшили финансовое положение должника. Они привлечены к субсидиарной ответственности.</a:t>
            </a:r>
            <a:endParaRPr lang="ru-RU" sz="1800" b="0" dirty="0">
              <a:latin typeface="+mj-lt"/>
            </a:endParaRPr>
          </a:p>
          <a:p>
            <a:pPr algn="just"/>
            <a:endParaRPr lang="ru-RU" sz="1800" b="0" dirty="0">
              <a:latin typeface="+mj-lt"/>
            </a:endParaRPr>
          </a:p>
        </p:txBody>
      </p:sp>
    </p:spTree>
    <p:extLst>
      <p:ext uri="{BB962C8B-B14F-4D97-AF65-F5344CB8AC3E}">
        <p14:creationId xmlns:p14="http://schemas.microsoft.com/office/powerpoint/2010/main" val="38217665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3" descr="D:\Ольга\Загрузки Телеграмм\12-07-54-54.jpg"/>
          <p:cNvPicPr>
            <a:picLocks noChangeAspect="1" noChangeArrowheads="1"/>
          </p:cNvPicPr>
          <p:nvPr/>
        </p:nvPicPr>
        <p:blipFill>
          <a:blip r:embed="rId2" cstate="print"/>
          <a:srcRect/>
          <a:stretch>
            <a:fillRect/>
          </a:stretch>
        </p:blipFill>
        <p:spPr bwMode="auto">
          <a:xfrm>
            <a:off x="0" y="0"/>
            <a:ext cx="12195175" cy="6861175"/>
          </a:xfrm>
          <a:prstGeom prst="rect">
            <a:avLst/>
          </a:prstGeom>
          <a:noFill/>
        </p:spPr>
      </p:pic>
      <p:sp>
        <p:nvSpPr>
          <p:cNvPr id="2" name="Заголовок 1"/>
          <p:cNvSpPr>
            <a:spLocks noGrp="1"/>
          </p:cNvSpPr>
          <p:nvPr>
            <p:ph type="ctrTitle"/>
          </p:nvPr>
        </p:nvSpPr>
        <p:spPr>
          <a:xfrm>
            <a:off x="741992" y="821091"/>
            <a:ext cx="5985665" cy="5805645"/>
          </a:xfrm>
        </p:spPr>
        <p:txBody>
          <a:bodyPr>
            <a:normAutofit fontScale="90000"/>
          </a:bodyPr>
          <a:lstStyle/>
          <a:p>
            <a:pPr algn="just"/>
            <a:r>
              <a:rPr lang="ru-RU" sz="2200" dirty="0" smtClean="0">
                <a:solidFill>
                  <a:schemeClr val="bg1"/>
                </a:solidFill>
              </a:rPr>
              <a:t/>
            </a:r>
            <a:br>
              <a:rPr lang="ru-RU" sz="2200" dirty="0" smtClean="0">
                <a:solidFill>
                  <a:schemeClr val="bg1"/>
                </a:solidFill>
              </a:rPr>
            </a:br>
            <a:r>
              <a:rPr lang="ru-RU" sz="2200" dirty="0">
                <a:solidFill>
                  <a:schemeClr val="bg1"/>
                </a:solidFill>
              </a:rPr>
              <a:t/>
            </a:r>
            <a:br>
              <a:rPr lang="ru-RU" sz="2200" dirty="0">
                <a:solidFill>
                  <a:schemeClr val="bg1"/>
                </a:solidFill>
              </a:rPr>
            </a:br>
            <a:r>
              <a:rPr lang="ru-RU" sz="2200" dirty="0" smtClean="0">
                <a:solidFill>
                  <a:schemeClr val="bg1"/>
                </a:solidFill>
              </a:rPr>
              <a:t>Рассмотренные </a:t>
            </a:r>
            <a:r>
              <a:rPr lang="ru-RU" sz="2200" dirty="0">
                <a:solidFill>
                  <a:schemeClr val="bg1"/>
                </a:solidFill>
              </a:rPr>
              <a:t>примеры демонстрируют широкие возможности экономической экспертизы в рамках дел о банкротстве – с ее помощью может быть решен широкий круг вопросов, возникающих в процессе, в том числе в различных обособленных спорах. Установление ряда юридически значимых фактов по сути невозможно без </a:t>
            </a:r>
            <a:r>
              <a:rPr lang="ru-RU" sz="2200" dirty="0" smtClean="0">
                <a:solidFill>
                  <a:schemeClr val="bg1"/>
                </a:solidFill>
              </a:rPr>
              <a:t>привлечения эксперта.</a:t>
            </a:r>
            <a:br>
              <a:rPr lang="ru-RU" sz="2200" dirty="0" smtClean="0">
                <a:solidFill>
                  <a:schemeClr val="bg1"/>
                </a:solidFill>
              </a:rPr>
            </a:br>
            <a:r>
              <a:rPr lang="ru-RU" sz="2200" dirty="0">
                <a:solidFill>
                  <a:schemeClr val="bg1"/>
                </a:solidFill>
              </a:rPr>
              <a:t/>
            </a:r>
            <a:br>
              <a:rPr lang="ru-RU" sz="2200" dirty="0">
                <a:solidFill>
                  <a:schemeClr val="bg1"/>
                </a:solidFill>
              </a:rPr>
            </a:br>
            <a:r>
              <a:rPr lang="ru-RU" sz="2200" dirty="0">
                <a:solidFill>
                  <a:schemeClr val="bg1"/>
                </a:solidFill>
              </a:rPr>
              <a:t>Широкий спектр возможностей при этом обусловлен комплексной компетенцией, которой должен обладать эксперт-экономист для проведения полноценного и объективного исследования – это не только знания в области финансового анализа, но и бухгалтерского учета, налогообложения, оценочной деятельности. </a:t>
            </a:r>
            <a:endParaRPr lang="ru-RU" sz="4900" dirty="0">
              <a:solidFill>
                <a:schemeClr val="bg1"/>
              </a:solidFill>
              <a:latin typeface="Museo Sans Cyrl 900" pitchFamily="50" charset="-52"/>
            </a:endParaRPr>
          </a:p>
        </p:txBody>
      </p:sp>
      <p:sp>
        <p:nvSpPr>
          <p:cNvPr id="4" name="Заголовок 1"/>
          <p:cNvSpPr txBox="1">
            <a:spLocks/>
          </p:cNvSpPr>
          <p:nvPr/>
        </p:nvSpPr>
        <p:spPr>
          <a:xfrm>
            <a:off x="741992" y="191021"/>
            <a:ext cx="10331220" cy="1066799"/>
          </a:xfrm>
          <a:prstGeom prst="rect">
            <a:avLst/>
          </a:prstGeom>
        </p:spPr>
        <p:txBody>
          <a:bodyPr vert="horz" lIns="103936" tIns="51969" rIns="103936" bIns="51969" rtlCol="0" anchor="ctr">
            <a:noAutofit/>
          </a:bodyPr>
          <a:lstStyle>
            <a:lvl1pPr algn="ctr" defTabSz="1039374" rtl="0" eaLnBrk="1" latinLnBrk="0" hangingPunct="1">
              <a:spcBef>
                <a:spcPct val="0"/>
              </a:spcBef>
              <a:buNone/>
              <a:defRPr sz="5000" kern="1200">
                <a:solidFill>
                  <a:schemeClr val="tx1"/>
                </a:solidFill>
                <a:latin typeface="+mj-lt"/>
                <a:ea typeface="+mj-ea"/>
                <a:cs typeface="+mj-cs"/>
              </a:defRPr>
            </a:lvl1pPr>
          </a:lstStyle>
          <a:p>
            <a:pPr algn="l"/>
            <a:r>
              <a:rPr lang="ru-RU" sz="3600" b="1" dirty="0" smtClean="0">
                <a:solidFill>
                  <a:schemeClr val="bg1"/>
                </a:solidFill>
              </a:rPr>
              <a:t>Резюме</a:t>
            </a:r>
            <a:endParaRPr lang="ru-RU" sz="3600" b="1" dirty="0">
              <a:solidFill>
                <a:schemeClr val="bg1"/>
              </a:solidFill>
            </a:endParaRPr>
          </a:p>
        </p:txBody>
      </p:sp>
    </p:spTree>
    <p:extLst>
      <p:ext uri="{BB962C8B-B14F-4D97-AF65-F5344CB8AC3E}">
        <p14:creationId xmlns:p14="http://schemas.microsoft.com/office/powerpoint/2010/main" val="329570996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D:\Ольга\Загрузки Телеграмм\8-29.jpg"/>
          <p:cNvPicPr>
            <a:picLocks noChangeAspect="1" noChangeArrowheads="1"/>
          </p:cNvPicPr>
          <p:nvPr/>
        </p:nvPicPr>
        <p:blipFill>
          <a:blip r:embed="rId2" cstate="print"/>
          <a:srcRect/>
          <a:stretch>
            <a:fillRect/>
          </a:stretch>
        </p:blipFill>
        <p:spPr bwMode="auto">
          <a:xfrm>
            <a:off x="4351" y="0"/>
            <a:ext cx="12195175" cy="6861175"/>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3" descr="D:\Ольга\Загрузки Телеграмм\19-55.jpg"/>
          <p:cNvPicPr>
            <a:picLocks noChangeAspect="1" noChangeArrowheads="1"/>
          </p:cNvPicPr>
          <p:nvPr/>
        </p:nvPicPr>
        <p:blipFill>
          <a:blip r:embed="rId3" cstate="print"/>
          <a:srcRect/>
          <a:stretch>
            <a:fillRect/>
          </a:stretch>
        </p:blipFill>
        <p:spPr bwMode="auto">
          <a:xfrm>
            <a:off x="0" y="0"/>
            <a:ext cx="12195175" cy="6861175"/>
          </a:xfrm>
          <a:prstGeom prst="rect">
            <a:avLst/>
          </a:prstGeom>
          <a:noFill/>
        </p:spPr>
      </p:pic>
      <p:sp>
        <p:nvSpPr>
          <p:cNvPr id="5" name="Овал 4"/>
          <p:cNvSpPr/>
          <p:nvPr/>
        </p:nvSpPr>
        <p:spPr>
          <a:xfrm>
            <a:off x="2587625" y="2081213"/>
            <a:ext cx="1955800" cy="19558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p:cNvSpPr txBox="1"/>
          <p:nvPr/>
        </p:nvSpPr>
        <p:spPr>
          <a:xfrm>
            <a:off x="2408237" y="4481016"/>
            <a:ext cx="3063659" cy="461665"/>
          </a:xfrm>
          <a:prstGeom prst="rect">
            <a:avLst/>
          </a:prstGeom>
          <a:noFill/>
        </p:spPr>
        <p:txBody>
          <a:bodyPr wrap="none" rtlCol="0">
            <a:spAutoFit/>
          </a:bodyPr>
          <a:lstStyle/>
          <a:p>
            <a:r>
              <a:rPr lang="ru-RU" sz="2400" dirty="0" smtClean="0">
                <a:solidFill>
                  <a:schemeClr val="bg1"/>
                </a:solidFill>
                <a:latin typeface="Museo Sans Cyrl 900" pitchFamily="50" charset="-52"/>
              </a:rPr>
              <a:t>Дмитрий </a:t>
            </a:r>
            <a:r>
              <a:rPr lang="ru-RU" sz="2400" dirty="0" err="1">
                <a:solidFill>
                  <a:schemeClr val="bg1"/>
                </a:solidFill>
                <a:latin typeface="Museo Sans Cyrl 900" pitchFamily="50" charset="-52"/>
              </a:rPr>
              <a:t>Ж</a:t>
            </a:r>
            <a:r>
              <a:rPr lang="ru-RU" sz="2400" dirty="0" err="1" smtClean="0">
                <a:solidFill>
                  <a:schemeClr val="bg1"/>
                </a:solidFill>
                <a:latin typeface="Museo Sans Cyrl 900" pitchFamily="50" charset="-52"/>
              </a:rPr>
              <a:t>арский</a:t>
            </a:r>
            <a:endParaRPr lang="ru-RU" sz="2400" dirty="0">
              <a:solidFill>
                <a:schemeClr val="bg1"/>
              </a:solidFill>
              <a:latin typeface="Museo Sans Cyrl 900" pitchFamily="50" charset="-52"/>
            </a:endParaRPr>
          </a:p>
        </p:txBody>
      </p:sp>
      <p:sp>
        <p:nvSpPr>
          <p:cNvPr id="7" name="TextBox 6"/>
          <p:cNvSpPr txBox="1"/>
          <p:nvPr/>
        </p:nvSpPr>
        <p:spPr>
          <a:xfrm>
            <a:off x="2427698" y="4942681"/>
            <a:ext cx="3044198" cy="307777"/>
          </a:xfrm>
          <a:prstGeom prst="rect">
            <a:avLst/>
          </a:prstGeom>
          <a:noFill/>
        </p:spPr>
        <p:txBody>
          <a:bodyPr wrap="square" rtlCol="0">
            <a:spAutoFit/>
          </a:bodyPr>
          <a:lstStyle/>
          <a:p>
            <a:r>
              <a:rPr lang="ru-RU" sz="1400" dirty="0" smtClean="0">
                <a:solidFill>
                  <a:schemeClr val="accent1">
                    <a:lumMod val="60000"/>
                    <a:lumOff val="40000"/>
                  </a:schemeClr>
                </a:solidFill>
                <a:latin typeface="Museo Sans Cyrl 100" pitchFamily="50" charset="-52"/>
              </a:rPr>
              <a:t>Директор экспертной группы </a:t>
            </a:r>
            <a:r>
              <a:rPr lang="en-US" sz="1400" dirty="0" err="1" smtClean="0">
                <a:solidFill>
                  <a:schemeClr val="accent1">
                    <a:lumMod val="60000"/>
                    <a:lumOff val="40000"/>
                  </a:schemeClr>
                </a:solidFill>
                <a:latin typeface="Museo Sans Cyrl 100" pitchFamily="50" charset="-52"/>
              </a:rPr>
              <a:t>Veta</a:t>
            </a:r>
            <a:endParaRPr lang="ru-RU" sz="1400" dirty="0">
              <a:solidFill>
                <a:schemeClr val="accent1">
                  <a:lumMod val="60000"/>
                  <a:lumOff val="40000"/>
                </a:schemeClr>
              </a:solidFill>
              <a:latin typeface="Museo Sans Cyrl 100" pitchFamily="50" charset="-52"/>
            </a:endParaRPr>
          </a:p>
        </p:txBody>
      </p:sp>
      <p:sp>
        <p:nvSpPr>
          <p:cNvPr id="8" name="TextBox 7"/>
          <p:cNvSpPr txBox="1"/>
          <p:nvPr/>
        </p:nvSpPr>
        <p:spPr>
          <a:xfrm>
            <a:off x="6712837" y="2080716"/>
            <a:ext cx="4515320" cy="3739485"/>
          </a:xfrm>
          <a:prstGeom prst="rect">
            <a:avLst/>
          </a:prstGeom>
          <a:noFill/>
        </p:spPr>
        <p:txBody>
          <a:bodyPr wrap="square" rtlCol="0">
            <a:spAutoFit/>
          </a:bodyPr>
          <a:lstStyle/>
          <a:p>
            <a:r>
              <a:rPr lang="ru-RU" dirty="0" smtClean="0">
                <a:solidFill>
                  <a:schemeClr val="bg1"/>
                </a:solidFill>
                <a:latin typeface="Museo Sans Cyrl 900" pitchFamily="50" charset="-52"/>
              </a:rPr>
              <a:t>Экспертная группа </a:t>
            </a:r>
            <a:r>
              <a:rPr lang="en-US" dirty="0" err="1" smtClean="0">
                <a:solidFill>
                  <a:schemeClr val="bg1"/>
                </a:solidFill>
                <a:latin typeface="Museo Sans Cyrl 900" pitchFamily="50" charset="-52"/>
              </a:rPr>
              <a:t>Veta</a:t>
            </a:r>
            <a:endParaRPr lang="en-US" dirty="0" smtClean="0">
              <a:solidFill>
                <a:schemeClr val="bg1"/>
              </a:solidFill>
              <a:latin typeface="Museo Sans Cyrl 900" pitchFamily="50" charset="-52"/>
            </a:endParaRPr>
          </a:p>
          <a:p>
            <a:endParaRPr lang="en-US" sz="1600" dirty="0" smtClean="0">
              <a:solidFill>
                <a:schemeClr val="bg1"/>
              </a:solidFill>
              <a:latin typeface="Museo Sans Cyrl 900" pitchFamily="50" charset="-52"/>
            </a:endParaRPr>
          </a:p>
          <a:p>
            <a:endParaRPr lang="en-US" sz="1600" dirty="0" smtClean="0">
              <a:solidFill>
                <a:schemeClr val="bg1"/>
              </a:solidFill>
              <a:latin typeface="Museo Sans Cyrl 900" pitchFamily="50" charset="-52"/>
            </a:endParaRPr>
          </a:p>
          <a:p>
            <a:pPr>
              <a:buClr>
                <a:srgbClr val="E51D3C"/>
              </a:buClr>
            </a:pPr>
            <a:r>
              <a:rPr lang="en-US" sz="1600" dirty="0" smtClean="0">
                <a:solidFill>
                  <a:schemeClr val="bg1"/>
                </a:solidFill>
                <a:latin typeface="Museo Sans Cyrl 900" pitchFamily="50" charset="-52"/>
              </a:rPr>
              <a:t>      </a:t>
            </a:r>
            <a:r>
              <a:rPr lang="en-US" sz="1400" dirty="0" smtClean="0">
                <a:solidFill>
                  <a:schemeClr val="accent1">
                    <a:lumMod val="40000"/>
                    <a:lumOff val="60000"/>
                  </a:schemeClr>
                </a:solidFill>
                <a:latin typeface="Museo Sans Cyrl 100" pitchFamily="50" charset="-52"/>
              </a:rPr>
              <a:t>+7 920 253-31-57</a:t>
            </a:r>
          </a:p>
          <a:p>
            <a:pPr>
              <a:buClr>
                <a:srgbClr val="E51D3C"/>
              </a:buClr>
            </a:pPr>
            <a:endParaRPr lang="en-US" sz="1400" dirty="0" smtClean="0">
              <a:solidFill>
                <a:schemeClr val="accent1">
                  <a:lumMod val="40000"/>
                  <a:lumOff val="60000"/>
                </a:schemeClr>
              </a:solidFill>
              <a:latin typeface="Museo Sans Cyrl 100" pitchFamily="50" charset="-52"/>
            </a:endParaRPr>
          </a:p>
          <a:p>
            <a:pPr>
              <a:buClr>
                <a:srgbClr val="E51D3C"/>
              </a:buClr>
            </a:pPr>
            <a:r>
              <a:rPr lang="en-US" sz="1400" dirty="0" smtClean="0">
                <a:solidFill>
                  <a:schemeClr val="accent1">
                    <a:lumMod val="40000"/>
                    <a:lumOff val="60000"/>
                  </a:schemeClr>
                </a:solidFill>
                <a:latin typeface="Museo Sans Cyrl 100" pitchFamily="50" charset="-52"/>
              </a:rPr>
              <a:t>      </a:t>
            </a:r>
            <a:r>
              <a:rPr lang="ru-RU" sz="1400" dirty="0" smtClean="0">
                <a:solidFill>
                  <a:schemeClr val="accent1">
                    <a:lumMod val="40000"/>
                    <a:lumOff val="60000"/>
                  </a:schemeClr>
                </a:solidFill>
                <a:latin typeface="Museo Sans Cyrl 100" pitchFamily="50" charset="-52"/>
              </a:rPr>
              <a:t> </a:t>
            </a:r>
            <a:r>
              <a:rPr lang="en-US" sz="1400" dirty="0" err="1" smtClean="0">
                <a:solidFill>
                  <a:schemeClr val="accent1">
                    <a:lumMod val="40000"/>
                    <a:lumOff val="60000"/>
                  </a:schemeClr>
                </a:solidFill>
                <a:latin typeface="Museo Sans Cyrl 100" pitchFamily="50" charset="-52"/>
              </a:rPr>
              <a:t>d@veta.expert</a:t>
            </a:r>
            <a:endParaRPr lang="en-US" sz="1400" dirty="0" smtClean="0">
              <a:solidFill>
                <a:schemeClr val="accent1">
                  <a:lumMod val="40000"/>
                  <a:lumOff val="60000"/>
                </a:schemeClr>
              </a:solidFill>
              <a:latin typeface="Museo Sans Cyrl 100" pitchFamily="50" charset="-52"/>
            </a:endParaRPr>
          </a:p>
          <a:p>
            <a:pPr>
              <a:buClr>
                <a:srgbClr val="E51D3C"/>
              </a:buClr>
              <a:buFont typeface="Wingdings" pitchFamily="2" charset="2"/>
              <a:buChar char="§"/>
            </a:pPr>
            <a:endParaRPr lang="en-US" sz="1400" dirty="0" smtClean="0">
              <a:solidFill>
                <a:schemeClr val="accent1">
                  <a:lumMod val="40000"/>
                  <a:lumOff val="60000"/>
                </a:schemeClr>
              </a:solidFill>
              <a:latin typeface="Museo Sans Cyrl 100" pitchFamily="50" charset="-52"/>
            </a:endParaRPr>
          </a:p>
          <a:p>
            <a:pPr>
              <a:buClr>
                <a:srgbClr val="E51D3C"/>
              </a:buClr>
            </a:pPr>
            <a:r>
              <a:rPr lang="en-US" sz="1400" dirty="0" smtClean="0">
                <a:solidFill>
                  <a:schemeClr val="accent1">
                    <a:lumMod val="40000"/>
                    <a:lumOff val="60000"/>
                  </a:schemeClr>
                </a:solidFill>
                <a:latin typeface="Museo Sans Cyrl 100" pitchFamily="50" charset="-52"/>
              </a:rPr>
              <a:t>      www.veta.expert</a:t>
            </a:r>
          </a:p>
          <a:p>
            <a:pPr>
              <a:buClr>
                <a:srgbClr val="E51D3C"/>
              </a:buClr>
              <a:buFont typeface="Wingdings" pitchFamily="2" charset="2"/>
              <a:buChar char="§"/>
            </a:pPr>
            <a:endParaRPr lang="en-US" sz="1400" dirty="0" smtClean="0">
              <a:solidFill>
                <a:schemeClr val="accent1">
                  <a:lumMod val="40000"/>
                  <a:lumOff val="60000"/>
                </a:schemeClr>
              </a:solidFill>
              <a:latin typeface="Museo Sans Cyrl 100" pitchFamily="50" charset="-52"/>
            </a:endParaRPr>
          </a:p>
          <a:p>
            <a:pPr>
              <a:buClr>
                <a:srgbClr val="E51D3C"/>
              </a:buClr>
            </a:pPr>
            <a:r>
              <a:rPr lang="en-US" sz="1400" dirty="0" smtClean="0">
                <a:solidFill>
                  <a:schemeClr val="accent1">
                    <a:lumMod val="40000"/>
                    <a:lumOff val="60000"/>
                  </a:schemeClr>
                </a:solidFill>
                <a:latin typeface="Museo Sans Cyrl 100" pitchFamily="50" charset="-52"/>
              </a:rPr>
              <a:t>      8 800 775-04-99</a:t>
            </a:r>
          </a:p>
          <a:p>
            <a:pPr>
              <a:buClr>
                <a:srgbClr val="E51D3C"/>
              </a:buClr>
              <a:buFont typeface="Wingdings" pitchFamily="2" charset="2"/>
              <a:buChar char="§"/>
            </a:pPr>
            <a:endParaRPr lang="en-US" sz="1400" dirty="0" smtClean="0">
              <a:solidFill>
                <a:schemeClr val="accent1">
                  <a:lumMod val="40000"/>
                  <a:lumOff val="60000"/>
                </a:schemeClr>
              </a:solidFill>
              <a:latin typeface="Museo Sans Cyrl 100" pitchFamily="50" charset="-52"/>
            </a:endParaRPr>
          </a:p>
          <a:p>
            <a:pPr>
              <a:buClr>
                <a:srgbClr val="E51D3C"/>
              </a:buClr>
            </a:pPr>
            <a:r>
              <a:rPr lang="en-US" sz="1400" dirty="0" smtClean="0">
                <a:solidFill>
                  <a:schemeClr val="accent1">
                    <a:lumMod val="40000"/>
                    <a:lumOff val="60000"/>
                  </a:schemeClr>
                </a:solidFill>
                <a:latin typeface="Museo Sans Cyrl 100" pitchFamily="50" charset="-52"/>
              </a:rPr>
              <a:t>      </a:t>
            </a:r>
            <a:r>
              <a:rPr lang="ru-RU" sz="1400" dirty="0" smtClean="0">
                <a:solidFill>
                  <a:schemeClr val="accent1">
                    <a:lumMod val="40000"/>
                    <a:lumOff val="60000"/>
                  </a:schemeClr>
                </a:solidFill>
                <a:latin typeface="Museo Sans Cyrl 100" pitchFamily="50" charset="-52"/>
              </a:rPr>
              <a:t>Москва, </a:t>
            </a:r>
            <a:r>
              <a:rPr lang="ru-RU" sz="1400" dirty="0" smtClean="0">
                <a:solidFill>
                  <a:schemeClr val="accent1">
                    <a:lumMod val="40000"/>
                    <a:lumOff val="60000"/>
                  </a:schemeClr>
                </a:solidFill>
                <a:latin typeface="Museo Sans Cyrl 100" pitchFamily="50" charset="-52"/>
              </a:rPr>
              <a:t>Большой </a:t>
            </a:r>
            <a:r>
              <a:rPr lang="ru-RU" sz="1400" dirty="0" err="1" smtClean="0">
                <a:solidFill>
                  <a:schemeClr val="accent1">
                    <a:lumMod val="40000"/>
                    <a:lumOff val="60000"/>
                  </a:schemeClr>
                </a:solidFill>
                <a:latin typeface="Museo Sans Cyrl 100" pitchFamily="50" charset="-52"/>
              </a:rPr>
              <a:t>Строченовский</a:t>
            </a:r>
            <a:r>
              <a:rPr lang="ru-RU" sz="1400" dirty="0" smtClean="0">
                <a:solidFill>
                  <a:schemeClr val="accent1">
                    <a:lumMod val="40000"/>
                    <a:lumOff val="60000"/>
                  </a:schemeClr>
                </a:solidFill>
                <a:latin typeface="Museo Sans Cyrl 100" pitchFamily="50" charset="-52"/>
              </a:rPr>
              <a:t> переулок,</a:t>
            </a:r>
            <a:r>
              <a:rPr lang="ru-RU" sz="1400" dirty="0" smtClean="0">
                <a:solidFill>
                  <a:schemeClr val="accent1">
                    <a:lumMod val="40000"/>
                    <a:lumOff val="60000"/>
                  </a:schemeClr>
                </a:solidFill>
                <a:latin typeface="Museo Sans Cyrl 100" pitchFamily="50" charset="-52"/>
              </a:rPr>
              <a:t> </a:t>
            </a:r>
            <a:r>
              <a:rPr lang="ru-RU" sz="1400" dirty="0" smtClean="0">
                <a:solidFill>
                  <a:schemeClr val="accent1">
                    <a:lumMod val="40000"/>
                    <a:lumOff val="60000"/>
                  </a:schemeClr>
                </a:solidFill>
                <a:latin typeface="Museo Sans Cyrl 100" pitchFamily="50" charset="-52"/>
              </a:rPr>
              <a:t>7</a:t>
            </a:r>
            <a:endParaRPr lang="en-US" sz="1400" dirty="0" smtClean="0">
              <a:solidFill>
                <a:schemeClr val="accent1">
                  <a:lumMod val="40000"/>
                  <a:lumOff val="60000"/>
                </a:schemeClr>
              </a:solidFill>
              <a:latin typeface="Museo Sans Cyrl 100" pitchFamily="50" charset="-52"/>
            </a:endParaRPr>
          </a:p>
          <a:p>
            <a:pPr>
              <a:buClr>
                <a:srgbClr val="E51D3C"/>
              </a:buClr>
              <a:buFont typeface="Wingdings" pitchFamily="2" charset="2"/>
              <a:buChar char="§"/>
            </a:pPr>
            <a:endParaRPr lang="en-US" sz="1900" dirty="0" smtClean="0">
              <a:solidFill>
                <a:schemeClr val="accent1">
                  <a:lumMod val="40000"/>
                  <a:lumOff val="60000"/>
                </a:schemeClr>
              </a:solidFill>
              <a:latin typeface="Museo Sans Cyrl 300" pitchFamily="50" charset="-52"/>
            </a:endParaRPr>
          </a:p>
          <a:p>
            <a:pPr>
              <a:buClr>
                <a:srgbClr val="E51D3C"/>
              </a:buClr>
              <a:buFont typeface="Wingdings" pitchFamily="2" charset="2"/>
              <a:buChar char="§"/>
            </a:pPr>
            <a:endParaRPr lang="en-US" sz="1900" dirty="0" smtClean="0">
              <a:solidFill>
                <a:schemeClr val="accent1">
                  <a:lumMod val="40000"/>
                  <a:lumOff val="60000"/>
                </a:schemeClr>
              </a:solidFill>
              <a:latin typeface="Museo Sans Cyrl 300" pitchFamily="50" charset="-52"/>
            </a:endParaRPr>
          </a:p>
          <a:p>
            <a:pPr>
              <a:buClr>
                <a:srgbClr val="E51D3C"/>
              </a:buClr>
              <a:buFont typeface="Wingdings" pitchFamily="2" charset="2"/>
              <a:buChar char="§"/>
            </a:pPr>
            <a:endParaRPr lang="ru-RU" sz="1900" dirty="0">
              <a:solidFill>
                <a:schemeClr val="accent1">
                  <a:lumMod val="40000"/>
                  <a:lumOff val="60000"/>
                </a:schemeClr>
              </a:solidFill>
              <a:latin typeface="Museo Sans Cyrl 300" pitchFamily="50" charset="-52"/>
            </a:endParaRPr>
          </a:p>
        </p:txBody>
      </p:sp>
      <p:pic>
        <p:nvPicPr>
          <p:cNvPr id="9" name="Рисунок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12122" y="1946216"/>
            <a:ext cx="3259520" cy="2174101"/>
          </a:xfrm>
          <a:prstGeom prst="rect">
            <a:avLst/>
          </a:prstGeom>
        </p:spPr>
      </p:pic>
      <p:pic>
        <p:nvPicPr>
          <p:cNvPr id="10" name="Рисунок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17667" y="2981331"/>
            <a:ext cx="128005" cy="128005"/>
          </a:xfrm>
          <a:prstGeom prst="rect">
            <a:avLst/>
          </a:prstGeom>
        </p:spPr>
      </p:pic>
      <p:pic>
        <p:nvPicPr>
          <p:cNvPr id="11" name="Рисунок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17667" y="3431381"/>
            <a:ext cx="128005" cy="128005"/>
          </a:xfrm>
          <a:prstGeom prst="rect">
            <a:avLst/>
          </a:prstGeom>
        </p:spPr>
      </p:pic>
      <p:pic>
        <p:nvPicPr>
          <p:cNvPr id="12" name="Рисунок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17667" y="3888441"/>
            <a:ext cx="128005" cy="128005"/>
          </a:xfrm>
          <a:prstGeom prst="rect">
            <a:avLst/>
          </a:prstGeom>
        </p:spPr>
      </p:pic>
      <p:pic>
        <p:nvPicPr>
          <p:cNvPr id="13" name="Рисунок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17667" y="4293486"/>
            <a:ext cx="128005" cy="128005"/>
          </a:xfrm>
          <a:prstGeom prst="rect">
            <a:avLst/>
          </a:prstGeom>
        </p:spPr>
      </p:pic>
      <p:pic>
        <p:nvPicPr>
          <p:cNvPr id="14" name="Рисунок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17667" y="4691521"/>
            <a:ext cx="128005" cy="128005"/>
          </a:xfrm>
          <a:prstGeom prst="rect">
            <a:avLst/>
          </a:prstGeom>
        </p:spPr>
      </p:pic>
    </p:spTree>
    <p:extLst>
      <p:ext uri="{BB962C8B-B14F-4D97-AF65-F5344CB8AC3E}">
        <p14:creationId xmlns:p14="http://schemas.microsoft.com/office/powerpoint/2010/main" val="35896161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descr="D:\Ольга\Загрузки Телеграмм\3-03.jpg"/>
          <p:cNvPicPr>
            <a:picLocks noChangeAspect="1" noChangeArrowheads="1"/>
          </p:cNvPicPr>
          <p:nvPr/>
        </p:nvPicPr>
        <p:blipFill>
          <a:blip r:embed="rId2" cstate="print"/>
          <a:srcRect/>
          <a:stretch>
            <a:fillRect/>
          </a:stretch>
        </p:blipFill>
        <p:spPr bwMode="auto">
          <a:xfrm>
            <a:off x="0" y="0"/>
            <a:ext cx="12192000" cy="6861175"/>
          </a:xfrm>
          <a:prstGeom prst="rect">
            <a:avLst/>
          </a:prstGeom>
          <a:noFill/>
        </p:spPr>
      </p:pic>
      <p:sp>
        <p:nvSpPr>
          <p:cNvPr id="2" name="Заголовок 1"/>
          <p:cNvSpPr>
            <a:spLocks noGrp="1"/>
          </p:cNvSpPr>
          <p:nvPr>
            <p:ph type="title"/>
          </p:nvPr>
        </p:nvSpPr>
        <p:spPr>
          <a:xfrm>
            <a:off x="896937" y="691441"/>
            <a:ext cx="8621030" cy="1054894"/>
          </a:xfrm>
        </p:spPr>
        <p:txBody>
          <a:bodyPr>
            <a:normAutofit/>
          </a:bodyPr>
          <a:lstStyle/>
          <a:p>
            <a:pPr algn="l"/>
            <a:r>
              <a:rPr lang="ru-RU" sz="3600" b="1" dirty="0" smtClean="0"/>
              <a:t>Что такое экономическая экспертиза?</a:t>
            </a:r>
            <a:endParaRPr lang="ru-RU" sz="3600" b="1" dirty="0"/>
          </a:p>
        </p:txBody>
      </p:sp>
      <p:sp>
        <p:nvSpPr>
          <p:cNvPr id="3" name="Текст 2"/>
          <p:cNvSpPr>
            <a:spLocks noGrp="1"/>
          </p:cNvSpPr>
          <p:nvPr>
            <p:ph type="body" idx="1"/>
          </p:nvPr>
        </p:nvSpPr>
        <p:spPr>
          <a:xfrm>
            <a:off x="246937" y="2216246"/>
            <a:ext cx="7695855" cy="2385264"/>
          </a:xfrm>
        </p:spPr>
        <p:txBody>
          <a:bodyPr>
            <a:normAutofit/>
          </a:bodyPr>
          <a:lstStyle/>
          <a:p>
            <a:pPr algn="just"/>
            <a:r>
              <a:rPr lang="ru-RU" sz="1800" b="0" dirty="0" smtClean="0">
                <a:latin typeface="+mj-lt"/>
              </a:rPr>
              <a:t>При этом и сама финансово-экономическая экспертиза изначально носит комплексный характер – для получения объективной оценки финансового состояния и факторов влияния необходимо исследовать и уметь адекватно оценивать материалы бухгалтерского учета, учитывать рыночную стоимость анализируемых объектов учета. </a:t>
            </a:r>
          </a:p>
        </p:txBody>
      </p:sp>
    </p:spTree>
    <p:extLst>
      <p:ext uri="{BB962C8B-B14F-4D97-AF65-F5344CB8AC3E}">
        <p14:creationId xmlns:p14="http://schemas.microsoft.com/office/powerpoint/2010/main" val="21490846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Ольга\Загрузки Телеграмм\6-06.jpg"/>
          <p:cNvPicPr>
            <a:picLocks noChangeAspect="1" noChangeArrowheads="1"/>
          </p:cNvPicPr>
          <p:nvPr/>
        </p:nvPicPr>
        <p:blipFill>
          <a:blip r:embed="rId2" cstate="print"/>
          <a:srcRect/>
          <a:stretch>
            <a:fillRect/>
          </a:stretch>
        </p:blipFill>
        <p:spPr bwMode="auto">
          <a:xfrm>
            <a:off x="0" y="0"/>
            <a:ext cx="12195175" cy="6861175"/>
          </a:xfrm>
          <a:prstGeom prst="rect">
            <a:avLst/>
          </a:prstGeom>
          <a:noFill/>
        </p:spPr>
      </p:pic>
      <p:sp>
        <p:nvSpPr>
          <p:cNvPr id="13" name="Заголовок 1"/>
          <p:cNvSpPr txBox="1">
            <a:spLocks/>
          </p:cNvSpPr>
          <p:nvPr/>
        </p:nvSpPr>
        <p:spPr>
          <a:xfrm>
            <a:off x="931977" y="642231"/>
            <a:ext cx="10331220" cy="1066799"/>
          </a:xfrm>
          <a:prstGeom prst="rect">
            <a:avLst/>
          </a:prstGeom>
        </p:spPr>
        <p:txBody>
          <a:bodyPr vert="horz" lIns="103936" tIns="51969" rIns="103936" bIns="51969" rtlCol="0" anchor="ctr">
            <a:noAutofit/>
          </a:bodyPr>
          <a:lstStyle>
            <a:lvl1pPr algn="ctr" defTabSz="1039374" rtl="0" eaLnBrk="1" latinLnBrk="0" hangingPunct="1">
              <a:spcBef>
                <a:spcPct val="0"/>
              </a:spcBef>
              <a:buNone/>
              <a:defRPr sz="5000" kern="1200">
                <a:solidFill>
                  <a:schemeClr val="tx1"/>
                </a:solidFill>
                <a:latin typeface="+mj-lt"/>
                <a:ea typeface="+mj-ea"/>
                <a:cs typeface="+mj-cs"/>
              </a:defRPr>
            </a:lvl1pPr>
          </a:lstStyle>
          <a:p>
            <a:pPr algn="l"/>
            <a:r>
              <a:rPr lang="ru-RU" sz="3600" b="1" dirty="0"/>
              <a:t>Экспертиза в делах о банкротстве</a:t>
            </a:r>
          </a:p>
        </p:txBody>
      </p:sp>
      <p:sp>
        <p:nvSpPr>
          <p:cNvPr id="5" name="TextBox 4"/>
          <p:cNvSpPr txBox="1"/>
          <p:nvPr/>
        </p:nvSpPr>
        <p:spPr>
          <a:xfrm>
            <a:off x="471962" y="2351261"/>
            <a:ext cx="8415935" cy="3693319"/>
          </a:xfrm>
          <a:prstGeom prst="rect">
            <a:avLst/>
          </a:prstGeom>
          <a:noFill/>
        </p:spPr>
        <p:txBody>
          <a:bodyPr wrap="square" rtlCol="0">
            <a:spAutoFit/>
          </a:bodyPr>
          <a:lstStyle/>
          <a:p>
            <a:pPr algn="just"/>
            <a:r>
              <a:rPr lang="ru-RU" sz="1800" dirty="0"/>
              <a:t>Экономическая экспертиза в делах о банкротстве может быть использована для широкого круга задач, на различных этапах и в разных категориях обособленных споров (оспаривание сделок, субсидиарная ответственность и т.д.). Примеры вопросов и задач:</a:t>
            </a:r>
          </a:p>
          <a:p>
            <a:pPr algn="just"/>
            <a:endParaRPr lang="ru-RU" sz="1800" dirty="0"/>
          </a:p>
          <a:p>
            <a:pPr marL="285750" indent="-285750" algn="just">
              <a:buFontTx/>
              <a:buChar char="-"/>
            </a:pPr>
            <a:r>
              <a:rPr lang="ru-RU" sz="1800" dirty="0"/>
              <a:t>установление даты объективного банкротства;</a:t>
            </a:r>
          </a:p>
          <a:p>
            <a:pPr marL="285750" indent="-285750" algn="just">
              <a:buFontTx/>
              <a:buChar char="-"/>
            </a:pPr>
            <a:r>
              <a:rPr lang="ru-RU" sz="1800" dirty="0"/>
              <a:t>установление условий и причин наступления банкротства;</a:t>
            </a:r>
          </a:p>
          <a:p>
            <a:pPr marL="285750" indent="-285750" algn="just">
              <a:buFontTx/>
              <a:buChar char="-"/>
            </a:pPr>
            <a:r>
              <a:rPr lang="ru-RU" sz="1800" dirty="0"/>
              <a:t>характеристика финансового состояния на дату;</a:t>
            </a:r>
          </a:p>
          <a:p>
            <a:pPr marL="285750" indent="-285750" algn="just">
              <a:buFontTx/>
              <a:buChar char="-"/>
            </a:pPr>
            <a:r>
              <a:rPr lang="ru-RU" sz="1800" dirty="0"/>
              <a:t>обнаружение сделок, ухудшивших состояние – как до, так и после даты объективного банкротства;</a:t>
            </a:r>
          </a:p>
          <a:p>
            <a:pPr marL="285750" indent="-285750" algn="just">
              <a:buFontTx/>
              <a:buChar char="-"/>
            </a:pPr>
            <a:r>
              <a:rPr lang="ru-RU" sz="1800" dirty="0"/>
              <a:t>оценка влияния сделок, действий руководства на состояние организации;</a:t>
            </a:r>
          </a:p>
          <a:p>
            <a:pPr marL="285750" indent="-285750" algn="just">
              <a:buFontTx/>
              <a:buChar char="-"/>
            </a:pPr>
            <a:r>
              <a:rPr lang="ru-RU" sz="1800" dirty="0"/>
              <a:t>определение экономической целесообразности сделок</a:t>
            </a:r>
          </a:p>
          <a:p>
            <a:pPr algn="just"/>
            <a:endParaRPr lang="ru-RU" sz="1800" dirty="0"/>
          </a:p>
        </p:txBody>
      </p:sp>
    </p:spTree>
    <p:extLst>
      <p:ext uri="{BB962C8B-B14F-4D97-AF65-F5344CB8AC3E}">
        <p14:creationId xmlns:p14="http://schemas.microsoft.com/office/powerpoint/2010/main" val="7294936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D:\Ольга\Загрузки Телеграмм\9-33.jpg"/>
          <p:cNvPicPr>
            <a:picLocks noChangeAspect="1" noChangeArrowheads="1"/>
          </p:cNvPicPr>
          <p:nvPr/>
        </p:nvPicPr>
        <p:blipFill>
          <a:blip r:embed="rId2" cstate="print"/>
          <a:srcRect/>
          <a:stretch>
            <a:fillRect/>
          </a:stretch>
        </p:blipFill>
        <p:spPr bwMode="auto">
          <a:xfrm>
            <a:off x="0" y="63559"/>
            <a:ext cx="12195175" cy="6861175"/>
          </a:xfrm>
          <a:prstGeom prst="rect">
            <a:avLst/>
          </a:prstGeom>
          <a:noFill/>
        </p:spPr>
      </p:pic>
      <p:sp>
        <p:nvSpPr>
          <p:cNvPr id="2" name="Заголовок 1"/>
          <p:cNvSpPr>
            <a:spLocks noGrp="1"/>
          </p:cNvSpPr>
          <p:nvPr>
            <p:ph type="ctrTitle"/>
          </p:nvPr>
        </p:nvSpPr>
        <p:spPr>
          <a:xfrm>
            <a:off x="896936" y="764381"/>
            <a:ext cx="9161091" cy="821795"/>
          </a:xfrm>
        </p:spPr>
        <p:txBody>
          <a:bodyPr>
            <a:noAutofit/>
          </a:bodyPr>
          <a:lstStyle/>
          <a:p>
            <a:pPr algn="l"/>
            <a:r>
              <a:rPr lang="ru-RU" sz="3600" b="1" dirty="0" smtClean="0"/>
              <a:t>Коэффициентный анализ отчетности </a:t>
            </a:r>
            <a:endParaRPr lang="ru-RU" sz="3600" b="1" dirty="0"/>
          </a:p>
        </p:txBody>
      </p:sp>
      <p:sp>
        <p:nvSpPr>
          <p:cNvPr id="5" name="TextBox 4"/>
          <p:cNvSpPr txBox="1"/>
          <p:nvPr/>
        </p:nvSpPr>
        <p:spPr>
          <a:xfrm>
            <a:off x="454993" y="1932670"/>
            <a:ext cx="745155" cy="1107996"/>
          </a:xfrm>
          <a:prstGeom prst="rect">
            <a:avLst/>
          </a:prstGeom>
          <a:noFill/>
        </p:spPr>
        <p:txBody>
          <a:bodyPr wrap="square" rtlCol="0">
            <a:spAutoFit/>
          </a:bodyPr>
          <a:lstStyle/>
          <a:p>
            <a:r>
              <a:rPr lang="ru-RU" sz="6600" dirty="0" smtClean="0">
                <a:solidFill>
                  <a:srgbClr val="0C5EAA"/>
                </a:solidFill>
                <a:latin typeface="Museo Sans Cyrl 900" pitchFamily="50" charset="-52"/>
              </a:rPr>
              <a:t>1</a:t>
            </a:r>
            <a:endParaRPr lang="ru-RU" sz="6600" dirty="0">
              <a:solidFill>
                <a:srgbClr val="0C5EAA"/>
              </a:solidFill>
              <a:latin typeface="Museo Sans Cyrl 900" pitchFamily="50" charset="-52"/>
            </a:endParaRPr>
          </a:p>
        </p:txBody>
      </p:sp>
      <p:sp>
        <p:nvSpPr>
          <p:cNvPr id="9" name="TextBox 8"/>
          <p:cNvSpPr txBox="1"/>
          <p:nvPr/>
        </p:nvSpPr>
        <p:spPr>
          <a:xfrm>
            <a:off x="454993" y="3049346"/>
            <a:ext cx="745155" cy="1107996"/>
          </a:xfrm>
          <a:prstGeom prst="rect">
            <a:avLst/>
          </a:prstGeom>
          <a:noFill/>
        </p:spPr>
        <p:txBody>
          <a:bodyPr wrap="square" rtlCol="0">
            <a:spAutoFit/>
          </a:bodyPr>
          <a:lstStyle/>
          <a:p>
            <a:r>
              <a:rPr lang="ru-RU" sz="6600" dirty="0" smtClean="0">
                <a:solidFill>
                  <a:srgbClr val="0C5EAA"/>
                </a:solidFill>
                <a:latin typeface="Museo Sans Cyrl 900" pitchFamily="50" charset="-52"/>
              </a:rPr>
              <a:t>2</a:t>
            </a:r>
            <a:endParaRPr lang="ru-RU" sz="6600" dirty="0">
              <a:solidFill>
                <a:srgbClr val="0C5EAA"/>
              </a:solidFill>
              <a:latin typeface="Museo Sans Cyrl 900" pitchFamily="50" charset="-52"/>
            </a:endParaRPr>
          </a:p>
        </p:txBody>
      </p:sp>
      <p:sp>
        <p:nvSpPr>
          <p:cNvPr id="10" name="TextBox 9"/>
          <p:cNvSpPr txBox="1"/>
          <p:nvPr/>
        </p:nvSpPr>
        <p:spPr>
          <a:xfrm>
            <a:off x="443917" y="4327620"/>
            <a:ext cx="745155" cy="1107996"/>
          </a:xfrm>
          <a:prstGeom prst="rect">
            <a:avLst/>
          </a:prstGeom>
          <a:noFill/>
        </p:spPr>
        <p:txBody>
          <a:bodyPr wrap="square" rtlCol="0">
            <a:spAutoFit/>
          </a:bodyPr>
          <a:lstStyle/>
          <a:p>
            <a:r>
              <a:rPr lang="ru-RU" sz="6600" dirty="0" smtClean="0">
                <a:solidFill>
                  <a:srgbClr val="0C5EAA"/>
                </a:solidFill>
                <a:latin typeface="Museo Sans Cyrl 900" pitchFamily="50" charset="-52"/>
              </a:rPr>
              <a:t>3</a:t>
            </a:r>
            <a:endParaRPr lang="ru-RU" sz="6600" dirty="0">
              <a:solidFill>
                <a:srgbClr val="0C5EAA"/>
              </a:solidFill>
              <a:latin typeface="Museo Sans Cyrl 900" pitchFamily="50" charset="-52"/>
            </a:endParaRPr>
          </a:p>
        </p:txBody>
      </p:sp>
      <p:sp>
        <p:nvSpPr>
          <p:cNvPr id="11" name="TextBox 10"/>
          <p:cNvSpPr txBox="1"/>
          <p:nvPr/>
        </p:nvSpPr>
        <p:spPr>
          <a:xfrm>
            <a:off x="1200148" y="1936369"/>
            <a:ext cx="5276713" cy="400110"/>
          </a:xfrm>
          <a:prstGeom prst="rect">
            <a:avLst/>
          </a:prstGeom>
          <a:noFill/>
        </p:spPr>
        <p:txBody>
          <a:bodyPr wrap="square" rtlCol="0">
            <a:spAutoFit/>
          </a:bodyPr>
          <a:lstStyle/>
          <a:p>
            <a:r>
              <a:rPr lang="ru-RU" b="1" dirty="0" smtClean="0"/>
              <a:t>Платежеспособность</a:t>
            </a:r>
            <a:endParaRPr lang="ru-RU" sz="1800" b="1" dirty="0">
              <a:latin typeface="Museo Sans Cyrl 900" pitchFamily="50" charset="-52"/>
            </a:endParaRPr>
          </a:p>
        </p:txBody>
      </p:sp>
      <p:sp>
        <p:nvSpPr>
          <p:cNvPr id="12" name="TextBox 11"/>
          <p:cNvSpPr txBox="1"/>
          <p:nvPr/>
        </p:nvSpPr>
        <p:spPr>
          <a:xfrm>
            <a:off x="1121387" y="4427147"/>
            <a:ext cx="4982508" cy="400110"/>
          </a:xfrm>
          <a:prstGeom prst="rect">
            <a:avLst/>
          </a:prstGeom>
          <a:noFill/>
        </p:spPr>
        <p:txBody>
          <a:bodyPr wrap="square" rtlCol="0">
            <a:spAutoFit/>
          </a:bodyPr>
          <a:lstStyle/>
          <a:p>
            <a:r>
              <a:rPr lang="ru-RU" b="1" dirty="0" smtClean="0"/>
              <a:t>Эффективность и деловая активность</a:t>
            </a:r>
            <a:endParaRPr lang="ru-RU" sz="1800" b="1" dirty="0">
              <a:latin typeface="Museo Sans Cyrl 900" pitchFamily="50" charset="-52"/>
            </a:endParaRPr>
          </a:p>
        </p:txBody>
      </p:sp>
      <p:sp>
        <p:nvSpPr>
          <p:cNvPr id="13" name="TextBox 12"/>
          <p:cNvSpPr txBox="1"/>
          <p:nvPr/>
        </p:nvSpPr>
        <p:spPr>
          <a:xfrm>
            <a:off x="1200148" y="3106034"/>
            <a:ext cx="5276713" cy="400110"/>
          </a:xfrm>
          <a:prstGeom prst="rect">
            <a:avLst/>
          </a:prstGeom>
          <a:noFill/>
        </p:spPr>
        <p:txBody>
          <a:bodyPr wrap="square" rtlCol="0">
            <a:spAutoFit/>
          </a:bodyPr>
          <a:lstStyle/>
          <a:p>
            <a:r>
              <a:rPr lang="ru-RU" b="1" dirty="0" smtClean="0"/>
              <a:t>Устойчивость</a:t>
            </a:r>
            <a:endParaRPr lang="ru-RU" sz="1800" b="1" dirty="0">
              <a:latin typeface="Museo Sans Cyrl 900" pitchFamily="50" charset="-52"/>
            </a:endParaRPr>
          </a:p>
        </p:txBody>
      </p:sp>
      <p:sp>
        <p:nvSpPr>
          <p:cNvPr id="15" name="TextBox 14"/>
          <p:cNvSpPr txBox="1"/>
          <p:nvPr/>
        </p:nvSpPr>
        <p:spPr>
          <a:xfrm>
            <a:off x="1189072" y="2310382"/>
            <a:ext cx="6705745" cy="646331"/>
          </a:xfrm>
          <a:prstGeom prst="rect">
            <a:avLst/>
          </a:prstGeom>
          <a:noFill/>
        </p:spPr>
        <p:txBody>
          <a:bodyPr wrap="square" rtlCol="0">
            <a:spAutoFit/>
          </a:bodyPr>
          <a:lstStyle/>
          <a:p>
            <a:pPr algn="just"/>
            <a:r>
              <a:rPr lang="ru-RU" sz="1800" i="1" dirty="0" smtClean="0">
                <a:latin typeface="Museo Sans Cyrl 900" pitchFamily="50" charset="-52"/>
              </a:rPr>
              <a:t>Коэффициенты ликвидности, обеспеченность обязательств активами, степень платежеспособности </a:t>
            </a:r>
            <a:endParaRPr lang="ru-RU" sz="1800" i="1" dirty="0">
              <a:latin typeface="Museo Sans Cyrl 900" pitchFamily="50" charset="-52"/>
            </a:endParaRPr>
          </a:p>
        </p:txBody>
      </p:sp>
      <p:sp>
        <p:nvSpPr>
          <p:cNvPr id="16" name="TextBox 15"/>
          <p:cNvSpPr txBox="1"/>
          <p:nvPr/>
        </p:nvSpPr>
        <p:spPr>
          <a:xfrm>
            <a:off x="1189072" y="3503817"/>
            <a:ext cx="6705745" cy="923330"/>
          </a:xfrm>
          <a:prstGeom prst="rect">
            <a:avLst/>
          </a:prstGeom>
          <a:noFill/>
        </p:spPr>
        <p:txBody>
          <a:bodyPr wrap="square" rtlCol="0">
            <a:spAutoFit/>
          </a:bodyPr>
          <a:lstStyle/>
          <a:p>
            <a:pPr algn="just"/>
            <a:r>
              <a:rPr lang="ru-RU" sz="1800" i="1" dirty="0" smtClean="0"/>
              <a:t>Коэффициенты автономии, обеспеченности собственными оборотными средствами, соотношение капитала и обязательств</a:t>
            </a:r>
            <a:endParaRPr lang="ru-RU" sz="1800" i="1" dirty="0"/>
          </a:p>
        </p:txBody>
      </p:sp>
      <p:sp>
        <p:nvSpPr>
          <p:cNvPr id="17" name="TextBox 16"/>
          <p:cNvSpPr txBox="1"/>
          <p:nvPr/>
        </p:nvSpPr>
        <p:spPr>
          <a:xfrm>
            <a:off x="1133219" y="4921829"/>
            <a:ext cx="5603016" cy="369332"/>
          </a:xfrm>
          <a:prstGeom prst="rect">
            <a:avLst/>
          </a:prstGeom>
          <a:noFill/>
        </p:spPr>
        <p:txBody>
          <a:bodyPr wrap="square" rtlCol="0">
            <a:spAutoFit/>
          </a:bodyPr>
          <a:lstStyle/>
          <a:p>
            <a:pPr algn="just"/>
            <a:r>
              <a:rPr lang="ru-RU" sz="1800" i="1" dirty="0" smtClean="0"/>
              <a:t>Рентабельность и оборачиваемость</a:t>
            </a:r>
            <a:endParaRPr lang="ru-RU" sz="1800" i="1" dirty="0">
              <a:latin typeface="Museo Sans Cyrl 900" pitchFamily="50" charset="-52"/>
            </a:endParaRPr>
          </a:p>
        </p:txBody>
      </p:sp>
      <p:pic>
        <p:nvPicPr>
          <p:cNvPr id="14" name="Picture 2" descr="D:\Ольга\Загрузки Телеграмм\15-54.jpg"/>
          <p:cNvPicPr>
            <a:picLocks noChangeAspect="1" noChangeArrowheads="1"/>
          </p:cNvPicPr>
          <p:nvPr/>
        </p:nvPicPr>
        <p:blipFill>
          <a:blip r:embed="rId3" cstate="print"/>
          <a:srcRect/>
          <a:stretch>
            <a:fillRect/>
          </a:stretch>
        </p:blipFill>
        <p:spPr bwMode="auto">
          <a:xfrm>
            <a:off x="-1" y="0"/>
            <a:ext cx="12195175" cy="6861175"/>
          </a:xfrm>
          <a:prstGeom prst="rect">
            <a:avLst/>
          </a:prstGeom>
          <a:noFill/>
        </p:spPr>
      </p:pic>
      <p:sp>
        <p:nvSpPr>
          <p:cNvPr id="18" name="Заголовок 1"/>
          <p:cNvSpPr txBox="1">
            <a:spLocks/>
          </p:cNvSpPr>
          <p:nvPr/>
        </p:nvSpPr>
        <p:spPr>
          <a:xfrm>
            <a:off x="804279" y="429410"/>
            <a:ext cx="8621030" cy="1054894"/>
          </a:xfrm>
          <a:prstGeom prst="rect">
            <a:avLst/>
          </a:prstGeom>
        </p:spPr>
        <p:txBody>
          <a:bodyPr vert="horz" lIns="103936" tIns="51969" rIns="103936" bIns="51969" rtlCol="0" anchor="ctr">
            <a:normAutofit/>
          </a:bodyPr>
          <a:lstStyle>
            <a:lvl1pPr algn="ctr" defTabSz="1039374" rtl="0" eaLnBrk="1" latinLnBrk="0" hangingPunct="1">
              <a:spcBef>
                <a:spcPct val="0"/>
              </a:spcBef>
              <a:buNone/>
              <a:defRPr sz="5000" kern="1200">
                <a:solidFill>
                  <a:schemeClr val="tx1"/>
                </a:solidFill>
                <a:latin typeface="+mj-lt"/>
                <a:ea typeface="+mj-ea"/>
                <a:cs typeface="+mj-cs"/>
              </a:defRPr>
            </a:lvl1pPr>
          </a:lstStyle>
          <a:p>
            <a:pPr algn="l"/>
            <a:r>
              <a:rPr lang="ru-RU" sz="3600" b="1" dirty="0" smtClean="0"/>
              <a:t>Материалы для исследования</a:t>
            </a:r>
            <a:endParaRPr lang="ru-RU" sz="3600" b="1" dirty="0"/>
          </a:p>
        </p:txBody>
      </p:sp>
      <p:sp>
        <p:nvSpPr>
          <p:cNvPr id="19" name="Текст 2"/>
          <p:cNvSpPr txBox="1">
            <a:spLocks/>
          </p:cNvSpPr>
          <p:nvPr/>
        </p:nvSpPr>
        <p:spPr>
          <a:xfrm>
            <a:off x="190230" y="1978986"/>
            <a:ext cx="6569844" cy="4377720"/>
          </a:xfrm>
          <a:prstGeom prst="rect">
            <a:avLst/>
          </a:prstGeom>
        </p:spPr>
        <p:txBody>
          <a:bodyPr vert="horz" lIns="103936" tIns="51969" rIns="103936" bIns="51969" rtlCol="0">
            <a:normAutofit/>
          </a:bodyPr>
          <a:lstStyle>
            <a:lvl1pPr marL="0" indent="0" algn="ctr" defTabSz="1039374" rtl="0" eaLnBrk="1" latinLnBrk="0" hangingPunct="1">
              <a:spcBef>
                <a:spcPct val="20000"/>
              </a:spcBef>
              <a:buFont typeface="Arial" pitchFamily="34" charset="0"/>
              <a:buNone/>
              <a:defRPr sz="3600" kern="1200">
                <a:solidFill>
                  <a:schemeClr val="tx1">
                    <a:tint val="75000"/>
                  </a:schemeClr>
                </a:solidFill>
                <a:latin typeface="+mn-lt"/>
                <a:ea typeface="+mn-ea"/>
                <a:cs typeface="+mn-cs"/>
              </a:defRPr>
            </a:lvl1pPr>
            <a:lvl2pPr marL="519686" indent="0" algn="ctr" defTabSz="1039374"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2pPr>
            <a:lvl3pPr marL="1039374" indent="0" algn="ctr" defTabSz="1039374" rtl="0" eaLnBrk="1" latinLnBrk="0" hangingPunct="1">
              <a:spcBef>
                <a:spcPct val="20000"/>
              </a:spcBef>
              <a:buFont typeface="Arial" pitchFamily="34" charset="0"/>
              <a:buNone/>
              <a:defRPr sz="2700" kern="1200">
                <a:solidFill>
                  <a:schemeClr val="tx1">
                    <a:tint val="75000"/>
                  </a:schemeClr>
                </a:solidFill>
                <a:latin typeface="+mn-lt"/>
                <a:ea typeface="+mn-ea"/>
                <a:cs typeface="+mn-cs"/>
              </a:defRPr>
            </a:lvl3pPr>
            <a:lvl4pPr marL="1559060"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4pPr>
            <a:lvl5pPr marL="2078747"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5pPr>
            <a:lvl6pPr marL="2598434"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6pPr>
            <a:lvl7pPr marL="3118121"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7pPr>
            <a:lvl8pPr marL="3637807"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8pPr>
            <a:lvl9pPr marL="4157495"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9pPr>
          </a:lstStyle>
          <a:p>
            <a:pPr marL="285750" indent="-285750" algn="just">
              <a:buFont typeface="Arial" panose="020B0604020202020204" pitchFamily="34" charset="0"/>
              <a:buChar char="•"/>
            </a:pPr>
            <a:r>
              <a:rPr lang="ru-RU" sz="1800" dirty="0" smtClean="0">
                <a:solidFill>
                  <a:schemeClr val="tx1"/>
                </a:solidFill>
              </a:rPr>
              <a:t>Учредительные документы (как правило, данная информация есть в открытых источниках), информация об аффилированных лицах</a:t>
            </a:r>
          </a:p>
          <a:p>
            <a:pPr marL="285750" indent="-285750" algn="just">
              <a:buFont typeface="Arial" panose="020B0604020202020204" pitchFamily="34" charset="0"/>
              <a:buChar char="•"/>
            </a:pPr>
            <a:r>
              <a:rPr lang="ru-RU" sz="1800" dirty="0" smtClean="0">
                <a:solidFill>
                  <a:schemeClr val="tx1"/>
                </a:solidFill>
              </a:rPr>
              <a:t>Учетная политика </a:t>
            </a:r>
          </a:p>
          <a:p>
            <a:pPr marL="285750" indent="-285750" algn="just">
              <a:buFont typeface="Arial" panose="020B0604020202020204" pitchFamily="34" charset="0"/>
              <a:buChar char="•"/>
            </a:pPr>
            <a:r>
              <a:rPr lang="ru-RU" sz="1800" dirty="0" smtClean="0">
                <a:solidFill>
                  <a:schemeClr val="tx1"/>
                </a:solidFill>
              </a:rPr>
              <a:t>Отчетность (желательно с наименьшим возможным размером отчетного периода – квартал или даже месяц), при наличии – с заключениями аудитора</a:t>
            </a:r>
          </a:p>
          <a:p>
            <a:pPr marL="285750" indent="-285750" algn="just">
              <a:buFont typeface="Arial" panose="020B0604020202020204" pitchFamily="34" charset="0"/>
              <a:buChar char="•"/>
            </a:pPr>
            <a:r>
              <a:rPr lang="ru-RU" sz="1800" dirty="0" smtClean="0">
                <a:solidFill>
                  <a:schemeClr val="tx1"/>
                </a:solidFill>
              </a:rPr>
              <a:t>Регистры учета (или вся база учета, например 1С)</a:t>
            </a:r>
          </a:p>
          <a:p>
            <a:pPr marL="285750" indent="-285750" algn="just">
              <a:buFont typeface="Arial" panose="020B0604020202020204" pitchFamily="34" charset="0"/>
              <a:buChar char="•"/>
            </a:pPr>
            <a:r>
              <a:rPr lang="ru-RU" sz="1800" dirty="0" smtClean="0">
                <a:solidFill>
                  <a:schemeClr val="tx1"/>
                </a:solidFill>
              </a:rPr>
              <a:t>Договоры и первичная документация</a:t>
            </a:r>
          </a:p>
          <a:p>
            <a:pPr marL="285750" indent="-285750" algn="just">
              <a:buFont typeface="Arial" panose="020B0604020202020204" pitchFamily="34" charset="0"/>
              <a:buChar char="•"/>
            </a:pPr>
            <a:r>
              <a:rPr lang="ru-RU" sz="1800" dirty="0" smtClean="0">
                <a:solidFill>
                  <a:schemeClr val="tx1"/>
                </a:solidFill>
              </a:rPr>
              <a:t>Документы, индивидуализирующие объекты учета для переоценки</a:t>
            </a:r>
            <a:endParaRPr lang="ru-RU" sz="1800" dirty="0">
              <a:solidFill>
                <a:schemeClr val="tx1"/>
              </a:solidFill>
            </a:endParaRPr>
          </a:p>
          <a:p>
            <a:pPr marL="285750" indent="-285750" algn="just">
              <a:buFont typeface="Arial" panose="020B0604020202020204" pitchFamily="34" charset="0"/>
              <a:buChar char="•"/>
            </a:pPr>
            <a:r>
              <a:rPr lang="ru-RU" sz="1800" dirty="0" smtClean="0">
                <a:solidFill>
                  <a:schemeClr val="tx1"/>
                </a:solidFill>
              </a:rPr>
              <a:t>Иная потенциально полезная информация (например, акт инвентаризации, отчеты об оценке и т.д.)</a:t>
            </a:r>
          </a:p>
          <a:p>
            <a:pPr marL="285750" indent="-285750" algn="just">
              <a:buFont typeface="Arial" panose="020B0604020202020204" pitchFamily="34" charset="0"/>
              <a:buChar char="•"/>
            </a:pPr>
            <a:endParaRPr lang="ru-RU" sz="1800" dirty="0">
              <a:solidFill>
                <a:schemeClr val="tx1"/>
              </a:solidFill>
            </a:endParaRPr>
          </a:p>
          <a:p>
            <a:pPr marL="285750" indent="-285750" algn="just">
              <a:buFont typeface="Arial" panose="020B0604020202020204" pitchFamily="34" charset="0"/>
              <a:buChar char="•"/>
            </a:pPr>
            <a:endParaRPr lang="ru-RU" sz="1800" dirty="0" smtClean="0">
              <a:solidFill>
                <a:schemeClr val="tx1"/>
              </a:solidFill>
            </a:endParaRPr>
          </a:p>
          <a:p>
            <a:pPr marL="285750" indent="-285750" algn="just">
              <a:buFont typeface="Arial" panose="020B0604020202020204" pitchFamily="34" charset="0"/>
              <a:buChar char="•"/>
            </a:pPr>
            <a:endParaRPr lang="ru-RU" sz="1800" dirty="0">
              <a:solidFill>
                <a:schemeClr val="tx1"/>
              </a:solidFill>
            </a:endParaRPr>
          </a:p>
          <a:p>
            <a:pPr marL="285750" indent="-285750" algn="just">
              <a:buFont typeface="Arial" panose="020B0604020202020204" pitchFamily="34" charset="0"/>
              <a:buChar char="•"/>
            </a:pPr>
            <a:endParaRPr lang="ru-RU" sz="1800" dirty="0" smtClean="0">
              <a:solidFill>
                <a:schemeClr val="tx1"/>
              </a:solidFill>
            </a:endParaRPr>
          </a:p>
          <a:p>
            <a:pPr marL="285750" indent="-285750" algn="just">
              <a:buFont typeface="Arial" panose="020B0604020202020204" pitchFamily="34" charset="0"/>
              <a:buChar char="•"/>
            </a:pPr>
            <a:endParaRPr lang="ru-RU" sz="1800" dirty="0">
              <a:solidFill>
                <a:schemeClr val="tx1"/>
              </a:solidFill>
            </a:endParaRPr>
          </a:p>
          <a:p>
            <a:pPr marL="285750" indent="-285750" algn="just">
              <a:buFont typeface="Arial" panose="020B0604020202020204" pitchFamily="34" charset="0"/>
              <a:buChar char="•"/>
            </a:pPr>
            <a:endParaRPr lang="en-US" sz="1800" dirty="0" smtClean="0">
              <a:solidFill>
                <a:schemeClr val="tx1"/>
              </a:solidFill>
            </a:endParaRPr>
          </a:p>
          <a:p>
            <a:pPr marL="285750" indent="-285750" algn="just">
              <a:buFont typeface="Arial" panose="020B0604020202020204" pitchFamily="34" charset="0"/>
              <a:buChar char="•"/>
            </a:pPr>
            <a:endParaRPr lang="ru-RU" sz="1800" dirty="0" smtClean="0">
              <a:solidFill>
                <a:schemeClr val="tx1"/>
              </a:solidFill>
            </a:endParaRPr>
          </a:p>
          <a:p>
            <a:pPr marL="285750" indent="-285750" algn="just">
              <a:buFont typeface="Arial" panose="020B0604020202020204" pitchFamily="34" charset="0"/>
              <a:buChar char="•"/>
            </a:pPr>
            <a:endParaRPr lang="ru-RU" sz="1800" dirty="0" smtClean="0">
              <a:solidFill>
                <a:schemeClr val="tx1"/>
              </a:solidFill>
            </a:endParaRPr>
          </a:p>
          <a:p>
            <a:pPr marL="285750" indent="-285750" algn="just">
              <a:buFont typeface="Arial" panose="020B0604020202020204" pitchFamily="34" charset="0"/>
              <a:buChar char="•"/>
            </a:pPr>
            <a:endParaRPr lang="ru-RU" sz="1800" dirty="0">
              <a:solidFill>
                <a:schemeClr val="tx1"/>
              </a:solidFill>
              <a:latin typeface="+mj-lt"/>
            </a:endParaRPr>
          </a:p>
          <a:p>
            <a:pPr marL="285750" indent="-285750" algn="just">
              <a:buFont typeface="Arial" panose="020B0604020202020204" pitchFamily="34" charset="0"/>
              <a:buChar char="•"/>
            </a:pPr>
            <a:endParaRPr lang="ru-RU" sz="1800" dirty="0" smtClean="0">
              <a:solidFill>
                <a:schemeClr val="tx1"/>
              </a:solidFill>
              <a:latin typeface="+mj-lt"/>
            </a:endParaRPr>
          </a:p>
          <a:p>
            <a:pPr algn="just"/>
            <a:endParaRPr lang="ru-RU" sz="1800" dirty="0" smtClean="0">
              <a:latin typeface="+mj-lt"/>
            </a:endParaRPr>
          </a:p>
        </p:txBody>
      </p:sp>
    </p:spTree>
    <p:extLst>
      <p:ext uri="{BB962C8B-B14F-4D97-AF65-F5344CB8AC3E}">
        <p14:creationId xmlns:p14="http://schemas.microsoft.com/office/powerpoint/2010/main" val="39319856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Ольга\Загрузки Телеграмм\1-19.jpg"/>
          <p:cNvPicPr>
            <a:picLocks noChangeAspect="1" noChangeArrowheads="1"/>
          </p:cNvPicPr>
          <p:nvPr/>
        </p:nvPicPr>
        <p:blipFill>
          <a:blip r:embed="rId3" cstate="print"/>
          <a:srcRect/>
          <a:stretch>
            <a:fillRect/>
          </a:stretch>
        </p:blipFill>
        <p:spPr bwMode="auto">
          <a:xfrm>
            <a:off x="-49213" y="11001"/>
            <a:ext cx="12244388" cy="6888163"/>
          </a:xfrm>
          <a:prstGeom prst="rect">
            <a:avLst/>
          </a:prstGeom>
          <a:noFill/>
        </p:spPr>
      </p:pic>
      <p:sp>
        <p:nvSpPr>
          <p:cNvPr id="2" name="Заголовок 1"/>
          <p:cNvSpPr>
            <a:spLocks noGrp="1"/>
          </p:cNvSpPr>
          <p:nvPr>
            <p:ph type="ctrTitle"/>
          </p:nvPr>
        </p:nvSpPr>
        <p:spPr>
          <a:xfrm>
            <a:off x="1777107" y="861194"/>
            <a:ext cx="6705744" cy="5165773"/>
          </a:xfrm>
        </p:spPr>
        <p:txBody>
          <a:bodyPr>
            <a:normAutofit fontScale="90000"/>
          </a:bodyPr>
          <a:lstStyle/>
          <a:p>
            <a:pPr algn="l">
              <a:lnSpc>
                <a:spcPct val="150000"/>
              </a:lnSpc>
            </a:pPr>
            <a:r>
              <a:rPr lang="ru-RU" sz="2700" b="1" dirty="0"/>
              <a:t/>
            </a:r>
            <a:br>
              <a:rPr lang="ru-RU" sz="2700" b="1" dirty="0"/>
            </a:br>
            <a:r>
              <a:rPr lang="ru-RU" sz="2000" dirty="0" smtClean="0">
                <a:latin typeface="+mn-lt"/>
              </a:rPr>
              <a:t>   </a:t>
            </a:r>
            <a:br>
              <a:rPr lang="ru-RU" sz="2000" dirty="0" smtClean="0">
                <a:latin typeface="+mn-lt"/>
              </a:rPr>
            </a:br>
            <a:r>
              <a:rPr lang="ru-RU" sz="2000" dirty="0">
                <a:latin typeface="+mn-lt"/>
              </a:rPr>
              <a:t/>
            </a:r>
            <a:br>
              <a:rPr lang="ru-RU" sz="2000" dirty="0">
                <a:latin typeface="+mn-lt"/>
              </a:rPr>
            </a:br>
            <a:r>
              <a:rPr lang="ru-RU" sz="2000" dirty="0" smtClean="0">
                <a:latin typeface="+mn-lt"/>
              </a:rPr>
              <a:t>     </a:t>
            </a:r>
            <a:br>
              <a:rPr lang="ru-RU" sz="2000" dirty="0" smtClean="0">
                <a:latin typeface="+mn-lt"/>
              </a:rPr>
            </a:br>
            <a:r>
              <a:rPr lang="ru-RU" sz="2700" dirty="0"/>
              <a:t> </a:t>
            </a:r>
            <a:r>
              <a:rPr lang="ru-RU" sz="2700" dirty="0" smtClean="0"/>
              <a:t>    </a:t>
            </a:r>
            <a:r>
              <a:rPr lang="ru-RU" sz="2700" dirty="0" smtClean="0">
                <a:solidFill>
                  <a:schemeClr val="bg1"/>
                </a:solidFill>
              </a:rPr>
              <a:t>ОСВ </a:t>
            </a:r>
            <a:r>
              <a:rPr lang="ru-RU" sz="2700" dirty="0">
                <a:solidFill>
                  <a:schemeClr val="bg1"/>
                </a:solidFill>
              </a:rPr>
              <a:t>по счетам и </a:t>
            </a:r>
            <a:r>
              <a:rPr lang="ru-RU" sz="2700" dirty="0" smtClean="0">
                <a:solidFill>
                  <a:schemeClr val="bg1"/>
                </a:solidFill>
              </a:rPr>
              <a:t>общая </a:t>
            </a:r>
            <a:r>
              <a:rPr lang="ru-RU" sz="2700" dirty="0">
                <a:solidFill>
                  <a:schemeClr val="bg1"/>
                </a:solidFill>
              </a:rPr>
              <a:t>ОСВ;</a:t>
            </a:r>
            <a:br>
              <a:rPr lang="ru-RU" sz="2700" dirty="0">
                <a:solidFill>
                  <a:schemeClr val="bg1"/>
                </a:solidFill>
              </a:rPr>
            </a:br>
            <a:r>
              <a:rPr lang="ru-RU" sz="2700" dirty="0" smtClean="0">
                <a:solidFill>
                  <a:schemeClr val="bg1"/>
                </a:solidFill>
              </a:rPr>
              <a:t>     Карточка счета</a:t>
            </a:r>
            <a:r>
              <a:rPr lang="en-US" sz="2700" dirty="0" smtClean="0">
                <a:solidFill>
                  <a:schemeClr val="bg1"/>
                </a:solidFill>
              </a:rPr>
              <a:t>;</a:t>
            </a:r>
            <a:r>
              <a:rPr lang="ru-RU" sz="2700" dirty="0">
                <a:solidFill>
                  <a:schemeClr val="bg1"/>
                </a:solidFill>
              </a:rPr>
              <a:t/>
            </a:r>
            <a:br>
              <a:rPr lang="ru-RU" sz="2700" dirty="0">
                <a:solidFill>
                  <a:schemeClr val="bg1"/>
                </a:solidFill>
              </a:rPr>
            </a:br>
            <a:r>
              <a:rPr lang="ru-RU" sz="2700" dirty="0" smtClean="0">
                <a:solidFill>
                  <a:schemeClr val="bg1"/>
                </a:solidFill>
              </a:rPr>
              <a:t>     Анализ счета</a:t>
            </a:r>
            <a:r>
              <a:rPr lang="en-US" sz="2700" dirty="0" smtClean="0">
                <a:solidFill>
                  <a:schemeClr val="bg1"/>
                </a:solidFill>
              </a:rPr>
              <a:t>;</a:t>
            </a:r>
            <a:r>
              <a:rPr lang="ru-RU" sz="2700" dirty="0">
                <a:solidFill>
                  <a:schemeClr val="bg1"/>
                </a:solidFill>
              </a:rPr>
              <a:t/>
            </a:r>
            <a:br>
              <a:rPr lang="ru-RU" sz="2700" dirty="0">
                <a:solidFill>
                  <a:schemeClr val="bg1"/>
                </a:solidFill>
              </a:rPr>
            </a:br>
            <a:r>
              <a:rPr lang="ru-RU" sz="2700" dirty="0" smtClean="0">
                <a:solidFill>
                  <a:schemeClr val="bg1"/>
                </a:solidFill>
              </a:rPr>
              <a:t>     Инвентарная </a:t>
            </a:r>
            <a:r>
              <a:rPr lang="ru-RU" sz="2700" dirty="0">
                <a:solidFill>
                  <a:schemeClr val="bg1"/>
                </a:solidFill>
              </a:rPr>
              <a:t>карточка учета ОС (основных </a:t>
            </a:r>
            <a:r>
              <a:rPr lang="ru-RU" sz="2700" dirty="0" smtClean="0">
                <a:solidFill>
                  <a:schemeClr val="bg1"/>
                </a:solidFill>
              </a:rPr>
              <a:t>средств), </a:t>
            </a:r>
            <a:br>
              <a:rPr lang="ru-RU" sz="2700" dirty="0" smtClean="0">
                <a:solidFill>
                  <a:schemeClr val="bg1"/>
                </a:solidFill>
              </a:rPr>
            </a:br>
            <a:r>
              <a:rPr lang="ru-RU" sz="2700" dirty="0">
                <a:solidFill>
                  <a:schemeClr val="bg1"/>
                </a:solidFill>
              </a:rPr>
              <a:t>     </a:t>
            </a:r>
            <a:r>
              <a:rPr lang="ru-RU" sz="2700" dirty="0" smtClean="0">
                <a:solidFill>
                  <a:schemeClr val="bg1"/>
                </a:solidFill>
              </a:rPr>
              <a:t>Книги покупок </a:t>
            </a:r>
            <a:r>
              <a:rPr lang="ru-RU" sz="2700" dirty="0">
                <a:solidFill>
                  <a:schemeClr val="bg1"/>
                </a:solidFill>
              </a:rPr>
              <a:t>и книги продаж</a:t>
            </a:r>
            <a:r>
              <a:rPr lang="ru-RU" sz="2700" dirty="0" smtClean="0">
                <a:solidFill>
                  <a:schemeClr val="bg1"/>
                </a:solidFill>
              </a:rPr>
              <a:t>.</a:t>
            </a:r>
            <a:r>
              <a:rPr lang="ru-RU" sz="2000" dirty="0" smtClean="0">
                <a:solidFill>
                  <a:schemeClr val="bg1"/>
                </a:solidFill>
                <a:latin typeface="Museo Sans Cyrl 300" panose="02000000000000000000" pitchFamily="2" charset="-52"/>
              </a:rPr>
              <a:t/>
            </a:r>
            <a:br>
              <a:rPr lang="ru-RU" sz="2000" dirty="0" smtClean="0">
                <a:solidFill>
                  <a:schemeClr val="bg1"/>
                </a:solidFill>
                <a:latin typeface="Museo Sans Cyrl 300" panose="02000000000000000000" pitchFamily="2" charset="-52"/>
              </a:rPr>
            </a:br>
            <a:r>
              <a:rPr lang="ru-RU" sz="5400" dirty="0"/>
              <a:t/>
            </a:r>
            <a:br>
              <a:rPr lang="ru-RU" sz="5400" dirty="0"/>
            </a:br>
            <a:endParaRPr lang="ru-RU" sz="5400" dirty="0">
              <a:solidFill>
                <a:schemeClr val="bg1"/>
              </a:solidFill>
              <a:latin typeface="Museo Sans Cyrl 900" pitchFamily="50" charset="-52"/>
            </a:endParaRPr>
          </a:p>
        </p:txBody>
      </p:sp>
      <p:pic>
        <p:nvPicPr>
          <p:cNvPr id="3" name="Рисунок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48774" y="4474299"/>
            <a:ext cx="139732" cy="215949"/>
          </a:xfrm>
          <a:prstGeom prst="rect">
            <a:avLst/>
          </a:prstGeom>
        </p:spPr>
      </p:pic>
      <p:pic>
        <p:nvPicPr>
          <p:cNvPr id="12" name="Рисунок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48774" y="3462842"/>
            <a:ext cx="139732" cy="215949"/>
          </a:xfrm>
          <a:prstGeom prst="rect">
            <a:avLst/>
          </a:prstGeom>
        </p:spPr>
      </p:pic>
      <p:pic>
        <p:nvPicPr>
          <p:cNvPr id="13" name="Рисунок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48774" y="2883284"/>
            <a:ext cx="139732" cy="215949"/>
          </a:xfrm>
          <a:prstGeom prst="rect">
            <a:avLst/>
          </a:prstGeom>
        </p:spPr>
      </p:pic>
      <p:pic>
        <p:nvPicPr>
          <p:cNvPr id="14" name="Рисунок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51528" y="2329020"/>
            <a:ext cx="139732" cy="215949"/>
          </a:xfrm>
          <a:prstGeom prst="rect">
            <a:avLst/>
          </a:prstGeom>
        </p:spPr>
      </p:pic>
      <p:pic>
        <p:nvPicPr>
          <p:cNvPr id="8" name="Рисунок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48774" y="1790448"/>
            <a:ext cx="139732" cy="215949"/>
          </a:xfrm>
          <a:prstGeom prst="rect">
            <a:avLst/>
          </a:prstGeom>
        </p:spPr>
      </p:pic>
      <p:sp>
        <p:nvSpPr>
          <p:cNvPr id="10" name="Заголовок 1"/>
          <p:cNvSpPr txBox="1">
            <a:spLocks/>
          </p:cNvSpPr>
          <p:nvPr/>
        </p:nvSpPr>
        <p:spPr>
          <a:xfrm>
            <a:off x="819464" y="383787"/>
            <a:ext cx="8621030" cy="1054894"/>
          </a:xfrm>
          <a:prstGeom prst="rect">
            <a:avLst/>
          </a:prstGeom>
        </p:spPr>
        <p:txBody>
          <a:bodyPr vert="horz" lIns="103936" tIns="51969" rIns="103936" bIns="51969" rtlCol="0" anchor="ctr">
            <a:normAutofit/>
          </a:bodyPr>
          <a:lstStyle>
            <a:lvl1pPr algn="ctr" defTabSz="1039374" rtl="0" eaLnBrk="1" latinLnBrk="0" hangingPunct="1">
              <a:spcBef>
                <a:spcPct val="0"/>
              </a:spcBef>
              <a:buNone/>
              <a:defRPr sz="5000" kern="1200">
                <a:solidFill>
                  <a:schemeClr val="tx1"/>
                </a:solidFill>
                <a:latin typeface="+mj-lt"/>
                <a:ea typeface="+mj-ea"/>
                <a:cs typeface="+mj-cs"/>
              </a:defRPr>
            </a:lvl1pPr>
          </a:lstStyle>
          <a:p>
            <a:pPr algn="l"/>
            <a:r>
              <a:rPr lang="ru-RU" sz="3600" b="1" dirty="0" smtClean="0">
                <a:solidFill>
                  <a:schemeClr val="bg1"/>
                </a:solidFill>
              </a:rPr>
              <a:t>Примеры регистров бухгалтерского учета</a:t>
            </a:r>
            <a:endParaRPr lang="ru-RU" sz="3600" b="1" dirty="0">
              <a:solidFill>
                <a:schemeClr val="bg1"/>
              </a:solidFill>
            </a:endParaRPr>
          </a:p>
        </p:txBody>
      </p:sp>
    </p:spTree>
    <p:extLst>
      <p:ext uri="{BB962C8B-B14F-4D97-AF65-F5344CB8AC3E}">
        <p14:creationId xmlns:p14="http://schemas.microsoft.com/office/powerpoint/2010/main" val="24206496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Ольга\Загрузки Телеграмм\1-19.jpg"/>
          <p:cNvPicPr>
            <a:picLocks noChangeAspect="1" noChangeArrowheads="1"/>
          </p:cNvPicPr>
          <p:nvPr/>
        </p:nvPicPr>
        <p:blipFill>
          <a:blip r:embed="rId3" cstate="print"/>
          <a:srcRect/>
          <a:stretch>
            <a:fillRect/>
          </a:stretch>
        </p:blipFill>
        <p:spPr bwMode="auto">
          <a:xfrm>
            <a:off x="-49213" y="0"/>
            <a:ext cx="12244388" cy="6888163"/>
          </a:xfrm>
          <a:prstGeom prst="rect">
            <a:avLst/>
          </a:prstGeom>
          <a:noFill/>
        </p:spPr>
      </p:pic>
      <p:sp>
        <p:nvSpPr>
          <p:cNvPr id="2" name="Заголовок 1"/>
          <p:cNvSpPr>
            <a:spLocks noGrp="1"/>
          </p:cNvSpPr>
          <p:nvPr>
            <p:ph type="ctrTitle"/>
          </p:nvPr>
        </p:nvSpPr>
        <p:spPr>
          <a:xfrm>
            <a:off x="1777107" y="861194"/>
            <a:ext cx="6705744" cy="5165773"/>
          </a:xfrm>
        </p:spPr>
        <p:txBody>
          <a:bodyPr>
            <a:normAutofit/>
          </a:bodyPr>
          <a:lstStyle/>
          <a:p>
            <a:pPr algn="l">
              <a:lnSpc>
                <a:spcPct val="150000"/>
              </a:lnSpc>
            </a:pPr>
            <a:r>
              <a:rPr lang="ru-RU" sz="5400" dirty="0"/>
              <a:t/>
            </a:r>
            <a:br>
              <a:rPr lang="ru-RU" sz="5400" dirty="0"/>
            </a:br>
            <a:endParaRPr lang="ru-RU" sz="5400" dirty="0">
              <a:solidFill>
                <a:schemeClr val="bg1"/>
              </a:solidFill>
              <a:latin typeface="Museo Sans Cyrl 900" pitchFamily="50" charset="-52"/>
            </a:endParaRPr>
          </a:p>
        </p:txBody>
      </p:sp>
      <p:pic>
        <p:nvPicPr>
          <p:cNvPr id="9" name="Рисунок 8"/>
          <p:cNvPicPr/>
          <p:nvPr/>
        </p:nvPicPr>
        <p:blipFill>
          <a:blip r:embed="rId4"/>
          <a:stretch>
            <a:fillRect/>
          </a:stretch>
        </p:blipFill>
        <p:spPr>
          <a:xfrm>
            <a:off x="623940" y="1442084"/>
            <a:ext cx="7408862" cy="4914621"/>
          </a:xfrm>
          <a:prstGeom prst="rect">
            <a:avLst/>
          </a:prstGeom>
          <a:ln>
            <a:noFill/>
          </a:ln>
          <a:effectLst>
            <a:outerShdw blurRad="292100" dist="139700" dir="2700000" algn="tl" rotWithShape="0">
              <a:srgbClr val="333333">
                <a:alpha val="65000"/>
              </a:srgbClr>
            </a:outerShdw>
          </a:effectLst>
        </p:spPr>
      </p:pic>
      <p:sp>
        <p:nvSpPr>
          <p:cNvPr id="10" name="Заголовок 1"/>
          <p:cNvSpPr txBox="1">
            <a:spLocks/>
          </p:cNvSpPr>
          <p:nvPr/>
        </p:nvSpPr>
        <p:spPr>
          <a:xfrm>
            <a:off x="1417067" y="387191"/>
            <a:ext cx="8621030" cy="1054894"/>
          </a:xfrm>
          <a:prstGeom prst="rect">
            <a:avLst/>
          </a:prstGeom>
        </p:spPr>
        <p:txBody>
          <a:bodyPr vert="horz" lIns="103936" tIns="51969" rIns="103936" bIns="51969" rtlCol="0" anchor="ctr">
            <a:normAutofit/>
          </a:bodyPr>
          <a:lstStyle>
            <a:lvl1pPr algn="ctr" defTabSz="1039374" rtl="0" eaLnBrk="1" latinLnBrk="0" hangingPunct="1">
              <a:spcBef>
                <a:spcPct val="0"/>
              </a:spcBef>
              <a:buNone/>
              <a:defRPr sz="5000" kern="1200">
                <a:solidFill>
                  <a:schemeClr val="tx1"/>
                </a:solidFill>
                <a:latin typeface="+mj-lt"/>
                <a:ea typeface="+mj-ea"/>
                <a:cs typeface="+mj-cs"/>
              </a:defRPr>
            </a:lvl1pPr>
          </a:lstStyle>
          <a:p>
            <a:pPr algn="l"/>
            <a:r>
              <a:rPr lang="ru-RU" sz="3600" b="1" dirty="0" smtClean="0">
                <a:solidFill>
                  <a:schemeClr val="bg1"/>
                </a:solidFill>
              </a:rPr>
              <a:t>Примеры регистров бухгалтерского учета</a:t>
            </a:r>
            <a:endParaRPr lang="ru-RU" sz="3600" b="1" dirty="0">
              <a:solidFill>
                <a:schemeClr val="bg1"/>
              </a:solidFill>
            </a:endParaRPr>
          </a:p>
        </p:txBody>
      </p:sp>
    </p:spTree>
    <p:extLst>
      <p:ext uri="{BB962C8B-B14F-4D97-AF65-F5344CB8AC3E}">
        <p14:creationId xmlns:p14="http://schemas.microsoft.com/office/powerpoint/2010/main" val="29963646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Ольга\Загрузки Телеграмм\4-15.jpg"/>
          <p:cNvPicPr>
            <a:picLocks noChangeAspect="1" noChangeArrowheads="1"/>
          </p:cNvPicPr>
          <p:nvPr/>
        </p:nvPicPr>
        <p:blipFill>
          <a:blip r:embed="rId3" cstate="print"/>
          <a:srcRect/>
          <a:stretch>
            <a:fillRect/>
          </a:stretch>
        </p:blipFill>
        <p:spPr bwMode="auto">
          <a:xfrm>
            <a:off x="0" y="0"/>
            <a:ext cx="12195175" cy="6861175"/>
          </a:xfrm>
          <a:prstGeom prst="rect">
            <a:avLst/>
          </a:prstGeom>
          <a:noFill/>
        </p:spPr>
      </p:pic>
      <p:sp>
        <p:nvSpPr>
          <p:cNvPr id="2" name="Заголовок 1"/>
          <p:cNvSpPr>
            <a:spLocks noGrp="1"/>
          </p:cNvSpPr>
          <p:nvPr>
            <p:ph type="ctrTitle"/>
          </p:nvPr>
        </p:nvSpPr>
        <p:spPr>
          <a:xfrm>
            <a:off x="828124" y="526465"/>
            <a:ext cx="10736265" cy="935641"/>
          </a:xfrm>
        </p:spPr>
        <p:txBody>
          <a:bodyPr>
            <a:normAutofit/>
          </a:bodyPr>
          <a:lstStyle/>
          <a:p>
            <a:pPr algn="l"/>
            <a:r>
              <a:rPr lang="ru-RU" sz="3600" b="1" dirty="0" smtClean="0"/>
              <a:t>Общий алгоритм исследования</a:t>
            </a:r>
            <a:endParaRPr lang="ru-RU" sz="3600" dirty="0">
              <a:latin typeface="Museo Sans Cyrl 900" pitchFamily="50" charset="-52"/>
            </a:endParaRPr>
          </a:p>
        </p:txBody>
      </p:sp>
      <p:graphicFrame>
        <p:nvGraphicFramePr>
          <p:cNvPr id="16" name="Таблица 15"/>
          <p:cNvGraphicFramePr>
            <a:graphicFrameLocks noGrp="1"/>
          </p:cNvGraphicFramePr>
          <p:nvPr>
            <p:extLst>
              <p:ext uri="{D42A27DB-BD31-4B8C-83A1-F6EECF244321}">
                <p14:modId xmlns:p14="http://schemas.microsoft.com/office/powerpoint/2010/main" val="382069866"/>
              </p:ext>
            </p:extLst>
          </p:nvPr>
        </p:nvGraphicFramePr>
        <p:xfrm>
          <a:off x="3284842" y="1796098"/>
          <a:ext cx="8887899" cy="640080"/>
        </p:xfrm>
        <a:graphic>
          <a:graphicData uri="http://schemas.openxmlformats.org/drawingml/2006/table">
            <a:tbl>
              <a:tblPr/>
              <a:tblGrid>
                <a:gridCol w="8887899"/>
              </a:tblGrid>
              <a:tr h="354806">
                <a:tc>
                  <a:txBody>
                    <a:bodyPr/>
                    <a:lstStyle/>
                    <a:p>
                      <a:pPr marL="0" marR="0" lvl="0" indent="0" algn="just" defTabSz="1039374" rtl="0" eaLnBrk="1" fontAlgn="auto" latinLnBrk="0" hangingPunct="1">
                        <a:lnSpc>
                          <a:spcPct val="100000"/>
                        </a:lnSpc>
                        <a:spcBef>
                          <a:spcPts val="0"/>
                        </a:spcBef>
                        <a:spcAft>
                          <a:spcPts val="0"/>
                        </a:spcAft>
                        <a:buClrTx/>
                        <a:buSzTx/>
                        <a:buFontTx/>
                        <a:buNone/>
                        <a:tabLst/>
                        <a:defRPr/>
                      </a:pPr>
                      <a:r>
                        <a:rPr lang="ru-RU" sz="1800" b="0" i="0" kern="1200" dirty="0" smtClean="0">
                          <a:solidFill>
                            <a:schemeClr val="tx1"/>
                          </a:solidFill>
                          <a:effectLst/>
                          <a:latin typeface="+mn-lt"/>
                          <a:ea typeface="+mn-ea"/>
                          <a:cs typeface="+mn-cs"/>
                        </a:rPr>
                        <a:t>Анализ</a:t>
                      </a:r>
                      <a:r>
                        <a:rPr lang="ru-RU" sz="1800" b="0" i="0" kern="1200" baseline="0" dirty="0" smtClean="0">
                          <a:solidFill>
                            <a:schemeClr val="tx1"/>
                          </a:solidFill>
                          <a:effectLst/>
                          <a:latin typeface="+mn-lt"/>
                          <a:ea typeface="+mn-ea"/>
                          <a:cs typeface="+mn-cs"/>
                        </a:rPr>
                        <a:t> общей информации о должнике (регистрационные данные, устав, учетная политика и т.д.)</a:t>
                      </a:r>
                      <a:endParaRPr lang="ru-RU" sz="1800" dirty="0" smtClean="0">
                        <a:cs typeface="Arial" panose="020B0604020202020204" pitchFamily="34" charset="0"/>
                      </a:endParaRPr>
                    </a:p>
                  </a:txBody>
                  <a:tcPr>
                    <a:lnL w="57150" cap="flat" cmpd="sng" algn="ctr">
                      <a:solidFill>
                        <a:srgbClr val="E51D3C"/>
                      </a:solidFill>
                      <a:prstDash val="solid"/>
                      <a:round/>
                      <a:headEnd type="none" w="med" len="med"/>
                      <a:tailEnd type="none" w="med" len="med"/>
                    </a:lnL>
                    <a:lnR w="57150" cmpd="sng">
                      <a:noFill/>
                      <a:prstDash val="solid"/>
                    </a:lnR>
                    <a:lnT w="57150" cmpd="sng">
                      <a:noFill/>
                      <a:prstDash val="solid"/>
                    </a:lnT>
                    <a:lnB w="57150" cmpd="sng">
                      <a:noFill/>
                      <a:prstDash val="solid"/>
                    </a:lnB>
                    <a:lnTlToBr w="12700" cmpd="sng">
                      <a:noFill/>
                      <a:prstDash val="solid"/>
                    </a:lnTlToBr>
                    <a:lnBlToTr w="12700" cmpd="sng">
                      <a:noFill/>
                      <a:prstDash val="solid"/>
                    </a:lnBlToTr>
                  </a:tcPr>
                </a:tc>
              </a:tr>
            </a:tbl>
          </a:graphicData>
        </a:graphic>
      </p:graphicFrame>
      <p:graphicFrame>
        <p:nvGraphicFramePr>
          <p:cNvPr id="6" name="Таблица 5"/>
          <p:cNvGraphicFramePr>
            <a:graphicFrameLocks noGrp="1"/>
          </p:cNvGraphicFramePr>
          <p:nvPr>
            <p:extLst>
              <p:ext uri="{D42A27DB-BD31-4B8C-83A1-F6EECF244321}">
                <p14:modId xmlns:p14="http://schemas.microsoft.com/office/powerpoint/2010/main" val="2068951951"/>
              </p:ext>
            </p:extLst>
          </p:nvPr>
        </p:nvGraphicFramePr>
        <p:xfrm>
          <a:off x="3284841" y="3976627"/>
          <a:ext cx="8887900" cy="365760"/>
        </p:xfrm>
        <a:graphic>
          <a:graphicData uri="http://schemas.openxmlformats.org/drawingml/2006/table">
            <a:tbl>
              <a:tblPr/>
              <a:tblGrid>
                <a:gridCol w="8887900"/>
              </a:tblGrid>
              <a:tr h="354806">
                <a:tc>
                  <a:txBody>
                    <a:bodyPr/>
                    <a:lstStyle/>
                    <a:p>
                      <a:r>
                        <a:rPr lang="ru-RU" sz="1800" dirty="0" smtClean="0">
                          <a:cs typeface="Arial" panose="020B0604020202020204" pitchFamily="34" charset="0"/>
                        </a:rPr>
                        <a:t>Расчет рыночной стоимости чистых</a:t>
                      </a:r>
                      <a:r>
                        <a:rPr lang="ru-RU" sz="1800" baseline="0" dirty="0" smtClean="0">
                          <a:cs typeface="Arial" panose="020B0604020202020204" pitchFamily="34" charset="0"/>
                        </a:rPr>
                        <a:t> активов</a:t>
                      </a:r>
                      <a:endParaRPr lang="ru-RU" sz="1800" dirty="0" smtClean="0">
                        <a:cs typeface="Arial" panose="020B0604020202020204" pitchFamily="34" charset="0"/>
                      </a:endParaRPr>
                    </a:p>
                  </a:txBody>
                  <a:tcPr>
                    <a:lnL w="57150" cap="flat" cmpd="sng" algn="ctr">
                      <a:solidFill>
                        <a:srgbClr val="E51D3C"/>
                      </a:solidFill>
                      <a:prstDash val="solid"/>
                      <a:round/>
                      <a:headEnd type="none" w="med" len="med"/>
                      <a:tailEnd type="none" w="med" len="med"/>
                    </a:lnL>
                    <a:lnR w="57150" cmpd="sng">
                      <a:noFill/>
                      <a:prstDash val="solid"/>
                    </a:lnR>
                    <a:lnT w="57150" cmpd="sng">
                      <a:noFill/>
                      <a:prstDash val="solid"/>
                    </a:lnT>
                    <a:lnB w="57150" cmpd="sng">
                      <a:noFill/>
                      <a:prstDash val="solid"/>
                    </a:lnB>
                    <a:lnTlToBr w="12700" cmpd="sng">
                      <a:noFill/>
                      <a:prstDash val="solid"/>
                    </a:lnTlToBr>
                    <a:lnBlToTr w="12700" cmpd="sng">
                      <a:noFill/>
                      <a:prstDash val="solid"/>
                    </a:lnBlToTr>
                  </a:tcPr>
                </a:tc>
              </a:tr>
            </a:tbl>
          </a:graphicData>
        </a:graphic>
      </p:graphicFrame>
      <p:graphicFrame>
        <p:nvGraphicFramePr>
          <p:cNvPr id="9" name="Таблица 8"/>
          <p:cNvGraphicFramePr>
            <a:graphicFrameLocks noGrp="1"/>
          </p:cNvGraphicFramePr>
          <p:nvPr>
            <p:extLst>
              <p:ext uri="{D42A27DB-BD31-4B8C-83A1-F6EECF244321}">
                <p14:modId xmlns:p14="http://schemas.microsoft.com/office/powerpoint/2010/main" val="3013615480"/>
              </p:ext>
            </p:extLst>
          </p:nvPr>
        </p:nvGraphicFramePr>
        <p:xfrm>
          <a:off x="3284842" y="2596104"/>
          <a:ext cx="8887899" cy="640080"/>
        </p:xfrm>
        <a:graphic>
          <a:graphicData uri="http://schemas.openxmlformats.org/drawingml/2006/table">
            <a:tbl>
              <a:tblPr/>
              <a:tblGrid>
                <a:gridCol w="8887899"/>
              </a:tblGrid>
              <a:tr h="354806">
                <a:tc>
                  <a:txBody>
                    <a:bodyPr/>
                    <a:lstStyle/>
                    <a:p>
                      <a:r>
                        <a:rPr lang="ru-RU" sz="1800" b="0" i="0" kern="1200" dirty="0" smtClean="0">
                          <a:solidFill>
                            <a:schemeClr val="tx1"/>
                          </a:solidFill>
                          <a:effectLst/>
                          <a:latin typeface="+mn-lt"/>
                          <a:ea typeface="+mn-ea"/>
                          <a:cs typeface="+mn-cs"/>
                        </a:rPr>
                        <a:t>Характеристика</a:t>
                      </a:r>
                      <a:r>
                        <a:rPr lang="ru-RU" sz="1800" b="0" i="0" kern="1200" baseline="0" dirty="0" smtClean="0">
                          <a:solidFill>
                            <a:schemeClr val="tx1"/>
                          </a:solidFill>
                          <a:effectLst/>
                          <a:latin typeface="+mn-lt"/>
                          <a:ea typeface="+mn-ea"/>
                          <a:cs typeface="+mn-cs"/>
                        </a:rPr>
                        <a:t> отрасли, в которой должник осуществлял деятельность, в том числе ее финансовых показателей</a:t>
                      </a:r>
                      <a:endParaRPr lang="ru-RU" sz="1800" b="0" kern="1200" dirty="0" smtClean="0">
                        <a:solidFill>
                          <a:schemeClr val="tx1"/>
                        </a:solidFill>
                        <a:latin typeface="+mn-lt"/>
                        <a:ea typeface="+mn-ea"/>
                        <a:cs typeface="+mn-cs"/>
                      </a:endParaRPr>
                    </a:p>
                  </a:txBody>
                  <a:tcPr>
                    <a:lnL w="57150" cap="flat" cmpd="sng" algn="ctr">
                      <a:solidFill>
                        <a:srgbClr val="E51D3C"/>
                      </a:solidFill>
                      <a:prstDash val="solid"/>
                      <a:round/>
                      <a:headEnd type="none" w="med" len="med"/>
                      <a:tailEnd type="none" w="med" len="med"/>
                    </a:lnL>
                    <a:lnR w="57150" cmpd="sng">
                      <a:noFill/>
                      <a:prstDash val="solid"/>
                    </a:lnR>
                    <a:lnT w="57150" cmpd="sng">
                      <a:noFill/>
                      <a:prstDash val="solid"/>
                    </a:lnT>
                    <a:lnB w="57150" cmpd="sng">
                      <a:noFill/>
                      <a:prstDash val="solid"/>
                    </a:lnB>
                    <a:lnTlToBr w="12700" cmpd="sng">
                      <a:noFill/>
                      <a:prstDash val="solid"/>
                    </a:lnTlToBr>
                    <a:lnBlToTr w="12700" cmpd="sng">
                      <a:noFill/>
                      <a:prstDash val="solid"/>
                    </a:lnBlToTr>
                  </a:tcPr>
                </a:tc>
              </a:tr>
            </a:tbl>
          </a:graphicData>
        </a:graphic>
      </p:graphicFrame>
      <p:graphicFrame>
        <p:nvGraphicFramePr>
          <p:cNvPr id="10" name="Таблица 9"/>
          <p:cNvGraphicFramePr>
            <a:graphicFrameLocks noGrp="1"/>
          </p:cNvGraphicFramePr>
          <p:nvPr>
            <p:extLst>
              <p:ext uri="{D42A27DB-BD31-4B8C-83A1-F6EECF244321}">
                <p14:modId xmlns:p14="http://schemas.microsoft.com/office/powerpoint/2010/main" val="1729442516"/>
              </p:ext>
            </p:extLst>
          </p:nvPr>
        </p:nvGraphicFramePr>
        <p:xfrm>
          <a:off x="3284841" y="4549641"/>
          <a:ext cx="8279548" cy="640080"/>
        </p:xfrm>
        <a:graphic>
          <a:graphicData uri="http://schemas.openxmlformats.org/drawingml/2006/table">
            <a:tbl>
              <a:tblPr/>
              <a:tblGrid>
                <a:gridCol w="8279548"/>
              </a:tblGrid>
              <a:tr h="354806">
                <a:tc>
                  <a:txBody>
                    <a:bodyPr/>
                    <a:lstStyle/>
                    <a:p>
                      <a:pPr marL="0" marR="0" lvl="0" indent="0" algn="l" defTabSz="1039374" rtl="0" eaLnBrk="1" fontAlgn="auto" latinLnBrk="0" hangingPunct="1">
                        <a:lnSpc>
                          <a:spcPct val="100000"/>
                        </a:lnSpc>
                        <a:spcBef>
                          <a:spcPts val="0"/>
                        </a:spcBef>
                        <a:spcAft>
                          <a:spcPts val="0"/>
                        </a:spcAft>
                        <a:buClrTx/>
                        <a:buSzTx/>
                        <a:buFontTx/>
                        <a:buNone/>
                        <a:tabLst/>
                        <a:defRPr/>
                      </a:pPr>
                      <a:r>
                        <a:rPr lang="ru-RU" sz="1800" dirty="0" smtClean="0">
                          <a:cs typeface="Arial" panose="020B0604020202020204" pitchFamily="34" charset="0"/>
                        </a:rPr>
                        <a:t>Анализ хозяйственных</a:t>
                      </a:r>
                      <a:r>
                        <a:rPr lang="ru-RU" sz="1800" baseline="0" dirty="0" smtClean="0">
                          <a:cs typeface="Arial" panose="020B0604020202020204" pitchFamily="34" charset="0"/>
                        </a:rPr>
                        <a:t> операций с точки зрения рыночности, целесообразности, существенности</a:t>
                      </a:r>
                      <a:endParaRPr lang="ru-RU" sz="1800" dirty="0" smtClean="0">
                        <a:cs typeface="Arial" panose="020B0604020202020204" pitchFamily="34" charset="0"/>
                      </a:endParaRPr>
                    </a:p>
                  </a:txBody>
                  <a:tcPr>
                    <a:lnL w="57150" cap="flat" cmpd="sng" algn="ctr">
                      <a:solidFill>
                        <a:srgbClr val="E51D3C"/>
                      </a:solidFill>
                      <a:prstDash val="solid"/>
                      <a:round/>
                      <a:headEnd type="none" w="med" len="med"/>
                      <a:tailEnd type="none" w="med" len="med"/>
                    </a:lnL>
                    <a:lnR w="57150" cmpd="sng">
                      <a:noFill/>
                      <a:prstDash val="solid"/>
                    </a:lnR>
                    <a:lnT w="57150" cmpd="sng">
                      <a:noFill/>
                      <a:prstDash val="solid"/>
                    </a:lnT>
                    <a:lnB w="57150" cmpd="sng">
                      <a:noFill/>
                      <a:prstDash val="solid"/>
                    </a:lnB>
                    <a:lnTlToBr w="12700" cmpd="sng">
                      <a:noFill/>
                      <a:prstDash val="solid"/>
                    </a:lnTlToBr>
                    <a:lnBlToTr w="12700" cmpd="sng">
                      <a:noFill/>
                      <a:prstDash val="solid"/>
                    </a:lnBlToTr>
                  </a:tcPr>
                </a:tc>
              </a:tr>
            </a:tbl>
          </a:graphicData>
        </a:graphic>
      </p:graphicFrame>
      <p:graphicFrame>
        <p:nvGraphicFramePr>
          <p:cNvPr id="11" name="Таблица 10"/>
          <p:cNvGraphicFramePr>
            <a:graphicFrameLocks noGrp="1"/>
          </p:cNvGraphicFramePr>
          <p:nvPr>
            <p:extLst>
              <p:ext uri="{D42A27DB-BD31-4B8C-83A1-F6EECF244321}">
                <p14:modId xmlns:p14="http://schemas.microsoft.com/office/powerpoint/2010/main" val="1022902109"/>
              </p:ext>
            </p:extLst>
          </p:nvPr>
        </p:nvGraphicFramePr>
        <p:xfrm>
          <a:off x="3285252" y="3402005"/>
          <a:ext cx="8887900" cy="367368"/>
        </p:xfrm>
        <a:graphic>
          <a:graphicData uri="http://schemas.openxmlformats.org/drawingml/2006/table">
            <a:tbl>
              <a:tblPr/>
              <a:tblGrid>
                <a:gridCol w="8887900"/>
              </a:tblGrid>
              <a:tr h="367368">
                <a:tc>
                  <a:txBody>
                    <a:bodyPr/>
                    <a:lstStyle/>
                    <a:p>
                      <a:pPr marL="0" marR="0" lvl="0" indent="0" algn="l" defTabSz="1039374" rtl="0" eaLnBrk="1" fontAlgn="auto" latinLnBrk="0" hangingPunct="1">
                        <a:lnSpc>
                          <a:spcPct val="100000"/>
                        </a:lnSpc>
                        <a:spcBef>
                          <a:spcPts val="0"/>
                        </a:spcBef>
                        <a:spcAft>
                          <a:spcPts val="0"/>
                        </a:spcAft>
                        <a:buClrTx/>
                        <a:buSzTx/>
                        <a:buFontTx/>
                        <a:buNone/>
                        <a:tabLst/>
                        <a:defRPr/>
                      </a:pPr>
                      <a:r>
                        <a:rPr lang="ru-RU" sz="1800" kern="1200" dirty="0" smtClean="0">
                          <a:solidFill>
                            <a:schemeClr val="tx1"/>
                          </a:solidFill>
                          <a:effectLst/>
                          <a:latin typeface="+mn-lt"/>
                          <a:ea typeface="+mn-ea"/>
                          <a:cs typeface="+mn-cs"/>
                        </a:rPr>
                        <a:t>Анализ состава и динамики имущества и обязательств,</a:t>
                      </a:r>
                      <a:r>
                        <a:rPr lang="ru-RU" sz="1800" kern="1200" baseline="0" dirty="0" smtClean="0">
                          <a:solidFill>
                            <a:schemeClr val="tx1"/>
                          </a:solidFill>
                          <a:effectLst/>
                          <a:latin typeface="+mn-lt"/>
                          <a:ea typeface="+mn-ea"/>
                          <a:cs typeface="+mn-cs"/>
                        </a:rPr>
                        <a:t> финансовых результатов</a:t>
                      </a:r>
                      <a:endParaRPr lang="ru-RU" sz="1800" kern="1200" dirty="0" smtClean="0">
                        <a:solidFill>
                          <a:schemeClr val="tx1"/>
                        </a:solidFill>
                        <a:effectLst/>
                        <a:latin typeface="+mn-lt"/>
                        <a:ea typeface="+mn-ea"/>
                        <a:cs typeface="+mn-cs"/>
                      </a:endParaRPr>
                    </a:p>
                  </a:txBody>
                  <a:tcPr>
                    <a:lnL w="57150" cap="flat" cmpd="sng" algn="ctr">
                      <a:solidFill>
                        <a:srgbClr val="E51D3C"/>
                      </a:solidFill>
                      <a:prstDash val="solid"/>
                      <a:round/>
                      <a:headEnd type="none" w="med" len="med"/>
                      <a:tailEnd type="none" w="med" len="med"/>
                    </a:lnL>
                    <a:lnR w="57150" cmpd="sng">
                      <a:noFill/>
                      <a:prstDash val="solid"/>
                    </a:lnR>
                    <a:lnT w="57150" cmpd="sng">
                      <a:noFill/>
                      <a:prstDash val="solid"/>
                    </a:lnT>
                    <a:lnB w="57150" cmpd="sng">
                      <a:noFill/>
                      <a:prstDash val="solid"/>
                    </a:lnB>
                    <a:lnTlToBr w="12700" cmpd="sng">
                      <a:noFill/>
                      <a:prstDash val="solid"/>
                    </a:lnTlToBr>
                    <a:lnBlToTr w="12700" cmpd="sng">
                      <a:noFill/>
                      <a:prstDash val="solid"/>
                    </a:lnBlToTr>
                  </a:tcPr>
                </a:tc>
              </a:tr>
            </a:tbl>
          </a:graphicData>
        </a:graphic>
      </p:graphicFrame>
      <p:graphicFrame>
        <p:nvGraphicFramePr>
          <p:cNvPr id="12" name="Таблица 11"/>
          <p:cNvGraphicFramePr>
            <a:graphicFrameLocks noGrp="1"/>
          </p:cNvGraphicFramePr>
          <p:nvPr>
            <p:extLst>
              <p:ext uri="{D42A27DB-BD31-4B8C-83A1-F6EECF244321}">
                <p14:modId xmlns:p14="http://schemas.microsoft.com/office/powerpoint/2010/main" val="1077651599"/>
              </p:ext>
            </p:extLst>
          </p:nvPr>
        </p:nvGraphicFramePr>
        <p:xfrm>
          <a:off x="3284841" y="5398219"/>
          <a:ext cx="8887900" cy="367368"/>
        </p:xfrm>
        <a:graphic>
          <a:graphicData uri="http://schemas.openxmlformats.org/drawingml/2006/table">
            <a:tbl>
              <a:tblPr/>
              <a:tblGrid>
                <a:gridCol w="8887900"/>
              </a:tblGrid>
              <a:tr h="367368">
                <a:tc>
                  <a:txBody>
                    <a:bodyPr/>
                    <a:lstStyle/>
                    <a:p>
                      <a:pPr marL="0" marR="0" lvl="0" indent="0" algn="l" defTabSz="1039374" rtl="0" eaLnBrk="1" fontAlgn="auto" latinLnBrk="0" hangingPunct="1">
                        <a:lnSpc>
                          <a:spcPct val="100000"/>
                        </a:lnSpc>
                        <a:spcBef>
                          <a:spcPts val="0"/>
                        </a:spcBef>
                        <a:spcAft>
                          <a:spcPts val="0"/>
                        </a:spcAft>
                        <a:buClrTx/>
                        <a:buSzTx/>
                        <a:buFontTx/>
                        <a:buNone/>
                        <a:tabLst/>
                        <a:defRPr/>
                      </a:pPr>
                      <a:r>
                        <a:rPr lang="ru-RU" sz="1800" kern="1200" dirty="0" smtClean="0">
                          <a:solidFill>
                            <a:schemeClr val="tx1"/>
                          </a:solidFill>
                          <a:effectLst/>
                          <a:latin typeface="+mn-lt"/>
                          <a:ea typeface="+mn-ea"/>
                          <a:cs typeface="+mn-cs"/>
                        </a:rPr>
                        <a:t>Расчет</a:t>
                      </a:r>
                      <a:r>
                        <a:rPr lang="ru-RU" sz="1800" kern="1200" baseline="0" dirty="0" smtClean="0">
                          <a:solidFill>
                            <a:schemeClr val="tx1"/>
                          </a:solidFill>
                          <a:effectLst/>
                          <a:latin typeface="+mn-lt"/>
                          <a:ea typeface="+mn-ea"/>
                          <a:cs typeface="+mn-cs"/>
                        </a:rPr>
                        <a:t> потенциальных убытков</a:t>
                      </a:r>
                      <a:endParaRPr lang="ru-RU" sz="1800" kern="1200" dirty="0" smtClean="0">
                        <a:solidFill>
                          <a:schemeClr val="tx1"/>
                        </a:solidFill>
                        <a:effectLst/>
                        <a:latin typeface="+mn-lt"/>
                        <a:ea typeface="+mn-ea"/>
                        <a:cs typeface="+mn-cs"/>
                      </a:endParaRPr>
                    </a:p>
                  </a:txBody>
                  <a:tcPr>
                    <a:lnL w="57150" cap="flat" cmpd="sng" algn="ctr">
                      <a:solidFill>
                        <a:srgbClr val="E51D3C"/>
                      </a:solidFill>
                      <a:prstDash val="solid"/>
                      <a:round/>
                      <a:headEnd type="none" w="med" len="med"/>
                      <a:tailEnd type="none" w="med" len="med"/>
                    </a:lnL>
                    <a:lnR w="57150" cmpd="sng">
                      <a:noFill/>
                      <a:prstDash val="solid"/>
                    </a:lnR>
                    <a:lnT w="57150" cmpd="sng">
                      <a:noFill/>
                      <a:prstDash val="solid"/>
                    </a:lnT>
                    <a:lnB w="57150" cmpd="sng">
                      <a:noFill/>
                      <a:prstDash val="solid"/>
                    </a:lnB>
                    <a:lnTlToBr w="12700" cmpd="sng">
                      <a:noFill/>
                      <a:prstDash val="solid"/>
                    </a:lnTlToBr>
                    <a:lnBlToTr w="12700" cmpd="sng">
                      <a:noFill/>
                      <a:prstDash val="solid"/>
                    </a:lnBlToTr>
                  </a:tcPr>
                </a:tc>
              </a:tr>
            </a:tbl>
          </a:graphicData>
        </a:graphic>
      </p:graphicFrame>
      <p:graphicFrame>
        <p:nvGraphicFramePr>
          <p:cNvPr id="13" name="Таблица 12"/>
          <p:cNvGraphicFramePr>
            <a:graphicFrameLocks noGrp="1"/>
          </p:cNvGraphicFramePr>
          <p:nvPr>
            <p:extLst>
              <p:ext uri="{D42A27DB-BD31-4B8C-83A1-F6EECF244321}">
                <p14:modId xmlns:p14="http://schemas.microsoft.com/office/powerpoint/2010/main" val="244818711"/>
              </p:ext>
            </p:extLst>
          </p:nvPr>
        </p:nvGraphicFramePr>
        <p:xfrm>
          <a:off x="3284430" y="5946013"/>
          <a:ext cx="8887900" cy="367368"/>
        </p:xfrm>
        <a:graphic>
          <a:graphicData uri="http://schemas.openxmlformats.org/drawingml/2006/table">
            <a:tbl>
              <a:tblPr/>
              <a:tblGrid>
                <a:gridCol w="8887900"/>
              </a:tblGrid>
              <a:tr h="367368">
                <a:tc>
                  <a:txBody>
                    <a:bodyPr/>
                    <a:lstStyle/>
                    <a:p>
                      <a:pPr marL="0" marR="0" lvl="0" indent="0" algn="l" defTabSz="1039374" rtl="0" eaLnBrk="1" fontAlgn="auto" latinLnBrk="0" hangingPunct="1">
                        <a:lnSpc>
                          <a:spcPct val="100000"/>
                        </a:lnSpc>
                        <a:spcBef>
                          <a:spcPts val="0"/>
                        </a:spcBef>
                        <a:spcAft>
                          <a:spcPts val="0"/>
                        </a:spcAft>
                        <a:buClrTx/>
                        <a:buSzTx/>
                        <a:buFontTx/>
                        <a:buNone/>
                        <a:tabLst/>
                        <a:defRPr/>
                      </a:pPr>
                      <a:r>
                        <a:rPr lang="ru-RU" sz="1800" kern="1200" dirty="0" smtClean="0">
                          <a:solidFill>
                            <a:schemeClr val="tx1"/>
                          </a:solidFill>
                          <a:effectLst/>
                          <a:latin typeface="+mn-lt"/>
                          <a:ea typeface="+mn-ea"/>
                          <a:cs typeface="+mn-cs"/>
                        </a:rPr>
                        <a:t>Синтезирование</a:t>
                      </a:r>
                      <a:r>
                        <a:rPr lang="ru-RU" sz="1800" kern="1200" baseline="0" dirty="0" smtClean="0">
                          <a:solidFill>
                            <a:schemeClr val="tx1"/>
                          </a:solidFill>
                          <a:effectLst/>
                          <a:latin typeface="+mn-lt"/>
                          <a:ea typeface="+mn-ea"/>
                          <a:cs typeface="+mn-cs"/>
                        </a:rPr>
                        <a:t> результатов</a:t>
                      </a:r>
                      <a:endParaRPr lang="ru-RU" sz="1800" kern="1200" dirty="0" smtClean="0">
                        <a:solidFill>
                          <a:schemeClr val="tx1"/>
                        </a:solidFill>
                        <a:effectLst/>
                        <a:latin typeface="+mn-lt"/>
                        <a:ea typeface="+mn-ea"/>
                        <a:cs typeface="+mn-cs"/>
                      </a:endParaRPr>
                    </a:p>
                  </a:txBody>
                  <a:tcPr>
                    <a:lnL w="57150" cap="flat" cmpd="sng" algn="ctr">
                      <a:solidFill>
                        <a:srgbClr val="E51D3C"/>
                      </a:solidFill>
                      <a:prstDash val="solid"/>
                      <a:round/>
                      <a:headEnd type="none" w="med" len="med"/>
                      <a:tailEnd type="none" w="med" len="med"/>
                    </a:lnL>
                    <a:lnR w="57150" cmpd="sng">
                      <a:noFill/>
                      <a:prstDash val="solid"/>
                    </a:lnR>
                    <a:lnT w="57150" cmpd="sng">
                      <a:noFill/>
                      <a:prstDash val="solid"/>
                    </a:lnT>
                    <a:lnB w="57150" cmpd="sng">
                      <a:noFill/>
                      <a:prstDash val="solid"/>
                    </a:lnB>
                    <a:lnTlToBr w="12700" cmpd="sng">
                      <a:noFill/>
                      <a:prstDash val="solid"/>
                    </a:lnTlToBr>
                    <a:lnBlToTr w="12700" cmpd="sng">
                      <a:noFill/>
                      <a:prstDash val="solid"/>
                    </a:lnBlToTr>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D:\Ольга\Загрузки Телеграмм\9-33.jpg"/>
          <p:cNvPicPr>
            <a:picLocks noChangeAspect="1" noChangeArrowheads="1"/>
          </p:cNvPicPr>
          <p:nvPr/>
        </p:nvPicPr>
        <p:blipFill>
          <a:blip r:embed="rId2" cstate="print"/>
          <a:srcRect/>
          <a:stretch>
            <a:fillRect/>
          </a:stretch>
        </p:blipFill>
        <p:spPr bwMode="auto">
          <a:xfrm>
            <a:off x="0" y="63559"/>
            <a:ext cx="12195175" cy="6861175"/>
          </a:xfrm>
          <a:prstGeom prst="rect">
            <a:avLst/>
          </a:prstGeom>
          <a:noFill/>
        </p:spPr>
      </p:pic>
      <p:sp>
        <p:nvSpPr>
          <p:cNvPr id="2" name="Заголовок 1"/>
          <p:cNvSpPr>
            <a:spLocks noGrp="1"/>
          </p:cNvSpPr>
          <p:nvPr>
            <p:ph type="ctrTitle"/>
          </p:nvPr>
        </p:nvSpPr>
        <p:spPr>
          <a:xfrm>
            <a:off x="896936" y="764381"/>
            <a:ext cx="9161091" cy="821795"/>
          </a:xfrm>
        </p:spPr>
        <p:txBody>
          <a:bodyPr>
            <a:noAutofit/>
          </a:bodyPr>
          <a:lstStyle/>
          <a:p>
            <a:pPr algn="l"/>
            <a:r>
              <a:rPr lang="ru-RU" sz="3600" b="1" dirty="0" smtClean="0"/>
              <a:t>Коэффициентный анализ отчетности </a:t>
            </a:r>
            <a:endParaRPr lang="ru-RU" sz="3600" b="1" dirty="0"/>
          </a:p>
        </p:txBody>
      </p:sp>
      <p:sp>
        <p:nvSpPr>
          <p:cNvPr id="5" name="TextBox 4"/>
          <p:cNvSpPr txBox="1"/>
          <p:nvPr/>
        </p:nvSpPr>
        <p:spPr>
          <a:xfrm>
            <a:off x="454993" y="1932670"/>
            <a:ext cx="745155" cy="1107996"/>
          </a:xfrm>
          <a:prstGeom prst="rect">
            <a:avLst/>
          </a:prstGeom>
          <a:noFill/>
        </p:spPr>
        <p:txBody>
          <a:bodyPr wrap="square" rtlCol="0">
            <a:spAutoFit/>
          </a:bodyPr>
          <a:lstStyle/>
          <a:p>
            <a:r>
              <a:rPr lang="ru-RU" sz="6600" dirty="0" smtClean="0">
                <a:solidFill>
                  <a:srgbClr val="0C5EAA"/>
                </a:solidFill>
                <a:latin typeface="Museo Sans Cyrl 900" pitchFamily="50" charset="-52"/>
              </a:rPr>
              <a:t>1</a:t>
            </a:r>
            <a:endParaRPr lang="ru-RU" sz="6600" dirty="0">
              <a:solidFill>
                <a:srgbClr val="0C5EAA"/>
              </a:solidFill>
              <a:latin typeface="Museo Sans Cyrl 900" pitchFamily="50" charset="-52"/>
            </a:endParaRPr>
          </a:p>
        </p:txBody>
      </p:sp>
      <p:sp>
        <p:nvSpPr>
          <p:cNvPr id="9" name="TextBox 8"/>
          <p:cNvSpPr txBox="1"/>
          <p:nvPr/>
        </p:nvSpPr>
        <p:spPr>
          <a:xfrm>
            <a:off x="454993" y="3049346"/>
            <a:ext cx="745155" cy="1107996"/>
          </a:xfrm>
          <a:prstGeom prst="rect">
            <a:avLst/>
          </a:prstGeom>
          <a:noFill/>
        </p:spPr>
        <p:txBody>
          <a:bodyPr wrap="square" rtlCol="0">
            <a:spAutoFit/>
          </a:bodyPr>
          <a:lstStyle/>
          <a:p>
            <a:r>
              <a:rPr lang="ru-RU" sz="6600" dirty="0" smtClean="0">
                <a:solidFill>
                  <a:srgbClr val="0C5EAA"/>
                </a:solidFill>
                <a:latin typeface="Museo Sans Cyrl 900" pitchFamily="50" charset="-52"/>
              </a:rPr>
              <a:t>2</a:t>
            </a:r>
            <a:endParaRPr lang="ru-RU" sz="6600" dirty="0">
              <a:solidFill>
                <a:srgbClr val="0C5EAA"/>
              </a:solidFill>
              <a:latin typeface="Museo Sans Cyrl 900" pitchFamily="50" charset="-52"/>
            </a:endParaRPr>
          </a:p>
        </p:txBody>
      </p:sp>
      <p:sp>
        <p:nvSpPr>
          <p:cNvPr id="10" name="TextBox 9"/>
          <p:cNvSpPr txBox="1"/>
          <p:nvPr/>
        </p:nvSpPr>
        <p:spPr>
          <a:xfrm>
            <a:off x="443917" y="4327620"/>
            <a:ext cx="745155" cy="1107996"/>
          </a:xfrm>
          <a:prstGeom prst="rect">
            <a:avLst/>
          </a:prstGeom>
          <a:noFill/>
        </p:spPr>
        <p:txBody>
          <a:bodyPr wrap="square" rtlCol="0">
            <a:spAutoFit/>
          </a:bodyPr>
          <a:lstStyle/>
          <a:p>
            <a:r>
              <a:rPr lang="ru-RU" sz="6600" dirty="0" smtClean="0">
                <a:solidFill>
                  <a:srgbClr val="0C5EAA"/>
                </a:solidFill>
                <a:latin typeface="Museo Sans Cyrl 900" pitchFamily="50" charset="-52"/>
              </a:rPr>
              <a:t>3</a:t>
            </a:r>
            <a:endParaRPr lang="ru-RU" sz="6600" dirty="0">
              <a:solidFill>
                <a:srgbClr val="0C5EAA"/>
              </a:solidFill>
              <a:latin typeface="Museo Sans Cyrl 900" pitchFamily="50" charset="-52"/>
            </a:endParaRPr>
          </a:p>
        </p:txBody>
      </p:sp>
      <p:sp>
        <p:nvSpPr>
          <p:cNvPr id="11" name="TextBox 10"/>
          <p:cNvSpPr txBox="1"/>
          <p:nvPr/>
        </p:nvSpPr>
        <p:spPr>
          <a:xfrm>
            <a:off x="1200148" y="1936369"/>
            <a:ext cx="5276713" cy="400110"/>
          </a:xfrm>
          <a:prstGeom prst="rect">
            <a:avLst/>
          </a:prstGeom>
          <a:noFill/>
        </p:spPr>
        <p:txBody>
          <a:bodyPr wrap="square" rtlCol="0">
            <a:spAutoFit/>
          </a:bodyPr>
          <a:lstStyle/>
          <a:p>
            <a:r>
              <a:rPr lang="ru-RU" b="1" dirty="0" smtClean="0"/>
              <a:t>Платежеспособность</a:t>
            </a:r>
            <a:endParaRPr lang="ru-RU" sz="1800" b="1" dirty="0">
              <a:latin typeface="Museo Sans Cyrl 900" pitchFamily="50" charset="-52"/>
            </a:endParaRPr>
          </a:p>
        </p:txBody>
      </p:sp>
      <p:sp>
        <p:nvSpPr>
          <p:cNvPr id="12" name="TextBox 11"/>
          <p:cNvSpPr txBox="1"/>
          <p:nvPr/>
        </p:nvSpPr>
        <p:spPr>
          <a:xfrm>
            <a:off x="1121387" y="4427147"/>
            <a:ext cx="4982508" cy="400110"/>
          </a:xfrm>
          <a:prstGeom prst="rect">
            <a:avLst/>
          </a:prstGeom>
          <a:noFill/>
        </p:spPr>
        <p:txBody>
          <a:bodyPr wrap="square" rtlCol="0">
            <a:spAutoFit/>
          </a:bodyPr>
          <a:lstStyle/>
          <a:p>
            <a:r>
              <a:rPr lang="ru-RU" b="1" dirty="0" smtClean="0"/>
              <a:t>Эффективность и деловая активность</a:t>
            </a:r>
            <a:endParaRPr lang="ru-RU" sz="1800" b="1" dirty="0">
              <a:latin typeface="Museo Sans Cyrl 900" pitchFamily="50" charset="-52"/>
            </a:endParaRPr>
          </a:p>
        </p:txBody>
      </p:sp>
      <p:sp>
        <p:nvSpPr>
          <p:cNvPr id="13" name="TextBox 12"/>
          <p:cNvSpPr txBox="1"/>
          <p:nvPr/>
        </p:nvSpPr>
        <p:spPr>
          <a:xfrm>
            <a:off x="1200148" y="3106034"/>
            <a:ext cx="5276713" cy="400110"/>
          </a:xfrm>
          <a:prstGeom prst="rect">
            <a:avLst/>
          </a:prstGeom>
          <a:noFill/>
        </p:spPr>
        <p:txBody>
          <a:bodyPr wrap="square" rtlCol="0">
            <a:spAutoFit/>
          </a:bodyPr>
          <a:lstStyle/>
          <a:p>
            <a:r>
              <a:rPr lang="ru-RU" b="1" dirty="0" smtClean="0"/>
              <a:t>Устойчивость</a:t>
            </a:r>
            <a:endParaRPr lang="ru-RU" sz="1800" b="1" dirty="0">
              <a:latin typeface="Museo Sans Cyrl 900" pitchFamily="50" charset="-52"/>
            </a:endParaRPr>
          </a:p>
        </p:txBody>
      </p:sp>
      <p:sp>
        <p:nvSpPr>
          <p:cNvPr id="15" name="TextBox 14"/>
          <p:cNvSpPr txBox="1"/>
          <p:nvPr/>
        </p:nvSpPr>
        <p:spPr>
          <a:xfrm>
            <a:off x="1189072" y="2310382"/>
            <a:ext cx="6705745" cy="646331"/>
          </a:xfrm>
          <a:prstGeom prst="rect">
            <a:avLst/>
          </a:prstGeom>
          <a:noFill/>
        </p:spPr>
        <p:txBody>
          <a:bodyPr wrap="square" rtlCol="0">
            <a:spAutoFit/>
          </a:bodyPr>
          <a:lstStyle/>
          <a:p>
            <a:pPr algn="just"/>
            <a:r>
              <a:rPr lang="ru-RU" sz="1800" i="1" dirty="0" smtClean="0">
                <a:latin typeface="Museo Sans Cyrl 900" pitchFamily="50" charset="-52"/>
              </a:rPr>
              <a:t>Коэффициенты ликвидности, обеспеченность обязательств активами, степень платежеспособности </a:t>
            </a:r>
            <a:endParaRPr lang="ru-RU" sz="1800" i="1" dirty="0">
              <a:latin typeface="Museo Sans Cyrl 900" pitchFamily="50" charset="-52"/>
            </a:endParaRPr>
          </a:p>
        </p:txBody>
      </p:sp>
      <p:sp>
        <p:nvSpPr>
          <p:cNvPr id="16" name="TextBox 15"/>
          <p:cNvSpPr txBox="1"/>
          <p:nvPr/>
        </p:nvSpPr>
        <p:spPr>
          <a:xfrm>
            <a:off x="1189072" y="3503817"/>
            <a:ext cx="6705745" cy="923330"/>
          </a:xfrm>
          <a:prstGeom prst="rect">
            <a:avLst/>
          </a:prstGeom>
          <a:noFill/>
        </p:spPr>
        <p:txBody>
          <a:bodyPr wrap="square" rtlCol="0">
            <a:spAutoFit/>
          </a:bodyPr>
          <a:lstStyle/>
          <a:p>
            <a:pPr algn="just"/>
            <a:r>
              <a:rPr lang="ru-RU" sz="1800" i="1" dirty="0" smtClean="0"/>
              <a:t>Коэффициенты автономии, обеспеченности собственными оборотными средствами, соотношение капитала и обязательств</a:t>
            </a:r>
            <a:endParaRPr lang="ru-RU" sz="1800" i="1" dirty="0"/>
          </a:p>
        </p:txBody>
      </p:sp>
      <p:sp>
        <p:nvSpPr>
          <p:cNvPr id="17" name="TextBox 16"/>
          <p:cNvSpPr txBox="1"/>
          <p:nvPr/>
        </p:nvSpPr>
        <p:spPr>
          <a:xfrm>
            <a:off x="1133219" y="4921829"/>
            <a:ext cx="5603016" cy="369332"/>
          </a:xfrm>
          <a:prstGeom prst="rect">
            <a:avLst/>
          </a:prstGeom>
          <a:noFill/>
        </p:spPr>
        <p:txBody>
          <a:bodyPr wrap="square" rtlCol="0">
            <a:spAutoFit/>
          </a:bodyPr>
          <a:lstStyle/>
          <a:p>
            <a:pPr algn="just"/>
            <a:r>
              <a:rPr lang="ru-RU" sz="1800" i="1" dirty="0" smtClean="0"/>
              <a:t>Рентабельность и оборачиваемость</a:t>
            </a:r>
            <a:endParaRPr lang="ru-RU" sz="1800" i="1" dirty="0">
              <a:latin typeface="Museo Sans Cyrl 900" pitchFamily="50" charset="-52"/>
            </a:endParaRPr>
          </a:p>
        </p:txBody>
      </p:sp>
      <p:pic>
        <p:nvPicPr>
          <p:cNvPr id="14" name="Picture 2" descr="D:\Ольга\Загрузки Телеграмм\15-54.jpg"/>
          <p:cNvPicPr>
            <a:picLocks noChangeAspect="1" noChangeArrowheads="1"/>
          </p:cNvPicPr>
          <p:nvPr/>
        </p:nvPicPr>
        <p:blipFill>
          <a:blip r:embed="rId3" cstate="print"/>
          <a:srcRect/>
          <a:stretch>
            <a:fillRect/>
          </a:stretch>
        </p:blipFill>
        <p:spPr bwMode="auto">
          <a:xfrm>
            <a:off x="0" y="0"/>
            <a:ext cx="12195176" cy="6922721"/>
          </a:xfrm>
          <a:prstGeom prst="rect">
            <a:avLst/>
          </a:prstGeom>
          <a:noFill/>
        </p:spPr>
      </p:pic>
      <p:sp>
        <p:nvSpPr>
          <p:cNvPr id="18" name="Заголовок 1"/>
          <p:cNvSpPr txBox="1">
            <a:spLocks/>
          </p:cNvSpPr>
          <p:nvPr/>
        </p:nvSpPr>
        <p:spPr>
          <a:xfrm>
            <a:off x="816494" y="459813"/>
            <a:ext cx="8621030" cy="1054894"/>
          </a:xfrm>
          <a:prstGeom prst="rect">
            <a:avLst/>
          </a:prstGeom>
        </p:spPr>
        <p:txBody>
          <a:bodyPr vert="horz" lIns="103936" tIns="51969" rIns="103936" bIns="51969" rtlCol="0" anchor="ctr">
            <a:normAutofit/>
          </a:bodyPr>
          <a:lstStyle>
            <a:lvl1pPr algn="ctr" defTabSz="1039374" rtl="0" eaLnBrk="1" latinLnBrk="0" hangingPunct="1">
              <a:spcBef>
                <a:spcPct val="0"/>
              </a:spcBef>
              <a:buNone/>
              <a:defRPr sz="5000" kern="1200">
                <a:solidFill>
                  <a:schemeClr val="tx1"/>
                </a:solidFill>
                <a:latin typeface="+mj-lt"/>
                <a:ea typeface="+mj-ea"/>
                <a:cs typeface="+mj-cs"/>
              </a:defRPr>
            </a:lvl1pPr>
          </a:lstStyle>
          <a:p>
            <a:pPr algn="l"/>
            <a:r>
              <a:rPr lang="ru-RU" sz="3600" b="1" dirty="0" smtClean="0"/>
              <a:t>Характеристика отрасли должника</a:t>
            </a:r>
          </a:p>
        </p:txBody>
      </p:sp>
      <p:sp>
        <p:nvSpPr>
          <p:cNvPr id="19" name="Текст 2"/>
          <p:cNvSpPr txBox="1">
            <a:spLocks/>
          </p:cNvSpPr>
          <p:nvPr/>
        </p:nvSpPr>
        <p:spPr>
          <a:xfrm>
            <a:off x="420078" y="2545001"/>
            <a:ext cx="6316157" cy="4377720"/>
          </a:xfrm>
          <a:prstGeom prst="rect">
            <a:avLst/>
          </a:prstGeom>
        </p:spPr>
        <p:txBody>
          <a:bodyPr vert="horz" lIns="103936" tIns="51969" rIns="103936" bIns="51969" rtlCol="0">
            <a:normAutofit/>
          </a:bodyPr>
          <a:lstStyle>
            <a:lvl1pPr marL="0" indent="0" algn="ctr" defTabSz="1039374" rtl="0" eaLnBrk="1" latinLnBrk="0" hangingPunct="1">
              <a:spcBef>
                <a:spcPct val="20000"/>
              </a:spcBef>
              <a:buFont typeface="Arial" pitchFamily="34" charset="0"/>
              <a:buNone/>
              <a:defRPr sz="3600" kern="1200">
                <a:solidFill>
                  <a:schemeClr val="tx1">
                    <a:tint val="75000"/>
                  </a:schemeClr>
                </a:solidFill>
                <a:latin typeface="+mn-lt"/>
                <a:ea typeface="+mn-ea"/>
                <a:cs typeface="+mn-cs"/>
              </a:defRPr>
            </a:lvl1pPr>
            <a:lvl2pPr marL="519686" indent="0" algn="ctr" defTabSz="1039374"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2pPr>
            <a:lvl3pPr marL="1039374" indent="0" algn="ctr" defTabSz="1039374" rtl="0" eaLnBrk="1" latinLnBrk="0" hangingPunct="1">
              <a:spcBef>
                <a:spcPct val="20000"/>
              </a:spcBef>
              <a:buFont typeface="Arial" pitchFamily="34" charset="0"/>
              <a:buNone/>
              <a:defRPr sz="2700" kern="1200">
                <a:solidFill>
                  <a:schemeClr val="tx1">
                    <a:tint val="75000"/>
                  </a:schemeClr>
                </a:solidFill>
                <a:latin typeface="+mn-lt"/>
                <a:ea typeface="+mn-ea"/>
                <a:cs typeface="+mn-cs"/>
              </a:defRPr>
            </a:lvl3pPr>
            <a:lvl4pPr marL="1559060"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4pPr>
            <a:lvl5pPr marL="2078747"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5pPr>
            <a:lvl6pPr marL="2598434"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6pPr>
            <a:lvl7pPr marL="3118121"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7pPr>
            <a:lvl8pPr marL="3637807"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8pPr>
            <a:lvl9pPr marL="4157495"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9pPr>
          </a:lstStyle>
          <a:p>
            <a:pPr algn="just"/>
            <a:r>
              <a:rPr lang="ru-RU" sz="1800" dirty="0" smtClean="0">
                <a:solidFill>
                  <a:schemeClr val="tx1"/>
                </a:solidFill>
              </a:rPr>
              <a:t>Данный этап исследования необходим для выявления внешних факторов влияния на деятельность должника, а также для сопоставления полученной информации с результатами анализа финансовых показателей организации. </a:t>
            </a:r>
          </a:p>
          <a:p>
            <a:pPr algn="just"/>
            <a:endParaRPr lang="ru-RU" sz="1800" dirty="0">
              <a:solidFill>
                <a:schemeClr val="tx1"/>
              </a:solidFill>
            </a:endParaRPr>
          </a:p>
          <a:p>
            <a:pPr algn="just"/>
            <a:r>
              <a:rPr lang="ru-RU" sz="1800" dirty="0" smtClean="0">
                <a:solidFill>
                  <a:schemeClr val="tx1"/>
                </a:solidFill>
              </a:rPr>
              <a:t>Исследуется рыночная конъюнктура, ключевые события и тенденции отрасли в физическом и финансовом выражении. Одним из важных этапов является расчет отраслевых значений коэффициентов, характеризующих финансовое состояния для установления некой нормы значений. </a:t>
            </a:r>
          </a:p>
          <a:p>
            <a:pPr marL="285750" indent="-285750" algn="just">
              <a:buFont typeface="Arial" panose="020B0604020202020204" pitchFamily="34" charset="0"/>
              <a:buChar char="•"/>
            </a:pPr>
            <a:endParaRPr lang="ru-RU" sz="1800" dirty="0" smtClean="0">
              <a:solidFill>
                <a:schemeClr val="tx1"/>
              </a:solidFill>
            </a:endParaRPr>
          </a:p>
          <a:p>
            <a:pPr algn="just"/>
            <a:endParaRPr lang="ru-RU" sz="1800" dirty="0">
              <a:solidFill>
                <a:schemeClr val="tx1"/>
              </a:solidFill>
            </a:endParaRPr>
          </a:p>
          <a:p>
            <a:pPr marL="285750" indent="-285750" algn="just">
              <a:buFont typeface="Arial" panose="020B0604020202020204" pitchFamily="34" charset="0"/>
              <a:buChar char="•"/>
            </a:pPr>
            <a:endParaRPr lang="ru-RU" sz="1800" dirty="0" smtClean="0">
              <a:solidFill>
                <a:schemeClr val="tx1"/>
              </a:solidFill>
            </a:endParaRPr>
          </a:p>
          <a:p>
            <a:pPr marL="285750" indent="-285750" algn="just">
              <a:buFont typeface="Arial" panose="020B0604020202020204" pitchFamily="34" charset="0"/>
              <a:buChar char="•"/>
            </a:pPr>
            <a:endParaRPr lang="ru-RU" sz="1800" dirty="0">
              <a:solidFill>
                <a:schemeClr val="tx1"/>
              </a:solidFill>
            </a:endParaRPr>
          </a:p>
          <a:p>
            <a:pPr marL="285750" indent="-285750" algn="just">
              <a:buFont typeface="Arial" panose="020B0604020202020204" pitchFamily="34" charset="0"/>
              <a:buChar char="•"/>
            </a:pPr>
            <a:endParaRPr lang="ru-RU" sz="1800" dirty="0" smtClean="0">
              <a:solidFill>
                <a:schemeClr val="tx1"/>
              </a:solidFill>
            </a:endParaRPr>
          </a:p>
          <a:p>
            <a:pPr marL="285750" indent="-285750" algn="just">
              <a:buFont typeface="Arial" panose="020B0604020202020204" pitchFamily="34" charset="0"/>
              <a:buChar char="•"/>
            </a:pPr>
            <a:endParaRPr lang="ru-RU" sz="1800" dirty="0">
              <a:solidFill>
                <a:schemeClr val="tx1"/>
              </a:solidFill>
            </a:endParaRPr>
          </a:p>
          <a:p>
            <a:pPr marL="285750" indent="-285750" algn="just">
              <a:buFont typeface="Arial" panose="020B0604020202020204" pitchFamily="34" charset="0"/>
              <a:buChar char="•"/>
            </a:pPr>
            <a:endParaRPr lang="en-US" sz="1800" dirty="0" smtClean="0">
              <a:solidFill>
                <a:schemeClr val="tx1"/>
              </a:solidFill>
            </a:endParaRPr>
          </a:p>
          <a:p>
            <a:pPr marL="285750" indent="-285750" algn="just">
              <a:buFont typeface="Arial" panose="020B0604020202020204" pitchFamily="34" charset="0"/>
              <a:buChar char="•"/>
            </a:pPr>
            <a:endParaRPr lang="ru-RU" sz="1800" dirty="0" smtClean="0">
              <a:solidFill>
                <a:schemeClr val="tx1"/>
              </a:solidFill>
            </a:endParaRPr>
          </a:p>
          <a:p>
            <a:pPr marL="285750" indent="-285750" algn="just">
              <a:buFont typeface="Arial" panose="020B0604020202020204" pitchFamily="34" charset="0"/>
              <a:buChar char="•"/>
            </a:pPr>
            <a:endParaRPr lang="ru-RU" sz="1800" dirty="0" smtClean="0">
              <a:solidFill>
                <a:schemeClr val="tx1"/>
              </a:solidFill>
            </a:endParaRPr>
          </a:p>
          <a:p>
            <a:pPr marL="285750" indent="-285750" algn="just">
              <a:buFont typeface="Arial" panose="020B0604020202020204" pitchFamily="34" charset="0"/>
              <a:buChar char="•"/>
            </a:pPr>
            <a:endParaRPr lang="ru-RU" sz="1800" dirty="0">
              <a:solidFill>
                <a:schemeClr val="tx1"/>
              </a:solidFill>
              <a:latin typeface="+mj-lt"/>
            </a:endParaRPr>
          </a:p>
          <a:p>
            <a:pPr marL="285750" indent="-285750" algn="just">
              <a:buFont typeface="Arial" panose="020B0604020202020204" pitchFamily="34" charset="0"/>
              <a:buChar char="•"/>
            </a:pPr>
            <a:endParaRPr lang="ru-RU" sz="1800" dirty="0" smtClean="0">
              <a:solidFill>
                <a:schemeClr val="tx1"/>
              </a:solidFill>
              <a:latin typeface="+mj-lt"/>
            </a:endParaRPr>
          </a:p>
          <a:p>
            <a:pPr algn="just"/>
            <a:endParaRPr lang="ru-RU" sz="1800" dirty="0" smtClean="0">
              <a:latin typeface="+mj-lt"/>
            </a:endParaRPr>
          </a:p>
        </p:txBody>
      </p:sp>
    </p:spTree>
    <p:extLst>
      <p:ext uri="{BB962C8B-B14F-4D97-AF65-F5344CB8AC3E}">
        <p14:creationId xmlns:p14="http://schemas.microsoft.com/office/powerpoint/2010/main" val="556221459"/>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6186</TotalTime>
  <Words>1477</Words>
  <Application>Microsoft Office PowerPoint</Application>
  <PresentationFormat>Произвольный</PresentationFormat>
  <Paragraphs>214</Paragraphs>
  <Slides>23</Slides>
  <Notes>8</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23</vt:i4>
      </vt:variant>
    </vt:vector>
  </HeadingPairs>
  <TitlesOfParts>
    <vt:vector size="31" baseType="lpstr">
      <vt:lpstr>Arial</vt:lpstr>
      <vt:lpstr>Calibri</vt:lpstr>
      <vt:lpstr>Museo Sans Cyrl 100</vt:lpstr>
      <vt:lpstr>Museo Sans Cyrl 300</vt:lpstr>
      <vt:lpstr>Museo Sans Cyrl 700</vt:lpstr>
      <vt:lpstr>Museo Sans Cyrl 900</vt:lpstr>
      <vt:lpstr>Wingdings</vt:lpstr>
      <vt:lpstr>Тема Office</vt:lpstr>
      <vt:lpstr>Финансово-экономическая экспертиза  в делах о банкротстве</vt:lpstr>
      <vt:lpstr>Что такое экономическая экспертиза?</vt:lpstr>
      <vt:lpstr>Что такое экономическая экспертиза?</vt:lpstr>
      <vt:lpstr>Презентация PowerPoint</vt:lpstr>
      <vt:lpstr>Коэффициентный анализ отчетности </vt:lpstr>
      <vt:lpstr>                 ОСВ по счетам и общая ОСВ;      Карточка счета;      Анализ счета;      Инвентарная карточка учета ОС (основных средств),       Книги покупок и книги продаж.  </vt:lpstr>
      <vt:lpstr> </vt:lpstr>
      <vt:lpstr>Общий алгоритм исследования</vt:lpstr>
      <vt:lpstr>Коэффициентный анализ отчетности </vt:lpstr>
      <vt:lpstr>Презентация PowerPoint</vt:lpstr>
      <vt:lpstr>Кейс №2 – оценка целесообразности</vt:lpstr>
      <vt:lpstr>Кейс №2 – оценка целесообразности</vt:lpstr>
      <vt:lpstr>Коэффициентный анализ отчетности </vt:lpstr>
      <vt:lpstr>Кейс №3 - дело № А43-20583/2016</vt:lpstr>
      <vt:lpstr>Кейс №3 - дело № А43-20583/2016</vt:lpstr>
      <vt:lpstr>Презентация PowerPoint</vt:lpstr>
      <vt:lpstr>Экспертами был проанализирован весь массив сделок за исследуемый период (2013-2017 гг., окончание деятельности) – как для определения потенциальных причин несостоятельности, так и для поиска сделок, ухудшивших состояние после наступления объективного банкротства.   В том числе была проведена проверка рыночности закупки и реализации существенных позиций товарно-материальных ценностей – потребительской продукции.   В силу специфики деятельности компании перечень включал в себя сотни позиций; при этом экспертами не были выявлены существенные отклонения</vt:lpstr>
      <vt:lpstr>Коэффициентный анализ отчетности </vt:lpstr>
      <vt:lpstr>Презентация PowerPoint</vt:lpstr>
      <vt:lpstr>Кейс №3 - дело № А43-20583/2016</vt:lpstr>
      <vt:lpstr>  Рассмотренные примеры демонстрируют широкие возможности экономической экспертизы в рамках дел о банкротстве – с ее помощью может быть решен широкий круг вопросов, возникающих в процессе, в том числе в различных обособленных спорах. Установление ряда юридически значимых фактов по сути невозможно без привлечения эксперта.  Широкий спектр возможностей при этом обусловлен комплексной компетенцией, которой должен обладать эксперт-экономист для проведения полноценного и объективного исследования – это не только знания в области финансового анализа, но и бухгалтерского учета, налогообложения, оценочной деятельности. </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Admin</dc:creator>
  <cp:lastModifiedBy>Михаил Куражёнков</cp:lastModifiedBy>
  <cp:revision>245</cp:revision>
  <dcterms:created xsi:type="dcterms:W3CDTF">2019-10-23T05:33:08Z</dcterms:created>
  <dcterms:modified xsi:type="dcterms:W3CDTF">2021-10-11T11:55:22Z</dcterms:modified>
</cp:coreProperties>
</file>