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Raleway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11" Type="http://schemas.openxmlformats.org/officeDocument/2006/relationships/slide" Target="slides/slide6.xml"/><Relationship Id="rId22" Type="http://schemas.openxmlformats.org/officeDocument/2006/relationships/font" Target="fonts/Lato-italic.fntdata"/><Relationship Id="rId10" Type="http://schemas.openxmlformats.org/officeDocument/2006/relationships/slide" Target="slides/slide5.xml"/><Relationship Id="rId21" Type="http://schemas.openxmlformats.org/officeDocument/2006/relationships/font" Target="fonts/Lat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La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aleway-boldItalic.fntdata"/><Relationship Id="rId6" Type="http://schemas.openxmlformats.org/officeDocument/2006/relationships/slide" Target="slides/slide1.xml"/><Relationship Id="rId18" Type="http://schemas.openxmlformats.org/officeDocument/2006/relationships/font" Target="fonts/Raleway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6fa3c898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6fa3c89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c6fa3c898_0_7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c6fa3c898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c6fa3c898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c6fa3c89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c6fa3c898_0_1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c6fa3c89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c6fa3c898_0_1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c6fa3c89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f206669ebe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f206669e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f206669ebe_0_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f206669eb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206669ebe_0_1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206669ebe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f206669ebe_0_2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f206669ebe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f206669ebe_0_3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f206669ebe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ctrTitle"/>
          </p:nvPr>
        </p:nvSpPr>
        <p:spPr>
          <a:xfrm>
            <a:off x="2371725" y="630225"/>
            <a:ext cx="67002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700"/>
              <a:t>Опыт оспаривания ОКС и ЗУ под размещение торговых центров в комиссии по рассмотрению споров о результатах определения кадастровой стоимости при Министерстве по управлению гос. имуществом Свердловской области</a:t>
            </a:r>
            <a:r>
              <a:rPr lang="ru" sz="2700"/>
              <a:t>  </a:t>
            </a:r>
            <a:endParaRPr sz="2700"/>
          </a:p>
        </p:txBody>
      </p:sp>
      <p:sp>
        <p:nvSpPr>
          <p:cNvPr id="73" name="Google Shape;73;p13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Лев Сегаль, директор ООО “Оценка и экспертиза собственности”, к.э.н.</a:t>
            </a:r>
            <a:r>
              <a:rPr lang="ru"/>
              <a:t> • 13.10.2021• Уфа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/>
              <a:t>Лев Сегаль</a:t>
            </a:r>
            <a:endParaRPr sz="32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3200"/>
              <a:t>leo@ocenka.org</a:t>
            </a:r>
            <a:r>
              <a:rPr lang="ru" sz="3200"/>
              <a:t>   </a:t>
            </a:r>
            <a:endParaRPr sz="3200"/>
          </a:p>
        </p:txBody>
      </p:sp>
      <p:pic>
        <p:nvPicPr>
          <p:cNvPr id="136" name="Google Shape;13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750" y="1102575"/>
            <a:ext cx="4000500" cy="300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type="title"/>
          </p:nvPr>
        </p:nvSpPr>
        <p:spPr>
          <a:xfrm>
            <a:off x="265500" y="612550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Деятельность Комиссии в Свердловской области </a:t>
            </a:r>
            <a:endParaRPr/>
          </a:p>
        </p:txBody>
      </p:sp>
      <p:sp>
        <p:nvSpPr>
          <p:cNvPr id="79" name="Google Shape;79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Работает с начала 2020 года по ст. 22 ФЗ-237.</a:t>
            </a:r>
            <a:endParaRPr sz="1500"/>
          </a:p>
          <a:p>
            <a:pPr indent="-323850" lvl="0" marL="457200" rtl="0" algn="l">
              <a:spcBef>
                <a:spcPts val="1600"/>
              </a:spcBef>
              <a:spcAft>
                <a:spcPts val="0"/>
              </a:spcAft>
              <a:buSzPts val="1500"/>
              <a:buChar char="●"/>
            </a:pPr>
            <a:r>
              <a:rPr b="1" lang="ru"/>
              <a:t>В 2020 г.  оспаривание ОКС (дата ГКО ОКС 01.01.2019)</a:t>
            </a:r>
            <a:endParaRPr b="1"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b="1" lang="ru"/>
              <a:t>В 2021 году добавляются все категории ЗУ (дата ГКО ЗУ 01.01.2020) 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ru"/>
              <a:t>В составе 8 членов, в том числе 3 госслужащих и 2 представителя оценочного сообщества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500"/>
          </a:p>
        </p:txBody>
      </p:sp>
      <p:pic>
        <p:nvPicPr>
          <p:cNvPr id="80" name="Google Shape;8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950" y="2710601"/>
            <a:ext cx="4238299" cy="152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>
            <p:ph type="title"/>
          </p:nvPr>
        </p:nvSpPr>
        <p:spPr>
          <a:xfrm>
            <a:off x="2755600" y="289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Оценка РС ОКС ТРЦ: подходы к оценке</a:t>
            </a:r>
            <a:endParaRPr/>
          </a:p>
        </p:txBody>
      </p:sp>
      <p:sp>
        <p:nvSpPr>
          <p:cNvPr id="86" name="Google Shape;86;p15"/>
          <p:cNvSpPr txBox="1"/>
          <p:nvPr>
            <p:ph idx="1" type="body"/>
          </p:nvPr>
        </p:nvSpPr>
        <p:spPr>
          <a:xfrm>
            <a:off x="3012300" y="1602675"/>
            <a:ext cx="3119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</a:rPr>
              <a:t>Затратный подход:</a:t>
            </a:r>
            <a:endParaRPr b="1" sz="21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ru" sz="1600"/>
              <a:t>Справочники УПС дают результаты, зачастую не соответствующие действительности</a:t>
            </a:r>
            <a:endParaRPr sz="1600"/>
          </a:p>
          <a:p>
            <a:pPr indent="-330200" lvl="0" marL="457200" rtl="0" algn="l">
              <a:spcBef>
                <a:spcPts val="1200"/>
              </a:spcBef>
              <a:spcAft>
                <a:spcPts val="1200"/>
              </a:spcAft>
              <a:buSzPts val="1600"/>
              <a:buChar char="●"/>
            </a:pPr>
            <a:r>
              <a:rPr lang="ru" sz="1600"/>
              <a:t>Проблема “сортировки” реальных затрат на строительство</a:t>
            </a:r>
            <a:endParaRPr sz="1600"/>
          </a:p>
        </p:txBody>
      </p:sp>
      <p:sp>
        <p:nvSpPr>
          <p:cNvPr id="87" name="Google Shape;87;p15"/>
          <p:cNvSpPr txBox="1"/>
          <p:nvPr>
            <p:ph idx="2" type="body"/>
          </p:nvPr>
        </p:nvSpPr>
        <p:spPr>
          <a:xfrm>
            <a:off x="5890900" y="1602675"/>
            <a:ext cx="31863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b="1" lang="ru" sz="1900">
                <a:solidFill>
                  <a:schemeClr val="dk1"/>
                </a:solidFill>
              </a:rPr>
              <a:t>Сравнительный подход</a:t>
            </a:r>
            <a:endParaRPr b="1" sz="19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ru" sz="1600"/>
              <a:t>Нет рынка крупных объектов в регионах</a:t>
            </a:r>
            <a:endParaRPr sz="1600"/>
          </a:p>
          <a:p>
            <a:pPr indent="-330200" lvl="0" marL="457200" rtl="0" algn="l">
              <a:spcBef>
                <a:spcPts val="1200"/>
              </a:spcBef>
              <a:spcAft>
                <a:spcPts val="1200"/>
              </a:spcAft>
              <a:buSzPts val="1600"/>
              <a:buChar char="●"/>
            </a:pPr>
            <a:r>
              <a:rPr lang="ru" sz="1600"/>
              <a:t>Имеющиеся сделки почти все в рамках банкротства</a:t>
            </a:r>
            <a:endParaRPr sz="1600"/>
          </a:p>
        </p:txBody>
      </p:sp>
      <p:pic>
        <p:nvPicPr>
          <p:cNvPr id="88" name="Google Shape;8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60125"/>
            <a:ext cx="2957825" cy="259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/>
          <p:nvPr>
            <p:ph type="title"/>
          </p:nvPr>
        </p:nvSpPr>
        <p:spPr>
          <a:xfrm>
            <a:off x="2314175" y="567275"/>
            <a:ext cx="67779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Оценка РС ТРЦ: доходный подход</a:t>
            </a:r>
            <a:endParaRPr/>
          </a:p>
        </p:txBody>
      </p:sp>
      <p:sp>
        <p:nvSpPr>
          <p:cNvPr id="94" name="Google Shape;94;p16"/>
          <p:cNvSpPr txBox="1"/>
          <p:nvPr>
            <p:ph idx="1" type="body"/>
          </p:nvPr>
        </p:nvSpPr>
        <p:spPr>
          <a:xfrm>
            <a:off x="2729675" y="1420675"/>
            <a:ext cx="44121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</a:rPr>
              <a:t>Основные параметры расчета</a:t>
            </a:r>
            <a:endParaRPr b="1" sz="21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Доходы</a:t>
            </a:r>
            <a:endParaRPr sz="1800"/>
          </a:p>
          <a:p>
            <a:pPr indent="-323850" lvl="1" marL="9144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500"/>
              <a:buChar char="○"/>
            </a:pPr>
            <a:r>
              <a:rPr lang="ru" sz="1500"/>
              <a:t>Ставки аренды</a:t>
            </a:r>
            <a:endParaRPr sz="1500"/>
          </a:p>
          <a:p>
            <a:pPr indent="-323850" lvl="1" marL="9144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500"/>
              <a:buChar char="○"/>
            </a:pPr>
            <a:r>
              <a:rPr lang="ru" sz="1500"/>
              <a:t>Арендопригодная площадь</a:t>
            </a:r>
            <a:endParaRPr sz="15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Расходы</a:t>
            </a:r>
            <a:endParaRPr sz="1800"/>
          </a:p>
          <a:p>
            <a:pPr indent="-342900" lvl="0" marL="457200" rtl="0" algn="l">
              <a:spcBef>
                <a:spcPts val="1200"/>
              </a:spcBef>
              <a:spcAft>
                <a:spcPts val="1200"/>
              </a:spcAft>
              <a:buSzPts val="1800"/>
              <a:buChar char="●"/>
            </a:pPr>
            <a:r>
              <a:rPr lang="ru" sz="1800"/>
              <a:t>Ставки капитализации и дисконтирования </a:t>
            </a:r>
            <a:endParaRPr sz="1800"/>
          </a:p>
        </p:txBody>
      </p:sp>
      <p:pic>
        <p:nvPicPr>
          <p:cNvPr id="95" name="Google Shape;9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63750"/>
            <a:ext cx="2612474" cy="2679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/>
          <p:nvPr>
            <p:ph type="title"/>
          </p:nvPr>
        </p:nvSpPr>
        <p:spPr>
          <a:xfrm>
            <a:off x="2314175" y="324350"/>
            <a:ext cx="67779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Оценка РС доходным подходом: ставки аренды</a:t>
            </a:r>
            <a:endParaRPr/>
          </a:p>
        </p:txBody>
      </p:sp>
      <p:sp>
        <p:nvSpPr>
          <p:cNvPr id="101" name="Google Shape;101;p17"/>
          <p:cNvSpPr txBox="1"/>
          <p:nvPr>
            <p:ph idx="1" type="body"/>
          </p:nvPr>
        </p:nvSpPr>
        <p:spPr>
          <a:xfrm>
            <a:off x="3337025" y="1488150"/>
            <a:ext cx="55977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</a:rPr>
              <a:t>Рекомендации для анализа:</a:t>
            </a:r>
            <a:endParaRPr b="1" sz="21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Сегментация. Отсутствие универсальной классификации ТЦ </a:t>
            </a:r>
            <a:endParaRPr sz="18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Уникальные ТРЦ</a:t>
            </a:r>
            <a:endParaRPr sz="18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Соотношение фактических и рыночных ставок</a:t>
            </a:r>
            <a:endParaRPr sz="1800"/>
          </a:p>
          <a:p>
            <a:pPr indent="-342900" lvl="0" marL="457200" rtl="0" algn="l">
              <a:spcBef>
                <a:spcPts val="1200"/>
              </a:spcBef>
              <a:spcAft>
                <a:spcPts val="1200"/>
              </a:spcAft>
              <a:buSzPts val="1800"/>
              <a:buChar char="●"/>
            </a:pPr>
            <a:r>
              <a:rPr lang="ru" sz="1800"/>
              <a:t>“Базис и надстройка”: что включено в арендную плату </a:t>
            </a:r>
            <a:endParaRPr sz="1800"/>
          </a:p>
        </p:txBody>
      </p:sp>
      <p:pic>
        <p:nvPicPr>
          <p:cNvPr id="102" name="Google Shape;10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27325"/>
            <a:ext cx="3495624" cy="202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/>
          <p:nvPr>
            <p:ph type="title"/>
          </p:nvPr>
        </p:nvSpPr>
        <p:spPr>
          <a:xfrm>
            <a:off x="2314175" y="324350"/>
            <a:ext cx="67779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600"/>
              <a:t>Оценка РС доходным подходом: арендопригодная площадь, % вакансий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8" name="Google Shape;108;p18"/>
          <p:cNvSpPr txBox="1"/>
          <p:nvPr>
            <p:ph idx="1" type="body"/>
          </p:nvPr>
        </p:nvSpPr>
        <p:spPr>
          <a:xfrm>
            <a:off x="3343775" y="1326200"/>
            <a:ext cx="5597700" cy="32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</a:rPr>
              <a:t>Рекомендации для анализа:</a:t>
            </a:r>
            <a:endParaRPr b="1" sz="21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Сопоставление реестра арендаторов и данных экспликации по тех. паспорту</a:t>
            </a:r>
            <a:r>
              <a:rPr lang="ru" sz="1800"/>
              <a:t> </a:t>
            </a:r>
            <a:endParaRPr sz="1800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Вспомогательные площади - в арендуемую площадь</a:t>
            </a:r>
            <a:endParaRPr sz="1800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Нестационарные торговые точки</a:t>
            </a:r>
            <a:endParaRPr sz="1800"/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SzPts val="1800"/>
              <a:buChar char="●"/>
            </a:pPr>
            <a:r>
              <a:rPr lang="ru" sz="1800"/>
              <a:t>Паркинги</a:t>
            </a:r>
            <a:endParaRPr sz="1800"/>
          </a:p>
        </p:txBody>
      </p:sp>
      <p:pic>
        <p:nvPicPr>
          <p:cNvPr id="109" name="Google Shape;1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44150"/>
            <a:ext cx="2700226" cy="270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>
            <p:ph type="title"/>
          </p:nvPr>
        </p:nvSpPr>
        <p:spPr>
          <a:xfrm>
            <a:off x="404900" y="324350"/>
            <a:ext cx="86871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200"/>
              <a:t>Оценка РС доходным подходом: эксплуатационные расходы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15" name="Google Shape;1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450" y="793600"/>
            <a:ext cx="8687100" cy="275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4600" y="3618275"/>
            <a:ext cx="4476750" cy="10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/>
          <p:nvPr>
            <p:ph type="title"/>
          </p:nvPr>
        </p:nvSpPr>
        <p:spPr>
          <a:xfrm>
            <a:off x="2314175" y="324350"/>
            <a:ext cx="67779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Оценка РС доходным подходом: ставка капитализации</a:t>
            </a:r>
            <a:endParaRPr/>
          </a:p>
        </p:txBody>
      </p:sp>
      <p:sp>
        <p:nvSpPr>
          <p:cNvPr id="122" name="Google Shape;122;p20"/>
          <p:cNvSpPr txBox="1"/>
          <p:nvPr>
            <p:ph idx="1" type="body"/>
          </p:nvPr>
        </p:nvSpPr>
        <p:spPr>
          <a:xfrm>
            <a:off x="3617650" y="1309425"/>
            <a:ext cx="5597700" cy="32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</a:rPr>
              <a:t>Рекомендации для анализа:</a:t>
            </a:r>
            <a:endParaRPr b="1" sz="21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Метод ПК и ставка экстракцией рынка - применимость не ко всем объектам </a:t>
            </a:r>
            <a:r>
              <a:rPr lang="ru" sz="1800"/>
              <a:t> </a:t>
            </a:r>
            <a:endParaRPr sz="1800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“Вторичная” аналитика - метаанализ всех возможных источников данных о ставках капитализации по сегментам</a:t>
            </a:r>
            <a:endParaRPr sz="1800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Региональная корректировка данных столичной аналитики</a:t>
            </a:r>
            <a:endParaRPr sz="1800"/>
          </a:p>
          <a:p>
            <a:pPr indent="0" lvl="0" marL="45720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23" name="Google Shape;12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72275"/>
            <a:ext cx="3706001" cy="192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/>
          <p:nvPr>
            <p:ph type="title"/>
          </p:nvPr>
        </p:nvSpPr>
        <p:spPr>
          <a:xfrm>
            <a:off x="2314175" y="324350"/>
            <a:ext cx="67779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Оценка РС ОКС: очистка ЕОН от РС ЗУ</a:t>
            </a:r>
            <a:endParaRPr/>
          </a:p>
        </p:txBody>
      </p:sp>
      <p:sp>
        <p:nvSpPr>
          <p:cNvPr id="129" name="Google Shape;129;p21"/>
          <p:cNvSpPr txBox="1"/>
          <p:nvPr>
            <p:ph idx="1" type="body"/>
          </p:nvPr>
        </p:nvSpPr>
        <p:spPr>
          <a:xfrm>
            <a:off x="3617650" y="1309425"/>
            <a:ext cx="5597700" cy="32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</a:rPr>
              <a:t>Рекомендации для анализа:</a:t>
            </a:r>
            <a:endParaRPr b="1" sz="21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Оценка РС ЗУ как незастроенного  </a:t>
            </a:r>
            <a:endParaRPr sz="1800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Метод распределения: проблема источников</a:t>
            </a:r>
            <a:endParaRPr sz="1800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ru" sz="1800"/>
              <a:t>Разница в трактовке понятия “плотность застройки”</a:t>
            </a:r>
            <a:endParaRPr sz="1800"/>
          </a:p>
          <a:p>
            <a:pPr indent="0" lvl="0" marL="45720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30" name="Google Shape;13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050" y="1794050"/>
            <a:ext cx="3312849" cy="2086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