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4"/>
  </p:notesMasterIdLst>
  <p:sldIdLst>
    <p:sldId id="257" r:id="rId2"/>
    <p:sldId id="345" r:id="rId3"/>
    <p:sldId id="349" r:id="rId4"/>
    <p:sldId id="353" r:id="rId5"/>
    <p:sldId id="348" r:id="rId6"/>
    <p:sldId id="352" r:id="rId7"/>
    <p:sldId id="346" r:id="rId8"/>
    <p:sldId id="350" r:id="rId9"/>
    <p:sldId id="354" r:id="rId10"/>
    <p:sldId id="355" r:id="rId11"/>
    <p:sldId id="363" r:id="rId12"/>
    <p:sldId id="356" r:id="rId13"/>
    <p:sldId id="362" r:id="rId14"/>
    <p:sldId id="347" r:id="rId15"/>
    <p:sldId id="351" r:id="rId16"/>
    <p:sldId id="364" r:id="rId17"/>
    <p:sldId id="357" r:id="rId18"/>
    <p:sldId id="361" r:id="rId19"/>
    <p:sldId id="360" r:id="rId20"/>
    <p:sldId id="358" r:id="rId21"/>
    <p:sldId id="359" r:id="rId22"/>
    <p:sldId id="26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5D6"/>
    <a:srgbClr val="FFF2CC"/>
    <a:srgbClr val="DAE3F3"/>
    <a:srgbClr val="FFFF99"/>
    <a:srgbClr val="0783D0"/>
    <a:srgbClr val="0879B9"/>
    <a:srgbClr val="078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9747" autoAdjust="0"/>
  </p:normalViewPr>
  <p:slideViewPr>
    <p:cSldViewPr snapToGrid="0">
      <p:cViewPr>
        <p:scale>
          <a:sx n="100" d="100"/>
          <a:sy n="100" d="100"/>
        </p:scale>
        <p:origin x="36" y="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26-4B57-844D-7FF26835796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26-4B57-844D-7FF26835796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26-4B57-844D-7FF26835796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32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26-4B57-844D-7FF268357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344892671"/>
        <c:axId val="1344886015"/>
      </c:barChart>
      <c:catAx>
        <c:axId val="134489267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44886015"/>
        <c:crosses val="autoZero"/>
        <c:auto val="1"/>
        <c:lblAlgn val="ctr"/>
        <c:lblOffset val="100"/>
        <c:noMultiLvlLbl val="0"/>
      </c:catAx>
      <c:valAx>
        <c:axId val="1344886015"/>
        <c:scaling>
          <c:orientation val="minMax"/>
          <c:max val="371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3448926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9B3-4921-99C6-BADD85950AA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9B3-4921-99C6-BADD85950AA4}"/>
              </c:ext>
            </c:extLst>
          </c:dPt>
          <c:cat>
            <c:strRef>
              <c:f>Лист1!$A$2:$A$3</c:f>
              <c:strCache>
                <c:ptCount val="2"/>
                <c:pt idx="0">
                  <c:v>Количество рассмотренных заявлений по которым отказано в установлении КС в размере рыночной, шт.</c:v>
                </c:pt>
                <c:pt idx="1">
                  <c:v>Количество рассмотренных заявлений  по которым КС установлена в размере рыночной, шт.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2793</c:v>
                </c:pt>
                <c:pt idx="1">
                  <c:v>3191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B3-4921-99C6-BADD85950A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9039568"/>
        <c:axId val="339059120"/>
      </c:barChart>
      <c:catAx>
        <c:axId val="339039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059120"/>
        <c:crosses val="autoZero"/>
        <c:auto val="1"/>
        <c:lblAlgn val="ctr"/>
        <c:lblOffset val="100"/>
        <c:noMultiLvlLbl val="0"/>
      </c:catAx>
      <c:valAx>
        <c:axId val="33905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039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Количество судебных дел принятых к рассмотрению</c:v>
                </c:pt>
                <c:pt idx="1">
                  <c:v>Количество судебных дел, по которым назначена судебная экспертиза</c:v>
                </c:pt>
                <c:pt idx="2">
                  <c:v>Количество судебных дел, по которым вынесено решение в пользу ГБУ</c:v>
                </c:pt>
                <c:pt idx="3">
                  <c:v>Количество судебных дел, по которым вынесено решение в пользу заявителя</c:v>
                </c:pt>
                <c:pt idx="4">
                  <c:v>Количество поданных апелляционных жалоб, с указанием заявителя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321</c:v>
                </c:pt>
                <c:pt idx="1">
                  <c:v>153</c:v>
                </c:pt>
                <c:pt idx="2">
                  <c:v>1</c:v>
                </c:pt>
                <c:pt idx="3">
                  <c:v>8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5E-4E3D-A8E8-10F415251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55249999"/>
        <c:axId val="1455248751"/>
      </c:barChart>
      <c:catAx>
        <c:axId val="1455249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55248751"/>
        <c:crosses val="autoZero"/>
        <c:auto val="1"/>
        <c:lblAlgn val="ctr"/>
        <c:lblOffset val="100"/>
        <c:noMultiLvlLbl val="0"/>
      </c:catAx>
      <c:valAx>
        <c:axId val="1455248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552499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4CBEE-440D-498F-9E89-BB5A1B6386A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14841-9F5B-4966-A412-AEB37E6E3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012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847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74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034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47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0646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2667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018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0921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181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4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939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884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162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037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21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874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146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14841-9F5B-4966-A412-AEB37E6E354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584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55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79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855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42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322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44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90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49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272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3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47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110DD-EB14-4451-83C6-20B79DE9C14C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86EEF-3B73-4F4C-8E3B-FB40BE2B5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47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1" y="-47195"/>
            <a:ext cx="12569443" cy="62293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3687" y="737818"/>
            <a:ext cx="93349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Установление кадастровой стоимости в размере рыночной в рамках ст. 22.1: претензионный порядок или административная процедура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843" y="4960785"/>
            <a:ext cx="566078" cy="59183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844961" y="4961643"/>
            <a:ext cx="63148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Государственное бюджетное учреждение Рязанской области</a:t>
            </a:r>
          </a:p>
          <a:p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«Центр государственной кадастровой оценки»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107843" y="4799594"/>
            <a:ext cx="816428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F96D0EA-1595-4BCF-BAF7-F68F9DAC6720}"/>
              </a:ext>
            </a:extLst>
          </p:cNvPr>
          <p:cNvSpPr txBox="1"/>
          <p:nvPr/>
        </p:nvSpPr>
        <p:spPr>
          <a:xfrm>
            <a:off x="1107843" y="4421940"/>
            <a:ext cx="7845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Ульянов Андрей Юрьевич</a:t>
            </a:r>
          </a:p>
        </p:txBody>
      </p:sp>
    </p:spTree>
    <p:extLst>
      <p:ext uri="{BB962C8B-B14F-4D97-AF65-F5344CB8AC3E}">
        <p14:creationId xmlns:p14="http://schemas.microsoft.com/office/powerpoint/2010/main" val="356818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10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" y="81208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РАССМОТРЕНИЕ ОТЧЕТА С ЦЕЛЬЮ ПРИНЯТИЯ РЕШЕНИЯ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0372" y="6500267"/>
            <a:ext cx="23824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Порядок рассмотрения заявлений на примере Рязанской области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806" y="5199369"/>
            <a:ext cx="2188921" cy="100748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933" y="3635322"/>
            <a:ext cx="976416" cy="87562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877" y="3635322"/>
            <a:ext cx="976416" cy="875625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2886520" y="1948159"/>
            <a:ext cx="2619827" cy="820091"/>
          </a:xfrm>
          <a:prstGeom prst="roundRect">
            <a:avLst>
              <a:gd name="adj" fmla="val 5046"/>
            </a:avLst>
          </a:prstGeom>
          <a:solidFill>
            <a:srgbClr val="FBFBFB">
              <a:alpha val="65000"/>
            </a:srgb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РЫНОЧНЫЙ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ОТЧЕТ</a:t>
            </a:r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631629" y="1948159"/>
            <a:ext cx="2619827" cy="820091"/>
          </a:xfrm>
          <a:prstGeom prst="roundRect">
            <a:avLst>
              <a:gd name="adj" fmla="val 5046"/>
            </a:avLst>
          </a:prstGeom>
          <a:solidFill>
            <a:srgbClr val="FBFBFB">
              <a:alpha val="65000"/>
            </a:srgb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ЦЕНТР</a:t>
            </a:r>
          </a:p>
          <a:p>
            <a:pPr algn="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КАДАСТРОВОЙ</a:t>
            </a:r>
          </a:p>
          <a:p>
            <a:pPr algn="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ОЦЕНКИ</a:t>
            </a:r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734" y="1300475"/>
            <a:ext cx="1148060" cy="114806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201" y="1216679"/>
            <a:ext cx="1296144" cy="1296144"/>
          </a:xfrm>
          <a:prstGeom prst="rect">
            <a:avLst/>
          </a:prstGeom>
        </p:spPr>
      </p:pic>
      <p:sp>
        <p:nvSpPr>
          <p:cNvPr id="32" name="Стрелка вправо 31"/>
          <p:cNvSpPr/>
          <p:nvPr/>
        </p:nvSpPr>
        <p:spPr>
          <a:xfrm>
            <a:off x="5790628" y="2236996"/>
            <a:ext cx="617552" cy="211539"/>
          </a:xfrm>
          <a:prstGeom prst="rightArrow">
            <a:avLst/>
          </a:prstGeom>
          <a:pattFill prst="ltDnDiag">
            <a:fgClr>
              <a:schemeClr val="bg1">
                <a:lumMod val="6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5400000">
            <a:off x="6480983" y="3064292"/>
            <a:ext cx="617975" cy="172800"/>
          </a:xfrm>
          <a:prstGeom prst="rightArrow">
            <a:avLst/>
          </a:prstGeom>
          <a:pattFill prst="ltDnDiag">
            <a:fgClr>
              <a:schemeClr val="bg1">
                <a:lumMod val="6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220276" y="3514245"/>
            <a:ext cx="1570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Специалист отдела определения кадастровой стоимости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459156" y="3514245"/>
            <a:ext cx="158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Специалист отдела анализа рынка недвижимости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67776" y="4401008"/>
            <a:ext cx="1895360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ПРОЕКТ РЕШЕНИЯ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092476" y="4085473"/>
            <a:ext cx="157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Анализ рынка недвижимости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8" name="Стрелка вправо 37"/>
          <p:cNvSpPr/>
          <p:nvPr/>
        </p:nvSpPr>
        <p:spPr>
          <a:xfrm rot="10800000">
            <a:off x="7858238" y="4083013"/>
            <a:ext cx="617975" cy="301869"/>
          </a:xfrm>
          <a:prstGeom prst="rightArrow">
            <a:avLst/>
          </a:prstGeom>
          <a:pattFill prst="ltDnDiag">
            <a:fgClr>
              <a:schemeClr val="bg1">
                <a:lumMod val="6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 rot="5400000">
            <a:off x="8769815" y="3064883"/>
            <a:ext cx="617975" cy="171617"/>
          </a:xfrm>
          <a:prstGeom prst="rightArrow">
            <a:avLst/>
          </a:prstGeom>
          <a:pattFill prst="ltDnDiag">
            <a:fgClr>
              <a:schemeClr val="bg1">
                <a:lumMod val="6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 rot="5400000">
            <a:off x="6113219" y="4850510"/>
            <a:ext cx="450097" cy="173793"/>
          </a:xfrm>
          <a:prstGeom prst="rightArrow">
            <a:avLst/>
          </a:prstGeom>
          <a:pattFill prst="ltDnDiag">
            <a:fgClr>
              <a:schemeClr val="bg1">
                <a:lumMod val="6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5243806" y="6183618"/>
            <a:ext cx="2188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ЭКСПЕРТНЫЙ СОВЕТ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381" y="4917594"/>
            <a:ext cx="1386590" cy="977948"/>
          </a:xfrm>
          <a:prstGeom prst="rect">
            <a:avLst/>
          </a:prstGeom>
        </p:spPr>
      </p:pic>
      <p:sp>
        <p:nvSpPr>
          <p:cNvPr id="44" name="Стрелка вправо 43"/>
          <p:cNvSpPr/>
          <p:nvPr/>
        </p:nvSpPr>
        <p:spPr>
          <a:xfrm rot="10800000">
            <a:off x="4507901" y="5275090"/>
            <a:ext cx="617975" cy="301869"/>
          </a:xfrm>
          <a:prstGeom prst="rightArrow">
            <a:avLst/>
          </a:prstGeom>
          <a:pattFill prst="ltDnDiag">
            <a:fgClr>
              <a:schemeClr val="accent2"/>
            </a:fgClr>
            <a:bgClr>
              <a:schemeClr val="bg1"/>
            </a:bgClr>
          </a:patt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право 44"/>
          <p:cNvSpPr/>
          <p:nvPr/>
        </p:nvSpPr>
        <p:spPr>
          <a:xfrm>
            <a:off x="7663135" y="5237157"/>
            <a:ext cx="617975" cy="301869"/>
          </a:xfrm>
          <a:prstGeom prst="rightArrow">
            <a:avLst/>
          </a:prstGeom>
          <a:pattFill prst="ltDnDiag">
            <a:fgClr>
              <a:schemeClr val="accent6"/>
            </a:fgClr>
            <a:bgClr>
              <a:schemeClr val="bg1"/>
            </a:bgClr>
          </a:patt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175" y="5002984"/>
            <a:ext cx="921745" cy="92174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485664" y="5977047"/>
            <a:ext cx="974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РЕШЕНИЕ ГБУ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856778" y="5963355"/>
            <a:ext cx="2122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Замечания, предложения, корректировки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9" name="Стрелка углом 48"/>
          <p:cNvSpPr/>
          <p:nvPr/>
        </p:nvSpPr>
        <p:spPr>
          <a:xfrm>
            <a:off x="3688925" y="3826038"/>
            <a:ext cx="2358167" cy="1065245"/>
          </a:xfrm>
          <a:prstGeom prst="bentArrow">
            <a:avLst>
              <a:gd name="adj1" fmla="val 9661"/>
              <a:gd name="adj2" fmla="val 9336"/>
              <a:gd name="adj3" fmla="val 12469"/>
              <a:gd name="adj4" fmla="val 43750"/>
            </a:avLst>
          </a:prstGeom>
          <a:pattFill prst="ltDnDiag">
            <a:fgClr>
              <a:schemeClr val="bg1">
                <a:lumMod val="6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9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</a:rPr>
              <a:t>11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СПРАВКА ПО РЫНКУ НЕДВИЖИМОСТИ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4638"/>
          <a:stretch/>
        </p:blipFill>
        <p:spPr>
          <a:xfrm>
            <a:off x="1245624" y="1232483"/>
            <a:ext cx="9700752" cy="5168319"/>
          </a:xfrm>
          <a:prstGeom prst="rect">
            <a:avLst/>
          </a:prstGeom>
          <a:ln>
            <a:noFill/>
          </a:ln>
          <a:effectLst>
            <a:outerShdw blurRad="254000" algn="tl" rotWithShape="0">
              <a:srgbClr val="000000">
                <a:alpha val="22000"/>
              </a:srgb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0372" y="6500267"/>
            <a:ext cx="23824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Порядок рассмотрения заявлений на примере Рязанской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63942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</a:rPr>
              <a:t>12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" y="81208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ИНФОРМАЦИЯ О КОЛИЧЕСТВЕ ПОЛУЧЕННЫХ ЗАЯВЛЕНИЙ ПО СТАТЬЕ 22.1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0372" y="6500267"/>
            <a:ext cx="23824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Порядок рассмотрения заявлений на примере Рязанской области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285350844"/>
              </p:ext>
            </p:extLst>
          </p:nvPr>
        </p:nvGraphicFramePr>
        <p:xfrm>
          <a:off x="250371" y="2857672"/>
          <a:ext cx="11691257" cy="953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55879" y="3072717"/>
            <a:ext cx="942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108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04332" y="3072717"/>
            <a:ext cx="109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53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546585" y="3072717"/>
            <a:ext cx="942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198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261555" y="3072717"/>
            <a:ext cx="682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12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4102" y="3713738"/>
            <a:ext cx="2302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Возвращено без рассмотрения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97272" y="3713738"/>
            <a:ext cx="1888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Находятся на рассмотрении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84085" y="3713738"/>
            <a:ext cx="2067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Приняты решения об отказе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178144" y="3713738"/>
            <a:ext cx="17371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Приняты решения об определении кадастровой стоимости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54" name="Овал 53"/>
          <p:cNvSpPr/>
          <p:nvPr/>
        </p:nvSpPr>
        <p:spPr>
          <a:xfrm>
            <a:off x="3282415" y="1513888"/>
            <a:ext cx="882235" cy="88223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635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3253340" y="1601204"/>
            <a:ext cx="7846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371 </a:t>
            </a:r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заявлени</a:t>
            </a:r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е</a:t>
            </a:r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подано в ГБУ</a:t>
            </a:r>
            <a:endParaRPr lang="ru-RU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1790829" y="5121830"/>
            <a:ext cx="882235" cy="88223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635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1761754" y="5209146"/>
            <a:ext cx="8909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660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5"/>
                  </a:outerShdw>
                </a:effectLst>
              </a:rPr>
              <a:t>174</a:t>
            </a:r>
            <a:r>
              <a:rPr lang="en-US" sz="4000" b="1" dirty="0" smtClean="0">
                <a:ln w="660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5"/>
                  </a:outerShdw>
                </a:effectLst>
              </a:rPr>
              <a:t> </a:t>
            </a:r>
            <a:r>
              <a:rPr lang="ru-RU" sz="4000" b="1" dirty="0" smtClean="0">
                <a:ln w="660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5"/>
                  </a:outerShdw>
                </a:effectLst>
              </a:rPr>
              <a:t>рассмотрено на Экспертном совете</a:t>
            </a:r>
            <a:endParaRPr lang="ru-RU" sz="4000" b="1" dirty="0">
              <a:ln w="660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5"/>
                </a:outerShdw>
              </a:effectLst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09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</a:rPr>
              <a:t>13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" y="81208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ИНФОРМАЦИЯ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ПО СУДЕБНЫМ ДЕЛАМ, РАССМАТРИВАЕМЫМ В РАМКАХ СТАТЬИ 22.1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0372" y="6500267"/>
            <a:ext cx="23824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Порядок рассмотрения заявлений на примере Рязанской области</a:t>
            </a:r>
          </a:p>
        </p:txBody>
      </p:sp>
      <p:sp>
        <p:nvSpPr>
          <p:cNvPr id="54" name="Овал 53"/>
          <p:cNvSpPr/>
          <p:nvPr/>
        </p:nvSpPr>
        <p:spPr>
          <a:xfrm>
            <a:off x="1555215" y="1513888"/>
            <a:ext cx="882235" cy="88223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635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1526139" y="1601204"/>
            <a:ext cx="104880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</a:t>
            </a:r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административных </a:t>
            </a:r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исковых заявлений</a:t>
            </a:r>
            <a:endParaRPr lang="ru-RU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3671" y="3174447"/>
            <a:ext cx="2541069" cy="2027570"/>
          </a:xfrm>
          <a:prstGeom prst="roundRect">
            <a:avLst>
              <a:gd name="adj" fmla="val 11285"/>
            </a:avLst>
          </a:prstGeom>
          <a:solidFill>
            <a:schemeClr val="accent5">
              <a:lumMod val="60000"/>
              <a:lumOff val="40000"/>
            </a:schemeClr>
          </a:solidFill>
          <a:ln w="63500"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5400000" algn="t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по 4 делам 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назначена судебная оценочная 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экспертиза</a:t>
            </a:r>
            <a:endParaRPr lang="ru-RU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96000" y="3174447"/>
            <a:ext cx="4789721" cy="2027570"/>
          </a:xfrm>
          <a:prstGeom prst="roundRect">
            <a:avLst>
              <a:gd name="adj" fmla="val 11285"/>
            </a:avLst>
          </a:prstGeom>
          <a:solidFill>
            <a:schemeClr val="accent5">
              <a:lumMod val="60000"/>
              <a:lumOff val="40000"/>
            </a:schemeClr>
          </a:solidFill>
          <a:ln w="63500"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5400000" algn="t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по 1 </a:t>
            </a:r>
            <a:r>
              <a:rPr lang="ru-RU" sz="2400" b="1" dirty="0" smtClean="0">
                <a:solidFill>
                  <a:schemeClr val="bg1"/>
                </a:solidFill>
              </a:rPr>
              <a:t>делу 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вынесено 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определение о прекращении производства по делу в связи с отказом истца от административного 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иска</a:t>
            </a:r>
            <a:endParaRPr lang="ru-RU" sz="3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45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1" y="-47195"/>
            <a:ext cx="12569443" cy="62293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80509" y="683420"/>
            <a:ext cx="83681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3. </a:t>
            </a:r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Судебная </a:t>
            </a:r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практика регионов 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9AF9CD-FE56-45A6-B6E3-D498ECD3EC0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7D12E7D-07ED-44D0-907A-E105A3BEF0F6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52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</a:rPr>
              <a:t>15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НЕМНОГО СТАТИСТИКИ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0372" y="6523916"/>
            <a:ext cx="2067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1">
                    <a:lumMod val="65000"/>
                  </a:schemeClr>
                </a:solidFill>
              </a:rPr>
              <a:t>Судебная практика регионо</a:t>
            </a:r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в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01226836"/>
              </p:ext>
            </p:extLst>
          </p:nvPr>
        </p:nvGraphicFramePr>
        <p:xfrm>
          <a:off x="356129" y="1449619"/>
          <a:ext cx="11474898" cy="4688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77000" y="444817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2793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95087" y="235267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3191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16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НЕМНОГО СТАТИСТИКИ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0372" y="6523916"/>
            <a:ext cx="2067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1">
                    <a:lumMod val="65000"/>
                  </a:schemeClr>
                </a:solidFill>
              </a:rPr>
              <a:t>Судебная практика регионо</a:t>
            </a:r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в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411241780"/>
              </p:ext>
            </p:extLst>
          </p:nvPr>
        </p:nvGraphicFramePr>
        <p:xfrm>
          <a:off x="356127" y="1353733"/>
          <a:ext cx="11474899" cy="5129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26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7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СУДЕБНАЯ ПРАКТИКА В РЯЗАНСКОЙ ОБЛАСТИ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0372" y="6523916"/>
            <a:ext cx="2067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1">
                    <a:lumMod val="65000"/>
                  </a:schemeClr>
                </a:solidFill>
              </a:rPr>
              <a:t>Судебная практика регионо</a:t>
            </a:r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594427"/>
            <a:ext cx="12192000" cy="52075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0372" y="1654751"/>
            <a:ext cx="107095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Назначена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судебная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экспертиза,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на разрешение эксперта поставлены следующие вопросы: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0939" y="2244308"/>
            <a:ext cx="11540690" cy="2975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соответствует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 отчет об оценке рыночной стоимости земельного участка, требованиям законодательства РФ об оценочной деятельности, в том числе требования Федерального закона № 135-ФЗ от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29.07.1998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«Об оценочной деятельности в РФ», федеральных стандартов оценки и других актов уполномоченного федерального органа, осуществляющего функции по нормативно-правовому регулированию оценочной деятельности и (или) стандартов и прав оценочной деятельности, а также допущены ли при его составлении ошибки, связанные с использованием неполных и (или) недостоверных сведений, расчетные или иные ошибки, повлиявшие на итоговый результат определения рыночной стоимости такого объекта недвижимости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40385" algn="l"/>
              </a:tabLs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рыночная стоимость земельного участка, определенная в отчете, не подтверждается, то какова рыночная стоимость указанного объекта недвижимости по состоянию на дату проведения рыночной оценки?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41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8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СУДЕБНАЯ ПРАКТИКА В РЯЗАНСКОЙ ОБЛАСТИ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0372" y="6523916"/>
            <a:ext cx="2067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1">
                    <a:lumMod val="65000"/>
                  </a:schemeClr>
                </a:solidFill>
              </a:rPr>
              <a:t>Судебная практика регионо</a:t>
            </a:r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594427"/>
            <a:ext cx="12192000" cy="52075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0372" y="1654751"/>
            <a:ext cx="100772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Основные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проблемы,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связанные с применением ст. 22.1 в Рязанском областном суде: 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0939" y="3466344"/>
            <a:ext cx="11540690" cy="312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40385" algn="l"/>
              </a:tabLs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1334" y="2241734"/>
            <a:ext cx="10899693" cy="701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ПОЛАГАЕМ, ЧТО СУДОМ НЕОБОСНОВАННО НАЗНАЧЕНА СУДЕБНАЯ ОЦЕНОЧНАЯ ЭКСПЕРТИЗА И НЕКОРРЕКТНО СФОРМУЛИРОВАНЫ ВОПРОСЫ ДЛЯ ЭКСПЕРТА.</a:t>
            </a:r>
            <a:endParaRPr lang="ru-RU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128" y="3045054"/>
            <a:ext cx="115855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данном случае административный истец просит суд: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недействительным решение ГБУ об отказе в установлении кадастровой стоимости земельного участка в размере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рыночной;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установить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кадастровую стоимость земельного участка в размере его рыночной стоимости на основании отчета об оценке.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5867" y="2228067"/>
            <a:ext cx="135466" cy="728552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5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9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0372" y="6523916"/>
            <a:ext cx="2067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1">
                    <a:lumMod val="65000"/>
                  </a:schemeClr>
                </a:solidFill>
              </a:rPr>
              <a:t>Судебная практика регионо</a:t>
            </a:r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СУДЕБНАЯ ПРАКТИКА В РЯЗАНСКОЙ ОБЛАСТИ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594427"/>
            <a:ext cx="12192000" cy="52075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50372" y="1654751"/>
            <a:ext cx="17722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Позиция ГБУ</a:t>
            </a:r>
            <a:endParaRPr 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60399" y="2405097"/>
            <a:ext cx="11170628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ЗАКОНОМ УСТАНОВЛЕН ВНЕСУДЕБНЫЙ ПОРЯДОК ОПРЕДЕЛЕНИЯ РЫНОЧНОЙ СТОИМОСТИ.</a:t>
            </a:r>
            <a:endParaRPr lang="ru-RU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7842" y="2806141"/>
            <a:ext cx="10948689" cy="939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Оспаривание решения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ГБУ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отношении заявления об установлении кадастровой стоимости объекта недвижимости в размере его рыночной стоимости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подлежит рассмотрению в порядке главы 22 Кодекса административного судопроизводства Российской Федерации.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0399" y="4029084"/>
            <a:ext cx="11396132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ПРЕДМЕТОМ СПОРА ЯВЛЯЕТСЯ НЕ ОТЧЕТ, ПРЕДСТАВЛЕННЫЙ ЗАЯВИТЕЛЕМ, А РЕШЕНИЕ ГБУ. </a:t>
            </a:r>
            <a:endParaRPr lang="ru-RU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07842" y="4416298"/>
            <a:ext cx="10948689" cy="150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Вышеназванная позиция Рязанского областного суда противоречит части 16 статьи 22.1 Федерального закона № 237-ФЗ, из которой следует, что при признании решения об отказе в установлении рыночной стоимости объекта недвижимости незаконным бюджетное учреждение принимает решение об установлении рыночной стоимости по соответствующему заявлению, </a:t>
            </a:r>
            <a:r>
              <a:rPr lang="ru-RU" b="1" u="sng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 есть в соответствии с представленным в ГБУ отчетом о рыночной стоимости объекта недвижимости.</a:t>
            </a:r>
            <a:endParaRPr lang="ru-RU" sz="1400" b="1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0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1" y="-47195"/>
            <a:ext cx="12569443" cy="62293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80509" y="683420"/>
            <a:ext cx="83681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1. </a:t>
            </a:r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Анализ </a:t>
            </a:r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законодательства, нормативно-правовая база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9AF9CD-FE56-45A6-B6E3-D498ECD3EC0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7D12E7D-07ED-44D0-907A-E105A3BEF0F6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90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3633199"/>
            <a:ext cx="12192000" cy="52075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626055"/>
            <a:ext cx="12192000" cy="52075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20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АНАЛИЗ СУДЕБНОЙ ПРАКТИКИ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0372" y="6523916"/>
            <a:ext cx="2067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1">
                    <a:lumMod val="65000"/>
                  </a:schemeClr>
                </a:solidFill>
              </a:rPr>
              <a:t>Судебная практика регионо</a:t>
            </a:r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0372" y="1654751"/>
            <a:ext cx="44824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Орловская область, Курская область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6572" y="2175509"/>
            <a:ext cx="11244455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Судами названных областей назначается судебная оценочная экспертиза на предмет соответствия отчета требованиям законодательства об оценочной деятельности. Второй вопрос, поставленный эксперту, направлен на расчет рыночной стоимости. 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372" y="3683356"/>
            <a:ext cx="7043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Ульяновская область, Пензенская область, Пермский край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6571" y="4231633"/>
            <a:ext cx="11156591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констатировать факт, что требование об установлении рыночной стоимости может быть заявлено только одновременно с требованием об оспаривании решения бюджетного учреждения и не носит самостоятельного характера. В случае отсутствия оснований для признания оспариваемого решения бюджетного учреждения незаконным, основания для удовлетворения требования административного истца об установлении кадастровой стоимости принадлежащих ему объектов недвижимости в размере рыночной отсутствуют. Судами перед экспертом не ставится вопрос об определении рыночной стоимости.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5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3120307"/>
            <a:ext cx="12192000" cy="52075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20664"/>
            <a:ext cx="12192000" cy="52075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АНАЛИЗ СУДЕБНОЙ ПРАКТИКИ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0372" y="6523916"/>
            <a:ext cx="2067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1">
                    <a:lumMod val="65000"/>
                  </a:schemeClr>
                </a:solidFill>
              </a:rPr>
              <a:t>Судебная практика регионо</a:t>
            </a:r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0372" y="1654751"/>
            <a:ext cx="20466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Омская область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6572" y="2133174"/>
            <a:ext cx="11244455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Судом ставится вопрос эксперту о соответствии отчета о рыночной стоимости требованиям законодательства и федеральных стандартов оценки </a:t>
            </a:r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нарушений указанных в оспариваемом решении ГБУ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0372" y="3175357"/>
            <a:ext cx="25163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Курганская область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571" y="3656259"/>
            <a:ext cx="11156591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мотивировочной части решения Курганский областной суд проводит всесторонний анализ решения бюджетного учреждения без назначения судебной оценочной экспертизы на отчет о рыночной стоимости. Суд самостоятельно дает оценку замечаниям к отчету, изложенным в решении бюджетного учреждения, исходя из того, что отчет должен соответствовать требованиям законодательства об оценочной деятельности и указывая на то, что информация, изложенная в отчете о рыночной стоимости, должна быть достоверной, достаточной, проверяемой.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10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03412" y="2845836"/>
            <a:ext cx="978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356128" y="6525513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27608CA-F795-4D9D-8FED-6D60DB5C3626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D271FCF-30FE-499D-8F99-47843D18E35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41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0372" y="6500267"/>
            <a:ext cx="20671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Анализ законодательства, нормативно-правовая база</a:t>
            </a:r>
          </a:p>
        </p:txBody>
      </p:sp>
      <p:sp>
        <p:nvSpPr>
          <p:cNvPr id="15" name="TextBox 44"/>
          <p:cNvSpPr txBox="1"/>
          <p:nvPr/>
        </p:nvSpPr>
        <p:spPr>
          <a:xfrm>
            <a:off x="356128" y="1557062"/>
            <a:ext cx="10759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ln w="66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50000"/>
                    </a:schemeClr>
                  </a:outerShdw>
                </a:effectLst>
              </a:rPr>
              <a:t>ст. 22 Закона о кадастровой оценке утратит силу лишь </a:t>
            </a:r>
            <a:r>
              <a:rPr lang="ru-RU" sz="3600" b="1" u="sng" dirty="0">
                <a:ln w="66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50000"/>
                    </a:schemeClr>
                  </a:outerShdw>
                </a:effectLst>
              </a:rPr>
              <a:t>1 января 2023 года</a:t>
            </a:r>
          </a:p>
        </p:txBody>
      </p:sp>
      <p:sp>
        <p:nvSpPr>
          <p:cNvPr id="22" name="TextBox 44"/>
          <p:cNvSpPr txBox="1"/>
          <p:nvPr/>
        </p:nvSpPr>
        <p:spPr>
          <a:xfrm>
            <a:off x="1599916" y="3348870"/>
            <a:ext cx="103417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Перейти </a:t>
            </a:r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 применению новых правил, предусмотренных ст. 22.1 закона № 237-ФЗ, можно  раньше – соответствующее </a:t>
            </a:r>
            <a:r>
              <a:rPr lang="ru-RU" sz="3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решение может принять высший исполнительный орган государственной власти субъекта </a:t>
            </a:r>
            <a:r>
              <a:rPr lang="ru-RU" sz="3600" b="1" u="sng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РФ</a:t>
            </a:r>
            <a:r>
              <a:rPr lang="ru-RU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ru-RU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16573" y="812086"/>
            <a:ext cx="9758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ФЕДЕРАЛЬНЫЙ ЗАКОН № 237-ФЗ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76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4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0372" y="6500267"/>
            <a:ext cx="20671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Анализ законодательства, нормативно-правовая база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017" y="1679657"/>
            <a:ext cx="3361042" cy="4703581"/>
          </a:xfrm>
          <a:prstGeom prst="rect">
            <a:avLst/>
          </a:prstGeom>
          <a:ln>
            <a:noFill/>
          </a:ln>
          <a:effectLst>
            <a:outerShdw blurRad="254000" algn="tl" rotWithShape="0">
              <a:srgbClr val="000000">
                <a:alpha val="22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32696" y="2579400"/>
            <a:ext cx="70840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установить дату перехода на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территории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Рязанской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области к применению положений статьи 22.1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Федерального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закона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от 3 июля 2016 года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№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237-ФЗ «О государственной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кадастровой оценке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» для целей установления кадастровой стоимости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объектов недвижимости в размере их рыночной стоимости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– </a:t>
            </a:r>
            <a:r>
              <a:rPr lang="ru-RU" sz="2400" b="1" dirty="0">
                <a:solidFill>
                  <a:schemeClr val="accent2"/>
                </a:solidFill>
              </a:rPr>
              <a:t>1 января 2021 года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16573" y="812086"/>
            <a:ext cx="9758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ПЕРЕХОД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РАССМОТРЕНИЕ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ЗАЯВЛЕНИЙ ПО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СТАТЬЕ 22.1 ФЕДЕРАЛЬНОГО ЗАКОНА № 237-ФЗ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32695" y="2012115"/>
            <a:ext cx="7297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РАСПОРЯЖЕНИЕ ОТ 13.11.2020 № 534-р</a:t>
            </a:r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01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725184" y="5635489"/>
            <a:ext cx="636291" cy="63629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635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6000" y="999609"/>
            <a:ext cx="10800000" cy="5414400"/>
          </a:xfrm>
          <a:prstGeom prst="rect">
            <a:avLst/>
          </a:prstGeom>
          <a:blipFill dpi="0" rotWithShape="1">
            <a:blip r:embed="rId3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5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СУБЪЕКТЫ РФ, ПЕРЕШЕДШИЕ НА РАССМОТРЕНИЕ ЗАЯВЛЕНИЙ</a:t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ПО СТАТЬЕ 22.1 ФЕДЕРАЛЬНОГО ЗАКОНА № 237-ФЗ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0372" y="6504460"/>
            <a:ext cx="20671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Анализ законодательства, нормативно-правовая база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00" y="5588750"/>
            <a:ext cx="2833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24</a:t>
            </a:r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ru-RU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субъекта</a:t>
            </a:r>
            <a:endParaRPr lang="ru-RU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82361" y="4667918"/>
            <a:ext cx="1498091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Астраханская </a:t>
            </a:r>
            <a:r>
              <a:rPr lang="ru-RU" sz="1100" b="1" dirty="0" smtClean="0"/>
              <a:t>область</a:t>
            </a:r>
            <a:r>
              <a:rPr lang="ru-RU" sz="1100" dirty="0" smtClean="0"/>
              <a:t> </a:t>
            </a:r>
            <a:endParaRPr lang="ru-RU" sz="11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6918" y="5047510"/>
            <a:ext cx="2208248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Кабардино-Балкарская Республика</a:t>
            </a:r>
            <a:endParaRPr lang="ru-RU" sz="11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764" y="3775986"/>
            <a:ext cx="1087069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Курская область</a:t>
            </a:r>
            <a:endParaRPr lang="ru-RU" sz="11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865749" y="3599672"/>
            <a:ext cx="1528661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Нижегородская область</a:t>
            </a:r>
            <a:endParaRPr lang="ru-RU" sz="11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313511" y="5070927"/>
            <a:ext cx="1549127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Новосибирская область</a:t>
            </a:r>
            <a:endParaRPr lang="ru-RU" sz="11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603442" y="2766243"/>
            <a:ext cx="1902315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Ненецкий </a:t>
            </a:r>
            <a:r>
              <a:rPr lang="ru-RU" sz="1100" b="1" dirty="0" smtClean="0"/>
              <a:t>автономный округ</a:t>
            </a:r>
            <a:endParaRPr lang="ru-RU" sz="11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23874" y="3572638"/>
            <a:ext cx="1236831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Орловская область</a:t>
            </a:r>
            <a:endParaRPr lang="ru-RU" sz="11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352578" y="4664516"/>
            <a:ext cx="1254118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Курганская область</a:t>
            </a:r>
            <a:endParaRPr lang="ru-RU" sz="1100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030826" y="3774598"/>
            <a:ext cx="1288766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Кировская область</a:t>
            </a:r>
            <a:endParaRPr lang="ru-RU" sz="1100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229754" y="4865836"/>
            <a:ext cx="1100451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Омская область</a:t>
            </a:r>
            <a:endParaRPr lang="ru-RU" sz="1100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86918" y="4848579"/>
            <a:ext cx="2208248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Карачаево-Черкесская Республика</a:t>
            </a:r>
            <a:endParaRPr lang="ru-RU" sz="1100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42963" y="3968872"/>
            <a:ext cx="1269665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Пензенская область</a:t>
            </a:r>
            <a:endParaRPr lang="ru-RU" sz="1100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805610" y="3960185"/>
            <a:ext cx="1015801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Пермский край</a:t>
            </a:r>
            <a:endParaRPr lang="ru-RU" sz="1100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019925" y="5557107"/>
            <a:ext cx="1369065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Республика Бурятия</a:t>
            </a:r>
            <a:endParaRPr lang="ru-RU" sz="1100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200208" y="2217890"/>
            <a:ext cx="1400343" cy="15701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Республика Карелия</a:t>
            </a:r>
            <a:endParaRPr lang="ru-RU" sz="11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389367" y="3232822"/>
            <a:ext cx="1217329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Республика Коми</a:t>
            </a:r>
            <a:endParaRPr lang="ru-RU" sz="11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434829" y="3572638"/>
            <a:ext cx="1727362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Республика Саха (Якутия)</a:t>
            </a:r>
            <a:endParaRPr lang="ru-RU" sz="11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796736" y="3413075"/>
            <a:ext cx="1234090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Рязанская область</a:t>
            </a:r>
            <a:endParaRPr lang="ru-RU" sz="1100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123747" y="4378408"/>
            <a:ext cx="1354719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Саратовская область</a:t>
            </a:r>
            <a:endParaRPr lang="ru-RU" sz="1100" dirty="0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485316" y="4177189"/>
            <a:ext cx="1462154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/>
              <a:t>Ульяновская </a:t>
            </a:r>
            <a:r>
              <a:rPr lang="ru-RU" sz="1100" b="1" dirty="0"/>
              <a:t>область</a:t>
            </a:r>
            <a:endParaRPr lang="ru-RU" sz="1100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182817" y="4235847"/>
            <a:ext cx="2046101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Ханты-Мансийский АО — Югра</a:t>
            </a:r>
            <a:endParaRPr lang="ru-RU" sz="1100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164552" y="3963441"/>
            <a:ext cx="1354720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Тамбовская область</a:t>
            </a:r>
            <a:endParaRPr lang="ru-RU" sz="1100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86572" y="5249442"/>
            <a:ext cx="1458174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Чеченская Республика</a:t>
            </a:r>
            <a:endParaRPr lang="ru-RU" sz="1100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9284720" y="1757324"/>
            <a:ext cx="1932043" cy="144000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/>
              <a:t>Чукотский </a:t>
            </a:r>
            <a:r>
              <a:rPr lang="ru-RU" sz="1100" b="1" dirty="0" smtClean="0"/>
              <a:t>автономный округ</a:t>
            </a:r>
            <a:endParaRPr lang="ru-RU" sz="1100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5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КЛЮЧЕВЫЕ ИЗМЕНЕНИЯ, ВНЕСЕННЫЕ ЗАКОНОМ № 269-ФЗ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0372" y="6500267"/>
            <a:ext cx="20671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Анализ законодательства, нормативно-правовая база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5643" y="1274326"/>
            <a:ext cx="1203635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меняется </a:t>
            </a:r>
            <a:r>
              <a:rPr lang="ru-RU" sz="2000" b="1" dirty="0">
                <a:solidFill>
                  <a:schemeClr val="accent2"/>
                </a:solidFill>
              </a:rPr>
              <a:t>название рассматриваемого действия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/>
              <a:t>с оспаривания результатов определения кадастровой стоимости (ст. 22) </a:t>
            </a:r>
            <a:r>
              <a:rPr lang="ru-RU" sz="2000" b="1" dirty="0">
                <a:solidFill>
                  <a:schemeClr val="accent2"/>
                </a:solidFill>
              </a:rPr>
              <a:t>на установление кадастровой стоимости объекта недвижимости в размере его рыночной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accent2"/>
                </a:solidFill>
              </a:rPr>
              <a:t>стоимости</a:t>
            </a:r>
            <a:r>
              <a:rPr lang="ru-RU" sz="2000" dirty="0"/>
              <a:t> (ст. 22.1</a:t>
            </a:r>
            <a:r>
              <a:rPr lang="ru-RU" sz="2000" dirty="0" smtClean="0"/>
              <a:t>);</a:t>
            </a:r>
            <a:endParaRPr lang="ru-RU" sz="2000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полномочия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chemeClr val="accent2"/>
                </a:solidFill>
              </a:rPr>
              <a:t>по рассмотрению </a:t>
            </a:r>
            <a:r>
              <a:rPr lang="ru-RU" sz="2000" b="1" dirty="0" smtClean="0">
                <a:solidFill>
                  <a:schemeClr val="accent2"/>
                </a:solidFill>
              </a:rPr>
              <a:t>заявлени</a:t>
            </a:r>
            <a:r>
              <a:rPr lang="ru-RU" sz="2000" b="1" dirty="0">
                <a:solidFill>
                  <a:schemeClr val="accent2"/>
                </a:solidFill>
              </a:rPr>
              <a:t>я</a:t>
            </a:r>
            <a:r>
              <a:rPr lang="ru-RU" sz="2000" dirty="0" smtClean="0"/>
              <a:t> </a:t>
            </a:r>
            <a:r>
              <a:rPr lang="ru-RU" sz="2000" dirty="0"/>
              <a:t>об установлении рыночной стоимости теперь </a:t>
            </a:r>
            <a:r>
              <a:rPr lang="ru-RU" sz="2000" b="1" dirty="0" smtClean="0">
                <a:solidFill>
                  <a:schemeClr val="accent2"/>
                </a:solidFill>
              </a:rPr>
              <a:t>возлагаются</a:t>
            </a:r>
            <a:r>
              <a:rPr lang="ru-RU" sz="2000" b="1" dirty="0" smtClean="0"/>
              <a:t> </a:t>
            </a:r>
            <a:r>
              <a:rPr lang="ru-RU" sz="2000" dirty="0" smtClean="0"/>
              <a:t>не </a:t>
            </a:r>
            <a:r>
              <a:rPr lang="ru-RU" sz="2000" dirty="0"/>
              <a:t>на комиссию (ст.22), а </a:t>
            </a:r>
            <a:r>
              <a:rPr lang="ru-RU" sz="2000" b="1" dirty="0">
                <a:solidFill>
                  <a:schemeClr val="accent2"/>
                </a:solidFill>
              </a:rPr>
              <a:t>на бюджетное учреждение</a:t>
            </a:r>
            <a:r>
              <a:rPr lang="ru-RU" sz="2000" dirty="0"/>
              <a:t> (ст. 22.1</a:t>
            </a:r>
            <a:r>
              <a:rPr lang="ru-RU" sz="2000" dirty="0" smtClean="0"/>
              <a:t>);</a:t>
            </a:r>
            <a:endParaRPr lang="ru-RU" sz="2000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заявление</a:t>
            </a:r>
            <a:r>
              <a:rPr lang="ru-RU" sz="2000" dirty="0" smtClean="0"/>
              <a:t> </a:t>
            </a:r>
            <a:r>
              <a:rPr lang="ru-RU" sz="2000" dirty="0"/>
              <a:t>об установлении рыночной стоимости </a:t>
            </a:r>
            <a:r>
              <a:rPr lang="ru-RU" sz="2000" b="1" dirty="0">
                <a:solidFill>
                  <a:schemeClr val="accent2"/>
                </a:solidFill>
              </a:rPr>
              <a:t>подается в бюджетное учреждение</a:t>
            </a:r>
            <a:r>
              <a:rPr lang="ru-RU" sz="2000" dirty="0"/>
              <a:t> или многофункциональный центр. После вступления в силу ст. 22.1 </a:t>
            </a:r>
            <a:r>
              <a:rPr lang="ru-RU" sz="2000" b="1" dirty="0">
                <a:solidFill>
                  <a:schemeClr val="accent2"/>
                </a:solidFill>
              </a:rPr>
              <a:t>исключается возможность обратиться </a:t>
            </a:r>
            <a:r>
              <a:rPr lang="ru-RU" sz="2000" dirty="0"/>
              <a:t>непосредственно </a:t>
            </a:r>
            <a:r>
              <a:rPr lang="ru-RU" sz="2000" b="1" dirty="0">
                <a:solidFill>
                  <a:schemeClr val="accent2"/>
                </a:solidFill>
              </a:rPr>
              <a:t>в суд </a:t>
            </a:r>
            <a:r>
              <a:rPr lang="ru-RU" sz="2000" dirty="0"/>
              <a:t>в целях изменения результата определения кадастровой стоимости, </a:t>
            </a:r>
            <a:r>
              <a:rPr lang="ru-RU" sz="2000" b="1" dirty="0">
                <a:solidFill>
                  <a:schemeClr val="accent2"/>
                </a:solidFill>
              </a:rPr>
              <a:t>минуя внесудебное обращение в бюджетное учреждение</a:t>
            </a:r>
            <a:r>
              <a:rPr lang="ru-RU" sz="2000" dirty="0" smtClean="0"/>
              <a:t>;</a:t>
            </a:r>
            <a:endParaRPr lang="ru-RU" sz="2000" dirty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accent2"/>
                </a:solidFill>
              </a:rPr>
              <a:t>при </a:t>
            </a:r>
            <a:r>
              <a:rPr lang="ru-RU" sz="2000" b="1" dirty="0">
                <a:solidFill>
                  <a:schemeClr val="accent2"/>
                </a:solidFill>
              </a:rPr>
              <a:t>обращении в суд</a:t>
            </a:r>
            <a:r>
              <a:rPr lang="ru-RU" sz="2000" dirty="0"/>
              <a:t> в соответствии с положениями ст. 22.1, </a:t>
            </a:r>
            <a:r>
              <a:rPr lang="ru-RU" sz="2000" b="1" dirty="0">
                <a:solidFill>
                  <a:schemeClr val="accent2"/>
                </a:solidFill>
              </a:rPr>
              <a:t>требование</a:t>
            </a:r>
            <a:r>
              <a:rPr lang="ru-RU" sz="2000" dirty="0"/>
              <a:t> об установлении рыночной стоимости </a:t>
            </a:r>
            <a:r>
              <a:rPr lang="ru-RU" sz="2000" b="1" dirty="0">
                <a:solidFill>
                  <a:schemeClr val="accent2"/>
                </a:solidFill>
              </a:rPr>
              <a:t>может быть заявлено только одновременно с оспариванием решения бюджетного </a:t>
            </a:r>
            <a:r>
              <a:rPr lang="ru-RU" sz="2000" b="1" dirty="0" smtClean="0">
                <a:solidFill>
                  <a:schemeClr val="accent2"/>
                </a:solidFill>
              </a:rPr>
              <a:t>учреждения</a:t>
            </a:r>
            <a:r>
              <a:rPr lang="ru-RU" sz="2000" dirty="0" smtClean="0"/>
              <a:t>.</a:t>
            </a:r>
            <a:endParaRPr lang="ru-RU" sz="100" b="1" i="1" dirty="0" smtClean="0">
              <a:solidFill>
                <a:srgbClr val="FF0000"/>
              </a:solidFill>
            </a:endParaRPr>
          </a:p>
          <a:p>
            <a:pPr lvl="1">
              <a:spcAft>
                <a:spcPts val="1200"/>
              </a:spcAft>
            </a:pPr>
            <a:r>
              <a:rPr lang="ru-RU" sz="2000" b="1" i="1" dirty="0" smtClean="0">
                <a:solidFill>
                  <a:srgbClr val="FF0000"/>
                </a:solidFill>
              </a:rPr>
              <a:t>ТРЕБОВАНИЕ ОБ УСТАНОВЛЕНИИ КАДАСТРОВОЙ СТОИМОСТИ В РАЗМЕРЕ РЫНОЧНОЙ НЕ НОСИТ САМОСТОЯТЕЛЬНОГО ХАРАКТЕРА. 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8839" y="5538769"/>
            <a:ext cx="131950" cy="7276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6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1" y="-47195"/>
            <a:ext cx="12569443" cy="62293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80509" y="683420"/>
            <a:ext cx="836814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2</a:t>
            </a:r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. </a:t>
            </a:r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Порядок </a:t>
            </a:r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рассмотрения заявлений на примере Рязанской области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9AF9CD-FE56-45A6-B6E3-D498ECD3EC0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7D12E7D-07ED-44D0-907A-E105A3BEF0F6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67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>
                    <a:lumMod val="65000"/>
                  </a:schemeClr>
                </a:solidFill>
              </a:rPr>
              <a:t>8</a:t>
            </a:r>
            <a:endParaRPr lang="ru-RU" sz="14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ЭТАПЫ РАССМОТРЕНИЯ ЗАЯВЛЕНИЯ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0372" y="6500267"/>
            <a:ext cx="23824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Порядок рассмотрения заявлений на примере Рязанской области</a:t>
            </a:r>
          </a:p>
        </p:txBody>
      </p:sp>
      <p:sp>
        <p:nvSpPr>
          <p:cNvPr id="18" name="Блок-схема: ссылка на другую страницу 17"/>
          <p:cNvSpPr/>
          <p:nvPr/>
        </p:nvSpPr>
        <p:spPr>
          <a:xfrm rot="10800000">
            <a:off x="9930515" y="4557089"/>
            <a:ext cx="1927158" cy="1189909"/>
          </a:xfrm>
          <a:prstGeom prst="flowChartOffpageConnector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Блок-схема: ссылка на другую страницу 21"/>
          <p:cNvSpPr/>
          <p:nvPr/>
        </p:nvSpPr>
        <p:spPr>
          <a:xfrm>
            <a:off x="5904556" y="1934660"/>
            <a:ext cx="3696644" cy="1242057"/>
          </a:xfrm>
          <a:prstGeom prst="flowChartOffpageConnector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Блок-схема: ссылка на другую страницу 22"/>
          <p:cNvSpPr/>
          <p:nvPr/>
        </p:nvSpPr>
        <p:spPr>
          <a:xfrm>
            <a:off x="487869" y="1934660"/>
            <a:ext cx="1927158" cy="1254976"/>
          </a:xfrm>
          <a:prstGeom prst="flowChartOffpageConnector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Блок-схема: ссылка на другую страницу 23"/>
          <p:cNvSpPr/>
          <p:nvPr/>
        </p:nvSpPr>
        <p:spPr>
          <a:xfrm rot="10800000">
            <a:off x="2778361" y="4579909"/>
            <a:ext cx="3719716" cy="1180751"/>
          </a:xfrm>
          <a:prstGeom prst="flowChartOffpageConnector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817793" y="3242988"/>
            <a:ext cx="1260000" cy="1260000"/>
            <a:chOff x="2015312" y="1343004"/>
            <a:chExt cx="1502327" cy="1502327"/>
          </a:xfrm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461EFD74-2D25-43A5-8817-30873322D757}"/>
                </a:ext>
              </a:extLst>
            </p:cNvPr>
            <p:cNvSpPr/>
            <p:nvPr/>
          </p:nvSpPr>
          <p:spPr>
            <a:xfrm>
              <a:off x="2015312" y="1343004"/>
              <a:ext cx="1502327" cy="1502327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148CFA94-1C91-4C0E-85B7-1D92E54D06FF}"/>
                </a:ext>
              </a:extLst>
            </p:cNvPr>
            <p:cNvSpPr/>
            <p:nvPr/>
          </p:nvSpPr>
          <p:spPr>
            <a:xfrm>
              <a:off x="2220947" y="1551568"/>
              <a:ext cx="1092579" cy="109257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1143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623C3DA3-4FE3-4C1D-A883-5E3B01105759}"/>
                </a:ext>
              </a:extLst>
            </p:cNvPr>
            <p:cNvSpPr/>
            <p:nvPr/>
          </p:nvSpPr>
          <p:spPr>
            <a:xfrm>
              <a:off x="2310709" y="1636568"/>
              <a:ext cx="919646" cy="9196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5400" dir="5400000" algn="t" rotWithShape="0">
                <a:prstClr val="black"/>
              </a:outerShdw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endPara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TextBox 32">
            <a:extLst>
              <a:ext uri="{FF2B5EF4-FFF2-40B4-BE49-F238E27FC236}">
                <a16:creationId xmlns:a16="http://schemas.microsoft.com/office/drawing/2014/main" id="{98A893AC-A22D-44A0-B0E5-7D7564A9D2DA}"/>
              </a:ext>
            </a:extLst>
          </p:cNvPr>
          <p:cNvSpPr txBox="1"/>
          <p:nvPr/>
        </p:nvSpPr>
        <p:spPr>
          <a:xfrm>
            <a:off x="487869" y="2039919"/>
            <a:ext cx="1913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Прием и проверка документов с целью регистрации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4008218" y="3258704"/>
            <a:ext cx="1260000" cy="1260000"/>
            <a:chOff x="3198785" y="3544492"/>
            <a:chExt cx="1500668" cy="1500668"/>
          </a:xfrm>
        </p:grpSpPr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2E05BF66-E38B-45E2-A56D-FB65B5391166}"/>
                </a:ext>
              </a:extLst>
            </p:cNvPr>
            <p:cNvSpPr/>
            <p:nvPr/>
          </p:nvSpPr>
          <p:spPr>
            <a:xfrm>
              <a:off x="3198785" y="3544492"/>
              <a:ext cx="1500668" cy="150066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F4A81AB2-6351-471F-A4F6-0EAABE0B6C6B}"/>
                </a:ext>
              </a:extLst>
            </p:cNvPr>
            <p:cNvSpPr/>
            <p:nvPr/>
          </p:nvSpPr>
          <p:spPr>
            <a:xfrm>
              <a:off x="3408097" y="3736439"/>
              <a:ext cx="1092579" cy="10925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1143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8DFC85DA-CF56-458C-8558-C4211C465705}"/>
                </a:ext>
              </a:extLst>
            </p:cNvPr>
            <p:cNvSpPr/>
            <p:nvPr/>
          </p:nvSpPr>
          <p:spPr>
            <a:xfrm>
              <a:off x="3497859" y="3821439"/>
              <a:ext cx="919646" cy="9196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outerShdw blurRad="25400" dir="5400000" algn="t" rotWithShape="0">
                <a:prstClr val="black"/>
              </a:outerShdw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7122878" y="3258704"/>
            <a:ext cx="1260000" cy="1260000"/>
            <a:chOff x="7354809" y="3536178"/>
            <a:chExt cx="1502327" cy="1502327"/>
          </a:xfrm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C85F15DC-B4EC-472F-9471-19056A15C873}"/>
                </a:ext>
              </a:extLst>
            </p:cNvPr>
            <p:cNvSpPr/>
            <p:nvPr/>
          </p:nvSpPr>
          <p:spPr>
            <a:xfrm>
              <a:off x="7354809" y="3536178"/>
              <a:ext cx="1502327" cy="150232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DA96B6D1-D85D-47B7-BEB1-D37A7025CEBF}"/>
                </a:ext>
              </a:extLst>
            </p:cNvPr>
            <p:cNvSpPr/>
            <p:nvPr/>
          </p:nvSpPr>
          <p:spPr>
            <a:xfrm>
              <a:off x="7555070" y="3736439"/>
              <a:ext cx="1092579" cy="109257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1143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1F4D84FD-7F8A-46CA-A9DF-52ACF249B70B}"/>
                </a:ext>
              </a:extLst>
            </p:cNvPr>
            <p:cNvSpPr/>
            <p:nvPr/>
          </p:nvSpPr>
          <p:spPr>
            <a:xfrm>
              <a:off x="7644832" y="3821439"/>
              <a:ext cx="919646" cy="9196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25400" dir="5400000" algn="t" rotWithShape="0">
                <a:prstClr val="black"/>
              </a:outerShdw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0255206" y="3218845"/>
            <a:ext cx="1260000" cy="1260908"/>
            <a:chOff x="8644397" y="1357511"/>
            <a:chExt cx="1502328" cy="1503410"/>
          </a:xfrm>
        </p:grpSpPr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461EFD74-2D25-43A5-8817-30873322D757}"/>
                </a:ext>
              </a:extLst>
            </p:cNvPr>
            <p:cNvSpPr/>
            <p:nvPr/>
          </p:nvSpPr>
          <p:spPr>
            <a:xfrm>
              <a:off x="8644397" y="1357511"/>
              <a:ext cx="1502328" cy="150341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148CFA94-1C91-4C0E-85B7-1D92E54D06FF}"/>
                </a:ext>
              </a:extLst>
            </p:cNvPr>
            <p:cNvSpPr/>
            <p:nvPr/>
          </p:nvSpPr>
          <p:spPr>
            <a:xfrm>
              <a:off x="8859860" y="1551568"/>
              <a:ext cx="1092579" cy="10925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1143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623C3DA3-4FE3-4C1D-A883-5E3B01105759}"/>
                </a:ext>
              </a:extLst>
            </p:cNvPr>
            <p:cNvSpPr/>
            <p:nvPr/>
          </p:nvSpPr>
          <p:spPr>
            <a:xfrm>
              <a:off x="8949622" y="1636568"/>
              <a:ext cx="919646" cy="9196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25400" dir="5400000" algn="t" rotWithShape="0">
                <a:prstClr val="black"/>
              </a:outerShdw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45" name="TextBox 60">
            <a:extLst>
              <a:ext uri="{FF2B5EF4-FFF2-40B4-BE49-F238E27FC236}">
                <a16:creationId xmlns:a16="http://schemas.microsoft.com/office/drawing/2014/main" id="{98A893AC-A22D-44A0-B0E5-7D7564A9D2DA}"/>
              </a:ext>
            </a:extLst>
          </p:cNvPr>
          <p:cNvSpPr txBox="1"/>
          <p:nvPr/>
        </p:nvSpPr>
        <p:spPr>
          <a:xfrm>
            <a:off x="2778360" y="4683442"/>
            <a:ext cx="37197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Проверка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документов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 целью подготовки уведомления о принятии к рассмотрению/об отказе в рассмотрении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61">
            <a:extLst>
              <a:ext uri="{FF2B5EF4-FFF2-40B4-BE49-F238E27FC236}">
                <a16:creationId xmlns:a16="http://schemas.microsoft.com/office/drawing/2014/main" id="{98A893AC-A22D-44A0-B0E5-7D7564A9D2DA}"/>
              </a:ext>
            </a:extLst>
          </p:cNvPr>
          <p:cNvSpPr txBox="1"/>
          <p:nvPr/>
        </p:nvSpPr>
        <p:spPr>
          <a:xfrm>
            <a:off x="5889604" y="1934661"/>
            <a:ext cx="3696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600" b="1" dirty="0" smtClean="0">
                <a:solidFill>
                  <a:srgbClr val="ED7D31">
                    <a:lumMod val="75000"/>
                  </a:srgbClr>
                </a:solidFill>
              </a:rPr>
              <a:t>Рассмотрение отчета с целью принятия решения об установлении/об отказе в установлении КС ОН в размере его рыночной стоимости</a:t>
            </a:r>
            <a:endParaRPr lang="ru-RU" sz="1600" b="1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47" name="TextBox 62">
            <a:extLst>
              <a:ext uri="{FF2B5EF4-FFF2-40B4-BE49-F238E27FC236}">
                <a16:creationId xmlns:a16="http://schemas.microsoft.com/office/drawing/2014/main" id="{98A893AC-A22D-44A0-B0E5-7D7564A9D2DA}"/>
              </a:ext>
            </a:extLst>
          </p:cNvPr>
          <p:cNvSpPr txBox="1"/>
          <p:nvPr/>
        </p:nvSpPr>
        <p:spPr>
          <a:xfrm>
            <a:off x="9930515" y="4669780"/>
            <a:ext cx="19271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600" b="1" dirty="0" smtClean="0">
                <a:solidFill>
                  <a:srgbClr val="70AD47">
                    <a:lumMod val="75000"/>
                  </a:srgbClr>
                </a:solidFill>
              </a:rPr>
              <a:t>Регистрация документов после подписания директором</a:t>
            </a:r>
            <a:endParaRPr lang="ru-RU" sz="1600" b="1" dirty="0">
              <a:solidFill>
                <a:srgbClr val="70AD47">
                  <a:lumMod val="75000"/>
                </a:srgbClr>
              </a:solidFill>
            </a:endParaRPr>
          </a:p>
        </p:txBody>
      </p:sp>
      <p:sp>
        <p:nvSpPr>
          <p:cNvPr id="3" name="Штриховая стрелка вправо 2"/>
          <p:cNvSpPr/>
          <p:nvPr/>
        </p:nvSpPr>
        <p:spPr>
          <a:xfrm>
            <a:off x="2472434" y="3489200"/>
            <a:ext cx="1141143" cy="713746"/>
          </a:xfrm>
          <a:prstGeom prst="stripedRightArrow">
            <a:avLst>
              <a:gd name="adj1" fmla="val 62121"/>
              <a:gd name="adj2" fmla="val 50000"/>
            </a:avLst>
          </a:prstGeom>
          <a:pattFill prst="ltUpDiag">
            <a:fgClr>
              <a:srgbClr val="DAE3F3"/>
            </a:fgClr>
            <a:bgClr>
              <a:schemeClr val="bg1"/>
            </a:bgClr>
          </a:patt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Штриховая стрелка вправо 47"/>
          <p:cNvSpPr/>
          <p:nvPr/>
        </p:nvSpPr>
        <p:spPr>
          <a:xfrm>
            <a:off x="5685999" y="3477736"/>
            <a:ext cx="1141143" cy="713746"/>
          </a:xfrm>
          <a:prstGeom prst="stripedRightArrow">
            <a:avLst>
              <a:gd name="adj1" fmla="val 62121"/>
              <a:gd name="adj2" fmla="val 50000"/>
            </a:avLst>
          </a:prstGeom>
          <a:pattFill prst="ltUpDiag">
            <a:fgClr>
              <a:srgbClr val="FFF2CC"/>
            </a:fgClr>
            <a:bgClr>
              <a:schemeClr val="bg1"/>
            </a:bgClr>
          </a:patt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Штриховая стрелка вправо 48"/>
          <p:cNvSpPr/>
          <p:nvPr/>
        </p:nvSpPr>
        <p:spPr>
          <a:xfrm>
            <a:off x="8748470" y="3489200"/>
            <a:ext cx="1141143" cy="713746"/>
          </a:xfrm>
          <a:prstGeom prst="stripedRightArrow">
            <a:avLst>
              <a:gd name="adj1" fmla="val 62121"/>
              <a:gd name="adj2" fmla="val 50000"/>
            </a:avLst>
          </a:prstGeom>
          <a:pattFill prst="ltUpDiag">
            <a:fgClr>
              <a:srgbClr val="FBE5D6"/>
            </a:fgClr>
            <a:bgClr>
              <a:schemeClr val="bg1"/>
            </a:bgClr>
          </a:patt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11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</a:rPr>
              <a:t>9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356128" y="6522532"/>
            <a:ext cx="1488833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01882" y="812086"/>
            <a:ext cx="913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ЭКСПЕРТНЫЙ СОВЕТ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BD78153-7EC2-4BBE-B886-ED8C7BF83E8D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FEB160F-1203-47B6-8CDD-4D63D7549369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0372" y="6500267"/>
            <a:ext cx="23824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bg1">
                    <a:lumMod val="65000"/>
                  </a:schemeClr>
                </a:solidFill>
              </a:rPr>
              <a:t>Порядок рассмотрения заявлений на примере Рязанской области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2" y="1330052"/>
            <a:ext cx="3565810" cy="5054103"/>
          </a:xfrm>
          <a:prstGeom prst="rect">
            <a:avLst/>
          </a:prstGeom>
          <a:ln>
            <a:noFill/>
          </a:ln>
          <a:effectLst>
            <a:outerShdw blurRad="254000" algn="tl" rotWithShape="0">
              <a:srgbClr val="000000">
                <a:alpha val="22000"/>
              </a:srgbClr>
            </a:outerShdw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2760" y="1330053"/>
            <a:ext cx="3534339" cy="5054105"/>
          </a:xfrm>
          <a:prstGeom prst="rect">
            <a:avLst/>
          </a:prstGeom>
          <a:ln>
            <a:noFill/>
          </a:ln>
          <a:effectLst>
            <a:outerShdw blurRad="254000" algn="tl" rotWithShape="0">
              <a:srgbClr val="000000">
                <a:alpha val="22000"/>
              </a:srgbClr>
            </a:outerShdw>
          </a:effectLst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3676" y="1312663"/>
            <a:ext cx="3577953" cy="5054103"/>
          </a:xfrm>
          <a:prstGeom prst="rect">
            <a:avLst/>
          </a:prstGeom>
          <a:ln>
            <a:noFill/>
          </a:ln>
          <a:effectLst>
            <a:outerShdw blurRad="254000" algn="tl" rotWithShape="0">
              <a:srgbClr val="000000">
                <a:alpha val="22000"/>
              </a:srgbClr>
            </a:outerShdw>
          </a:effec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37C753E-B4D2-4B53-A596-992386BC1713}"/>
              </a:ext>
            </a:extLst>
          </p:cNvPr>
          <p:cNvSpPr/>
          <p:nvPr/>
        </p:nvSpPr>
        <p:spPr>
          <a:xfrm>
            <a:off x="65301" y="2731"/>
            <a:ext cx="1042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783D0"/>
                </a:solidFill>
                <a:latin typeface="+mj-lt"/>
              </a:rPr>
              <a:t>2021</a:t>
            </a:r>
            <a:endParaRPr lang="ru-RU" sz="3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39353CA-D30D-4B4E-8963-6E91C2B36BE4}"/>
              </a:ext>
            </a:extLst>
          </p:cNvPr>
          <p:cNvSpPr/>
          <p:nvPr/>
        </p:nvSpPr>
        <p:spPr>
          <a:xfrm>
            <a:off x="65301" y="432860"/>
            <a:ext cx="1042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Уфа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81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5166</TotalTime>
  <Words>1436</Words>
  <Application>Microsoft Office PowerPoint</Application>
  <PresentationFormat>Широкоэкранный</PresentationFormat>
  <Paragraphs>248</Paragraphs>
  <Slides>22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Евгеньевич Холопов</dc:creator>
  <cp:lastModifiedBy>Владимир Евгеньевич Холопов</cp:lastModifiedBy>
  <cp:revision>407</cp:revision>
  <dcterms:created xsi:type="dcterms:W3CDTF">2018-11-10T17:14:33Z</dcterms:created>
  <dcterms:modified xsi:type="dcterms:W3CDTF">2021-10-09T15:49:23Z</dcterms:modified>
</cp:coreProperties>
</file>