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50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8CC2C-67DB-46C7-8220-2F23E0AD529A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670F2F-249C-442D-B553-D35286DD2761}">
      <dgm:prSet phldrT="[Текст]"/>
      <dgm:spPr/>
      <dgm:t>
        <a:bodyPr/>
        <a:lstStyle/>
        <a:p>
          <a:pPr algn="ctr"/>
          <a:r>
            <a:rPr lang="ru-RU" dirty="0"/>
            <a:t>В зависимости от лица, назначившего экспертизу</a:t>
          </a:r>
        </a:p>
        <a:p>
          <a:pPr algn="r"/>
          <a:r>
            <a:rPr lang="ru-RU" dirty="0"/>
            <a:t>		</a:t>
          </a:r>
        </a:p>
      </dgm:t>
    </dgm:pt>
    <dgm:pt modelId="{474929F7-F955-4A62-8EF0-7F1A6EF21C24}" type="parTrans" cxnId="{C5B377C8-F180-40C8-8450-DF24F5EDF74D}">
      <dgm:prSet/>
      <dgm:spPr/>
      <dgm:t>
        <a:bodyPr/>
        <a:lstStyle/>
        <a:p>
          <a:endParaRPr lang="ru-RU"/>
        </a:p>
      </dgm:t>
    </dgm:pt>
    <dgm:pt modelId="{4E0E5A28-C704-4418-8D6E-F0D41BC1DD89}" type="sibTrans" cxnId="{C5B377C8-F180-40C8-8450-DF24F5EDF74D}">
      <dgm:prSet/>
      <dgm:spPr/>
      <dgm:t>
        <a:bodyPr/>
        <a:lstStyle/>
        <a:p>
          <a:endParaRPr lang="ru-RU"/>
        </a:p>
      </dgm:t>
    </dgm:pt>
    <dgm:pt modelId="{A490C289-38E7-4477-B1C0-B819C2D09670}">
      <dgm:prSet phldrT="[Текст]"/>
      <dgm:spPr/>
      <dgm:t>
        <a:bodyPr/>
        <a:lstStyle/>
        <a:p>
          <a:r>
            <a:rPr lang="ru-RU" dirty="0"/>
            <a:t>1) Экспертиза назначенная налоговым органом</a:t>
          </a:r>
        </a:p>
      </dgm:t>
    </dgm:pt>
    <dgm:pt modelId="{64050AA6-09D7-440E-8950-971735029D00}" type="parTrans" cxnId="{36B8E14D-9E93-4D21-97F4-FD379C471A3C}">
      <dgm:prSet/>
      <dgm:spPr/>
      <dgm:t>
        <a:bodyPr/>
        <a:lstStyle/>
        <a:p>
          <a:endParaRPr lang="ru-RU"/>
        </a:p>
      </dgm:t>
    </dgm:pt>
    <dgm:pt modelId="{55E1BC58-DB12-4E3B-9788-0B02D853D8D7}" type="sibTrans" cxnId="{36B8E14D-9E93-4D21-97F4-FD379C471A3C}">
      <dgm:prSet/>
      <dgm:spPr/>
      <dgm:t>
        <a:bodyPr/>
        <a:lstStyle/>
        <a:p>
          <a:endParaRPr lang="ru-RU"/>
        </a:p>
      </dgm:t>
    </dgm:pt>
    <dgm:pt modelId="{67CC545B-B79E-4FAF-80EA-6D7B1806CA77}">
      <dgm:prSet phldrT="[Текст]"/>
      <dgm:spPr/>
      <dgm:t>
        <a:bodyPr/>
        <a:lstStyle/>
        <a:p>
          <a:pPr algn="ctr"/>
          <a:r>
            <a:rPr lang="ru-RU" dirty="0"/>
            <a:t>По последовательности проведения</a:t>
          </a:r>
        </a:p>
      </dgm:t>
    </dgm:pt>
    <dgm:pt modelId="{D41186FC-7E69-422F-8C6B-4512D5ADC897}" type="parTrans" cxnId="{0D3D4AAE-E3FD-4846-9546-E61A2CAC64F1}">
      <dgm:prSet/>
      <dgm:spPr/>
      <dgm:t>
        <a:bodyPr/>
        <a:lstStyle/>
        <a:p>
          <a:endParaRPr lang="ru-RU"/>
        </a:p>
      </dgm:t>
    </dgm:pt>
    <dgm:pt modelId="{C7F837AF-916C-466E-A0B4-AF7096103D9F}" type="sibTrans" cxnId="{0D3D4AAE-E3FD-4846-9546-E61A2CAC64F1}">
      <dgm:prSet/>
      <dgm:spPr/>
      <dgm:t>
        <a:bodyPr/>
        <a:lstStyle/>
        <a:p>
          <a:endParaRPr lang="ru-RU"/>
        </a:p>
      </dgm:t>
    </dgm:pt>
    <dgm:pt modelId="{7BFF3AB8-5522-4147-9AC0-5C6174368127}">
      <dgm:prSet phldrT="[Текст]"/>
      <dgm:spPr/>
      <dgm:t>
        <a:bodyPr/>
        <a:lstStyle/>
        <a:p>
          <a:r>
            <a:rPr lang="ru-RU" dirty="0"/>
            <a:t>1) Первоначальная экспертиза</a:t>
          </a:r>
        </a:p>
        <a:p>
          <a:r>
            <a:rPr lang="ru-RU" dirty="0"/>
            <a:t>2) Повторная экспертиза</a:t>
          </a:r>
        </a:p>
        <a:p>
          <a:r>
            <a:rPr lang="ru-RU" dirty="0"/>
            <a:t>3) Параллельная экспертиза (альтернативная)</a:t>
          </a:r>
        </a:p>
        <a:p>
          <a:r>
            <a:rPr lang="ru-RU" dirty="0"/>
            <a:t>4) Рецензии на экспертизы</a:t>
          </a:r>
        </a:p>
        <a:p>
          <a:endParaRPr lang="ru-RU" dirty="0"/>
        </a:p>
        <a:p>
          <a:endParaRPr lang="ru-RU" dirty="0"/>
        </a:p>
      </dgm:t>
    </dgm:pt>
    <dgm:pt modelId="{378047BF-0EAC-4775-B70F-216D7D22BC61}" type="parTrans" cxnId="{CB4257FC-5FDE-46C3-BE64-86C239C3E138}">
      <dgm:prSet/>
      <dgm:spPr/>
      <dgm:t>
        <a:bodyPr/>
        <a:lstStyle/>
        <a:p>
          <a:endParaRPr lang="ru-RU"/>
        </a:p>
      </dgm:t>
    </dgm:pt>
    <dgm:pt modelId="{72BEC65C-D768-4BD8-B8BE-06E60069B84A}" type="sibTrans" cxnId="{CB4257FC-5FDE-46C3-BE64-86C239C3E138}">
      <dgm:prSet/>
      <dgm:spPr/>
      <dgm:t>
        <a:bodyPr/>
        <a:lstStyle/>
        <a:p>
          <a:endParaRPr lang="ru-RU"/>
        </a:p>
      </dgm:t>
    </dgm:pt>
    <dgm:pt modelId="{1C9FB067-BE0B-44B1-9DEA-1002578E552A}">
      <dgm:prSet phldrT="[Текст]"/>
      <dgm:spPr/>
      <dgm:t>
        <a:bodyPr/>
        <a:lstStyle/>
        <a:p>
          <a:pPr algn="ctr"/>
          <a:r>
            <a:rPr lang="ru-RU" dirty="0"/>
            <a:t>В зависимости от количественного состава экспертов</a:t>
          </a:r>
        </a:p>
      </dgm:t>
    </dgm:pt>
    <dgm:pt modelId="{5ADCB20E-4796-4CBF-BA25-8A21C93B3C7B}" type="parTrans" cxnId="{B83DB942-A880-4394-B619-1117F7D24B18}">
      <dgm:prSet/>
      <dgm:spPr/>
      <dgm:t>
        <a:bodyPr/>
        <a:lstStyle/>
        <a:p>
          <a:endParaRPr lang="ru-RU"/>
        </a:p>
      </dgm:t>
    </dgm:pt>
    <dgm:pt modelId="{0A4250F8-EB37-4D65-8BEA-09B6B7EEF36E}" type="sibTrans" cxnId="{B83DB942-A880-4394-B619-1117F7D24B18}">
      <dgm:prSet/>
      <dgm:spPr/>
      <dgm:t>
        <a:bodyPr/>
        <a:lstStyle/>
        <a:p>
          <a:endParaRPr lang="ru-RU"/>
        </a:p>
      </dgm:t>
    </dgm:pt>
    <dgm:pt modelId="{A12EC595-3E02-4BB8-9F33-BC5FF11749DF}">
      <dgm:prSet phldrT="[Текст]"/>
      <dgm:spPr/>
      <dgm:t>
        <a:bodyPr/>
        <a:lstStyle/>
        <a:p>
          <a:r>
            <a:rPr lang="ru-RU" dirty="0"/>
            <a:t>1) Комиссионная</a:t>
          </a:r>
        </a:p>
        <a:p>
          <a:r>
            <a:rPr lang="ru-RU" dirty="0"/>
            <a:t>2) Единоличная</a:t>
          </a:r>
        </a:p>
      </dgm:t>
    </dgm:pt>
    <dgm:pt modelId="{AD4FB865-9F05-4441-B1A6-EECCD792AEF9}" type="parTrans" cxnId="{6D8A02DD-5931-4F68-A9DA-65EF15A0D7CE}">
      <dgm:prSet/>
      <dgm:spPr/>
      <dgm:t>
        <a:bodyPr/>
        <a:lstStyle/>
        <a:p>
          <a:endParaRPr lang="ru-RU"/>
        </a:p>
      </dgm:t>
    </dgm:pt>
    <dgm:pt modelId="{04098D69-4F8B-4661-AA24-47120F354C18}" type="sibTrans" cxnId="{6D8A02DD-5931-4F68-A9DA-65EF15A0D7CE}">
      <dgm:prSet/>
      <dgm:spPr/>
      <dgm:t>
        <a:bodyPr/>
        <a:lstStyle/>
        <a:p>
          <a:endParaRPr lang="ru-RU"/>
        </a:p>
      </dgm:t>
    </dgm:pt>
    <dgm:pt modelId="{D3ED4742-5B52-4954-ACDE-A8E4E6F7852A}">
      <dgm:prSet phldrT="[Текст]"/>
      <dgm:spPr/>
      <dgm:t>
        <a:bodyPr/>
        <a:lstStyle/>
        <a:p>
          <a:r>
            <a:rPr lang="ru-RU" dirty="0"/>
            <a:t>2) Экспертиза назначенная налогоплательщиком</a:t>
          </a:r>
        </a:p>
      </dgm:t>
    </dgm:pt>
    <dgm:pt modelId="{8DE42FF6-AC1B-4AA3-80F9-B15C6174682D}" type="parTrans" cxnId="{9024284A-DBAB-46C8-92F4-35462D114265}">
      <dgm:prSet/>
      <dgm:spPr/>
      <dgm:t>
        <a:bodyPr/>
        <a:lstStyle/>
        <a:p>
          <a:endParaRPr lang="ru-RU"/>
        </a:p>
      </dgm:t>
    </dgm:pt>
    <dgm:pt modelId="{EC055E6E-DCD9-4C04-8393-73E781446719}" type="sibTrans" cxnId="{9024284A-DBAB-46C8-92F4-35462D114265}">
      <dgm:prSet/>
      <dgm:spPr/>
      <dgm:t>
        <a:bodyPr/>
        <a:lstStyle/>
        <a:p>
          <a:endParaRPr lang="ru-RU"/>
        </a:p>
      </dgm:t>
    </dgm:pt>
    <dgm:pt modelId="{12A580CE-DEF2-4472-A4CF-B61DD16BD5C5}">
      <dgm:prSet phldrT="[Текст]"/>
      <dgm:spPr/>
      <dgm:t>
        <a:bodyPr/>
        <a:lstStyle/>
        <a:p>
          <a:r>
            <a:rPr lang="ru-RU" dirty="0"/>
            <a:t>3) Экспертиза назначенная иными лицами (правоохранительные органы; контрагенты и т.п.)</a:t>
          </a:r>
        </a:p>
      </dgm:t>
    </dgm:pt>
    <dgm:pt modelId="{DF8A9704-10AE-4FB0-BF75-5DD43B14CC54}" type="parTrans" cxnId="{008B6D2B-651B-4B63-93FC-FD9A03746A51}">
      <dgm:prSet/>
      <dgm:spPr/>
      <dgm:t>
        <a:bodyPr/>
        <a:lstStyle/>
        <a:p>
          <a:endParaRPr lang="ru-RU"/>
        </a:p>
      </dgm:t>
    </dgm:pt>
    <dgm:pt modelId="{6B17CC79-D458-4A6B-AAE4-A55C2741B8EA}" type="sibTrans" cxnId="{008B6D2B-651B-4B63-93FC-FD9A03746A51}">
      <dgm:prSet/>
      <dgm:spPr/>
      <dgm:t>
        <a:bodyPr/>
        <a:lstStyle/>
        <a:p>
          <a:endParaRPr lang="ru-RU"/>
        </a:p>
      </dgm:t>
    </dgm:pt>
    <dgm:pt modelId="{3D80A9D2-FBA9-4345-A89D-B5BE35F8E824}">
      <dgm:prSet phldrT="[Текст]"/>
      <dgm:spPr/>
      <dgm:t>
        <a:bodyPr/>
        <a:lstStyle/>
        <a:p>
          <a:endParaRPr lang="ru-RU" dirty="0"/>
        </a:p>
      </dgm:t>
    </dgm:pt>
    <dgm:pt modelId="{F4552863-CA5B-4F68-BD4F-4D60290BD11D}" type="parTrans" cxnId="{C64C796E-E1ED-48F4-A7D7-CB9A85DD438C}">
      <dgm:prSet/>
      <dgm:spPr/>
      <dgm:t>
        <a:bodyPr/>
        <a:lstStyle/>
        <a:p>
          <a:endParaRPr lang="ru-RU"/>
        </a:p>
      </dgm:t>
    </dgm:pt>
    <dgm:pt modelId="{E5C2C1AA-FE79-4EE3-BCB0-A775F2A63CEC}" type="sibTrans" cxnId="{C64C796E-E1ED-48F4-A7D7-CB9A85DD438C}">
      <dgm:prSet/>
      <dgm:spPr/>
      <dgm:t>
        <a:bodyPr/>
        <a:lstStyle/>
        <a:p>
          <a:endParaRPr lang="ru-RU"/>
        </a:p>
      </dgm:t>
    </dgm:pt>
    <dgm:pt modelId="{B52FFC01-718D-445F-8993-805401DE1FDB}" type="pres">
      <dgm:prSet presAssocID="{6028CC2C-67DB-46C7-8220-2F23E0AD529A}" presName="Name0" presStyleCnt="0">
        <dgm:presLayoutVars>
          <dgm:dir/>
          <dgm:animLvl val="lvl"/>
          <dgm:resizeHandles val="exact"/>
        </dgm:presLayoutVars>
      </dgm:prSet>
      <dgm:spPr/>
    </dgm:pt>
    <dgm:pt modelId="{3BB25776-381E-4A32-8F1A-071930656EEA}" type="pres">
      <dgm:prSet presAssocID="{96670F2F-249C-442D-B553-D35286DD2761}" presName="compositeNode" presStyleCnt="0">
        <dgm:presLayoutVars>
          <dgm:bulletEnabled val="1"/>
        </dgm:presLayoutVars>
      </dgm:prSet>
      <dgm:spPr/>
    </dgm:pt>
    <dgm:pt modelId="{35100208-47D5-4211-909A-0C3710F57070}" type="pres">
      <dgm:prSet presAssocID="{96670F2F-249C-442D-B553-D35286DD2761}" presName="bgRect" presStyleLbl="node1" presStyleIdx="0" presStyleCnt="3"/>
      <dgm:spPr/>
    </dgm:pt>
    <dgm:pt modelId="{E6857BC1-AA31-4668-915D-F7C4C01677E5}" type="pres">
      <dgm:prSet presAssocID="{96670F2F-249C-442D-B553-D35286DD2761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2EE19C53-76FE-45CD-80F6-8FF2FF9BBDCD}" type="pres">
      <dgm:prSet presAssocID="{96670F2F-249C-442D-B553-D35286DD2761}" presName="childNode" presStyleLbl="node1" presStyleIdx="0" presStyleCnt="3">
        <dgm:presLayoutVars>
          <dgm:bulletEnabled val="1"/>
        </dgm:presLayoutVars>
      </dgm:prSet>
      <dgm:spPr/>
    </dgm:pt>
    <dgm:pt modelId="{380E101F-50F9-4893-B4A3-12CB3A0F249B}" type="pres">
      <dgm:prSet presAssocID="{4E0E5A28-C704-4418-8D6E-F0D41BC1DD89}" presName="hSp" presStyleCnt="0"/>
      <dgm:spPr/>
    </dgm:pt>
    <dgm:pt modelId="{AC334E17-B36F-4A2A-B09B-A1FDC8D2708D}" type="pres">
      <dgm:prSet presAssocID="{4E0E5A28-C704-4418-8D6E-F0D41BC1DD89}" presName="vProcSp" presStyleCnt="0"/>
      <dgm:spPr/>
    </dgm:pt>
    <dgm:pt modelId="{B30B6FB3-1DDA-40F9-BC26-93C296E89B89}" type="pres">
      <dgm:prSet presAssocID="{4E0E5A28-C704-4418-8D6E-F0D41BC1DD89}" presName="vSp1" presStyleCnt="0"/>
      <dgm:spPr/>
    </dgm:pt>
    <dgm:pt modelId="{099BF0B9-015C-4379-80C3-1427C50E6CB4}" type="pres">
      <dgm:prSet presAssocID="{4E0E5A28-C704-4418-8D6E-F0D41BC1DD89}" presName="simulatedConn" presStyleLbl="solidFgAcc1" presStyleIdx="0" presStyleCnt="2"/>
      <dgm:spPr/>
    </dgm:pt>
    <dgm:pt modelId="{79455688-DD0E-410F-99CD-6ED6BF25B659}" type="pres">
      <dgm:prSet presAssocID="{4E0E5A28-C704-4418-8D6E-F0D41BC1DD89}" presName="vSp2" presStyleCnt="0"/>
      <dgm:spPr/>
    </dgm:pt>
    <dgm:pt modelId="{4223E9F9-DFCD-4BFB-9579-2B038B255448}" type="pres">
      <dgm:prSet presAssocID="{4E0E5A28-C704-4418-8D6E-F0D41BC1DD89}" presName="sibTrans" presStyleCnt="0"/>
      <dgm:spPr/>
    </dgm:pt>
    <dgm:pt modelId="{7AE7C353-CB7F-41B9-BCAA-AAF42D102524}" type="pres">
      <dgm:prSet presAssocID="{67CC545B-B79E-4FAF-80EA-6D7B1806CA77}" presName="compositeNode" presStyleCnt="0">
        <dgm:presLayoutVars>
          <dgm:bulletEnabled val="1"/>
        </dgm:presLayoutVars>
      </dgm:prSet>
      <dgm:spPr/>
    </dgm:pt>
    <dgm:pt modelId="{35CFED67-BBA2-4826-BE7C-971C625232FD}" type="pres">
      <dgm:prSet presAssocID="{67CC545B-B79E-4FAF-80EA-6D7B1806CA77}" presName="bgRect" presStyleLbl="node1" presStyleIdx="1" presStyleCnt="3"/>
      <dgm:spPr/>
    </dgm:pt>
    <dgm:pt modelId="{4E15E5CC-91A4-4CDD-8CF6-74DB2774CB1D}" type="pres">
      <dgm:prSet presAssocID="{67CC545B-B79E-4FAF-80EA-6D7B1806CA77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30CE226B-2FF2-4F1F-A623-74BED27377B9}" type="pres">
      <dgm:prSet presAssocID="{67CC545B-B79E-4FAF-80EA-6D7B1806CA77}" presName="childNode" presStyleLbl="node1" presStyleIdx="1" presStyleCnt="3">
        <dgm:presLayoutVars>
          <dgm:bulletEnabled val="1"/>
        </dgm:presLayoutVars>
      </dgm:prSet>
      <dgm:spPr/>
    </dgm:pt>
    <dgm:pt modelId="{1903B0D2-9AB9-4380-A169-3F20C2CADCC3}" type="pres">
      <dgm:prSet presAssocID="{C7F837AF-916C-466E-A0B4-AF7096103D9F}" presName="hSp" presStyleCnt="0"/>
      <dgm:spPr/>
    </dgm:pt>
    <dgm:pt modelId="{FB7765E8-7C5E-4748-80FE-1FB7B99AA2CB}" type="pres">
      <dgm:prSet presAssocID="{C7F837AF-916C-466E-A0B4-AF7096103D9F}" presName="vProcSp" presStyleCnt="0"/>
      <dgm:spPr/>
    </dgm:pt>
    <dgm:pt modelId="{B45F09E8-79C2-41C1-917E-05BF86AAC64F}" type="pres">
      <dgm:prSet presAssocID="{C7F837AF-916C-466E-A0B4-AF7096103D9F}" presName="vSp1" presStyleCnt="0"/>
      <dgm:spPr/>
    </dgm:pt>
    <dgm:pt modelId="{49A4C6F0-FC15-467D-9A9D-2EE11A4A4507}" type="pres">
      <dgm:prSet presAssocID="{C7F837AF-916C-466E-A0B4-AF7096103D9F}" presName="simulatedConn" presStyleLbl="solidFgAcc1" presStyleIdx="1" presStyleCnt="2"/>
      <dgm:spPr/>
    </dgm:pt>
    <dgm:pt modelId="{8159C4C1-774E-4E5E-8B94-B29B79466991}" type="pres">
      <dgm:prSet presAssocID="{C7F837AF-916C-466E-A0B4-AF7096103D9F}" presName="vSp2" presStyleCnt="0"/>
      <dgm:spPr/>
    </dgm:pt>
    <dgm:pt modelId="{C9CE6F0F-A72F-492F-9092-E0F908A167A1}" type="pres">
      <dgm:prSet presAssocID="{C7F837AF-916C-466E-A0B4-AF7096103D9F}" presName="sibTrans" presStyleCnt="0"/>
      <dgm:spPr/>
    </dgm:pt>
    <dgm:pt modelId="{B97E951B-8C4F-4E20-B769-75BC884B285C}" type="pres">
      <dgm:prSet presAssocID="{1C9FB067-BE0B-44B1-9DEA-1002578E552A}" presName="compositeNode" presStyleCnt="0">
        <dgm:presLayoutVars>
          <dgm:bulletEnabled val="1"/>
        </dgm:presLayoutVars>
      </dgm:prSet>
      <dgm:spPr/>
    </dgm:pt>
    <dgm:pt modelId="{E2DE5ED8-3173-415C-9574-9AD431C3FBA3}" type="pres">
      <dgm:prSet presAssocID="{1C9FB067-BE0B-44B1-9DEA-1002578E552A}" presName="bgRect" presStyleLbl="node1" presStyleIdx="2" presStyleCnt="3"/>
      <dgm:spPr/>
    </dgm:pt>
    <dgm:pt modelId="{83323588-35B3-4E9C-9955-A8B7A52870D6}" type="pres">
      <dgm:prSet presAssocID="{1C9FB067-BE0B-44B1-9DEA-1002578E552A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99434574-3260-43A0-9220-A24A2B1905AD}" type="pres">
      <dgm:prSet presAssocID="{1C9FB067-BE0B-44B1-9DEA-1002578E552A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58724707-76F3-405F-9620-F185471D6B66}" type="presOf" srcId="{A12EC595-3E02-4BB8-9F33-BC5FF11749DF}" destId="{99434574-3260-43A0-9220-A24A2B1905AD}" srcOrd="0" destOrd="0" presId="urn:microsoft.com/office/officeart/2005/8/layout/hProcess7"/>
    <dgm:cxn modelId="{5A49FF09-DC71-4FAC-AFF7-0082029B9424}" type="presOf" srcId="{1C9FB067-BE0B-44B1-9DEA-1002578E552A}" destId="{83323588-35B3-4E9C-9955-A8B7A52870D6}" srcOrd="1" destOrd="0" presId="urn:microsoft.com/office/officeart/2005/8/layout/hProcess7"/>
    <dgm:cxn modelId="{5589EC1F-6607-4BA1-AAEC-DB0C4A4563D3}" type="presOf" srcId="{6028CC2C-67DB-46C7-8220-2F23E0AD529A}" destId="{B52FFC01-718D-445F-8993-805401DE1FDB}" srcOrd="0" destOrd="0" presId="urn:microsoft.com/office/officeart/2005/8/layout/hProcess7"/>
    <dgm:cxn modelId="{008B6D2B-651B-4B63-93FC-FD9A03746A51}" srcId="{96670F2F-249C-442D-B553-D35286DD2761}" destId="{12A580CE-DEF2-4472-A4CF-B61DD16BD5C5}" srcOrd="2" destOrd="0" parTransId="{DF8A9704-10AE-4FB0-BF75-5DD43B14CC54}" sibTransId="{6B17CC79-D458-4A6B-AAE4-A55C2741B8EA}"/>
    <dgm:cxn modelId="{887E5B35-982B-4F2A-A57E-03279E27411A}" type="presOf" srcId="{67CC545B-B79E-4FAF-80EA-6D7B1806CA77}" destId="{4E15E5CC-91A4-4CDD-8CF6-74DB2774CB1D}" srcOrd="1" destOrd="0" presId="urn:microsoft.com/office/officeart/2005/8/layout/hProcess7"/>
    <dgm:cxn modelId="{EAD26B5E-A2B3-44BA-B529-B644837A9EB6}" type="presOf" srcId="{A490C289-38E7-4477-B1C0-B819C2D09670}" destId="{2EE19C53-76FE-45CD-80F6-8FF2FF9BBDCD}" srcOrd="0" destOrd="0" presId="urn:microsoft.com/office/officeart/2005/8/layout/hProcess7"/>
    <dgm:cxn modelId="{0CB31061-5AD8-43FE-9D66-9FCE149FD5B2}" type="presOf" srcId="{3D80A9D2-FBA9-4345-A89D-B5BE35F8E824}" destId="{2EE19C53-76FE-45CD-80F6-8FF2FF9BBDCD}" srcOrd="0" destOrd="3" presId="urn:microsoft.com/office/officeart/2005/8/layout/hProcess7"/>
    <dgm:cxn modelId="{B83DB942-A880-4394-B619-1117F7D24B18}" srcId="{6028CC2C-67DB-46C7-8220-2F23E0AD529A}" destId="{1C9FB067-BE0B-44B1-9DEA-1002578E552A}" srcOrd="2" destOrd="0" parTransId="{5ADCB20E-4796-4CBF-BA25-8A21C93B3C7B}" sibTransId="{0A4250F8-EB37-4D65-8BEA-09B6B7EEF36E}"/>
    <dgm:cxn modelId="{9024284A-DBAB-46C8-92F4-35462D114265}" srcId="{96670F2F-249C-442D-B553-D35286DD2761}" destId="{D3ED4742-5B52-4954-ACDE-A8E4E6F7852A}" srcOrd="1" destOrd="0" parTransId="{8DE42FF6-AC1B-4AA3-80F9-B15C6174682D}" sibTransId="{EC055E6E-DCD9-4C04-8393-73E781446719}"/>
    <dgm:cxn modelId="{36B8E14D-9E93-4D21-97F4-FD379C471A3C}" srcId="{96670F2F-249C-442D-B553-D35286DD2761}" destId="{A490C289-38E7-4477-B1C0-B819C2D09670}" srcOrd="0" destOrd="0" parTransId="{64050AA6-09D7-440E-8950-971735029D00}" sibTransId="{55E1BC58-DB12-4E3B-9788-0B02D853D8D7}"/>
    <dgm:cxn modelId="{C64C796E-E1ED-48F4-A7D7-CB9A85DD438C}" srcId="{96670F2F-249C-442D-B553-D35286DD2761}" destId="{3D80A9D2-FBA9-4345-A89D-B5BE35F8E824}" srcOrd="3" destOrd="0" parTransId="{F4552863-CA5B-4F68-BD4F-4D60290BD11D}" sibTransId="{E5C2C1AA-FE79-4EE3-BCB0-A775F2A63CEC}"/>
    <dgm:cxn modelId="{C7DAD972-FDCC-4F0B-8C1F-EE25C83C0393}" type="presOf" srcId="{96670F2F-249C-442D-B553-D35286DD2761}" destId="{35100208-47D5-4211-909A-0C3710F57070}" srcOrd="0" destOrd="0" presId="urn:microsoft.com/office/officeart/2005/8/layout/hProcess7"/>
    <dgm:cxn modelId="{5FE01C75-086F-4820-B219-9D4AE758E6C2}" type="presOf" srcId="{67CC545B-B79E-4FAF-80EA-6D7B1806CA77}" destId="{35CFED67-BBA2-4826-BE7C-971C625232FD}" srcOrd="0" destOrd="0" presId="urn:microsoft.com/office/officeart/2005/8/layout/hProcess7"/>
    <dgm:cxn modelId="{0D3D4AAE-E3FD-4846-9546-E61A2CAC64F1}" srcId="{6028CC2C-67DB-46C7-8220-2F23E0AD529A}" destId="{67CC545B-B79E-4FAF-80EA-6D7B1806CA77}" srcOrd="1" destOrd="0" parTransId="{D41186FC-7E69-422F-8C6B-4512D5ADC897}" sibTransId="{C7F837AF-916C-466E-A0B4-AF7096103D9F}"/>
    <dgm:cxn modelId="{72793FBA-DE5D-4570-AB0D-B87633C9EB9C}" type="presOf" srcId="{1C9FB067-BE0B-44B1-9DEA-1002578E552A}" destId="{E2DE5ED8-3173-415C-9574-9AD431C3FBA3}" srcOrd="0" destOrd="0" presId="urn:microsoft.com/office/officeart/2005/8/layout/hProcess7"/>
    <dgm:cxn modelId="{6AD749BA-2706-4A1C-996E-FEE3DA54A1E1}" type="presOf" srcId="{12A580CE-DEF2-4472-A4CF-B61DD16BD5C5}" destId="{2EE19C53-76FE-45CD-80F6-8FF2FF9BBDCD}" srcOrd="0" destOrd="2" presId="urn:microsoft.com/office/officeart/2005/8/layout/hProcess7"/>
    <dgm:cxn modelId="{29F824C7-D083-47BE-96BB-52EC4A12591B}" type="presOf" srcId="{7BFF3AB8-5522-4147-9AC0-5C6174368127}" destId="{30CE226B-2FF2-4F1F-A623-74BED27377B9}" srcOrd="0" destOrd="0" presId="urn:microsoft.com/office/officeart/2005/8/layout/hProcess7"/>
    <dgm:cxn modelId="{C5B377C8-F180-40C8-8450-DF24F5EDF74D}" srcId="{6028CC2C-67DB-46C7-8220-2F23E0AD529A}" destId="{96670F2F-249C-442D-B553-D35286DD2761}" srcOrd="0" destOrd="0" parTransId="{474929F7-F955-4A62-8EF0-7F1A6EF21C24}" sibTransId="{4E0E5A28-C704-4418-8D6E-F0D41BC1DD89}"/>
    <dgm:cxn modelId="{C55849D3-F83D-4DA6-9019-2A4C73B71200}" type="presOf" srcId="{96670F2F-249C-442D-B553-D35286DD2761}" destId="{E6857BC1-AA31-4668-915D-F7C4C01677E5}" srcOrd="1" destOrd="0" presId="urn:microsoft.com/office/officeart/2005/8/layout/hProcess7"/>
    <dgm:cxn modelId="{C578D3D3-6913-4B60-BFDA-94DB15A98567}" type="presOf" srcId="{D3ED4742-5B52-4954-ACDE-A8E4E6F7852A}" destId="{2EE19C53-76FE-45CD-80F6-8FF2FF9BBDCD}" srcOrd="0" destOrd="1" presId="urn:microsoft.com/office/officeart/2005/8/layout/hProcess7"/>
    <dgm:cxn modelId="{6D8A02DD-5931-4F68-A9DA-65EF15A0D7CE}" srcId="{1C9FB067-BE0B-44B1-9DEA-1002578E552A}" destId="{A12EC595-3E02-4BB8-9F33-BC5FF11749DF}" srcOrd="0" destOrd="0" parTransId="{AD4FB865-9F05-4441-B1A6-EECCD792AEF9}" sibTransId="{04098D69-4F8B-4661-AA24-47120F354C18}"/>
    <dgm:cxn modelId="{CB4257FC-5FDE-46C3-BE64-86C239C3E138}" srcId="{67CC545B-B79E-4FAF-80EA-6D7B1806CA77}" destId="{7BFF3AB8-5522-4147-9AC0-5C6174368127}" srcOrd="0" destOrd="0" parTransId="{378047BF-0EAC-4775-B70F-216D7D22BC61}" sibTransId="{72BEC65C-D768-4BD8-B8BE-06E60069B84A}"/>
    <dgm:cxn modelId="{3742885E-323A-4D69-9383-93E916010D8E}" type="presParOf" srcId="{B52FFC01-718D-445F-8993-805401DE1FDB}" destId="{3BB25776-381E-4A32-8F1A-071930656EEA}" srcOrd="0" destOrd="0" presId="urn:microsoft.com/office/officeart/2005/8/layout/hProcess7"/>
    <dgm:cxn modelId="{3053E10D-DA86-4A37-AE14-471AE26499A4}" type="presParOf" srcId="{3BB25776-381E-4A32-8F1A-071930656EEA}" destId="{35100208-47D5-4211-909A-0C3710F57070}" srcOrd="0" destOrd="0" presId="urn:microsoft.com/office/officeart/2005/8/layout/hProcess7"/>
    <dgm:cxn modelId="{B025A813-CEC9-4129-B079-221527683B10}" type="presParOf" srcId="{3BB25776-381E-4A32-8F1A-071930656EEA}" destId="{E6857BC1-AA31-4668-915D-F7C4C01677E5}" srcOrd="1" destOrd="0" presId="urn:microsoft.com/office/officeart/2005/8/layout/hProcess7"/>
    <dgm:cxn modelId="{887EE4C2-E2C5-4C3F-9627-4EF441203F41}" type="presParOf" srcId="{3BB25776-381E-4A32-8F1A-071930656EEA}" destId="{2EE19C53-76FE-45CD-80F6-8FF2FF9BBDCD}" srcOrd="2" destOrd="0" presId="urn:microsoft.com/office/officeart/2005/8/layout/hProcess7"/>
    <dgm:cxn modelId="{A5473BA6-6461-4A3E-A73F-5303AA4B9067}" type="presParOf" srcId="{B52FFC01-718D-445F-8993-805401DE1FDB}" destId="{380E101F-50F9-4893-B4A3-12CB3A0F249B}" srcOrd="1" destOrd="0" presId="urn:microsoft.com/office/officeart/2005/8/layout/hProcess7"/>
    <dgm:cxn modelId="{74FFFE07-880E-4341-A1D3-1673F6C0CA33}" type="presParOf" srcId="{B52FFC01-718D-445F-8993-805401DE1FDB}" destId="{AC334E17-B36F-4A2A-B09B-A1FDC8D2708D}" srcOrd="2" destOrd="0" presId="urn:microsoft.com/office/officeart/2005/8/layout/hProcess7"/>
    <dgm:cxn modelId="{3057FE05-A953-4BB8-9AEE-C97C750E7648}" type="presParOf" srcId="{AC334E17-B36F-4A2A-B09B-A1FDC8D2708D}" destId="{B30B6FB3-1DDA-40F9-BC26-93C296E89B89}" srcOrd="0" destOrd="0" presId="urn:microsoft.com/office/officeart/2005/8/layout/hProcess7"/>
    <dgm:cxn modelId="{9BE1FC77-1118-4EEF-9EF9-F1B544B7DBD9}" type="presParOf" srcId="{AC334E17-B36F-4A2A-B09B-A1FDC8D2708D}" destId="{099BF0B9-015C-4379-80C3-1427C50E6CB4}" srcOrd="1" destOrd="0" presId="urn:microsoft.com/office/officeart/2005/8/layout/hProcess7"/>
    <dgm:cxn modelId="{90D0E4BD-CB84-4764-92AB-990FC3E175F3}" type="presParOf" srcId="{AC334E17-B36F-4A2A-B09B-A1FDC8D2708D}" destId="{79455688-DD0E-410F-99CD-6ED6BF25B659}" srcOrd="2" destOrd="0" presId="urn:microsoft.com/office/officeart/2005/8/layout/hProcess7"/>
    <dgm:cxn modelId="{F944CBCC-4439-4899-9221-27F422C3033D}" type="presParOf" srcId="{B52FFC01-718D-445F-8993-805401DE1FDB}" destId="{4223E9F9-DFCD-4BFB-9579-2B038B255448}" srcOrd="3" destOrd="0" presId="urn:microsoft.com/office/officeart/2005/8/layout/hProcess7"/>
    <dgm:cxn modelId="{F5109BF0-FD71-439F-856B-17EFF200E495}" type="presParOf" srcId="{B52FFC01-718D-445F-8993-805401DE1FDB}" destId="{7AE7C353-CB7F-41B9-BCAA-AAF42D102524}" srcOrd="4" destOrd="0" presId="urn:microsoft.com/office/officeart/2005/8/layout/hProcess7"/>
    <dgm:cxn modelId="{A57B2E1A-DC62-4B48-BE60-803C7DDD68B1}" type="presParOf" srcId="{7AE7C353-CB7F-41B9-BCAA-AAF42D102524}" destId="{35CFED67-BBA2-4826-BE7C-971C625232FD}" srcOrd="0" destOrd="0" presId="urn:microsoft.com/office/officeart/2005/8/layout/hProcess7"/>
    <dgm:cxn modelId="{F1446A6D-D090-43F4-BDF7-273708BA4716}" type="presParOf" srcId="{7AE7C353-CB7F-41B9-BCAA-AAF42D102524}" destId="{4E15E5CC-91A4-4CDD-8CF6-74DB2774CB1D}" srcOrd="1" destOrd="0" presId="urn:microsoft.com/office/officeart/2005/8/layout/hProcess7"/>
    <dgm:cxn modelId="{D6BB1D4A-3125-44A7-A986-252897C51382}" type="presParOf" srcId="{7AE7C353-CB7F-41B9-BCAA-AAF42D102524}" destId="{30CE226B-2FF2-4F1F-A623-74BED27377B9}" srcOrd="2" destOrd="0" presId="urn:microsoft.com/office/officeart/2005/8/layout/hProcess7"/>
    <dgm:cxn modelId="{60AC8F97-BE7A-4B0A-812F-E9E8730B11DD}" type="presParOf" srcId="{B52FFC01-718D-445F-8993-805401DE1FDB}" destId="{1903B0D2-9AB9-4380-A169-3F20C2CADCC3}" srcOrd="5" destOrd="0" presId="urn:microsoft.com/office/officeart/2005/8/layout/hProcess7"/>
    <dgm:cxn modelId="{46BB1414-F3D7-4CC3-A393-19B0EE5034F2}" type="presParOf" srcId="{B52FFC01-718D-445F-8993-805401DE1FDB}" destId="{FB7765E8-7C5E-4748-80FE-1FB7B99AA2CB}" srcOrd="6" destOrd="0" presId="urn:microsoft.com/office/officeart/2005/8/layout/hProcess7"/>
    <dgm:cxn modelId="{E4FF6B13-2D69-48AF-B154-3830D0F09B0E}" type="presParOf" srcId="{FB7765E8-7C5E-4748-80FE-1FB7B99AA2CB}" destId="{B45F09E8-79C2-41C1-917E-05BF86AAC64F}" srcOrd="0" destOrd="0" presId="urn:microsoft.com/office/officeart/2005/8/layout/hProcess7"/>
    <dgm:cxn modelId="{E14F5805-87E4-479A-ACC4-92AEBB677B90}" type="presParOf" srcId="{FB7765E8-7C5E-4748-80FE-1FB7B99AA2CB}" destId="{49A4C6F0-FC15-467D-9A9D-2EE11A4A4507}" srcOrd="1" destOrd="0" presId="urn:microsoft.com/office/officeart/2005/8/layout/hProcess7"/>
    <dgm:cxn modelId="{F4CF2DEC-272C-457B-9F5C-5EEDADF619D6}" type="presParOf" srcId="{FB7765E8-7C5E-4748-80FE-1FB7B99AA2CB}" destId="{8159C4C1-774E-4E5E-8B94-B29B79466991}" srcOrd="2" destOrd="0" presId="urn:microsoft.com/office/officeart/2005/8/layout/hProcess7"/>
    <dgm:cxn modelId="{EAF11844-8CF5-4EFA-9710-52D3C0F58DBA}" type="presParOf" srcId="{B52FFC01-718D-445F-8993-805401DE1FDB}" destId="{C9CE6F0F-A72F-492F-9092-E0F908A167A1}" srcOrd="7" destOrd="0" presId="urn:microsoft.com/office/officeart/2005/8/layout/hProcess7"/>
    <dgm:cxn modelId="{CEEFB072-C9FC-4ABC-9515-9F704B75D655}" type="presParOf" srcId="{B52FFC01-718D-445F-8993-805401DE1FDB}" destId="{B97E951B-8C4F-4E20-B769-75BC884B285C}" srcOrd="8" destOrd="0" presId="urn:microsoft.com/office/officeart/2005/8/layout/hProcess7"/>
    <dgm:cxn modelId="{0C82643F-7E43-449A-A4FF-8766CD2C717C}" type="presParOf" srcId="{B97E951B-8C4F-4E20-B769-75BC884B285C}" destId="{E2DE5ED8-3173-415C-9574-9AD431C3FBA3}" srcOrd="0" destOrd="0" presId="urn:microsoft.com/office/officeart/2005/8/layout/hProcess7"/>
    <dgm:cxn modelId="{F4B52FCC-BAF3-411B-9E8E-0889E570A1D2}" type="presParOf" srcId="{B97E951B-8C4F-4E20-B769-75BC884B285C}" destId="{83323588-35B3-4E9C-9955-A8B7A52870D6}" srcOrd="1" destOrd="0" presId="urn:microsoft.com/office/officeart/2005/8/layout/hProcess7"/>
    <dgm:cxn modelId="{82398BC9-29E4-4D07-A80D-FCC9EFB7C949}" type="presParOf" srcId="{B97E951B-8C4F-4E20-B769-75BC884B285C}" destId="{99434574-3260-43A0-9220-A24A2B1905AD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7E8293-6C01-43CD-B94E-4B92715806B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AA0D40-4BC2-4F84-8109-E7EC30ED4238}">
      <dgm:prSet phldrT="[Текст]" custT="1"/>
      <dgm:spPr/>
      <dgm:t>
        <a:bodyPr/>
        <a:lstStyle/>
        <a:p>
          <a:r>
            <a:rPr lang="ru-RU" sz="1200" dirty="0"/>
            <a:t>Выбор момента для привлечения эксперта.</a:t>
          </a:r>
        </a:p>
        <a:p>
          <a:r>
            <a:rPr lang="ru-RU" sz="1200" dirty="0"/>
            <a:t>Мы рекомендуем налогоплательщикам обращаться к экспертам после окончания налоговой проверки, поскольку:</a:t>
          </a:r>
        </a:p>
        <a:p>
          <a:r>
            <a:rPr lang="ru-RU" sz="1200" dirty="0"/>
            <a:t>- Это позволяет учесть ошибки налогового органа, а ему препятствует выявить недостатки в полученном Вами заключение</a:t>
          </a:r>
        </a:p>
        <a:p>
          <a:r>
            <a:rPr lang="ru-RU" sz="1200" dirty="0"/>
            <a:t>- Получение экспертного заключения налогоплательщиком не регламентировано Налоговым кодексом РФ, поэтому, его целесообразно представлять как часть возражений на акт налоговой проверки</a:t>
          </a:r>
        </a:p>
      </dgm:t>
    </dgm:pt>
    <dgm:pt modelId="{20D7199D-8C6A-4394-B27F-1A5F3EB07663}" type="parTrans" cxnId="{104635D1-4EAC-47A5-BE24-D0B1210450C0}">
      <dgm:prSet/>
      <dgm:spPr/>
      <dgm:t>
        <a:bodyPr/>
        <a:lstStyle/>
        <a:p>
          <a:endParaRPr lang="ru-RU"/>
        </a:p>
      </dgm:t>
    </dgm:pt>
    <dgm:pt modelId="{8B6BA08F-366A-4E03-8413-1F5CD23D0479}" type="sibTrans" cxnId="{104635D1-4EAC-47A5-BE24-D0B1210450C0}">
      <dgm:prSet/>
      <dgm:spPr/>
      <dgm:t>
        <a:bodyPr/>
        <a:lstStyle/>
        <a:p>
          <a:endParaRPr lang="ru-RU"/>
        </a:p>
      </dgm:t>
    </dgm:pt>
    <dgm:pt modelId="{B2D5AC92-0203-43FE-8B21-1048B788198E}">
      <dgm:prSet phldrT="[Текст]" custT="1"/>
      <dgm:spPr/>
      <dgm:t>
        <a:bodyPr/>
        <a:lstStyle/>
        <a:p>
          <a:r>
            <a:rPr lang="ru-RU" sz="1400" dirty="0"/>
            <a:t>Предоставление налоговому органу процессуальных прав в объёме не менее чем предусмотрено для налогоплательщика статьёй 95 НК РФ</a:t>
          </a:r>
        </a:p>
      </dgm:t>
    </dgm:pt>
    <dgm:pt modelId="{2C5FD23B-B589-411A-83AF-98B21BE6BA2B}" type="parTrans" cxnId="{DF164A08-1971-418A-BBBD-71386C1A7340}">
      <dgm:prSet/>
      <dgm:spPr/>
      <dgm:t>
        <a:bodyPr/>
        <a:lstStyle/>
        <a:p>
          <a:endParaRPr lang="ru-RU"/>
        </a:p>
      </dgm:t>
    </dgm:pt>
    <dgm:pt modelId="{A246FED9-14EF-4D8B-B362-E8DC61E31FC7}" type="sibTrans" cxnId="{DF164A08-1971-418A-BBBD-71386C1A7340}">
      <dgm:prSet/>
      <dgm:spPr/>
      <dgm:t>
        <a:bodyPr/>
        <a:lstStyle/>
        <a:p>
          <a:endParaRPr lang="ru-RU"/>
        </a:p>
      </dgm:t>
    </dgm:pt>
    <dgm:pt modelId="{67221BD7-8D85-4056-A0BE-DDC7E66729C6}">
      <dgm:prSet phldrT="[Текст]" custT="1"/>
      <dgm:spPr/>
      <dgm:t>
        <a:bodyPr/>
        <a:lstStyle/>
        <a:p>
          <a:r>
            <a:rPr lang="ru-RU" sz="1400" dirty="0"/>
            <a:t>Кандидатура эксперта. Вопросы. Комплексный подход.</a:t>
          </a:r>
        </a:p>
        <a:p>
          <a:r>
            <a:rPr lang="ru-RU" sz="1400" dirty="0"/>
            <a:t>Необходимо чётко понимать, что если Вы хотите добиться принятия полученной Вами экспертизы, то:</a:t>
          </a:r>
        </a:p>
        <a:p>
          <a:r>
            <a:rPr lang="ru-RU" sz="1400" dirty="0"/>
            <a:t>- Привлечённый эксперт должен иметь большой опыт, навыки и обладать непререкаемым авторитетом</a:t>
          </a:r>
        </a:p>
        <a:p>
          <a:r>
            <a:rPr lang="ru-RU" sz="1400" dirty="0"/>
            <a:t>- Если экспертиза носит последующий характер (т.е. после экспертизы налогового органа), то вопросы должны быть направлены на устранение недостатков в ранее проведенном исследовании</a:t>
          </a:r>
        </a:p>
        <a:p>
          <a:r>
            <a:rPr lang="ru-RU" sz="1400" dirty="0"/>
            <a:t>- Мы рекомендуем налогоплательщикам, при наличии возможности, проводить комиссионные экспертизы, что позволяет, во-первых получить более полные ответы на поставленные вопросы, во-вторых, в одном заключении получить ответы на вопросы из разных областей знаний.</a:t>
          </a:r>
        </a:p>
      </dgm:t>
    </dgm:pt>
    <dgm:pt modelId="{C1D247CB-F4AC-4346-9C79-12E70DB1DE94}" type="parTrans" cxnId="{D8474428-A288-4B44-9C14-79D51896C9A6}">
      <dgm:prSet/>
      <dgm:spPr/>
      <dgm:t>
        <a:bodyPr/>
        <a:lstStyle/>
        <a:p>
          <a:endParaRPr lang="ru-RU"/>
        </a:p>
      </dgm:t>
    </dgm:pt>
    <dgm:pt modelId="{99DF9EE5-17FA-4C03-8081-C44F2150E8BC}" type="sibTrans" cxnId="{D8474428-A288-4B44-9C14-79D51896C9A6}">
      <dgm:prSet/>
      <dgm:spPr/>
      <dgm:t>
        <a:bodyPr/>
        <a:lstStyle/>
        <a:p>
          <a:endParaRPr lang="ru-RU"/>
        </a:p>
      </dgm:t>
    </dgm:pt>
    <dgm:pt modelId="{CFE10C56-487C-47C4-8A32-B6346000A58C}" type="pres">
      <dgm:prSet presAssocID="{417E8293-6C01-43CD-B94E-4B92715806B0}" presName="outerComposite" presStyleCnt="0">
        <dgm:presLayoutVars>
          <dgm:chMax val="5"/>
          <dgm:dir/>
          <dgm:resizeHandles val="exact"/>
        </dgm:presLayoutVars>
      </dgm:prSet>
      <dgm:spPr/>
    </dgm:pt>
    <dgm:pt modelId="{C3282B22-477D-46D7-9D0F-9C1EC21DD4B3}" type="pres">
      <dgm:prSet presAssocID="{417E8293-6C01-43CD-B94E-4B92715806B0}" presName="dummyMaxCanvas" presStyleCnt="0">
        <dgm:presLayoutVars/>
      </dgm:prSet>
      <dgm:spPr/>
    </dgm:pt>
    <dgm:pt modelId="{C21ED7B4-ACE7-4628-B7E4-054D0FBB5B75}" type="pres">
      <dgm:prSet presAssocID="{417E8293-6C01-43CD-B94E-4B92715806B0}" presName="ThreeNodes_1" presStyleLbl="node1" presStyleIdx="0" presStyleCnt="3" custScaleY="114315">
        <dgm:presLayoutVars>
          <dgm:bulletEnabled val="1"/>
        </dgm:presLayoutVars>
      </dgm:prSet>
      <dgm:spPr/>
    </dgm:pt>
    <dgm:pt modelId="{85B4A0C8-EA95-44D2-9C46-D4C5CACE806C}" type="pres">
      <dgm:prSet presAssocID="{417E8293-6C01-43CD-B94E-4B92715806B0}" presName="ThreeNodes_2" presStyleLbl="node1" presStyleIdx="1" presStyleCnt="3" custScaleY="58891" custLinFactNeighborX="0" custLinFactNeighborY="-24385">
        <dgm:presLayoutVars>
          <dgm:bulletEnabled val="1"/>
        </dgm:presLayoutVars>
      </dgm:prSet>
      <dgm:spPr/>
    </dgm:pt>
    <dgm:pt modelId="{BD6B8C8C-6B90-4710-BAE3-1753C3D278B8}" type="pres">
      <dgm:prSet presAssocID="{417E8293-6C01-43CD-B94E-4B92715806B0}" presName="ThreeNodes_3" presStyleLbl="node1" presStyleIdx="2" presStyleCnt="3" custScaleY="213022">
        <dgm:presLayoutVars>
          <dgm:bulletEnabled val="1"/>
        </dgm:presLayoutVars>
      </dgm:prSet>
      <dgm:spPr/>
    </dgm:pt>
    <dgm:pt modelId="{89311544-0D18-4D4A-8932-EC6689FDCCEC}" type="pres">
      <dgm:prSet presAssocID="{417E8293-6C01-43CD-B94E-4B92715806B0}" presName="ThreeConn_1-2" presStyleLbl="fgAccFollowNode1" presStyleIdx="0" presStyleCnt="2">
        <dgm:presLayoutVars>
          <dgm:bulletEnabled val="1"/>
        </dgm:presLayoutVars>
      </dgm:prSet>
      <dgm:spPr/>
    </dgm:pt>
    <dgm:pt modelId="{5029A83D-C3F1-48B0-B55B-F39D912920DA}" type="pres">
      <dgm:prSet presAssocID="{417E8293-6C01-43CD-B94E-4B92715806B0}" presName="ThreeConn_2-3" presStyleLbl="fgAccFollowNode1" presStyleIdx="1" presStyleCnt="2">
        <dgm:presLayoutVars>
          <dgm:bulletEnabled val="1"/>
        </dgm:presLayoutVars>
      </dgm:prSet>
      <dgm:spPr/>
    </dgm:pt>
    <dgm:pt modelId="{07FE1DE1-E658-40B9-9F54-612289E3DCB0}" type="pres">
      <dgm:prSet presAssocID="{417E8293-6C01-43CD-B94E-4B92715806B0}" presName="ThreeNodes_1_text" presStyleLbl="node1" presStyleIdx="2" presStyleCnt="3">
        <dgm:presLayoutVars>
          <dgm:bulletEnabled val="1"/>
        </dgm:presLayoutVars>
      </dgm:prSet>
      <dgm:spPr/>
    </dgm:pt>
    <dgm:pt modelId="{4A77432A-1F42-419A-9835-D436BDA76DAD}" type="pres">
      <dgm:prSet presAssocID="{417E8293-6C01-43CD-B94E-4B92715806B0}" presName="ThreeNodes_2_text" presStyleLbl="node1" presStyleIdx="2" presStyleCnt="3">
        <dgm:presLayoutVars>
          <dgm:bulletEnabled val="1"/>
        </dgm:presLayoutVars>
      </dgm:prSet>
      <dgm:spPr/>
    </dgm:pt>
    <dgm:pt modelId="{BAD92C54-9F74-441F-B10B-0C222A05862F}" type="pres">
      <dgm:prSet presAssocID="{417E8293-6C01-43CD-B94E-4B92715806B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F164A08-1971-418A-BBBD-71386C1A7340}" srcId="{417E8293-6C01-43CD-B94E-4B92715806B0}" destId="{B2D5AC92-0203-43FE-8B21-1048B788198E}" srcOrd="1" destOrd="0" parTransId="{2C5FD23B-B589-411A-83AF-98B21BE6BA2B}" sibTransId="{A246FED9-14EF-4D8B-B362-E8DC61E31FC7}"/>
    <dgm:cxn modelId="{493C6F15-34F8-4135-B254-29E6A6ACFDCC}" type="presOf" srcId="{B2D5AC92-0203-43FE-8B21-1048B788198E}" destId="{4A77432A-1F42-419A-9835-D436BDA76DAD}" srcOrd="1" destOrd="0" presId="urn:microsoft.com/office/officeart/2005/8/layout/vProcess5"/>
    <dgm:cxn modelId="{D8474428-A288-4B44-9C14-79D51896C9A6}" srcId="{417E8293-6C01-43CD-B94E-4B92715806B0}" destId="{67221BD7-8D85-4056-A0BE-DDC7E66729C6}" srcOrd="2" destOrd="0" parTransId="{C1D247CB-F4AC-4346-9C79-12E70DB1DE94}" sibTransId="{99DF9EE5-17FA-4C03-8081-C44F2150E8BC}"/>
    <dgm:cxn modelId="{380FFE2E-418C-4762-8DD2-350749B7EFB7}" type="presOf" srcId="{417E8293-6C01-43CD-B94E-4B92715806B0}" destId="{CFE10C56-487C-47C4-8A32-B6346000A58C}" srcOrd="0" destOrd="0" presId="urn:microsoft.com/office/officeart/2005/8/layout/vProcess5"/>
    <dgm:cxn modelId="{25857442-FDE0-4AF5-A161-F230F29A1F51}" type="presOf" srcId="{B2D5AC92-0203-43FE-8B21-1048B788198E}" destId="{85B4A0C8-EA95-44D2-9C46-D4C5CACE806C}" srcOrd="0" destOrd="0" presId="urn:microsoft.com/office/officeart/2005/8/layout/vProcess5"/>
    <dgm:cxn modelId="{51EBC66B-F828-41D4-818E-64C880EFD1CE}" type="presOf" srcId="{8FAA0D40-4BC2-4F84-8109-E7EC30ED4238}" destId="{C21ED7B4-ACE7-4628-B7E4-054D0FBB5B75}" srcOrd="0" destOrd="0" presId="urn:microsoft.com/office/officeart/2005/8/layout/vProcess5"/>
    <dgm:cxn modelId="{8F23F18C-CAC0-45A3-B2B8-3D7F7B38E8C8}" type="presOf" srcId="{67221BD7-8D85-4056-A0BE-DDC7E66729C6}" destId="{BD6B8C8C-6B90-4710-BAE3-1753C3D278B8}" srcOrd="0" destOrd="0" presId="urn:microsoft.com/office/officeart/2005/8/layout/vProcess5"/>
    <dgm:cxn modelId="{BB268DA0-72A1-4E26-8F23-1E35EE6B3379}" type="presOf" srcId="{67221BD7-8D85-4056-A0BE-DDC7E66729C6}" destId="{BAD92C54-9F74-441F-B10B-0C222A05862F}" srcOrd="1" destOrd="0" presId="urn:microsoft.com/office/officeart/2005/8/layout/vProcess5"/>
    <dgm:cxn modelId="{104635D1-4EAC-47A5-BE24-D0B1210450C0}" srcId="{417E8293-6C01-43CD-B94E-4B92715806B0}" destId="{8FAA0D40-4BC2-4F84-8109-E7EC30ED4238}" srcOrd="0" destOrd="0" parTransId="{20D7199D-8C6A-4394-B27F-1A5F3EB07663}" sibTransId="{8B6BA08F-366A-4E03-8413-1F5CD23D0479}"/>
    <dgm:cxn modelId="{2CB9CED6-C542-4159-9BEA-27235F4B9E13}" type="presOf" srcId="{8FAA0D40-4BC2-4F84-8109-E7EC30ED4238}" destId="{07FE1DE1-E658-40B9-9F54-612289E3DCB0}" srcOrd="1" destOrd="0" presId="urn:microsoft.com/office/officeart/2005/8/layout/vProcess5"/>
    <dgm:cxn modelId="{3F58C4EC-DC51-4209-AC4A-DB66F23AB1C0}" type="presOf" srcId="{A246FED9-14EF-4D8B-B362-E8DC61E31FC7}" destId="{5029A83D-C3F1-48B0-B55B-F39D912920DA}" srcOrd="0" destOrd="0" presId="urn:microsoft.com/office/officeart/2005/8/layout/vProcess5"/>
    <dgm:cxn modelId="{77729EEE-E47D-4CC3-A087-635618AB8D51}" type="presOf" srcId="{8B6BA08F-366A-4E03-8413-1F5CD23D0479}" destId="{89311544-0D18-4D4A-8932-EC6689FDCCEC}" srcOrd="0" destOrd="0" presId="urn:microsoft.com/office/officeart/2005/8/layout/vProcess5"/>
    <dgm:cxn modelId="{5CBFA939-96FD-43BD-8194-90C99A6E95E2}" type="presParOf" srcId="{CFE10C56-487C-47C4-8A32-B6346000A58C}" destId="{C3282B22-477D-46D7-9D0F-9C1EC21DD4B3}" srcOrd="0" destOrd="0" presId="urn:microsoft.com/office/officeart/2005/8/layout/vProcess5"/>
    <dgm:cxn modelId="{D23A1494-A86D-4FBC-87E3-4A334E1FBC3B}" type="presParOf" srcId="{CFE10C56-487C-47C4-8A32-B6346000A58C}" destId="{C21ED7B4-ACE7-4628-B7E4-054D0FBB5B75}" srcOrd="1" destOrd="0" presId="urn:microsoft.com/office/officeart/2005/8/layout/vProcess5"/>
    <dgm:cxn modelId="{FF962D30-49F1-4C1C-98B7-593DBD0884D9}" type="presParOf" srcId="{CFE10C56-487C-47C4-8A32-B6346000A58C}" destId="{85B4A0C8-EA95-44D2-9C46-D4C5CACE806C}" srcOrd="2" destOrd="0" presId="urn:microsoft.com/office/officeart/2005/8/layout/vProcess5"/>
    <dgm:cxn modelId="{C45527A1-072A-4091-BB4B-806EC0A53C6E}" type="presParOf" srcId="{CFE10C56-487C-47C4-8A32-B6346000A58C}" destId="{BD6B8C8C-6B90-4710-BAE3-1753C3D278B8}" srcOrd="3" destOrd="0" presId="urn:microsoft.com/office/officeart/2005/8/layout/vProcess5"/>
    <dgm:cxn modelId="{E27C882B-9A8F-4D20-9CA1-D519AC6EA7FB}" type="presParOf" srcId="{CFE10C56-487C-47C4-8A32-B6346000A58C}" destId="{89311544-0D18-4D4A-8932-EC6689FDCCEC}" srcOrd="4" destOrd="0" presId="urn:microsoft.com/office/officeart/2005/8/layout/vProcess5"/>
    <dgm:cxn modelId="{C375A53F-51EA-46E2-8396-F47C1DBEFC6E}" type="presParOf" srcId="{CFE10C56-487C-47C4-8A32-B6346000A58C}" destId="{5029A83D-C3F1-48B0-B55B-F39D912920DA}" srcOrd="5" destOrd="0" presId="urn:microsoft.com/office/officeart/2005/8/layout/vProcess5"/>
    <dgm:cxn modelId="{0AABA377-A81C-4967-9A9A-FDD1E49EC4BB}" type="presParOf" srcId="{CFE10C56-487C-47C4-8A32-B6346000A58C}" destId="{07FE1DE1-E658-40B9-9F54-612289E3DCB0}" srcOrd="6" destOrd="0" presId="urn:microsoft.com/office/officeart/2005/8/layout/vProcess5"/>
    <dgm:cxn modelId="{9E6FEB81-BF43-4568-8DCD-A5A332FE3047}" type="presParOf" srcId="{CFE10C56-487C-47C4-8A32-B6346000A58C}" destId="{4A77432A-1F42-419A-9835-D436BDA76DAD}" srcOrd="7" destOrd="0" presId="urn:microsoft.com/office/officeart/2005/8/layout/vProcess5"/>
    <dgm:cxn modelId="{62DE9AEE-BE8F-4C3A-B491-60D62EB875BD}" type="presParOf" srcId="{CFE10C56-487C-47C4-8A32-B6346000A58C}" destId="{BAD92C54-9F74-441F-B10B-0C222A05862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100208-47D5-4211-909A-0C3710F57070}">
      <dsp:nvSpPr>
        <dsp:cNvPr id="0" name=""/>
        <dsp:cNvSpPr/>
      </dsp:nvSpPr>
      <dsp:spPr>
        <a:xfrm>
          <a:off x="795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57785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В зависимости от лица, назначившего экспертизу</a:t>
          </a:r>
        </a:p>
        <a:p>
          <a:pPr marL="0" lvl="0" indent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		</a:t>
          </a:r>
        </a:p>
      </dsp:txBody>
      <dsp:txXfrm rot="16200000">
        <a:off x="-1341709" y="1463319"/>
        <a:ext cx="3369962" cy="684951"/>
      </dsp:txXfrm>
    </dsp:sp>
    <dsp:sp modelId="{2EE19C53-76FE-45CD-80F6-8FF2FF9BBDCD}">
      <dsp:nvSpPr>
        <dsp:cNvPr id="0" name=""/>
        <dsp:cNvSpPr/>
      </dsp:nvSpPr>
      <dsp:spPr>
        <a:xfrm>
          <a:off x="685747" y="120813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1) Экспертиза назначенная налоговым органом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2) Экспертиза назначенная налогоплательщиком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3) Экспертиза назначенная иными лицами (правоохранительные органы; контрагенты и т.п.)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685747" y="120813"/>
        <a:ext cx="2551445" cy="4109710"/>
      </dsp:txXfrm>
    </dsp:sp>
    <dsp:sp modelId="{35CFED67-BBA2-4826-BE7C-971C625232FD}">
      <dsp:nvSpPr>
        <dsp:cNvPr id="0" name=""/>
        <dsp:cNvSpPr/>
      </dsp:nvSpPr>
      <dsp:spPr>
        <a:xfrm>
          <a:off x="3545420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57785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По последовательности проведения</a:t>
          </a:r>
        </a:p>
      </dsp:txBody>
      <dsp:txXfrm rot="16200000">
        <a:off x="2202915" y="1463319"/>
        <a:ext cx="3369962" cy="684951"/>
      </dsp:txXfrm>
    </dsp:sp>
    <dsp:sp modelId="{099BF0B9-015C-4379-80C3-1427C50E6CB4}">
      <dsp:nvSpPr>
        <dsp:cNvPr id="0" name=""/>
        <dsp:cNvSpPr/>
      </dsp:nvSpPr>
      <dsp:spPr>
        <a:xfrm rot="5400000">
          <a:off x="3260397" y="3389010"/>
          <a:ext cx="604294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CE226B-2FF2-4F1F-A623-74BED27377B9}">
      <dsp:nvSpPr>
        <dsp:cNvPr id="0" name=""/>
        <dsp:cNvSpPr/>
      </dsp:nvSpPr>
      <dsp:spPr>
        <a:xfrm>
          <a:off x="4230372" y="120813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1) Первоначальная экспертиза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2) Повторная экспертиза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3) Параллельная экспертиза (альтернативная)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4) Рецензии на экспертизы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/>
        </a:p>
      </dsp:txBody>
      <dsp:txXfrm>
        <a:off x="4230372" y="120813"/>
        <a:ext cx="2551445" cy="4109710"/>
      </dsp:txXfrm>
    </dsp:sp>
    <dsp:sp modelId="{E2DE5ED8-3173-415C-9574-9AD431C3FBA3}">
      <dsp:nvSpPr>
        <dsp:cNvPr id="0" name=""/>
        <dsp:cNvSpPr/>
      </dsp:nvSpPr>
      <dsp:spPr>
        <a:xfrm>
          <a:off x="7090045" y="120813"/>
          <a:ext cx="3424758" cy="41097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4577" rIns="57785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В зависимости от количественного состава экспертов</a:t>
          </a:r>
        </a:p>
      </dsp:txBody>
      <dsp:txXfrm rot="16200000">
        <a:off x="5747540" y="1463319"/>
        <a:ext cx="3369962" cy="684951"/>
      </dsp:txXfrm>
    </dsp:sp>
    <dsp:sp modelId="{49A4C6F0-FC15-467D-9A9D-2EE11A4A4507}">
      <dsp:nvSpPr>
        <dsp:cNvPr id="0" name=""/>
        <dsp:cNvSpPr/>
      </dsp:nvSpPr>
      <dsp:spPr>
        <a:xfrm rot="5400000">
          <a:off x="6805022" y="3389010"/>
          <a:ext cx="604294" cy="51371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434574-3260-43A0-9220-A24A2B1905AD}">
      <dsp:nvSpPr>
        <dsp:cNvPr id="0" name=""/>
        <dsp:cNvSpPr/>
      </dsp:nvSpPr>
      <dsp:spPr>
        <a:xfrm>
          <a:off x="7774997" y="120813"/>
          <a:ext cx="2551445" cy="41097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1) Комиссионная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2) Единоличная</a:t>
          </a:r>
        </a:p>
      </dsp:txBody>
      <dsp:txXfrm>
        <a:off x="7774997" y="120813"/>
        <a:ext cx="2551445" cy="4109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ED7B4-ACE7-4628-B7E4-054D0FBB5B75}">
      <dsp:nvSpPr>
        <dsp:cNvPr id="0" name=""/>
        <dsp:cNvSpPr/>
      </dsp:nvSpPr>
      <dsp:spPr>
        <a:xfrm>
          <a:off x="0" y="-415564"/>
          <a:ext cx="8938260" cy="14922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Выбор момента для привлечения эксперта.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Мы рекомендуем налогоплательщикам обращаться к экспертам после окончания налоговой проверки, поскольку: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- Это позволяет учесть ошибки налогового органа, а ему препятствует выявить недостатки в полученном Вами заключение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- Получение экспертного заключения налогоплательщиком не регламентировано Налоговым кодексом РФ, поэтому, его целесообразно представлять как часть возражений на акт налоговой проверки</a:t>
          </a:r>
        </a:p>
      </dsp:txBody>
      <dsp:txXfrm>
        <a:off x="43707" y="-371857"/>
        <a:ext cx="7518683" cy="1404855"/>
      </dsp:txXfrm>
    </dsp:sp>
    <dsp:sp modelId="{85B4A0C8-EA95-44D2-9C46-D4C5CACE806C}">
      <dsp:nvSpPr>
        <dsp:cNvPr id="0" name=""/>
        <dsp:cNvSpPr/>
      </dsp:nvSpPr>
      <dsp:spPr>
        <a:xfrm>
          <a:off x="788669" y="1150834"/>
          <a:ext cx="8938260" cy="7687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Предоставление налоговому органу процессуальных прав в объёме не менее чем предусмотрено для налогоплательщика статьёй 95 НК РФ</a:t>
          </a:r>
        </a:p>
      </dsp:txBody>
      <dsp:txXfrm>
        <a:off x="811185" y="1173350"/>
        <a:ext cx="7256047" cy="723731"/>
      </dsp:txXfrm>
    </dsp:sp>
    <dsp:sp modelId="{BD6B8C8C-6B90-4710-BAE3-1753C3D278B8}">
      <dsp:nvSpPr>
        <dsp:cNvPr id="0" name=""/>
        <dsp:cNvSpPr/>
      </dsp:nvSpPr>
      <dsp:spPr>
        <a:xfrm>
          <a:off x="1577339" y="1986110"/>
          <a:ext cx="8938260" cy="27807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Кандидатура эксперта. Вопросы. Комплексный подход.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Необходимо чётко понимать, что если Вы хотите добиться принятия полученной Вами экспертизы, то: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 Привлечённый эксперт должен иметь большой опыт, навыки и обладать непререкаемым авторитетом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 Если экспертиза носит последующий характер (т.е. после экспертизы налогового органа), то вопросы должны быть направлены на устранение недостатков в ранее проведенном исследовании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/>
            <a:t>- Мы рекомендуем налогоплательщикам, при наличии возможности, проводить комиссионные экспертизы, что позволяет, во-первых получить более полные ответы на поставленные вопросы, во-вторых, в одном заключении получить ответы на вопросы из разных областей знаний.</a:t>
          </a:r>
        </a:p>
      </dsp:txBody>
      <dsp:txXfrm>
        <a:off x="1658786" y="2067557"/>
        <a:ext cx="7138185" cy="2617898"/>
      </dsp:txXfrm>
    </dsp:sp>
    <dsp:sp modelId="{89311544-0D18-4D4A-8932-EC6689FDCCEC}">
      <dsp:nvSpPr>
        <dsp:cNvPr id="0" name=""/>
        <dsp:cNvSpPr/>
      </dsp:nvSpPr>
      <dsp:spPr>
        <a:xfrm>
          <a:off x="8089749" y="667798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280664" y="667798"/>
        <a:ext cx="466680" cy="638504"/>
      </dsp:txXfrm>
    </dsp:sp>
    <dsp:sp modelId="{5029A83D-C3F1-48B0-B55B-F39D912920DA}">
      <dsp:nvSpPr>
        <dsp:cNvPr id="0" name=""/>
        <dsp:cNvSpPr/>
      </dsp:nvSpPr>
      <dsp:spPr>
        <a:xfrm>
          <a:off x="8878419" y="2182064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9069334" y="2182064"/>
        <a:ext cx="466680" cy="63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3C178-6107-4A86-8938-CCE475E4416A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1E753-C2B1-425C-A5F4-0841750B6D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9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11E753-C2B1-425C-A5F4-0841750B6DB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435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85906A-5C8A-4C6F-8968-D61D195EFA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736429-AEAD-4B52-9038-9538AACA5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03E1E8-0987-4A7B-8CD8-B379F3D11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119AA-D794-4FDA-86B9-BD17D010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8E45E-587D-43DF-A32B-07B710B75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855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5C4B0-A04F-4013-9289-265FC140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1AD3C6-A7EF-430B-8429-9B3FCCABD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6AECFF-BFD9-4E7A-B216-D1E643623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154BB8-8E82-49B4-B4B4-EB395A8D2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271A59-3DE2-43A6-9993-4F6B00E80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70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2FC01AB-A1D1-4EF5-89B6-2766C659E8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D54F53-AFA6-4633-B73A-B5649BB53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A75FD8-20C5-4FA9-948E-064C66DDB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035EB1-2B81-46B3-BD3D-8486E5951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46815A-432E-4ED3-B189-01DECE0C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636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2DDFC-A0B3-4BA8-9AD5-5530C2F3B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FD5530-EA1D-4EC9-BA3E-12B4CA31B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9BFF98-8C91-47BE-A533-655D9F04A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7AC194-BEAF-4F64-BA21-32E9518B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ACF43E-37F5-414B-AE59-E0496E46A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4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90EA3-673B-4405-A9C1-33B089DF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D1B973-2FD7-47A2-A3C1-A3C0C78E4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ACC392-C08C-4754-991A-64991DB0E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E594E3-9D22-404C-B58A-672C27061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6A5DE2-406E-48EE-8B37-6D28212EA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39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F06963-C147-455A-BBCD-1D97757D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1271B6-40BA-4E4A-B650-82AE91A10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ECBF12-2AD3-4CAB-9DE7-C6D7DAE3AC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C53137-AF68-434D-8D9F-A74095853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21A726-FC5E-4F4F-A654-D3FC36FC2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D31A0A-84B8-40E2-937E-EE4026826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894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76BF1-8181-49B4-9580-48E150E0E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2C7EF4-D462-4AE8-AF87-37117F4FF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1BA44A-F765-4A0F-8024-9DE5DA983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DD7355E-AE85-405F-A6CE-14D13AB38A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3F9557F-44FF-4AFE-9FDA-83E9BFBB9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000E8C-1879-44DA-AFDA-05695D652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EE7FA05-61AA-4DF4-846F-474CB6B39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C4E1937-F4B0-4288-9085-272E0B502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3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B744E0-B030-4E39-8703-BA2035B0B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453312-B184-41D5-91F7-99E5D65E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2ED8B76-E110-4E69-9B8D-82F243D8E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A0C861-7D8D-438C-8712-D7937722E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356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2D65B0E-7323-49C7-BB13-5D7768358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E22B78-BE66-4CAE-B9FA-716EB92A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87FCB1-9A0E-42E9-A728-3D4910302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5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12F24-B022-4388-93F5-15296EB0E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2823F9-3B09-4D51-8664-2C944E8F6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6DB87A-C06C-4B49-8066-7877E733DF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C4B87E-2FC3-446D-A35A-2CD87E43E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60FC01-E51D-48D0-807D-CCCD5322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3FF53E-D7CB-49CD-B91B-A621C3CDE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8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BFC1B-5972-4079-8B28-5351BFA12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41B3A9C-C86D-47BF-86ED-B803F714E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69892F-C71B-41FD-AEA0-D671D89D22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38BFE7-BE9D-43CE-A6A9-A6C48C328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19A181-EAFC-4BD6-922E-B186B6E15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046832-90F4-4BDC-8B97-E0B1D94B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53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07237B-4720-4223-A816-E3098651A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E4EADA-DCC0-4CB0-BF59-9D3180A38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BB395B-DB75-4667-9629-A64C55F2E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43077-5E35-412E-919D-4921F6905A7F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5B9FE4-8CAF-4A00-BF8D-C72484AD37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4D10CD-3DBB-4730-9430-38E49369D1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8DBE7-330F-4180-A782-C05F587D11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04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4539F-70D5-4A8C-A53C-78F7AA91FE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Экспертиза в ходе мероприятий налогового контроля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95B474-21BE-40ED-8CA0-FB41E3E966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Автор: адвокат Евсюков Руслан Олегович </a:t>
            </a:r>
          </a:p>
          <a:p>
            <a:r>
              <a:rPr lang="ru-RU" sz="2000" dirty="0"/>
              <a:t>(Коллегия адвокатов «Налоговая безопасность»)</a:t>
            </a:r>
          </a:p>
        </p:txBody>
      </p:sp>
    </p:spTree>
    <p:extLst>
      <p:ext uri="{BB962C8B-B14F-4D97-AF65-F5344CB8AC3E}">
        <p14:creationId xmlns:p14="http://schemas.microsoft.com/office/powerpoint/2010/main" val="427570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902570-F10F-46FC-9B18-5266DA219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Виды экспертиз, при проведении мероприятий налогового контроля: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39EB772-BED2-472C-9E54-98D5E77A99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2847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056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C9674-6569-4D76-B8ED-AE02D1C56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Тактика участия в экспертизах, назначенных налоговым органом / иными лицами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09A295A-B37E-44D9-A6FB-293EBE5F296C}"/>
              </a:ext>
            </a:extLst>
          </p:cNvPr>
          <p:cNvGrpSpPr/>
          <p:nvPr/>
        </p:nvGrpSpPr>
        <p:grpSpPr>
          <a:xfrm>
            <a:off x="841486" y="2086819"/>
            <a:ext cx="10509027" cy="3828949"/>
            <a:chOff x="841486" y="2086819"/>
            <a:chExt cx="10509027" cy="3828949"/>
          </a:xfrm>
        </p:grpSpPr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46BCC2B2-17CC-4176-AEE1-F6557698D225}"/>
                </a:ext>
              </a:extLst>
            </p:cNvPr>
            <p:cNvSpPr/>
            <p:nvPr/>
          </p:nvSpPr>
          <p:spPr>
            <a:xfrm>
              <a:off x="841486" y="2086819"/>
              <a:ext cx="3203971" cy="1281588"/>
            </a:xfrm>
            <a:custGeom>
              <a:avLst/>
              <a:gdLst>
                <a:gd name="connsiteX0" fmla="*/ 0 w 3203971"/>
                <a:gd name="connsiteY0" fmla="*/ 0 h 1281588"/>
                <a:gd name="connsiteX1" fmla="*/ 3203971 w 3203971"/>
                <a:gd name="connsiteY1" fmla="*/ 0 h 1281588"/>
                <a:gd name="connsiteX2" fmla="*/ 3203971 w 3203971"/>
                <a:gd name="connsiteY2" fmla="*/ 1281588 h 1281588"/>
                <a:gd name="connsiteX3" fmla="*/ 0 w 3203971"/>
                <a:gd name="connsiteY3" fmla="*/ 1281588 h 1281588"/>
                <a:gd name="connsiteX4" fmla="*/ 0 w 3203971"/>
                <a:gd name="connsiteY4" fmla="*/ 0 h 128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71" h="1281588">
                  <a:moveTo>
                    <a:pt x="0" y="0"/>
                  </a:moveTo>
                  <a:lnTo>
                    <a:pt x="3203971" y="0"/>
                  </a:lnTo>
                  <a:lnTo>
                    <a:pt x="3203971" y="1281588"/>
                  </a:lnTo>
                  <a:lnTo>
                    <a:pt x="0" y="12815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35712" rIns="412496" bIns="235712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kern="1200" dirty="0"/>
                <a:t>Обязательно корректируйте вопросы, поставленные перед экспертом</a:t>
              </a:r>
              <a:endParaRPr lang="ru-RU" sz="5800" kern="1200" dirty="0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57B6CAED-E77D-4504-9B63-9153BD7BE8FB}"/>
                </a:ext>
              </a:extLst>
            </p:cNvPr>
            <p:cNvSpPr/>
            <p:nvPr/>
          </p:nvSpPr>
          <p:spPr>
            <a:xfrm>
              <a:off x="841486" y="3368408"/>
              <a:ext cx="3203971" cy="2547360"/>
            </a:xfrm>
            <a:custGeom>
              <a:avLst/>
              <a:gdLst>
                <a:gd name="connsiteX0" fmla="*/ 0 w 3203971"/>
                <a:gd name="connsiteY0" fmla="*/ 0 h 2547360"/>
                <a:gd name="connsiteX1" fmla="*/ 3203971 w 3203971"/>
                <a:gd name="connsiteY1" fmla="*/ 0 h 2547360"/>
                <a:gd name="connsiteX2" fmla="*/ 3203971 w 3203971"/>
                <a:gd name="connsiteY2" fmla="*/ 2547360 h 2547360"/>
                <a:gd name="connsiteX3" fmla="*/ 0 w 3203971"/>
                <a:gd name="connsiteY3" fmla="*/ 2547360 h 2547360"/>
                <a:gd name="connsiteX4" fmla="*/ 0 w 3203971"/>
                <a:gd name="connsiteY4" fmla="*/ 0 h 2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71" h="2547360">
                  <a:moveTo>
                    <a:pt x="0" y="0"/>
                  </a:moveTo>
                  <a:lnTo>
                    <a:pt x="3203971" y="0"/>
                  </a:lnTo>
                  <a:lnTo>
                    <a:pt x="3203971" y="2547360"/>
                  </a:lnTo>
                  <a:lnTo>
                    <a:pt x="0" y="25473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9372" tIns="309372" rIns="412496" bIns="464058" numCol="1" spcCol="1270" anchor="t" anchorCtr="0">
              <a:noAutofit/>
            </a:bodyPr>
            <a:lstStyle/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/>
                <a:t>Корректировка вопросов поможет получить </a:t>
              </a:r>
              <a:r>
                <a:rPr lang="ru-RU" sz="1400" kern="1200"/>
                <a:t>качественное экспертное </a:t>
              </a:r>
              <a:r>
                <a:rPr lang="ru-RU" sz="1400" kern="1200" dirty="0"/>
                <a:t>заключение</a:t>
              </a:r>
            </a:p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dirty="0"/>
                <a:t>Дополнительные вопросы помогут либо избежать дополнительной экспертизы, либо наоборот дадут обоснование для назначения новой экспертизы</a:t>
              </a:r>
              <a:endParaRPr lang="ru-RU" sz="1400" kern="1200" dirty="0"/>
            </a:p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5800" kern="1200" dirty="0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4D9B1946-30BA-45A0-8523-6D23CD00D6F8}"/>
                </a:ext>
              </a:extLst>
            </p:cNvPr>
            <p:cNvSpPr/>
            <p:nvPr/>
          </p:nvSpPr>
          <p:spPr>
            <a:xfrm>
              <a:off x="4494014" y="2086819"/>
              <a:ext cx="3203971" cy="1281588"/>
            </a:xfrm>
            <a:custGeom>
              <a:avLst/>
              <a:gdLst>
                <a:gd name="connsiteX0" fmla="*/ 0 w 3203971"/>
                <a:gd name="connsiteY0" fmla="*/ 0 h 1281588"/>
                <a:gd name="connsiteX1" fmla="*/ 3203971 w 3203971"/>
                <a:gd name="connsiteY1" fmla="*/ 0 h 1281588"/>
                <a:gd name="connsiteX2" fmla="*/ 3203971 w 3203971"/>
                <a:gd name="connsiteY2" fmla="*/ 1281588 h 1281588"/>
                <a:gd name="connsiteX3" fmla="*/ 0 w 3203971"/>
                <a:gd name="connsiteY3" fmla="*/ 1281588 h 1281588"/>
                <a:gd name="connsiteX4" fmla="*/ 0 w 3203971"/>
                <a:gd name="connsiteY4" fmla="*/ 0 h 128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71" h="1281588">
                  <a:moveTo>
                    <a:pt x="0" y="0"/>
                  </a:moveTo>
                  <a:lnTo>
                    <a:pt x="3203971" y="0"/>
                  </a:lnTo>
                  <a:lnTo>
                    <a:pt x="3203971" y="1281588"/>
                  </a:lnTo>
                  <a:lnTo>
                    <a:pt x="0" y="12815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35712" rIns="412496" bIns="235712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kern="1200" dirty="0"/>
                <a:t>Предлагайте альтернативные кандидатуры экспертов / экспертных учреждений</a:t>
              </a: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4E7B0BA7-C42C-486A-9DC3-8437E104B74B}"/>
                </a:ext>
              </a:extLst>
            </p:cNvPr>
            <p:cNvSpPr/>
            <p:nvPr/>
          </p:nvSpPr>
          <p:spPr>
            <a:xfrm>
              <a:off x="4494014" y="3368408"/>
              <a:ext cx="3203971" cy="2547360"/>
            </a:xfrm>
            <a:custGeom>
              <a:avLst/>
              <a:gdLst>
                <a:gd name="connsiteX0" fmla="*/ 0 w 3203971"/>
                <a:gd name="connsiteY0" fmla="*/ 0 h 2547360"/>
                <a:gd name="connsiteX1" fmla="*/ 3203971 w 3203971"/>
                <a:gd name="connsiteY1" fmla="*/ 0 h 2547360"/>
                <a:gd name="connsiteX2" fmla="*/ 3203971 w 3203971"/>
                <a:gd name="connsiteY2" fmla="*/ 2547360 h 2547360"/>
                <a:gd name="connsiteX3" fmla="*/ 0 w 3203971"/>
                <a:gd name="connsiteY3" fmla="*/ 2547360 h 2547360"/>
                <a:gd name="connsiteX4" fmla="*/ 0 w 3203971"/>
                <a:gd name="connsiteY4" fmla="*/ 0 h 2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71" h="2547360">
                  <a:moveTo>
                    <a:pt x="0" y="0"/>
                  </a:moveTo>
                  <a:lnTo>
                    <a:pt x="3203971" y="0"/>
                  </a:lnTo>
                  <a:lnTo>
                    <a:pt x="3203971" y="2547360"/>
                  </a:lnTo>
                  <a:lnTo>
                    <a:pt x="0" y="25473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9372" tIns="309372" rIns="412496" bIns="464058" numCol="1" spcCol="1270" anchor="t" anchorCtr="0">
              <a:noAutofit/>
            </a:bodyPr>
            <a:lstStyle/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/>
                <a:t>Альтернативные кандидатуру должны быть более квалифицированы / авторитетны</a:t>
              </a:r>
            </a:p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/>
                <a:t>Предложение альтернативных кандидатур даст повод для назначения новой экспертизы, основанной на сомнениях в качестве первоначальной экспертизы</a:t>
              </a:r>
            </a:p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1400" kern="1200" dirty="0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7E632196-F54E-4E2D-8678-E9631825EE72}"/>
                </a:ext>
              </a:extLst>
            </p:cNvPr>
            <p:cNvSpPr/>
            <p:nvPr/>
          </p:nvSpPr>
          <p:spPr>
            <a:xfrm>
              <a:off x="8146542" y="2086819"/>
              <a:ext cx="3203971" cy="1281588"/>
            </a:xfrm>
            <a:custGeom>
              <a:avLst/>
              <a:gdLst>
                <a:gd name="connsiteX0" fmla="*/ 0 w 3203971"/>
                <a:gd name="connsiteY0" fmla="*/ 0 h 1281588"/>
                <a:gd name="connsiteX1" fmla="*/ 3203971 w 3203971"/>
                <a:gd name="connsiteY1" fmla="*/ 0 h 1281588"/>
                <a:gd name="connsiteX2" fmla="*/ 3203971 w 3203971"/>
                <a:gd name="connsiteY2" fmla="*/ 1281588 h 1281588"/>
                <a:gd name="connsiteX3" fmla="*/ 0 w 3203971"/>
                <a:gd name="connsiteY3" fmla="*/ 1281588 h 1281588"/>
                <a:gd name="connsiteX4" fmla="*/ 0 w 3203971"/>
                <a:gd name="connsiteY4" fmla="*/ 0 h 1281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71" h="1281588">
                  <a:moveTo>
                    <a:pt x="0" y="0"/>
                  </a:moveTo>
                  <a:lnTo>
                    <a:pt x="3203971" y="0"/>
                  </a:lnTo>
                  <a:lnTo>
                    <a:pt x="3203971" y="1281588"/>
                  </a:lnTo>
                  <a:lnTo>
                    <a:pt x="0" y="12815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2496" tIns="235712" rIns="412496" bIns="235712" numCol="1" spcCol="1270" anchor="ctr" anchorCtr="0">
              <a:noAutofit/>
            </a:bodyPr>
            <a:lstStyle/>
            <a:p>
              <a:pPr marL="0" lvl="0" indent="0" algn="ctr" defTabSz="2578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kern="1200" dirty="0"/>
                <a:t>Давайте пояснения эксперту</a:t>
              </a: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8FB0F0CD-58BA-458F-BC45-29B1141EE7D6}"/>
                </a:ext>
              </a:extLst>
            </p:cNvPr>
            <p:cNvSpPr/>
            <p:nvPr/>
          </p:nvSpPr>
          <p:spPr>
            <a:xfrm>
              <a:off x="8146542" y="3368408"/>
              <a:ext cx="3203971" cy="2547360"/>
            </a:xfrm>
            <a:custGeom>
              <a:avLst/>
              <a:gdLst>
                <a:gd name="connsiteX0" fmla="*/ 0 w 3203971"/>
                <a:gd name="connsiteY0" fmla="*/ 0 h 2547360"/>
                <a:gd name="connsiteX1" fmla="*/ 3203971 w 3203971"/>
                <a:gd name="connsiteY1" fmla="*/ 0 h 2547360"/>
                <a:gd name="connsiteX2" fmla="*/ 3203971 w 3203971"/>
                <a:gd name="connsiteY2" fmla="*/ 2547360 h 2547360"/>
                <a:gd name="connsiteX3" fmla="*/ 0 w 3203971"/>
                <a:gd name="connsiteY3" fmla="*/ 2547360 h 2547360"/>
                <a:gd name="connsiteX4" fmla="*/ 0 w 3203971"/>
                <a:gd name="connsiteY4" fmla="*/ 0 h 2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3971" h="2547360">
                  <a:moveTo>
                    <a:pt x="0" y="0"/>
                  </a:moveTo>
                  <a:lnTo>
                    <a:pt x="3203971" y="0"/>
                  </a:lnTo>
                  <a:lnTo>
                    <a:pt x="3203971" y="2547360"/>
                  </a:lnTo>
                  <a:lnTo>
                    <a:pt x="0" y="25473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9372" tIns="309372" rIns="412496" bIns="464058" numCol="1" spcCol="1270" anchor="t" anchorCtr="0">
              <a:noAutofit/>
            </a:bodyPr>
            <a:lstStyle/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kern="1200" dirty="0"/>
                <a:t>Пояснения эксперту помогут получить корректное заключение</a:t>
              </a:r>
            </a:p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sz="1400" dirty="0"/>
                <a:t>Игнорирование пояснений безусловный мотив для повторной экспертизы</a:t>
              </a:r>
              <a:endParaRPr lang="ru-RU" sz="1400" kern="1200" dirty="0"/>
            </a:p>
            <a:p>
              <a:pPr marL="285750" lvl="1" indent="-285750" algn="l" defTabSz="2578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ru-RU" sz="5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06076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7EEF3B-7B60-4BD6-8A3D-3672550F0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9414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Основные правила при организации налогоплательщиком самостоятельной процедуры проведения экспертизы / получение рецензии / обжаловании заключения в СРО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CF03A8E-E132-49D4-82CF-1A4D00BDD2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5485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6058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386</Words>
  <Application>Microsoft Office PowerPoint</Application>
  <PresentationFormat>Широкоэкранный</PresentationFormat>
  <Paragraphs>39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Экспертиза в ходе мероприятий налогового контроля</vt:lpstr>
      <vt:lpstr>Виды экспертиз, при проведении мероприятий налогового контроля:</vt:lpstr>
      <vt:lpstr>Тактика участия в экспертизах, назначенных налоговым органом / иными лицами</vt:lpstr>
      <vt:lpstr>Основные правила при организации налогоплательщиком самостоятельной процедуры проведения экспертизы / получение рецензии / обжаловании заключения в СРО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Экспертиза в ходе мероприятий налогового контроля</dc:title>
  <dc:creator>Руслан Евсюков</dc:creator>
  <cp:lastModifiedBy>Руслан Евсюков</cp:lastModifiedBy>
  <cp:revision>2</cp:revision>
  <dcterms:created xsi:type="dcterms:W3CDTF">2021-10-10T11:49:12Z</dcterms:created>
  <dcterms:modified xsi:type="dcterms:W3CDTF">2021-10-10T13:42:15Z</dcterms:modified>
</cp:coreProperties>
</file>