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8"/>
  </p:notesMasterIdLst>
  <p:handoutMasterIdLst>
    <p:handoutMasterId r:id="rId9"/>
  </p:handoutMasterIdLst>
  <p:sldIdLst>
    <p:sldId id="698" r:id="rId2"/>
    <p:sldId id="729" r:id="rId3"/>
    <p:sldId id="736" r:id="rId4"/>
    <p:sldId id="755" r:id="rId5"/>
    <p:sldId id="756" r:id="rId6"/>
    <p:sldId id="738" r:id="rId7"/>
  </p:sldIdLst>
  <p:sldSz cx="9145588" cy="6859588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544388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1088776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633164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2177552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721940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3266328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810716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4355104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99"/>
    <a:srgbClr val="0066FF"/>
    <a:srgbClr val="99CCFF"/>
    <a:srgbClr val="CC0000"/>
    <a:srgbClr val="FF5050"/>
    <a:srgbClr val="B45608"/>
    <a:srgbClr val="DA9710"/>
    <a:srgbClr val="FFFFCC"/>
    <a:srgbClr val="A46DCD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83" autoAdjust="0"/>
    <p:restoredTop sz="75435" autoAdjust="0"/>
  </p:normalViewPr>
  <p:slideViewPr>
    <p:cSldViewPr>
      <p:cViewPr varScale="1">
        <p:scale>
          <a:sx n="60" d="100"/>
          <a:sy n="60" d="100"/>
        </p:scale>
        <p:origin x="42" y="894"/>
      </p:cViewPr>
      <p:guideLst>
        <p:guide orient="horz" pos="2161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45839" cy="496332"/>
          </a:xfrm>
          <a:prstGeom prst="rect">
            <a:avLst/>
          </a:prstGeom>
        </p:spPr>
        <p:txBody>
          <a:bodyPr vert="horz" lIns="90556" tIns="45278" rIns="90556" bIns="4527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751" y="0"/>
            <a:ext cx="2945839" cy="496332"/>
          </a:xfrm>
          <a:prstGeom prst="rect">
            <a:avLst/>
          </a:prstGeom>
        </p:spPr>
        <p:txBody>
          <a:bodyPr vert="horz" lIns="90556" tIns="45278" rIns="90556" bIns="4527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9428010"/>
            <a:ext cx="2945839" cy="496332"/>
          </a:xfrm>
          <a:prstGeom prst="rect">
            <a:avLst/>
          </a:prstGeom>
        </p:spPr>
        <p:txBody>
          <a:bodyPr vert="horz" lIns="90556" tIns="45278" rIns="90556" bIns="4527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751" y="9428010"/>
            <a:ext cx="2945839" cy="496332"/>
          </a:xfrm>
          <a:prstGeom prst="rect">
            <a:avLst/>
          </a:prstGeom>
        </p:spPr>
        <p:txBody>
          <a:bodyPr vert="horz" lIns="90556" tIns="45278" rIns="90556" bIns="4527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945839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56" tIns="45278" rIns="90556" bIns="45278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751" y="0"/>
            <a:ext cx="2945839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56" tIns="45278" rIns="90556" bIns="45278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310" y="4715155"/>
            <a:ext cx="5438140" cy="44669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56" tIns="45278" rIns="90556" bIns="452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28010"/>
            <a:ext cx="2945839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56" tIns="45278" rIns="90556" bIns="45278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751" y="9428010"/>
            <a:ext cx="2945839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56" tIns="45278" rIns="90556" bIns="45278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544388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088776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633164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177552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5988" y="742950"/>
            <a:ext cx="4965700" cy="3724275"/>
          </a:xfrm>
          <a:ln/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39245" indent="-284325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37300" indent="-22746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592219" indent="-22746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47139" indent="-22746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02059" indent="-22746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56979" indent="-22746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11899" indent="-22746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66819" indent="-22746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fld id="{C1181614-E01C-4BFC-B5AE-A6A8A69EAD34}" type="slidenum">
              <a:rPr lang="ru-RU" altLang="ru-RU" sz="1200"/>
              <a:pPr/>
              <a:t>1</a:t>
            </a:fld>
            <a:endParaRPr lang="ru-RU" altLang="ru-RU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555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955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08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414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96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919" y="2130920"/>
            <a:ext cx="7773750" cy="14703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838" y="3887100"/>
            <a:ext cx="6401912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1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6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22.10.2021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22.10.2021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30551" y="274702"/>
            <a:ext cx="2057757" cy="58528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80" y="274702"/>
            <a:ext cx="6020845" cy="58528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22.10.2021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22.10.2021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9" y="4407921"/>
            <a:ext cx="7773750" cy="1362390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9" y="2907387"/>
            <a:ext cx="7773750" cy="1500534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237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816473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3pPr>
            <a:lvl4pPr marL="1224710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4pPr>
            <a:lvl5pPr marL="1632946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5pPr>
            <a:lvl6pPr marL="2041183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6pPr>
            <a:lvl7pPr marL="2449419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7pPr>
            <a:lvl8pPr marL="2857656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8pPr>
            <a:lvl9pPr marL="3265892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22.10.2021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80" y="1600571"/>
            <a:ext cx="4039301" cy="4527011"/>
          </a:xfrm>
        </p:spPr>
        <p:txBody>
          <a:bodyPr/>
          <a:lstStyle>
            <a:lvl1pPr>
              <a:defRPr sz="2475"/>
            </a:lvl1pPr>
            <a:lvl2pPr>
              <a:defRPr sz="2175"/>
            </a:lvl2pPr>
            <a:lvl3pPr>
              <a:defRPr sz="180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9007" y="1600571"/>
            <a:ext cx="4039301" cy="4527011"/>
          </a:xfrm>
        </p:spPr>
        <p:txBody>
          <a:bodyPr/>
          <a:lstStyle>
            <a:lvl1pPr>
              <a:defRPr sz="2475"/>
            </a:lvl1pPr>
            <a:lvl2pPr>
              <a:defRPr sz="2175"/>
            </a:lvl2pPr>
            <a:lvl3pPr>
              <a:defRPr sz="180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22.10.2021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79" y="1535469"/>
            <a:ext cx="4040890" cy="639910"/>
          </a:xfrm>
        </p:spPr>
        <p:txBody>
          <a:bodyPr anchor="b"/>
          <a:lstStyle>
            <a:lvl1pPr marL="0" indent="0">
              <a:buNone/>
              <a:defRPr sz="2175" b="1"/>
            </a:lvl1pPr>
            <a:lvl2pPr marL="408237" indent="0">
              <a:buNone/>
              <a:defRPr sz="1800" b="1"/>
            </a:lvl2pPr>
            <a:lvl3pPr marL="816473" indent="0">
              <a:buNone/>
              <a:defRPr sz="1575" b="1"/>
            </a:lvl3pPr>
            <a:lvl4pPr marL="1224710" indent="0">
              <a:buNone/>
              <a:defRPr sz="1425" b="1"/>
            </a:lvl4pPr>
            <a:lvl5pPr marL="1632946" indent="0">
              <a:buNone/>
              <a:defRPr sz="1425" b="1"/>
            </a:lvl5pPr>
            <a:lvl6pPr marL="2041183" indent="0">
              <a:buNone/>
              <a:defRPr sz="1425" b="1"/>
            </a:lvl6pPr>
            <a:lvl7pPr marL="2449419" indent="0">
              <a:buNone/>
              <a:defRPr sz="1425" b="1"/>
            </a:lvl7pPr>
            <a:lvl8pPr marL="2857656" indent="0">
              <a:buNone/>
              <a:defRPr sz="1425" b="1"/>
            </a:lvl8pPr>
            <a:lvl9pPr marL="3265892" indent="0">
              <a:buNone/>
              <a:defRPr sz="142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79" y="2175380"/>
            <a:ext cx="4040890" cy="3952203"/>
          </a:xfrm>
        </p:spPr>
        <p:txBody>
          <a:bodyPr/>
          <a:lstStyle>
            <a:lvl1pPr>
              <a:defRPr sz="2175"/>
            </a:lvl1pPr>
            <a:lvl2pPr>
              <a:defRPr sz="1800"/>
            </a:lvl2pPr>
            <a:lvl3pPr>
              <a:defRPr sz="1575"/>
            </a:lvl3pPr>
            <a:lvl4pPr>
              <a:defRPr sz="1425"/>
            </a:lvl4pPr>
            <a:lvl5pPr>
              <a:defRPr sz="1425"/>
            </a:lvl5pPr>
            <a:lvl6pPr>
              <a:defRPr sz="1425"/>
            </a:lvl6pPr>
            <a:lvl7pPr>
              <a:defRPr sz="1425"/>
            </a:lvl7pPr>
            <a:lvl8pPr>
              <a:defRPr sz="1425"/>
            </a:lvl8pPr>
            <a:lvl9pPr>
              <a:defRPr sz="14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832" y="1535469"/>
            <a:ext cx="4042477" cy="639910"/>
          </a:xfrm>
        </p:spPr>
        <p:txBody>
          <a:bodyPr anchor="b"/>
          <a:lstStyle>
            <a:lvl1pPr marL="0" indent="0">
              <a:buNone/>
              <a:defRPr sz="2175" b="1"/>
            </a:lvl1pPr>
            <a:lvl2pPr marL="408237" indent="0">
              <a:buNone/>
              <a:defRPr sz="1800" b="1"/>
            </a:lvl2pPr>
            <a:lvl3pPr marL="816473" indent="0">
              <a:buNone/>
              <a:defRPr sz="1575" b="1"/>
            </a:lvl3pPr>
            <a:lvl4pPr marL="1224710" indent="0">
              <a:buNone/>
              <a:defRPr sz="1425" b="1"/>
            </a:lvl4pPr>
            <a:lvl5pPr marL="1632946" indent="0">
              <a:buNone/>
              <a:defRPr sz="1425" b="1"/>
            </a:lvl5pPr>
            <a:lvl6pPr marL="2041183" indent="0">
              <a:buNone/>
              <a:defRPr sz="1425" b="1"/>
            </a:lvl6pPr>
            <a:lvl7pPr marL="2449419" indent="0">
              <a:buNone/>
              <a:defRPr sz="1425" b="1"/>
            </a:lvl7pPr>
            <a:lvl8pPr marL="2857656" indent="0">
              <a:buNone/>
              <a:defRPr sz="1425" b="1"/>
            </a:lvl8pPr>
            <a:lvl9pPr marL="3265892" indent="0">
              <a:buNone/>
              <a:defRPr sz="142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832" y="2175380"/>
            <a:ext cx="4042477" cy="3952203"/>
          </a:xfrm>
        </p:spPr>
        <p:txBody>
          <a:bodyPr/>
          <a:lstStyle>
            <a:lvl1pPr>
              <a:defRPr sz="2175"/>
            </a:lvl1pPr>
            <a:lvl2pPr>
              <a:defRPr sz="1800"/>
            </a:lvl2pPr>
            <a:lvl3pPr>
              <a:defRPr sz="1575"/>
            </a:lvl3pPr>
            <a:lvl4pPr>
              <a:defRPr sz="1425"/>
            </a:lvl4pPr>
            <a:lvl5pPr>
              <a:defRPr sz="1425"/>
            </a:lvl5pPr>
            <a:lvl6pPr>
              <a:defRPr sz="1425"/>
            </a:lvl6pPr>
            <a:lvl7pPr>
              <a:defRPr sz="1425"/>
            </a:lvl7pPr>
            <a:lvl8pPr>
              <a:defRPr sz="1425"/>
            </a:lvl8pPr>
            <a:lvl9pPr>
              <a:defRPr sz="14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22.10.2021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22.10.2021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22.10.2021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80" y="273114"/>
            <a:ext cx="3008836" cy="1162319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70" y="273114"/>
            <a:ext cx="5112638" cy="5854468"/>
          </a:xfrm>
        </p:spPr>
        <p:txBody>
          <a:bodyPr/>
          <a:lstStyle>
            <a:lvl1pPr>
              <a:defRPr sz="2850"/>
            </a:lvl1pPr>
            <a:lvl2pPr>
              <a:defRPr sz="2475"/>
            </a:lvl2pPr>
            <a:lvl3pPr>
              <a:defRPr sz="2175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80" y="1435434"/>
            <a:ext cx="3008836" cy="4692149"/>
          </a:xfrm>
        </p:spPr>
        <p:txBody>
          <a:bodyPr/>
          <a:lstStyle>
            <a:lvl1pPr marL="0" indent="0">
              <a:buNone/>
              <a:defRPr sz="1275"/>
            </a:lvl1pPr>
            <a:lvl2pPr marL="408237" indent="0">
              <a:buNone/>
              <a:defRPr sz="1050"/>
            </a:lvl2pPr>
            <a:lvl3pPr marL="816473" indent="0">
              <a:buNone/>
              <a:defRPr sz="900"/>
            </a:lvl3pPr>
            <a:lvl4pPr marL="1224710" indent="0">
              <a:buNone/>
              <a:defRPr sz="825"/>
            </a:lvl4pPr>
            <a:lvl5pPr marL="1632946" indent="0">
              <a:buNone/>
              <a:defRPr sz="825"/>
            </a:lvl5pPr>
            <a:lvl6pPr marL="2041183" indent="0">
              <a:buNone/>
              <a:defRPr sz="825"/>
            </a:lvl6pPr>
            <a:lvl7pPr marL="2449419" indent="0">
              <a:buNone/>
              <a:defRPr sz="825"/>
            </a:lvl7pPr>
            <a:lvl8pPr marL="2857656" indent="0">
              <a:buNone/>
              <a:defRPr sz="825"/>
            </a:lvl8pPr>
            <a:lvl9pPr marL="3265892" indent="0">
              <a:buNone/>
              <a:defRPr sz="82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22.10.2021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600" y="4801713"/>
            <a:ext cx="5487353" cy="566869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600" y="612918"/>
            <a:ext cx="5487353" cy="4115753"/>
          </a:xfrm>
        </p:spPr>
        <p:txBody>
          <a:bodyPr rtlCol="0">
            <a:normAutofit/>
          </a:bodyPr>
          <a:lstStyle>
            <a:lvl1pPr marL="0" indent="0">
              <a:buNone/>
              <a:defRPr sz="2850"/>
            </a:lvl1pPr>
            <a:lvl2pPr marL="408237" indent="0">
              <a:buNone/>
              <a:defRPr sz="2475"/>
            </a:lvl2pPr>
            <a:lvl3pPr marL="816473" indent="0">
              <a:buNone/>
              <a:defRPr sz="2175"/>
            </a:lvl3pPr>
            <a:lvl4pPr marL="1224710" indent="0">
              <a:buNone/>
              <a:defRPr sz="1800"/>
            </a:lvl4pPr>
            <a:lvl5pPr marL="1632946" indent="0">
              <a:buNone/>
              <a:defRPr sz="1800"/>
            </a:lvl5pPr>
            <a:lvl6pPr marL="2041183" indent="0">
              <a:buNone/>
              <a:defRPr sz="1800"/>
            </a:lvl6pPr>
            <a:lvl7pPr marL="2449419" indent="0">
              <a:buNone/>
              <a:defRPr sz="1800"/>
            </a:lvl7pPr>
            <a:lvl8pPr marL="2857656" indent="0">
              <a:buNone/>
              <a:defRPr sz="1800"/>
            </a:lvl8pPr>
            <a:lvl9pPr marL="3265892" indent="0">
              <a:buNone/>
              <a:defRPr sz="1800"/>
            </a:lvl9pPr>
          </a:lstStyle>
          <a:p>
            <a:pPr lv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600" y="5368581"/>
            <a:ext cx="5487353" cy="805048"/>
          </a:xfrm>
        </p:spPr>
        <p:txBody>
          <a:bodyPr/>
          <a:lstStyle>
            <a:lvl1pPr marL="0" indent="0">
              <a:buNone/>
              <a:defRPr sz="1275"/>
            </a:lvl1pPr>
            <a:lvl2pPr marL="408237" indent="0">
              <a:buNone/>
              <a:defRPr sz="1050"/>
            </a:lvl2pPr>
            <a:lvl3pPr marL="816473" indent="0">
              <a:buNone/>
              <a:defRPr sz="900"/>
            </a:lvl3pPr>
            <a:lvl4pPr marL="1224710" indent="0">
              <a:buNone/>
              <a:defRPr sz="825"/>
            </a:lvl4pPr>
            <a:lvl5pPr marL="1632946" indent="0">
              <a:buNone/>
              <a:defRPr sz="825"/>
            </a:lvl5pPr>
            <a:lvl6pPr marL="2041183" indent="0">
              <a:buNone/>
              <a:defRPr sz="825"/>
            </a:lvl6pPr>
            <a:lvl7pPr marL="2449419" indent="0">
              <a:buNone/>
              <a:defRPr sz="825"/>
            </a:lvl7pPr>
            <a:lvl8pPr marL="2857656" indent="0">
              <a:buNone/>
              <a:defRPr sz="825"/>
            </a:lvl8pPr>
            <a:lvl9pPr marL="3265892" indent="0">
              <a:buNone/>
              <a:defRPr sz="82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22.10.2021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79" y="274702"/>
            <a:ext cx="8231030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79" y="1600571"/>
            <a:ext cx="8231030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80" y="6357822"/>
            <a:ext cx="213397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5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22.10.2021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743" y="6357822"/>
            <a:ext cx="2896103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5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4338" y="6357822"/>
            <a:ext cx="213397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9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899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899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899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899">
          <a:solidFill>
            <a:schemeClr val="tx1"/>
          </a:solidFill>
          <a:latin typeface="Calibri" pitchFamily="34" charset="0"/>
        </a:defRPr>
      </a:lvl5pPr>
      <a:lvl6pPr marL="408237" algn="ctr" rtl="0" eaLnBrk="1" fontAlgn="base" hangingPunct="1">
        <a:spcBef>
          <a:spcPct val="0"/>
        </a:spcBef>
        <a:spcAft>
          <a:spcPct val="0"/>
        </a:spcAft>
        <a:defRPr sz="3899">
          <a:solidFill>
            <a:schemeClr val="tx1"/>
          </a:solidFill>
          <a:latin typeface="Calibri" pitchFamily="34" charset="0"/>
        </a:defRPr>
      </a:lvl6pPr>
      <a:lvl7pPr marL="816473" algn="ctr" rtl="0" eaLnBrk="1" fontAlgn="base" hangingPunct="1">
        <a:spcBef>
          <a:spcPct val="0"/>
        </a:spcBef>
        <a:spcAft>
          <a:spcPct val="0"/>
        </a:spcAft>
        <a:defRPr sz="3899">
          <a:solidFill>
            <a:schemeClr val="tx1"/>
          </a:solidFill>
          <a:latin typeface="Calibri" pitchFamily="34" charset="0"/>
        </a:defRPr>
      </a:lvl7pPr>
      <a:lvl8pPr marL="1224710" algn="ctr" rtl="0" eaLnBrk="1" fontAlgn="base" hangingPunct="1">
        <a:spcBef>
          <a:spcPct val="0"/>
        </a:spcBef>
        <a:spcAft>
          <a:spcPct val="0"/>
        </a:spcAft>
        <a:defRPr sz="3899">
          <a:solidFill>
            <a:schemeClr val="tx1"/>
          </a:solidFill>
          <a:latin typeface="Calibri" pitchFamily="34" charset="0"/>
        </a:defRPr>
      </a:lvl8pPr>
      <a:lvl9pPr marL="1632946" algn="ctr" rtl="0" eaLnBrk="1" fontAlgn="base" hangingPunct="1">
        <a:spcBef>
          <a:spcPct val="0"/>
        </a:spcBef>
        <a:spcAft>
          <a:spcPct val="0"/>
        </a:spcAft>
        <a:defRPr sz="3899">
          <a:solidFill>
            <a:schemeClr val="tx1"/>
          </a:solidFill>
          <a:latin typeface="Calibri" pitchFamily="34" charset="0"/>
        </a:defRPr>
      </a:lvl9pPr>
    </p:titleStyle>
    <p:bodyStyle>
      <a:lvl1pPr marL="306177" indent="-306177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50" kern="1200">
          <a:solidFill>
            <a:schemeClr val="tx1"/>
          </a:solidFill>
          <a:latin typeface="+mn-lt"/>
          <a:ea typeface="+mn-ea"/>
          <a:cs typeface="+mn-cs"/>
        </a:defRPr>
      </a:lvl1pPr>
      <a:lvl2pPr marL="663385" indent="-25514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75" kern="1200">
          <a:solidFill>
            <a:schemeClr val="tx1"/>
          </a:solidFill>
          <a:latin typeface="+mn-lt"/>
          <a:ea typeface="+mn-ea"/>
          <a:cs typeface="+mn-cs"/>
        </a:defRPr>
      </a:lvl2pPr>
      <a:lvl3pPr marL="1020591" indent="-20411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175" kern="1200">
          <a:solidFill>
            <a:schemeClr val="tx1"/>
          </a:solidFill>
          <a:latin typeface="+mn-lt"/>
          <a:ea typeface="+mn-ea"/>
          <a:cs typeface="+mn-cs"/>
        </a:defRPr>
      </a:lvl3pPr>
      <a:lvl4pPr marL="1428828" indent="-20411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7065" indent="-20411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301" indent="-204118" algn="l" defTabSz="81647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3538" indent="-204118" algn="l" defTabSz="81647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774" indent="-204118" algn="l" defTabSz="81647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70011" indent="-204118" algn="l" defTabSz="81647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473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408237" algn="l" defTabSz="816473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816473" algn="l" defTabSz="816473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24710" algn="l" defTabSz="816473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4pPr>
      <a:lvl5pPr marL="1632946" algn="l" defTabSz="816473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5pPr>
      <a:lvl6pPr marL="2041183" algn="l" defTabSz="816473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6pPr>
      <a:lvl7pPr marL="2449419" algn="l" defTabSz="816473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7pPr>
      <a:lvl8pPr marL="2857656" algn="l" defTabSz="816473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8pPr>
      <a:lvl9pPr marL="3265892" algn="l" defTabSz="816473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95000"/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730" y="3411985"/>
            <a:ext cx="4716610" cy="1890017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4320339" y="4368142"/>
            <a:ext cx="4501343" cy="301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51" tIns="40826" rIns="81651" bIns="4082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ru-RU" sz="1425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1692474" y="1965314"/>
            <a:ext cx="5762037" cy="41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51" tIns="40826" rIns="81651" bIns="4082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ru-RU" altLang="ru-RU" sz="2175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2705" y="1519122"/>
            <a:ext cx="8082528" cy="924475"/>
          </a:xfrm>
          <a:prstGeom prst="rect">
            <a:avLst/>
          </a:prstGeom>
        </p:spPr>
        <p:txBody>
          <a:bodyPr wrap="square" lIns="81651" tIns="40826" rIns="81651" bIns="40826">
            <a:spAutoFit/>
          </a:bodyPr>
          <a:lstStyle/>
          <a:p>
            <a:pPr algn="ctr" eaLnBrk="1" hangingPunct="1">
              <a:lnSpc>
                <a:spcPct val="114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Судебная </a:t>
            </a:r>
            <a:r>
              <a:rPr lang="ru-RU" b="1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практика по рассмотрению споров о результатах определения кадастровой стоимости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20339" y="4096087"/>
            <a:ext cx="4248552" cy="574892"/>
          </a:xfrm>
          <a:prstGeom prst="rect">
            <a:avLst/>
          </a:prstGeom>
        </p:spPr>
        <p:txBody>
          <a:bodyPr wrap="square" lIns="81651" tIns="40826" rIns="81651" bIns="40826">
            <a:spAutoFit/>
          </a:bodyPr>
          <a:lstStyle/>
          <a:p>
            <a:pPr eaLnBrk="0" hangingPunct="0"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Начальник ОЮР ГБУ РБ «ГКО и ТИ» </a:t>
            </a:r>
          </a:p>
          <a:p>
            <a:pPr eaLnBrk="0" hangingPunct="0">
              <a:defRPr/>
            </a:pP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Бадертдинова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Регина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Магруфовна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1175" y="189433"/>
            <a:ext cx="91455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ГОСУДАРСТВЕННОЕ БЮДЖЕТНОЕ УЧРЕЖДЕНИЕ РБ ГОСУДАРСТВЕННАЯ КАДАСТРОВАЯ ОЦЕНКА И ТЕХНИЧЕСКАЯ ИНВЕНТАРИЗАЦИЯ</a:t>
            </a:r>
          </a:p>
        </p:txBody>
      </p:sp>
      <p:pic>
        <p:nvPicPr>
          <p:cNvPr id="10" name="Рисунок 9" descr="D:\user\Downloads\логотип ГБУ РБ.png"/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72244" y="140071"/>
            <a:ext cx="468102" cy="695693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4106585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660367" y="4929250"/>
            <a:ext cx="5298635" cy="1596886"/>
            <a:chOff x="1434210" y="3361771"/>
            <a:chExt cx="10373410" cy="1714659"/>
          </a:xfrm>
        </p:grpSpPr>
        <p:sp>
          <p:nvSpPr>
            <p:cNvPr id="9" name="Полилиния 8"/>
            <p:cNvSpPr/>
            <p:nvPr/>
          </p:nvSpPr>
          <p:spPr>
            <a:xfrm>
              <a:off x="1434210" y="3385747"/>
              <a:ext cx="3913612" cy="1690681"/>
            </a:xfrm>
            <a:custGeom>
              <a:avLst/>
              <a:gdLst>
                <a:gd name="connsiteX0" fmla="*/ 0 w 2130459"/>
                <a:gd name="connsiteY0" fmla="*/ 213046 h 2213128"/>
                <a:gd name="connsiteX1" fmla="*/ 213046 w 2130459"/>
                <a:gd name="connsiteY1" fmla="*/ 0 h 2213128"/>
                <a:gd name="connsiteX2" fmla="*/ 1917413 w 2130459"/>
                <a:gd name="connsiteY2" fmla="*/ 0 h 2213128"/>
                <a:gd name="connsiteX3" fmla="*/ 2130459 w 2130459"/>
                <a:gd name="connsiteY3" fmla="*/ 213046 h 2213128"/>
                <a:gd name="connsiteX4" fmla="*/ 2130459 w 2130459"/>
                <a:gd name="connsiteY4" fmla="*/ 2000082 h 2213128"/>
                <a:gd name="connsiteX5" fmla="*/ 1917413 w 2130459"/>
                <a:gd name="connsiteY5" fmla="*/ 2213128 h 2213128"/>
                <a:gd name="connsiteX6" fmla="*/ 213046 w 2130459"/>
                <a:gd name="connsiteY6" fmla="*/ 2213128 h 2213128"/>
                <a:gd name="connsiteX7" fmla="*/ 0 w 2130459"/>
                <a:gd name="connsiteY7" fmla="*/ 2000082 h 2213128"/>
                <a:gd name="connsiteX8" fmla="*/ 0 w 2130459"/>
                <a:gd name="connsiteY8" fmla="*/ 213046 h 221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30459" h="2213128">
                  <a:moveTo>
                    <a:pt x="0" y="213046"/>
                  </a:moveTo>
                  <a:cubicBezTo>
                    <a:pt x="0" y="95384"/>
                    <a:pt x="95384" y="0"/>
                    <a:pt x="213046" y="0"/>
                  </a:cubicBezTo>
                  <a:lnTo>
                    <a:pt x="1917413" y="0"/>
                  </a:lnTo>
                  <a:cubicBezTo>
                    <a:pt x="2035075" y="0"/>
                    <a:pt x="2130459" y="95384"/>
                    <a:pt x="2130459" y="213046"/>
                  </a:cubicBezTo>
                  <a:lnTo>
                    <a:pt x="2130459" y="2000082"/>
                  </a:lnTo>
                  <a:cubicBezTo>
                    <a:pt x="2130459" y="2117744"/>
                    <a:pt x="2035075" y="2213128"/>
                    <a:pt x="1917413" y="2213128"/>
                  </a:cubicBezTo>
                  <a:lnTo>
                    <a:pt x="213046" y="2213128"/>
                  </a:lnTo>
                  <a:cubicBezTo>
                    <a:pt x="95384" y="2213128"/>
                    <a:pt x="0" y="2117744"/>
                    <a:pt x="0" y="2000082"/>
                  </a:cubicBezTo>
                  <a:lnTo>
                    <a:pt x="0" y="213046"/>
                  </a:lnTo>
                  <a:close/>
                </a:path>
              </a:pathLst>
            </a:custGeom>
            <a:solidFill>
              <a:schemeClr val="accent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3940" tIns="103940" rIns="103940" bIns="103940" numCol="1" spcCol="1270" anchor="ctr" anchorCtr="0">
              <a:noAutofit/>
            </a:bodyPr>
            <a:lstStyle/>
            <a:p>
              <a:pPr algn="ctr" defTabSz="666661">
                <a:lnSpc>
                  <a:spcPct val="90000"/>
                </a:lnSpc>
                <a:spcAft>
                  <a:spcPct val="35000"/>
                </a:spcAft>
              </a:pP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Отказ от иска: </a:t>
              </a:r>
            </a:p>
            <a:p>
              <a:pPr algn="ctr" defTabSz="666661">
                <a:lnSpc>
                  <a:spcPct val="90000"/>
                </a:lnSpc>
                <a:spcAft>
                  <a:spcPct val="35000"/>
                </a:spcAft>
              </a:pP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9 дел (33 земельных участка)</a:t>
              </a: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8711238" y="3361771"/>
              <a:ext cx="3096382" cy="1714659"/>
            </a:xfrm>
            <a:custGeom>
              <a:avLst/>
              <a:gdLst>
                <a:gd name="connsiteX0" fmla="*/ 0 w 2130459"/>
                <a:gd name="connsiteY0" fmla="*/ 213046 h 2213128"/>
                <a:gd name="connsiteX1" fmla="*/ 213046 w 2130459"/>
                <a:gd name="connsiteY1" fmla="*/ 0 h 2213128"/>
                <a:gd name="connsiteX2" fmla="*/ 1917413 w 2130459"/>
                <a:gd name="connsiteY2" fmla="*/ 0 h 2213128"/>
                <a:gd name="connsiteX3" fmla="*/ 2130459 w 2130459"/>
                <a:gd name="connsiteY3" fmla="*/ 213046 h 2213128"/>
                <a:gd name="connsiteX4" fmla="*/ 2130459 w 2130459"/>
                <a:gd name="connsiteY4" fmla="*/ 2000082 h 2213128"/>
                <a:gd name="connsiteX5" fmla="*/ 1917413 w 2130459"/>
                <a:gd name="connsiteY5" fmla="*/ 2213128 h 2213128"/>
                <a:gd name="connsiteX6" fmla="*/ 213046 w 2130459"/>
                <a:gd name="connsiteY6" fmla="*/ 2213128 h 2213128"/>
                <a:gd name="connsiteX7" fmla="*/ 0 w 2130459"/>
                <a:gd name="connsiteY7" fmla="*/ 2000082 h 2213128"/>
                <a:gd name="connsiteX8" fmla="*/ 0 w 2130459"/>
                <a:gd name="connsiteY8" fmla="*/ 213046 h 221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30459" h="2213128">
                  <a:moveTo>
                    <a:pt x="0" y="213046"/>
                  </a:moveTo>
                  <a:cubicBezTo>
                    <a:pt x="0" y="95384"/>
                    <a:pt x="95384" y="0"/>
                    <a:pt x="213046" y="0"/>
                  </a:cubicBezTo>
                  <a:lnTo>
                    <a:pt x="1917413" y="0"/>
                  </a:lnTo>
                  <a:cubicBezTo>
                    <a:pt x="2035075" y="0"/>
                    <a:pt x="2130459" y="95384"/>
                    <a:pt x="2130459" y="213046"/>
                  </a:cubicBezTo>
                  <a:lnTo>
                    <a:pt x="2130459" y="2000082"/>
                  </a:lnTo>
                  <a:cubicBezTo>
                    <a:pt x="2130459" y="2117744"/>
                    <a:pt x="2035075" y="2213128"/>
                    <a:pt x="1917413" y="2213128"/>
                  </a:cubicBezTo>
                  <a:lnTo>
                    <a:pt x="213046" y="2213128"/>
                  </a:lnTo>
                  <a:cubicBezTo>
                    <a:pt x="95384" y="2213128"/>
                    <a:pt x="0" y="2117744"/>
                    <a:pt x="0" y="2000082"/>
                  </a:cubicBezTo>
                  <a:lnTo>
                    <a:pt x="0" y="213046"/>
                  </a:lnTo>
                  <a:close/>
                </a:path>
              </a:pathLst>
            </a:custGeom>
            <a:solidFill>
              <a:schemeClr val="accent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3940" tIns="103940" rIns="103940" bIns="103940" numCol="1" spcCol="1270" anchor="ctr" anchorCtr="0">
              <a:noAutofit/>
            </a:bodyPr>
            <a:lstStyle/>
            <a:p>
              <a:pPr algn="ctr" defTabSz="666661">
                <a:lnSpc>
                  <a:spcPct val="90000"/>
                </a:lnSpc>
                <a:spcAft>
                  <a:spcPct val="35000"/>
                </a:spcAft>
              </a:pP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Доп. экспертиза по устранению замечаний: </a:t>
              </a:r>
            </a:p>
            <a:p>
              <a:pPr algn="ctr" defTabSz="666661">
                <a:lnSpc>
                  <a:spcPct val="90000"/>
                </a:lnSpc>
                <a:spcAft>
                  <a:spcPct val="35000"/>
                </a:spcAft>
              </a:pP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24 дела</a:t>
              </a: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5519209" y="3385747"/>
              <a:ext cx="3192029" cy="1690681"/>
            </a:xfrm>
            <a:custGeom>
              <a:avLst/>
              <a:gdLst>
                <a:gd name="connsiteX0" fmla="*/ 0 w 2130459"/>
                <a:gd name="connsiteY0" fmla="*/ 213046 h 2213128"/>
                <a:gd name="connsiteX1" fmla="*/ 213046 w 2130459"/>
                <a:gd name="connsiteY1" fmla="*/ 0 h 2213128"/>
                <a:gd name="connsiteX2" fmla="*/ 1917413 w 2130459"/>
                <a:gd name="connsiteY2" fmla="*/ 0 h 2213128"/>
                <a:gd name="connsiteX3" fmla="*/ 2130459 w 2130459"/>
                <a:gd name="connsiteY3" fmla="*/ 213046 h 2213128"/>
                <a:gd name="connsiteX4" fmla="*/ 2130459 w 2130459"/>
                <a:gd name="connsiteY4" fmla="*/ 2000082 h 2213128"/>
                <a:gd name="connsiteX5" fmla="*/ 1917413 w 2130459"/>
                <a:gd name="connsiteY5" fmla="*/ 2213128 h 2213128"/>
                <a:gd name="connsiteX6" fmla="*/ 213046 w 2130459"/>
                <a:gd name="connsiteY6" fmla="*/ 2213128 h 2213128"/>
                <a:gd name="connsiteX7" fmla="*/ 0 w 2130459"/>
                <a:gd name="connsiteY7" fmla="*/ 2000082 h 2213128"/>
                <a:gd name="connsiteX8" fmla="*/ 0 w 2130459"/>
                <a:gd name="connsiteY8" fmla="*/ 213046 h 221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30459" h="2213128">
                  <a:moveTo>
                    <a:pt x="0" y="213046"/>
                  </a:moveTo>
                  <a:cubicBezTo>
                    <a:pt x="0" y="95384"/>
                    <a:pt x="95384" y="0"/>
                    <a:pt x="213046" y="0"/>
                  </a:cubicBezTo>
                  <a:lnTo>
                    <a:pt x="1917413" y="0"/>
                  </a:lnTo>
                  <a:cubicBezTo>
                    <a:pt x="2035075" y="0"/>
                    <a:pt x="2130459" y="95384"/>
                    <a:pt x="2130459" y="213046"/>
                  </a:cubicBezTo>
                  <a:lnTo>
                    <a:pt x="2130459" y="2000082"/>
                  </a:lnTo>
                  <a:cubicBezTo>
                    <a:pt x="2130459" y="2117744"/>
                    <a:pt x="2035075" y="2213128"/>
                    <a:pt x="1917413" y="2213128"/>
                  </a:cubicBezTo>
                  <a:lnTo>
                    <a:pt x="213046" y="2213128"/>
                  </a:lnTo>
                  <a:cubicBezTo>
                    <a:pt x="95384" y="2213128"/>
                    <a:pt x="0" y="2117744"/>
                    <a:pt x="0" y="2000082"/>
                  </a:cubicBezTo>
                  <a:lnTo>
                    <a:pt x="0" y="213046"/>
                  </a:lnTo>
                  <a:close/>
                </a:path>
              </a:pathLst>
            </a:custGeom>
            <a:solidFill>
              <a:schemeClr val="accent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3940" tIns="103940" rIns="103940" bIns="103940" numCol="1" spcCol="1270" anchor="ctr" anchorCtr="0">
              <a:noAutofit/>
            </a:bodyPr>
            <a:lstStyle/>
            <a:p>
              <a:pPr algn="ctr" defTabSz="666661">
                <a:lnSpc>
                  <a:spcPct val="90000"/>
                </a:lnSpc>
                <a:spcAft>
                  <a:spcPct val="35000"/>
                </a:spcAft>
              </a:pP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Повторная судебная экспертиза: </a:t>
              </a:r>
            </a:p>
            <a:p>
              <a:pPr algn="ctr" defTabSz="666661">
                <a:lnSpc>
                  <a:spcPct val="90000"/>
                </a:lnSpc>
                <a:spcAft>
                  <a:spcPct val="35000"/>
                </a:spcAft>
              </a:pP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22 дела</a:t>
              </a:r>
            </a:p>
          </p:txBody>
        </p:sp>
      </p:grp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046682"/>
              </p:ext>
            </p:extLst>
          </p:nvPr>
        </p:nvGraphicFramePr>
        <p:xfrm>
          <a:off x="660369" y="1162178"/>
          <a:ext cx="8160897" cy="2364819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1259890">
                  <a:extLst>
                    <a:ext uri="{9D8B030D-6E8A-4147-A177-3AD203B41FA5}">
                      <a16:colId xmlns:a16="http://schemas.microsoft.com/office/drawing/2014/main" val="3601653134"/>
                    </a:ext>
                  </a:extLst>
                </a:gridCol>
                <a:gridCol w="872542">
                  <a:extLst>
                    <a:ext uri="{9D8B030D-6E8A-4147-A177-3AD203B41FA5}">
                      <a16:colId xmlns:a16="http://schemas.microsoft.com/office/drawing/2014/main" val="2700774508"/>
                    </a:ext>
                  </a:extLst>
                </a:gridCol>
                <a:gridCol w="1031185">
                  <a:extLst>
                    <a:ext uri="{9D8B030D-6E8A-4147-A177-3AD203B41FA5}">
                      <a16:colId xmlns:a16="http://schemas.microsoft.com/office/drawing/2014/main" val="4251297852"/>
                    </a:ext>
                  </a:extLst>
                </a:gridCol>
                <a:gridCol w="1427795">
                  <a:extLst>
                    <a:ext uri="{9D8B030D-6E8A-4147-A177-3AD203B41FA5}">
                      <a16:colId xmlns:a16="http://schemas.microsoft.com/office/drawing/2014/main" val="3084215739"/>
                    </a:ext>
                  </a:extLst>
                </a:gridCol>
                <a:gridCol w="1348473">
                  <a:extLst>
                    <a:ext uri="{9D8B030D-6E8A-4147-A177-3AD203B41FA5}">
                      <a16:colId xmlns:a16="http://schemas.microsoft.com/office/drawing/2014/main" val="2317405093"/>
                    </a:ext>
                  </a:extLst>
                </a:gridCol>
                <a:gridCol w="1427795">
                  <a:extLst>
                    <a:ext uri="{9D8B030D-6E8A-4147-A177-3AD203B41FA5}">
                      <a16:colId xmlns:a16="http://schemas.microsoft.com/office/drawing/2014/main" val="2100460170"/>
                    </a:ext>
                  </a:extLst>
                </a:gridCol>
                <a:gridCol w="793217">
                  <a:extLst>
                    <a:ext uri="{9D8B030D-6E8A-4147-A177-3AD203B41FA5}">
                      <a16:colId xmlns:a16="http://schemas.microsoft.com/office/drawing/2014/main" val="982001975"/>
                    </a:ext>
                  </a:extLst>
                </a:gridCol>
              </a:tblGrid>
              <a:tr h="943435">
                <a:tc>
                  <a:txBody>
                    <a:bodyPr/>
                    <a:lstStyle/>
                    <a:p>
                      <a:pPr marL="0" marR="0" indent="0" algn="ctr" defTabSz="816473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Категория земли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816473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Всего оценено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Количество поданных адм. заявлений</a:t>
                      </a: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816473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Кадастровая стоимость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816473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Рыночная стоимость по требованию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Рыночная стоимость по решению суда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816473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снижения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3713268231"/>
                  </a:ext>
                </a:extLst>
              </a:tr>
              <a:tr h="47171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Земли населенных пунктов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1 541 256 </a:t>
                      </a: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641 вынесено решение                 165  на рассмотрении</a:t>
                      </a: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79 775 751 257,25 </a:t>
                      </a: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29 419 960 443,45 </a:t>
                      </a: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40 084 955 271,25 </a:t>
                      </a: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49,75%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1698225537"/>
                  </a:ext>
                </a:extLst>
              </a:tr>
              <a:tr h="47171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Объекты капитального строительства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2 628 733 </a:t>
                      </a: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816473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74 вынесено решение             137 на рассмотрении</a:t>
                      </a: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10 607 870 985,41 </a:t>
                      </a: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4 798 220 873,68 </a:t>
                      </a: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7 475 298 717,21 </a:t>
                      </a: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29,53%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1" marR="51431" marT="0" marB="0" anchor="ctr"/>
                </a:tc>
                <a:extLst>
                  <a:ext uri="{0D108BD9-81ED-4DB2-BD59-A6C34878D82A}">
                    <a16:rowId xmlns:a16="http://schemas.microsoft.com/office/drawing/2014/main" val="2099815690"/>
                  </a:ext>
                </a:extLst>
              </a:tr>
            </a:tbl>
          </a:graphicData>
        </a:graphic>
      </p:graphicFrame>
      <p:sp>
        <p:nvSpPr>
          <p:cNvPr id="26" name="Полилиния 25"/>
          <p:cNvSpPr/>
          <p:nvPr/>
        </p:nvSpPr>
        <p:spPr>
          <a:xfrm>
            <a:off x="6037865" y="4942585"/>
            <a:ext cx="2639385" cy="1583551"/>
          </a:xfrm>
          <a:custGeom>
            <a:avLst/>
            <a:gdLst>
              <a:gd name="connsiteX0" fmla="*/ 0 w 2130459"/>
              <a:gd name="connsiteY0" fmla="*/ 213046 h 2213128"/>
              <a:gd name="connsiteX1" fmla="*/ 213046 w 2130459"/>
              <a:gd name="connsiteY1" fmla="*/ 0 h 2213128"/>
              <a:gd name="connsiteX2" fmla="*/ 1917413 w 2130459"/>
              <a:gd name="connsiteY2" fmla="*/ 0 h 2213128"/>
              <a:gd name="connsiteX3" fmla="*/ 2130459 w 2130459"/>
              <a:gd name="connsiteY3" fmla="*/ 213046 h 2213128"/>
              <a:gd name="connsiteX4" fmla="*/ 2130459 w 2130459"/>
              <a:gd name="connsiteY4" fmla="*/ 2000082 h 2213128"/>
              <a:gd name="connsiteX5" fmla="*/ 1917413 w 2130459"/>
              <a:gd name="connsiteY5" fmla="*/ 2213128 h 2213128"/>
              <a:gd name="connsiteX6" fmla="*/ 213046 w 2130459"/>
              <a:gd name="connsiteY6" fmla="*/ 2213128 h 2213128"/>
              <a:gd name="connsiteX7" fmla="*/ 0 w 2130459"/>
              <a:gd name="connsiteY7" fmla="*/ 2000082 h 2213128"/>
              <a:gd name="connsiteX8" fmla="*/ 0 w 2130459"/>
              <a:gd name="connsiteY8" fmla="*/ 213046 h 221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0459" h="2213128">
                <a:moveTo>
                  <a:pt x="0" y="213046"/>
                </a:moveTo>
                <a:cubicBezTo>
                  <a:pt x="0" y="95384"/>
                  <a:pt x="95384" y="0"/>
                  <a:pt x="213046" y="0"/>
                </a:cubicBezTo>
                <a:lnTo>
                  <a:pt x="1917413" y="0"/>
                </a:lnTo>
                <a:cubicBezTo>
                  <a:pt x="2035075" y="0"/>
                  <a:pt x="2130459" y="95384"/>
                  <a:pt x="2130459" y="213046"/>
                </a:cubicBezTo>
                <a:lnTo>
                  <a:pt x="2130459" y="2000082"/>
                </a:lnTo>
                <a:cubicBezTo>
                  <a:pt x="2130459" y="2117744"/>
                  <a:pt x="2035075" y="2213128"/>
                  <a:pt x="1917413" y="2213128"/>
                </a:cubicBezTo>
                <a:lnTo>
                  <a:pt x="213046" y="2213128"/>
                </a:lnTo>
                <a:cubicBezTo>
                  <a:pt x="95384" y="2213128"/>
                  <a:pt x="0" y="2117744"/>
                  <a:pt x="0" y="2000082"/>
                </a:cubicBezTo>
                <a:lnTo>
                  <a:pt x="0" y="213046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940" tIns="103940" rIns="103940" bIns="103940" numCol="1" spcCol="1270" anchor="ctr" anchorCtr="0">
            <a:noAutofit/>
          </a:bodyPr>
          <a:lstStyle/>
          <a:p>
            <a:pPr algn="ctr" defTabSz="666661">
              <a:lnSpc>
                <a:spcPct val="90000"/>
              </a:lnSpc>
              <a:spcAft>
                <a:spcPct val="3500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Отказ от иска: </a:t>
            </a:r>
          </a:p>
          <a:p>
            <a:pPr algn="ctr" defTabSz="666661">
              <a:lnSpc>
                <a:spcPct val="90000"/>
              </a:lnSpc>
              <a:spcAft>
                <a:spcPct val="3500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6 дел (9 объектов капитального строительства)</a:t>
            </a:r>
          </a:p>
        </p:txBody>
      </p:sp>
      <p:sp>
        <p:nvSpPr>
          <p:cNvPr id="30" name="Полилиния 29"/>
          <p:cNvSpPr/>
          <p:nvPr/>
        </p:nvSpPr>
        <p:spPr>
          <a:xfrm>
            <a:off x="660367" y="4221882"/>
            <a:ext cx="5298635" cy="576063"/>
          </a:xfrm>
          <a:custGeom>
            <a:avLst/>
            <a:gdLst>
              <a:gd name="connsiteX0" fmla="*/ 0 w 2130459"/>
              <a:gd name="connsiteY0" fmla="*/ 213046 h 2213128"/>
              <a:gd name="connsiteX1" fmla="*/ 213046 w 2130459"/>
              <a:gd name="connsiteY1" fmla="*/ 0 h 2213128"/>
              <a:gd name="connsiteX2" fmla="*/ 1917413 w 2130459"/>
              <a:gd name="connsiteY2" fmla="*/ 0 h 2213128"/>
              <a:gd name="connsiteX3" fmla="*/ 2130459 w 2130459"/>
              <a:gd name="connsiteY3" fmla="*/ 213046 h 2213128"/>
              <a:gd name="connsiteX4" fmla="*/ 2130459 w 2130459"/>
              <a:gd name="connsiteY4" fmla="*/ 2000082 h 2213128"/>
              <a:gd name="connsiteX5" fmla="*/ 1917413 w 2130459"/>
              <a:gd name="connsiteY5" fmla="*/ 2213128 h 2213128"/>
              <a:gd name="connsiteX6" fmla="*/ 213046 w 2130459"/>
              <a:gd name="connsiteY6" fmla="*/ 2213128 h 2213128"/>
              <a:gd name="connsiteX7" fmla="*/ 0 w 2130459"/>
              <a:gd name="connsiteY7" fmla="*/ 2000082 h 2213128"/>
              <a:gd name="connsiteX8" fmla="*/ 0 w 2130459"/>
              <a:gd name="connsiteY8" fmla="*/ 213046 h 221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0459" h="2213128">
                <a:moveTo>
                  <a:pt x="0" y="213046"/>
                </a:moveTo>
                <a:cubicBezTo>
                  <a:pt x="0" y="95384"/>
                  <a:pt x="95384" y="0"/>
                  <a:pt x="213046" y="0"/>
                </a:cubicBezTo>
                <a:lnTo>
                  <a:pt x="1917413" y="0"/>
                </a:lnTo>
                <a:cubicBezTo>
                  <a:pt x="2035075" y="0"/>
                  <a:pt x="2130459" y="95384"/>
                  <a:pt x="2130459" y="213046"/>
                </a:cubicBezTo>
                <a:lnTo>
                  <a:pt x="2130459" y="2000082"/>
                </a:lnTo>
                <a:cubicBezTo>
                  <a:pt x="2130459" y="2117744"/>
                  <a:pt x="2035075" y="2213128"/>
                  <a:pt x="1917413" y="2213128"/>
                </a:cubicBezTo>
                <a:lnTo>
                  <a:pt x="213046" y="2213128"/>
                </a:lnTo>
                <a:cubicBezTo>
                  <a:pt x="95384" y="2213128"/>
                  <a:pt x="0" y="2117744"/>
                  <a:pt x="0" y="2000082"/>
                </a:cubicBezTo>
                <a:lnTo>
                  <a:pt x="0" y="21304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3940" tIns="103940" rIns="103940" bIns="103940" numCol="1" spcCol="1270" anchor="ctr" anchorCtr="0">
            <a:noAutofit/>
          </a:bodyPr>
          <a:lstStyle/>
          <a:p>
            <a:pPr algn="ctr" defTabSz="799993">
              <a:lnSpc>
                <a:spcPct val="90000"/>
              </a:lnSpc>
              <a:spcAft>
                <a:spcPts val="0"/>
              </a:spcAft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населенных пунктов</a:t>
            </a:r>
          </a:p>
        </p:txBody>
      </p:sp>
      <p:sp>
        <p:nvSpPr>
          <p:cNvPr id="31" name="Полилиния 30"/>
          <p:cNvSpPr/>
          <p:nvPr/>
        </p:nvSpPr>
        <p:spPr>
          <a:xfrm>
            <a:off x="6025452" y="4221882"/>
            <a:ext cx="2615597" cy="576063"/>
          </a:xfrm>
          <a:custGeom>
            <a:avLst/>
            <a:gdLst>
              <a:gd name="connsiteX0" fmla="*/ 0 w 2130459"/>
              <a:gd name="connsiteY0" fmla="*/ 213046 h 2213128"/>
              <a:gd name="connsiteX1" fmla="*/ 213046 w 2130459"/>
              <a:gd name="connsiteY1" fmla="*/ 0 h 2213128"/>
              <a:gd name="connsiteX2" fmla="*/ 1917413 w 2130459"/>
              <a:gd name="connsiteY2" fmla="*/ 0 h 2213128"/>
              <a:gd name="connsiteX3" fmla="*/ 2130459 w 2130459"/>
              <a:gd name="connsiteY3" fmla="*/ 213046 h 2213128"/>
              <a:gd name="connsiteX4" fmla="*/ 2130459 w 2130459"/>
              <a:gd name="connsiteY4" fmla="*/ 2000082 h 2213128"/>
              <a:gd name="connsiteX5" fmla="*/ 1917413 w 2130459"/>
              <a:gd name="connsiteY5" fmla="*/ 2213128 h 2213128"/>
              <a:gd name="connsiteX6" fmla="*/ 213046 w 2130459"/>
              <a:gd name="connsiteY6" fmla="*/ 2213128 h 2213128"/>
              <a:gd name="connsiteX7" fmla="*/ 0 w 2130459"/>
              <a:gd name="connsiteY7" fmla="*/ 2000082 h 2213128"/>
              <a:gd name="connsiteX8" fmla="*/ 0 w 2130459"/>
              <a:gd name="connsiteY8" fmla="*/ 213046 h 221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0459" h="2213128">
                <a:moveTo>
                  <a:pt x="0" y="213046"/>
                </a:moveTo>
                <a:cubicBezTo>
                  <a:pt x="0" y="95384"/>
                  <a:pt x="95384" y="0"/>
                  <a:pt x="213046" y="0"/>
                </a:cubicBezTo>
                <a:lnTo>
                  <a:pt x="1917413" y="0"/>
                </a:lnTo>
                <a:cubicBezTo>
                  <a:pt x="2035075" y="0"/>
                  <a:pt x="2130459" y="95384"/>
                  <a:pt x="2130459" y="213046"/>
                </a:cubicBezTo>
                <a:lnTo>
                  <a:pt x="2130459" y="2000082"/>
                </a:lnTo>
                <a:cubicBezTo>
                  <a:pt x="2130459" y="2117744"/>
                  <a:pt x="2035075" y="2213128"/>
                  <a:pt x="1917413" y="2213128"/>
                </a:cubicBezTo>
                <a:lnTo>
                  <a:pt x="213046" y="2213128"/>
                </a:lnTo>
                <a:cubicBezTo>
                  <a:pt x="95384" y="2213128"/>
                  <a:pt x="0" y="2117744"/>
                  <a:pt x="0" y="2000082"/>
                </a:cubicBezTo>
                <a:lnTo>
                  <a:pt x="0" y="21304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3940" tIns="103940" rIns="103940" bIns="103940" numCol="1" spcCol="1270" anchor="ctr" anchorCtr="0">
            <a:noAutofit/>
          </a:bodyPr>
          <a:lstStyle/>
          <a:p>
            <a:pPr algn="ctr" defTabSz="799993">
              <a:lnSpc>
                <a:spcPct val="90000"/>
              </a:lnSpc>
              <a:spcAft>
                <a:spcPts val="0"/>
              </a:spcAft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Объекты капитального строительства</a:t>
            </a:r>
          </a:p>
        </p:txBody>
      </p:sp>
      <p:pic>
        <p:nvPicPr>
          <p:cNvPr id="17" name="Рисунок 16" descr="D:\user\Downloads\логотип ГБУ РБ.png"/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72244" y="140071"/>
            <a:ext cx="468102" cy="695693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18" name="Прямоугольник 17"/>
          <p:cNvSpPr/>
          <p:nvPr/>
        </p:nvSpPr>
        <p:spPr>
          <a:xfrm>
            <a:off x="211175" y="189433"/>
            <a:ext cx="91455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РЕЗУЛЬТАТЫ ОСПАРИВАНИЯ КАДАСТРОВОЙ СТОИМОСТИ В ВЕРХОВНОМ СУДЕ</a:t>
            </a:r>
          </a:p>
        </p:txBody>
      </p:sp>
      <p:sp>
        <p:nvSpPr>
          <p:cNvPr id="1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5202" y="6454130"/>
            <a:ext cx="791695" cy="273884"/>
          </a:xfrm>
        </p:spPr>
        <p:txBody>
          <a:bodyPr/>
          <a:lstStyle/>
          <a:p>
            <a:pPr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СЛАЙД 1</a:t>
            </a:r>
          </a:p>
        </p:txBody>
      </p:sp>
    </p:spTree>
    <p:extLst>
      <p:ext uri="{BB962C8B-B14F-4D97-AF65-F5344CB8AC3E}">
        <p14:creationId xmlns:p14="http://schemas.microsoft.com/office/powerpoint/2010/main" val="41112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009713"/>
              </p:ext>
            </p:extLst>
          </p:nvPr>
        </p:nvGraphicFramePr>
        <p:xfrm>
          <a:off x="612354" y="1341565"/>
          <a:ext cx="7848872" cy="4307178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821554">
                  <a:extLst>
                    <a:ext uri="{9D8B030D-6E8A-4147-A177-3AD203B41FA5}">
                      <a16:colId xmlns:a16="http://schemas.microsoft.com/office/drawing/2014/main" val="4265179124"/>
                    </a:ext>
                  </a:extLst>
                </a:gridCol>
                <a:gridCol w="2034068">
                  <a:extLst>
                    <a:ext uri="{9D8B030D-6E8A-4147-A177-3AD203B41FA5}">
                      <a16:colId xmlns:a16="http://schemas.microsoft.com/office/drawing/2014/main" val="1831397944"/>
                    </a:ext>
                  </a:extLst>
                </a:gridCol>
                <a:gridCol w="2300979">
                  <a:extLst>
                    <a:ext uri="{9D8B030D-6E8A-4147-A177-3AD203B41FA5}">
                      <a16:colId xmlns:a16="http://schemas.microsoft.com/office/drawing/2014/main" val="690066144"/>
                    </a:ext>
                  </a:extLst>
                </a:gridCol>
                <a:gridCol w="1692271">
                  <a:extLst>
                    <a:ext uri="{9D8B030D-6E8A-4147-A177-3AD203B41FA5}">
                      <a16:colId xmlns:a16="http://schemas.microsoft.com/office/drawing/2014/main" val="1598149961"/>
                    </a:ext>
                  </a:extLst>
                </a:gridCol>
              </a:tblGrid>
              <a:tr h="4112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Заявитель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Результаты оспаривания в предыдущем туре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Кадастровая стоимость на 01.01.2019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Рыночная стоимость по требованию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53246440"/>
                  </a:ext>
                </a:extLst>
              </a:tr>
              <a:tr h="4112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</a:t>
                      </a:r>
                      <a:r>
                        <a:rPr lang="ru-RU" sz="11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Ишимбайская</a:t>
                      </a:r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Нефтебаза "</a:t>
                      </a:r>
                      <a:r>
                        <a:rPr lang="ru-RU" sz="11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Агидель</a:t>
                      </a:r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19 350 000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24 090 511,64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10 543 000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0478013"/>
                  </a:ext>
                </a:extLst>
              </a:tr>
              <a:tr h="4112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</a:t>
                      </a:r>
                      <a:r>
                        <a:rPr lang="ru-RU" sz="11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Ишимбайская</a:t>
                      </a:r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Нефтебаза "</a:t>
                      </a:r>
                      <a:r>
                        <a:rPr lang="ru-RU" sz="11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Агидель</a:t>
                      </a:r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13 349 000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17 314 601,40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7 390 000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65996275"/>
                  </a:ext>
                </a:extLst>
              </a:tr>
              <a:tr h="4112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</a:t>
                      </a:r>
                      <a:r>
                        <a:rPr lang="ru-RU" sz="11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Ишимбайская</a:t>
                      </a:r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Нефтебаза "</a:t>
                      </a:r>
                      <a:r>
                        <a:rPr lang="ru-RU" sz="11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Агидель</a:t>
                      </a:r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5 316 000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6 561 528,40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2 955 000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3166154"/>
                  </a:ext>
                </a:extLst>
              </a:tr>
              <a:tr h="3710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</a:t>
                      </a:r>
                      <a:r>
                        <a:rPr lang="ru-RU" sz="11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Ишимбайская</a:t>
                      </a:r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Нефтебаза "</a:t>
                      </a:r>
                      <a:r>
                        <a:rPr lang="ru-RU" sz="11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Агидель</a:t>
                      </a:r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5 317 000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6 443 443,55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2 956 000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136347"/>
                  </a:ext>
                </a:extLst>
              </a:tr>
              <a:tr h="3351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Нургалиев М.А.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25 487 000,00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23 211 200,05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11 637 000,00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3388055"/>
                  </a:ext>
                </a:extLst>
              </a:tr>
              <a:tr h="325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"Торговый дом"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93 645 000,00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102 488 705,23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32 427 666,67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25129168"/>
                  </a:ext>
                </a:extLst>
              </a:tr>
              <a:tr h="325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"Торговый дом"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19 720 000,00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20 313 998,86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11 560 000,00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33488854"/>
                  </a:ext>
                </a:extLst>
              </a:tr>
              <a:tr h="325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Ульянов Д.А.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549 908,17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549 899,79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135 000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8076525"/>
                  </a:ext>
                </a:extLst>
              </a:tr>
              <a:tr h="325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Ульянов Д.А.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741 591,76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741 759,46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319 000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7709450"/>
                  </a:ext>
                </a:extLst>
              </a:tr>
              <a:tr h="325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</a:t>
                      </a:r>
                      <a:r>
                        <a:rPr lang="ru-RU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«</a:t>
                      </a:r>
                      <a:r>
                        <a:rPr lang="ru-RU" sz="1100" b="1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Эстенд</a:t>
                      </a:r>
                      <a:r>
                        <a:rPr lang="ru-RU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1 668 906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1 993 092,90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518 110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70922227"/>
                  </a:ext>
                </a:extLst>
              </a:tr>
              <a:tr h="325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Галимьянов Р.Д.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17 651 000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17 141 450,38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7 680 000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01460153"/>
                  </a:ext>
                </a:extLst>
              </a:tr>
            </a:tbl>
          </a:graphicData>
        </a:graphic>
      </p:graphicFrame>
      <p:pic>
        <p:nvPicPr>
          <p:cNvPr id="13" name="Рисунок 12" descr="D:\user\Downloads\логотип ГБУ РБ.png"/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72244" y="140071"/>
            <a:ext cx="468102" cy="695693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14" name="Прямоугольник 13"/>
          <p:cNvSpPr/>
          <p:nvPr/>
        </p:nvSpPr>
        <p:spPr>
          <a:xfrm>
            <a:off x="211175" y="189433"/>
            <a:ext cx="91455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ГОСУДАРСТВЕННОЕ БЮДЖЕТНОЕ УЧРЕЖДЕНИЕ РБ ГОСУДАРСТВЕННАЯ КАДАСТРОВАЯ ОЦЕНКА И ТЕХНИЧЕСКАЯ ИНВЕНТАРИЗАЦИЯ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5202" y="6454130"/>
            <a:ext cx="791695" cy="273884"/>
          </a:xfrm>
        </p:spPr>
        <p:txBody>
          <a:bodyPr/>
          <a:lstStyle/>
          <a:p>
            <a:pPr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СЛАЙД 2</a:t>
            </a:r>
          </a:p>
        </p:txBody>
      </p:sp>
    </p:spTree>
    <p:extLst>
      <p:ext uri="{BB962C8B-B14F-4D97-AF65-F5344CB8AC3E}">
        <p14:creationId xmlns:p14="http://schemas.microsoft.com/office/powerpoint/2010/main" val="1771804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D:\user\Downloads\логотип ГБУ РБ.png"/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72244" y="140071"/>
            <a:ext cx="468102" cy="695693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14" name="Прямоугольник 13"/>
          <p:cNvSpPr/>
          <p:nvPr/>
        </p:nvSpPr>
        <p:spPr>
          <a:xfrm>
            <a:off x="211175" y="189433"/>
            <a:ext cx="91455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ГОСУДАРСТВЕННОЕ БЮДЖЕТНОЕ УЧРЕЖДЕНИЕ РБ ГОСУДАРСТВЕННАЯ КАДАСТРОВАЯ ОЦЕНКА И ТЕХНИЧЕСКАЯ ИНВЕНТАРИЗАЦИЯ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3067612"/>
              </p:ext>
            </p:extLst>
          </p:nvPr>
        </p:nvGraphicFramePr>
        <p:xfrm>
          <a:off x="553555" y="1269553"/>
          <a:ext cx="3816423" cy="168167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72141">
                  <a:extLst>
                    <a:ext uri="{9D8B030D-6E8A-4147-A177-3AD203B41FA5}">
                      <a16:colId xmlns:a16="http://schemas.microsoft.com/office/drawing/2014/main" val="3675389031"/>
                    </a:ext>
                  </a:extLst>
                </a:gridCol>
                <a:gridCol w="1521385">
                  <a:extLst>
                    <a:ext uri="{9D8B030D-6E8A-4147-A177-3AD203B41FA5}">
                      <a16:colId xmlns:a16="http://schemas.microsoft.com/office/drawing/2014/main" val="11195977"/>
                    </a:ext>
                  </a:extLst>
                </a:gridCol>
                <a:gridCol w="1022897">
                  <a:extLst>
                    <a:ext uri="{9D8B030D-6E8A-4147-A177-3AD203B41FA5}">
                      <a16:colId xmlns:a16="http://schemas.microsoft.com/office/drawing/2014/main" val="254583432"/>
                    </a:ext>
                  </a:extLst>
                </a:gridCol>
              </a:tblGrid>
              <a:tr h="886331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Местоположение АЗС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Рыночная стоимость (доля</a:t>
                      </a:r>
                      <a:r>
                        <a:rPr lang="ru-RU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от стоимости единого объекта)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Кадастровая</a:t>
                      </a:r>
                      <a:r>
                        <a:rPr lang="ru-RU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стоимость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0617416"/>
                  </a:ext>
                </a:extLst>
              </a:tr>
              <a:tr h="302988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Стерлитамак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35 000 000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5 699 288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813275"/>
                  </a:ext>
                </a:extLst>
              </a:tr>
              <a:tr h="492355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Уфа, ул.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Лесунова</a:t>
                      </a:r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д.1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81614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51 000 000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9 854 653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9813679"/>
                  </a:ext>
                </a:extLst>
              </a:tr>
            </a:tbl>
          </a:graphicData>
        </a:graphic>
      </p:graphicFrame>
      <p:pic>
        <p:nvPicPr>
          <p:cNvPr id="6" name="Picture 2" descr="Фото: соцсет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55" y="3141763"/>
            <a:ext cx="381642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7984" y="1635646"/>
            <a:ext cx="4595721" cy="238464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9" name="Номер слайда 4"/>
          <p:cNvSpPr txBox="1">
            <a:spLocks/>
          </p:cNvSpPr>
          <p:nvPr/>
        </p:nvSpPr>
        <p:spPr>
          <a:xfrm>
            <a:off x="4331470" y="4277706"/>
            <a:ext cx="4492582" cy="273884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defPPr>
              <a:defRPr lang="ru-RU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05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4388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776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316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7552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1940" algn="l" defTabSz="1088776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6328" algn="l" defTabSz="1088776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10716" algn="l" defTabSz="1088776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5104" algn="l" defTabSz="1088776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ru-RU" sz="9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Источник: </a:t>
            </a:r>
            <a:r>
              <a:rPr lang="en-US" sz="9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https://ufa.rbc.ru/ufa/16/10/2020/5f899fe59a7947c6083f0293</a:t>
            </a:r>
            <a:endParaRPr lang="ru-RU" sz="9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5202" y="6454130"/>
            <a:ext cx="791695" cy="273884"/>
          </a:xfrm>
        </p:spPr>
        <p:txBody>
          <a:bodyPr/>
          <a:lstStyle/>
          <a:p>
            <a:pPr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СЛАЙД 3</a:t>
            </a:r>
          </a:p>
        </p:txBody>
      </p:sp>
    </p:spTree>
    <p:extLst>
      <p:ext uri="{BB962C8B-B14F-4D97-AF65-F5344CB8AC3E}">
        <p14:creationId xmlns:p14="http://schemas.microsoft.com/office/powerpoint/2010/main" val="233061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45202" y="6454130"/>
            <a:ext cx="791695" cy="273884"/>
          </a:xfrm>
        </p:spPr>
        <p:txBody>
          <a:bodyPr/>
          <a:lstStyle/>
          <a:p>
            <a:pPr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СЛАЙД 4</a:t>
            </a:r>
          </a:p>
        </p:txBody>
      </p:sp>
      <p:sp>
        <p:nvSpPr>
          <p:cNvPr id="15" name="Полилиния 14"/>
          <p:cNvSpPr/>
          <p:nvPr/>
        </p:nvSpPr>
        <p:spPr>
          <a:xfrm>
            <a:off x="540346" y="1286005"/>
            <a:ext cx="8383702" cy="1639734"/>
          </a:xfrm>
          <a:custGeom>
            <a:avLst/>
            <a:gdLst>
              <a:gd name="connsiteX0" fmla="*/ 0 w 2130459"/>
              <a:gd name="connsiteY0" fmla="*/ 213046 h 2213128"/>
              <a:gd name="connsiteX1" fmla="*/ 213046 w 2130459"/>
              <a:gd name="connsiteY1" fmla="*/ 0 h 2213128"/>
              <a:gd name="connsiteX2" fmla="*/ 1917413 w 2130459"/>
              <a:gd name="connsiteY2" fmla="*/ 0 h 2213128"/>
              <a:gd name="connsiteX3" fmla="*/ 2130459 w 2130459"/>
              <a:gd name="connsiteY3" fmla="*/ 213046 h 2213128"/>
              <a:gd name="connsiteX4" fmla="*/ 2130459 w 2130459"/>
              <a:gd name="connsiteY4" fmla="*/ 2000082 h 2213128"/>
              <a:gd name="connsiteX5" fmla="*/ 1917413 w 2130459"/>
              <a:gd name="connsiteY5" fmla="*/ 2213128 h 2213128"/>
              <a:gd name="connsiteX6" fmla="*/ 213046 w 2130459"/>
              <a:gd name="connsiteY6" fmla="*/ 2213128 h 2213128"/>
              <a:gd name="connsiteX7" fmla="*/ 0 w 2130459"/>
              <a:gd name="connsiteY7" fmla="*/ 2000082 h 2213128"/>
              <a:gd name="connsiteX8" fmla="*/ 0 w 2130459"/>
              <a:gd name="connsiteY8" fmla="*/ 213046 h 221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0459" h="2213128">
                <a:moveTo>
                  <a:pt x="0" y="213046"/>
                </a:moveTo>
                <a:cubicBezTo>
                  <a:pt x="0" y="95384"/>
                  <a:pt x="95384" y="0"/>
                  <a:pt x="213046" y="0"/>
                </a:cubicBezTo>
                <a:lnTo>
                  <a:pt x="1917413" y="0"/>
                </a:lnTo>
                <a:cubicBezTo>
                  <a:pt x="2035075" y="0"/>
                  <a:pt x="2130459" y="95384"/>
                  <a:pt x="2130459" y="213046"/>
                </a:cubicBezTo>
                <a:lnTo>
                  <a:pt x="2130459" y="2000082"/>
                </a:lnTo>
                <a:cubicBezTo>
                  <a:pt x="2130459" y="2117744"/>
                  <a:pt x="2035075" y="2213128"/>
                  <a:pt x="1917413" y="2213128"/>
                </a:cubicBezTo>
                <a:lnTo>
                  <a:pt x="213046" y="2213128"/>
                </a:lnTo>
                <a:cubicBezTo>
                  <a:pt x="95384" y="2213128"/>
                  <a:pt x="0" y="2117744"/>
                  <a:pt x="0" y="2000082"/>
                </a:cubicBezTo>
                <a:lnTo>
                  <a:pt x="0" y="2130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3940" tIns="103940" rIns="103940" bIns="103940" numCol="1" spcCol="1270" anchor="ctr" anchorCtr="0">
            <a:noAutofit/>
          </a:bodyPr>
          <a:lstStyle/>
          <a:p>
            <a:pPr algn="ctr" defTabSz="799993">
              <a:lnSpc>
                <a:spcPct val="90000"/>
              </a:lnSpc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Обращение в ГБУ РБ ГКО и ТИ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540347" y="3837176"/>
            <a:ext cx="2376263" cy="1928116"/>
          </a:xfrm>
          <a:custGeom>
            <a:avLst/>
            <a:gdLst>
              <a:gd name="connsiteX0" fmla="*/ 0 w 2130459"/>
              <a:gd name="connsiteY0" fmla="*/ 213046 h 2213128"/>
              <a:gd name="connsiteX1" fmla="*/ 213046 w 2130459"/>
              <a:gd name="connsiteY1" fmla="*/ 0 h 2213128"/>
              <a:gd name="connsiteX2" fmla="*/ 1917413 w 2130459"/>
              <a:gd name="connsiteY2" fmla="*/ 0 h 2213128"/>
              <a:gd name="connsiteX3" fmla="*/ 2130459 w 2130459"/>
              <a:gd name="connsiteY3" fmla="*/ 213046 h 2213128"/>
              <a:gd name="connsiteX4" fmla="*/ 2130459 w 2130459"/>
              <a:gd name="connsiteY4" fmla="*/ 2000082 h 2213128"/>
              <a:gd name="connsiteX5" fmla="*/ 1917413 w 2130459"/>
              <a:gd name="connsiteY5" fmla="*/ 2213128 h 2213128"/>
              <a:gd name="connsiteX6" fmla="*/ 213046 w 2130459"/>
              <a:gd name="connsiteY6" fmla="*/ 2213128 h 2213128"/>
              <a:gd name="connsiteX7" fmla="*/ 0 w 2130459"/>
              <a:gd name="connsiteY7" fmla="*/ 2000082 h 2213128"/>
              <a:gd name="connsiteX8" fmla="*/ 0 w 2130459"/>
              <a:gd name="connsiteY8" fmla="*/ 213046 h 221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0459" h="2213128">
                <a:moveTo>
                  <a:pt x="0" y="213046"/>
                </a:moveTo>
                <a:cubicBezTo>
                  <a:pt x="0" y="95384"/>
                  <a:pt x="95384" y="0"/>
                  <a:pt x="213046" y="0"/>
                </a:cubicBezTo>
                <a:lnTo>
                  <a:pt x="1917413" y="0"/>
                </a:lnTo>
                <a:cubicBezTo>
                  <a:pt x="2035075" y="0"/>
                  <a:pt x="2130459" y="95384"/>
                  <a:pt x="2130459" y="213046"/>
                </a:cubicBezTo>
                <a:lnTo>
                  <a:pt x="2130459" y="2000082"/>
                </a:lnTo>
                <a:cubicBezTo>
                  <a:pt x="2130459" y="2117744"/>
                  <a:pt x="2035075" y="2213128"/>
                  <a:pt x="1917413" y="2213128"/>
                </a:cubicBezTo>
                <a:lnTo>
                  <a:pt x="213046" y="2213128"/>
                </a:lnTo>
                <a:cubicBezTo>
                  <a:pt x="95384" y="2213128"/>
                  <a:pt x="0" y="2117744"/>
                  <a:pt x="0" y="2000082"/>
                </a:cubicBezTo>
                <a:lnTo>
                  <a:pt x="0" y="213046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940" tIns="103940" rIns="103940" bIns="103940" numCol="1" spcCol="1270" anchor="ctr" anchorCtr="0">
            <a:no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Прием декларации об уточнении характеристик объектов недвижимости</a:t>
            </a:r>
          </a:p>
        </p:txBody>
      </p:sp>
      <p:sp>
        <p:nvSpPr>
          <p:cNvPr id="17" name="Полилиния 16"/>
          <p:cNvSpPr/>
          <p:nvPr/>
        </p:nvSpPr>
        <p:spPr>
          <a:xfrm>
            <a:off x="7050866" y="3837175"/>
            <a:ext cx="1986031" cy="1928119"/>
          </a:xfrm>
          <a:custGeom>
            <a:avLst/>
            <a:gdLst>
              <a:gd name="connsiteX0" fmla="*/ 0 w 2130459"/>
              <a:gd name="connsiteY0" fmla="*/ 213046 h 2213128"/>
              <a:gd name="connsiteX1" fmla="*/ 213046 w 2130459"/>
              <a:gd name="connsiteY1" fmla="*/ 0 h 2213128"/>
              <a:gd name="connsiteX2" fmla="*/ 1917413 w 2130459"/>
              <a:gd name="connsiteY2" fmla="*/ 0 h 2213128"/>
              <a:gd name="connsiteX3" fmla="*/ 2130459 w 2130459"/>
              <a:gd name="connsiteY3" fmla="*/ 213046 h 2213128"/>
              <a:gd name="connsiteX4" fmla="*/ 2130459 w 2130459"/>
              <a:gd name="connsiteY4" fmla="*/ 2000082 h 2213128"/>
              <a:gd name="connsiteX5" fmla="*/ 1917413 w 2130459"/>
              <a:gd name="connsiteY5" fmla="*/ 2213128 h 2213128"/>
              <a:gd name="connsiteX6" fmla="*/ 213046 w 2130459"/>
              <a:gd name="connsiteY6" fmla="*/ 2213128 h 2213128"/>
              <a:gd name="connsiteX7" fmla="*/ 0 w 2130459"/>
              <a:gd name="connsiteY7" fmla="*/ 2000082 h 2213128"/>
              <a:gd name="connsiteX8" fmla="*/ 0 w 2130459"/>
              <a:gd name="connsiteY8" fmla="*/ 213046 h 221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0459" h="2213128">
                <a:moveTo>
                  <a:pt x="0" y="213046"/>
                </a:moveTo>
                <a:cubicBezTo>
                  <a:pt x="0" y="95384"/>
                  <a:pt x="95384" y="0"/>
                  <a:pt x="213046" y="0"/>
                </a:cubicBezTo>
                <a:lnTo>
                  <a:pt x="1917413" y="0"/>
                </a:lnTo>
                <a:cubicBezTo>
                  <a:pt x="2035075" y="0"/>
                  <a:pt x="2130459" y="95384"/>
                  <a:pt x="2130459" y="213046"/>
                </a:cubicBezTo>
                <a:lnTo>
                  <a:pt x="2130459" y="2000082"/>
                </a:lnTo>
                <a:cubicBezTo>
                  <a:pt x="2130459" y="2117744"/>
                  <a:pt x="2035075" y="2213128"/>
                  <a:pt x="1917413" y="2213128"/>
                </a:cubicBezTo>
                <a:lnTo>
                  <a:pt x="213046" y="2213128"/>
                </a:lnTo>
                <a:cubicBezTo>
                  <a:pt x="95384" y="2213128"/>
                  <a:pt x="0" y="2117744"/>
                  <a:pt x="0" y="2000082"/>
                </a:cubicBezTo>
                <a:lnTo>
                  <a:pt x="0" y="213046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940" tIns="103940" rIns="103940" bIns="103940" numCol="1" spcCol="1270" anchor="ctr" anchorCtr="0">
            <a:noAutofit/>
          </a:bodyPr>
          <a:lstStyle/>
          <a:p>
            <a:pPr algn="ctr" defTabSz="666661">
              <a:lnSpc>
                <a:spcPct val="90000"/>
              </a:lnSpc>
              <a:spcAft>
                <a:spcPct val="3500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Рассмотрение обращений об исправлении  ошибок, допущенных при определении кадастровой стоимости</a:t>
            </a:r>
          </a:p>
        </p:txBody>
      </p:sp>
      <p:sp>
        <p:nvSpPr>
          <p:cNvPr id="18" name="Полилиния 17"/>
          <p:cNvSpPr/>
          <p:nvPr/>
        </p:nvSpPr>
        <p:spPr>
          <a:xfrm>
            <a:off x="5036400" y="3837175"/>
            <a:ext cx="1920499" cy="1928117"/>
          </a:xfrm>
          <a:custGeom>
            <a:avLst/>
            <a:gdLst>
              <a:gd name="connsiteX0" fmla="*/ 0 w 2130459"/>
              <a:gd name="connsiteY0" fmla="*/ 213046 h 2213128"/>
              <a:gd name="connsiteX1" fmla="*/ 213046 w 2130459"/>
              <a:gd name="connsiteY1" fmla="*/ 0 h 2213128"/>
              <a:gd name="connsiteX2" fmla="*/ 1917413 w 2130459"/>
              <a:gd name="connsiteY2" fmla="*/ 0 h 2213128"/>
              <a:gd name="connsiteX3" fmla="*/ 2130459 w 2130459"/>
              <a:gd name="connsiteY3" fmla="*/ 213046 h 2213128"/>
              <a:gd name="connsiteX4" fmla="*/ 2130459 w 2130459"/>
              <a:gd name="connsiteY4" fmla="*/ 2000082 h 2213128"/>
              <a:gd name="connsiteX5" fmla="*/ 1917413 w 2130459"/>
              <a:gd name="connsiteY5" fmla="*/ 2213128 h 2213128"/>
              <a:gd name="connsiteX6" fmla="*/ 213046 w 2130459"/>
              <a:gd name="connsiteY6" fmla="*/ 2213128 h 2213128"/>
              <a:gd name="connsiteX7" fmla="*/ 0 w 2130459"/>
              <a:gd name="connsiteY7" fmla="*/ 2000082 h 2213128"/>
              <a:gd name="connsiteX8" fmla="*/ 0 w 2130459"/>
              <a:gd name="connsiteY8" fmla="*/ 213046 h 221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0459" h="2213128">
                <a:moveTo>
                  <a:pt x="0" y="213046"/>
                </a:moveTo>
                <a:cubicBezTo>
                  <a:pt x="0" y="95384"/>
                  <a:pt x="95384" y="0"/>
                  <a:pt x="213046" y="0"/>
                </a:cubicBezTo>
                <a:lnTo>
                  <a:pt x="1917413" y="0"/>
                </a:lnTo>
                <a:cubicBezTo>
                  <a:pt x="2035075" y="0"/>
                  <a:pt x="2130459" y="95384"/>
                  <a:pt x="2130459" y="213046"/>
                </a:cubicBezTo>
                <a:lnTo>
                  <a:pt x="2130459" y="2000082"/>
                </a:lnTo>
                <a:cubicBezTo>
                  <a:pt x="2130459" y="2117744"/>
                  <a:pt x="2035075" y="2213128"/>
                  <a:pt x="1917413" y="2213128"/>
                </a:cubicBezTo>
                <a:lnTo>
                  <a:pt x="213046" y="2213128"/>
                </a:lnTo>
                <a:cubicBezTo>
                  <a:pt x="95384" y="2213128"/>
                  <a:pt x="0" y="2117744"/>
                  <a:pt x="0" y="2000082"/>
                </a:cubicBezTo>
                <a:lnTo>
                  <a:pt x="0" y="213046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940" tIns="103940" rIns="103940" bIns="103940" numCol="1" spcCol="1270" anchor="ctr" anchorCtr="0">
            <a:noAutofit/>
          </a:bodyPr>
          <a:lstStyle/>
          <a:p>
            <a:pPr algn="ctr" defTabSz="666661">
              <a:lnSpc>
                <a:spcPct val="90000"/>
              </a:lnSpc>
              <a:spcAft>
                <a:spcPct val="3500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Предоставление разъяснений, связанных с определением кадастровой стоимости</a:t>
            </a:r>
          </a:p>
        </p:txBody>
      </p:sp>
      <p:sp>
        <p:nvSpPr>
          <p:cNvPr id="22" name="Полилиния 21"/>
          <p:cNvSpPr/>
          <p:nvPr/>
        </p:nvSpPr>
        <p:spPr>
          <a:xfrm>
            <a:off x="3010577" y="3837174"/>
            <a:ext cx="1920499" cy="1928119"/>
          </a:xfrm>
          <a:custGeom>
            <a:avLst/>
            <a:gdLst>
              <a:gd name="connsiteX0" fmla="*/ 0 w 2130459"/>
              <a:gd name="connsiteY0" fmla="*/ 213046 h 2213128"/>
              <a:gd name="connsiteX1" fmla="*/ 213046 w 2130459"/>
              <a:gd name="connsiteY1" fmla="*/ 0 h 2213128"/>
              <a:gd name="connsiteX2" fmla="*/ 1917413 w 2130459"/>
              <a:gd name="connsiteY2" fmla="*/ 0 h 2213128"/>
              <a:gd name="connsiteX3" fmla="*/ 2130459 w 2130459"/>
              <a:gd name="connsiteY3" fmla="*/ 213046 h 2213128"/>
              <a:gd name="connsiteX4" fmla="*/ 2130459 w 2130459"/>
              <a:gd name="connsiteY4" fmla="*/ 2000082 h 2213128"/>
              <a:gd name="connsiteX5" fmla="*/ 1917413 w 2130459"/>
              <a:gd name="connsiteY5" fmla="*/ 2213128 h 2213128"/>
              <a:gd name="connsiteX6" fmla="*/ 213046 w 2130459"/>
              <a:gd name="connsiteY6" fmla="*/ 2213128 h 2213128"/>
              <a:gd name="connsiteX7" fmla="*/ 0 w 2130459"/>
              <a:gd name="connsiteY7" fmla="*/ 2000082 h 2213128"/>
              <a:gd name="connsiteX8" fmla="*/ 0 w 2130459"/>
              <a:gd name="connsiteY8" fmla="*/ 213046 h 221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0459" h="2213128">
                <a:moveTo>
                  <a:pt x="0" y="213046"/>
                </a:moveTo>
                <a:cubicBezTo>
                  <a:pt x="0" y="95384"/>
                  <a:pt x="95384" y="0"/>
                  <a:pt x="213046" y="0"/>
                </a:cubicBezTo>
                <a:lnTo>
                  <a:pt x="1917413" y="0"/>
                </a:lnTo>
                <a:cubicBezTo>
                  <a:pt x="2035075" y="0"/>
                  <a:pt x="2130459" y="95384"/>
                  <a:pt x="2130459" y="213046"/>
                </a:cubicBezTo>
                <a:lnTo>
                  <a:pt x="2130459" y="2000082"/>
                </a:lnTo>
                <a:cubicBezTo>
                  <a:pt x="2130459" y="2117744"/>
                  <a:pt x="2035075" y="2213128"/>
                  <a:pt x="1917413" y="2213128"/>
                </a:cubicBezTo>
                <a:lnTo>
                  <a:pt x="213046" y="2213128"/>
                </a:lnTo>
                <a:cubicBezTo>
                  <a:pt x="95384" y="2213128"/>
                  <a:pt x="0" y="2117744"/>
                  <a:pt x="0" y="2000082"/>
                </a:cubicBezTo>
                <a:lnTo>
                  <a:pt x="0" y="213046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940" tIns="103940" rIns="103940" bIns="103940" numCol="1" spcCol="1270" anchor="ctr" anchorCtr="0">
            <a:no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Замечание к проекту отчета, промежуточным проектным документам</a:t>
            </a:r>
          </a:p>
        </p:txBody>
      </p:sp>
      <p:sp>
        <p:nvSpPr>
          <p:cNvPr id="23" name="Стрелка вниз 22"/>
          <p:cNvSpPr/>
          <p:nvPr/>
        </p:nvSpPr>
        <p:spPr>
          <a:xfrm rot="1632148">
            <a:off x="1119225" y="3191686"/>
            <a:ext cx="431875" cy="576362"/>
          </a:xfrm>
          <a:prstGeom prst="downArrow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 rot="329241">
            <a:off x="3752257" y="3187352"/>
            <a:ext cx="431875" cy="630018"/>
          </a:xfrm>
          <a:prstGeom prst="downArrow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20847470">
            <a:off x="8029264" y="3142867"/>
            <a:ext cx="431875" cy="576362"/>
          </a:xfrm>
          <a:prstGeom prst="downArrow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21120309">
            <a:off x="5848093" y="3164067"/>
            <a:ext cx="431875" cy="630525"/>
          </a:xfrm>
          <a:prstGeom prst="downArrow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9" name="Рисунок 18" descr="D:\user\Downloads\логотип ГБУ РБ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2244" y="140071"/>
            <a:ext cx="468102" cy="695693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20" name="Прямоугольник 19"/>
          <p:cNvSpPr/>
          <p:nvPr/>
        </p:nvSpPr>
        <p:spPr>
          <a:xfrm>
            <a:off x="211175" y="189433"/>
            <a:ext cx="91455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ГОСУДАРСТВЕННОЕ БЮДЖЕТНОЕ УЧРЕЖДЕНИЕ РБ ГОСУДАРСТВЕННАЯ КАДАСТРОВАЯ ОЦЕНКА И ТЕХНИЧЕСКАЯ ИНВЕНТАРИЗАЦИЯ</a:t>
            </a:r>
          </a:p>
        </p:txBody>
      </p:sp>
    </p:spTree>
    <p:extLst>
      <p:ext uri="{BB962C8B-B14F-4D97-AF65-F5344CB8AC3E}">
        <p14:creationId xmlns:p14="http://schemas.microsoft.com/office/powerpoint/2010/main" val="507778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2556570" y="3361131"/>
            <a:ext cx="456567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 !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72244" y="140071"/>
            <a:ext cx="9284519" cy="695693"/>
            <a:chOff x="72244" y="140071"/>
            <a:chExt cx="9284519" cy="695693"/>
          </a:xfrm>
        </p:grpSpPr>
        <p:pic>
          <p:nvPicPr>
            <p:cNvPr id="3" name="Рисунок 2" descr="D:\user\Downloads\логотип ГБУ РБ.png"/>
            <p:cNvPicPr/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72244" y="140071"/>
              <a:ext cx="468102" cy="695693"/>
            </a:xfrm>
            <a:prstGeom prst="rect">
              <a:avLst/>
            </a:prstGeom>
            <a:noFill/>
            <a:ln>
              <a:noFill/>
              <a:prstDash/>
            </a:ln>
          </p:spPr>
        </p:pic>
        <p:sp>
          <p:nvSpPr>
            <p:cNvPr id="4" name="Прямоугольник 3"/>
            <p:cNvSpPr/>
            <p:nvPr/>
          </p:nvSpPr>
          <p:spPr>
            <a:xfrm>
              <a:off x="211175" y="189433"/>
              <a:ext cx="914558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8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ГОСУДАРСТВЕННОЕ БЮДЖЕТНОЕ УЧРЕЖДЕНИЕ РБ ГОСУДАРСТВЕННАЯ КАДАСТРОВАЯ ОЦЕНКА И </a:t>
              </a:r>
              <a:r>
                <a:rPr lang="ru-RU" sz="1800" b="1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ТЕХНИЧЕСКАЯ ИНВЕНТАРИЗАЦИЯ</a:t>
              </a:r>
              <a:endPara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0735503"/>
      </p:ext>
    </p:extLst>
  </p:cSld>
  <p:clrMapOvr>
    <a:masterClrMapping/>
  </p:clrMapOvr>
</p:sld>
</file>

<file path=ppt/theme/theme1.xml><?xml version="1.0" encoding="utf-8"?>
<a:theme xmlns:a="http://schemas.openxmlformats.org/drawingml/2006/main" name="Z_1_Оператив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4748</TotalTime>
  <Words>485</Words>
  <Application>Microsoft Office PowerPoint</Application>
  <PresentationFormat>Произвольный</PresentationFormat>
  <Paragraphs>114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Verdana</vt:lpstr>
      <vt:lpstr>Z_1_Оперативка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Murat Kurbanov</cp:lastModifiedBy>
  <cp:revision>234</cp:revision>
  <cp:lastPrinted>2021-10-13T03:23:15Z</cp:lastPrinted>
  <dcterms:created xsi:type="dcterms:W3CDTF">2018-09-27T11:19:48Z</dcterms:created>
  <dcterms:modified xsi:type="dcterms:W3CDTF">2021-10-22T10:34:37Z</dcterms:modified>
</cp:coreProperties>
</file>