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88" r:id="rId3"/>
  </p:sldMasterIdLst>
  <p:notesMasterIdLst>
    <p:notesMasterId r:id="rId25"/>
  </p:notesMasterIdLst>
  <p:sldIdLst>
    <p:sldId id="296" r:id="rId4"/>
    <p:sldId id="259" r:id="rId5"/>
    <p:sldId id="261" r:id="rId6"/>
    <p:sldId id="297" r:id="rId7"/>
    <p:sldId id="298" r:id="rId8"/>
    <p:sldId id="258" r:id="rId9"/>
    <p:sldId id="292" r:id="rId10"/>
    <p:sldId id="299" r:id="rId11"/>
    <p:sldId id="274" r:id="rId12"/>
    <p:sldId id="279" r:id="rId13"/>
    <p:sldId id="287" r:id="rId14"/>
    <p:sldId id="284" r:id="rId15"/>
    <p:sldId id="301" r:id="rId16"/>
    <p:sldId id="302" r:id="rId17"/>
    <p:sldId id="286" r:id="rId18"/>
    <p:sldId id="270" r:id="rId19"/>
    <p:sldId id="271" r:id="rId20"/>
    <p:sldId id="267" r:id="rId21"/>
    <p:sldId id="300" r:id="rId22"/>
    <p:sldId id="268" r:id="rId23"/>
    <p:sldId id="293" r:id="rId24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94660"/>
  </p:normalViewPr>
  <p:slideViewPr>
    <p:cSldViewPr>
      <p:cViewPr varScale="1">
        <p:scale>
          <a:sx n="56" d="100"/>
          <a:sy n="56" d="100"/>
        </p:scale>
        <p:origin x="552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36F63-DA66-4F18-8762-7E01A3C43F4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AD452-E4F3-4D03-A072-237BB24F1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61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30193B-564F-4854-8A52-728F3FB19C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5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35090" y="2015860"/>
            <a:ext cx="5605200" cy="5900468"/>
          </a:xfrm>
          <a:solidFill>
            <a:schemeClr val="bg1"/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340290" y="2017205"/>
            <a:ext cx="5606289" cy="5900468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3696650" cy="648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034385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904335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HelveticaNeueCyr" panose="02000503040000020004" pitchFamily="50" charset="-52"/>
                <a:ea typeface="Helvetica Bold" panose="00000500000000000000" pitchFamily="50" charset="0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2148444"/>
            <a:ext cx="6750000" cy="790614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3600" b="1" spc="-225">
                <a:solidFill>
                  <a:schemeClr val="bg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0" y="3035502"/>
            <a:ext cx="6750000" cy="625249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94700" y="2149658"/>
            <a:ext cx="6750000" cy="787925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3600" b="1" spc="-225">
                <a:solidFill>
                  <a:schemeClr val="bg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4700" y="3030539"/>
            <a:ext cx="6750000" cy="625633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85494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48801" y="648000"/>
            <a:ext cx="8208170" cy="863887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12971" y="7644948"/>
            <a:ext cx="3043029" cy="1641927"/>
          </a:xfrm>
        </p:spPr>
        <p:txBody>
          <a:bodyPr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EFF903-F1F3-440A-B12C-9FD51606B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1643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61540" y="3169190"/>
            <a:ext cx="10197375" cy="2511705"/>
          </a:xfrm>
        </p:spPr>
        <p:txBody>
          <a:bodyPr anchor="ctr"/>
          <a:lstStyle>
            <a:lvl1pPr algn="ctr">
              <a:lnSpc>
                <a:spcPct val="100000"/>
              </a:lnSpc>
              <a:defRPr sz="9000" b="1" cap="all" spc="-45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1542" y="6053591"/>
            <a:ext cx="4994775" cy="574331"/>
          </a:xfrm>
        </p:spPr>
        <p:txBody>
          <a:bodyPr/>
          <a:lstStyle>
            <a:lvl1pPr marL="0" indent="0" algn="r">
              <a:buNone/>
              <a:defRPr sz="3600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3402" y="6225177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93402" y="6811037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93402" y="7396895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2309958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2" y="1512000"/>
            <a:ext cx="13797174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43135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2268000"/>
            <a:ext cx="4374000" cy="70188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350" y="2267215"/>
            <a:ext cx="4374000" cy="701887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70700" y="2267213"/>
            <a:ext cx="4374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434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2268000"/>
            <a:ext cx="2646000" cy="70188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35675" y="2268000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23350" y="2268000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1025" y="2261302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98700" y="2261303"/>
            <a:ext cx="2646000" cy="7025573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68737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2" y="1512000"/>
            <a:ext cx="13797174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53406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F756E-F310-4229-ACDD-055D299A95FB}"/>
              </a:ext>
            </a:extLst>
          </p:cNvPr>
          <p:cNvSpPr/>
          <p:nvPr userDrawn="1"/>
        </p:nvSpPr>
        <p:spPr>
          <a:xfrm>
            <a:off x="9445658" y="636310"/>
            <a:ext cx="8257881" cy="8597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7666241-4AF6-458A-A571-6C6C291D7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9163" y="5458799"/>
            <a:ext cx="7580904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4F2BBF-F210-4954-9C73-A0030AACDD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99163" y="1489955"/>
            <a:ext cx="7580904" cy="3770202"/>
          </a:xfrm>
        </p:spPr>
        <p:txBody>
          <a:bodyPr/>
          <a:lstStyle>
            <a:lvl1pPr>
              <a:defRPr sz="8100" cap="none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4805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D1EE834-4B70-4715-8346-1C0298347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569563"/>
            <a:ext cx="13797000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545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51D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251D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E43F4C-1A64-4197-A44B-E6EB874E243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8001" y="1569564"/>
            <a:ext cx="6653747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7B3F5B8-DC28-4878-AC9F-D434D7542D8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791254" y="1569564"/>
            <a:ext cx="6653747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2026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B97B01E-88B2-448F-BD96-A1AAFA39AC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1602630"/>
            <a:ext cx="6652260" cy="1235868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0BADDE2-4EE6-41B4-804C-EBF680128B4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92740" y="1602630"/>
            <a:ext cx="6652260" cy="1235868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B0A14E0-899D-4594-BC9E-AE89BF0D3A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2" y="3145129"/>
            <a:ext cx="6652260" cy="613936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2C699014-D902-4E9A-80CD-8D2BCFE6709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792740" y="3145129"/>
            <a:ext cx="6652260" cy="613936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3818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8000" y="9534526"/>
            <a:ext cx="6172200" cy="547688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2" y="685800"/>
            <a:ext cx="4739418" cy="2400300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8002" y="3086100"/>
            <a:ext cx="4739418" cy="618987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9F53EF1-D412-467C-B7CE-30536F140A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56083" y="685802"/>
            <a:ext cx="9035591" cy="8590176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7225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8000" y="9534526"/>
            <a:ext cx="6172200" cy="547688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2" y="685800"/>
            <a:ext cx="4739418" cy="2400300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8002" y="3086100"/>
            <a:ext cx="4739418" cy="618987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0319378-269C-406E-9B84-FCF22DA02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82032" y="685802"/>
            <a:ext cx="8924802" cy="8590176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46050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84462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70863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27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28975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77043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45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51D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14744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332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51D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970714" y="0"/>
            <a:ext cx="3317286" cy="10287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tx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7856" y="6975809"/>
            <a:ext cx="5102217" cy="1788057"/>
          </a:xfrm>
          <a:solidFill>
            <a:schemeClr val="tx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bg1"/>
                </a:solidFill>
                <a:latin typeface="HelveticaNeueCyr" panose="02000503040000020004" pitchFamily="50" charset="-52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</p:spTree>
    <p:extLst>
      <p:ext uri="{BB962C8B-B14F-4D97-AF65-F5344CB8AC3E}">
        <p14:creationId xmlns:p14="http://schemas.microsoft.com/office/powerpoint/2010/main" val="139094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103912" y="100445"/>
            <a:ext cx="14866802" cy="100910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bg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627" y="6975809"/>
            <a:ext cx="3684315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16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910" y="95537"/>
            <a:ext cx="14866802" cy="10091019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bg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627" y="6975809"/>
            <a:ext cx="3684315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5346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4970714" y="0"/>
            <a:ext cx="3317286" cy="928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7630" y="2711925"/>
            <a:ext cx="7777370" cy="6480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67330" y="3575925"/>
            <a:ext cx="7777370" cy="540000"/>
          </a:xfrm>
        </p:spPr>
        <p:txBody>
          <a:bodyPr/>
          <a:lstStyle>
            <a:lvl1pPr marL="0" indent="0" algn="r">
              <a:buNone/>
              <a:defRPr i="1">
                <a:latin typeface="HelveticaNeueCyr" panose="02000503040000020004" pitchFamily="50" charset="-52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67500" y="4362450"/>
            <a:ext cx="7777200" cy="4925550"/>
          </a:xfrm>
          <a:solidFill>
            <a:schemeClr val="bg1"/>
          </a:solidFill>
        </p:spPr>
        <p:txBody>
          <a:bodyPr lIns="180000" tIns="252000" rIns="25200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6740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03937" y="401870"/>
            <a:ext cx="1033399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51D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74266" y="4340135"/>
            <a:ext cx="15139467" cy="5109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251D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103912" y="100445"/>
            <a:ext cx="14866802" cy="100910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7111663" y="9534526"/>
            <a:ext cx="1176338" cy="547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3797174" cy="648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000" y="2268000"/>
            <a:ext cx="13797174" cy="7018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9534526"/>
            <a:ext cx="6172200" cy="54768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171253" y="9602625"/>
            <a:ext cx="417627" cy="41148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800" i="1">
                <a:solidFill>
                  <a:schemeClr val="bg1"/>
                </a:solidFill>
                <a:latin typeface="HelveticaNeueCyr" panose="02000503040000020004" pitchFamily="50" charset="-52"/>
              </a:defRPr>
            </a:lvl1pPr>
          </a:lstStyle>
          <a:p>
            <a:fld id="{19B51A1E-902D-48AF-9020-955120F399B6}" type="slidenum">
              <a:rPr lang="en-US" smtClean="0"/>
              <a:pPr/>
              <a:t>‹#›</a:t>
            </a:fld>
            <a:endParaRPr lang="en-US">
              <a:latin typeface="HelveticaNeueCyr" panose="02000503040000020004" pitchFamily="50" charset="-5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</p:spTree>
    <p:extLst>
      <p:ext uri="{BB962C8B-B14F-4D97-AF65-F5344CB8AC3E}">
        <p14:creationId xmlns:p14="http://schemas.microsoft.com/office/powerpoint/2010/main" val="401754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1" kern="1200" cap="all" spc="-225" baseline="0">
          <a:solidFill>
            <a:schemeClr val="tx1"/>
          </a:solidFill>
          <a:latin typeface="Helvetica Bold" panose="00000500000000000000" pitchFamily="50" charset="0"/>
          <a:ea typeface="Helvetica Bold" panose="00000500000000000000" pitchFamily="50" charset="0"/>
          <a:cs typeface="+mj-cs"/>
        </a:defRPr>
      </a:lvl1pPr>
    </p:titleStyle>
    <p:bodyStyle>
      <a:lvl1pPr marL="400050" indent="-40005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1pPr>
      <a:lvl2pPr marL="814388" indent="-414338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2pPr>
      <a:lvl3pPr marL="12144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3pPr>
      <a:lvl4pPr marL="161448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4pPr>
      <a:lvl5pPr marL="20145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9749" y="669423"/>
            <a:ext cx="16708500" cy="1873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1533" y="2269290"/>
            <a:ext cx="16704933" cy="6998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038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Tall office building looking up">
            <a:extLst>
              <a:ext uri="{FF2B5EF4-FFF2-40B4-BE49-F238E27FC236}">
                <a16:creationId xmlns:a16="http://schemas.microsoft.com/office/drawing/2014/main" id="{BB79D608-6980-4A3E-B3EC-ACF04D759F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39317" r="3931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487" y="3687903"/>
            <a:ext cx="10197375" cy="4123686"/>
          </a:xfrm>
        </p:spPr>
        <p:txBody>
          <a:bodyPr/>
          <a:lstStyle/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ИСПОЛЬЗОВАНИЕ Финансово-</a:t>
            </a:r>
            <a:r>
              <a:rPr lang="ru-RU" sz="4800" dirty="0" err="1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экономическОЙ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 </a:t>
            </a:r>
            <a:r>
              <a:rPr lang="ru-RU" sz="4800" dirty="0" err="1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экспертизЫ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 </a:t>
            </a:r>
            <a:b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</a:br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ПРИ </a:t>
            </a:r>
            <a:r>
              <a:rPr lang="ru-RU" sz="4800" dirty="0" err="1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защитЕ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 ПО УГОЛОВНЫМ ДЕЛАМ В СФЕРЕ ЭКОНОМИКИ</a:t>
            </a:r>
            <a:br>
              <a:rPr lang="ru-RU" sz="66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</a:br>
            <a:endParaRPr lang="en-US" sz="6600" dirty="0">
              <a:solidFill>
                <a:schemeClr val="accent1">
                  <a:lumMod val="50000"/>
                </a:schemeClr>
              </a:solidFill>
              <a:latin typeface="HelveticaNeueCyr" panose="02000503040000020004" pitchFamily="50" charset="-52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7855" y="1299411"/>
            <a:ext cx="6559748" cy="8532795"/>
          </a:xfrm>
          <a:solidFill>
            <a:schemeClr val="accent1">
              <a:lumMod val="50000"/>
            </a:schemeClr>
          </a:solidFill>
          <a:ln w="34925">
            <a:solidFill>
              <a:schemeClr val="bg2"/>
            </a:solidFill>
          </a:ln>
        </p:spPr>
        <p:txBody>
          <a:bodyPr/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Базовые понятия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Основные задачи и методики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Внесудебная экспертная деятельность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Налоговая реконструкция</a:t>
            </a:r>
            <a:endParaRPr lang="en-US" i="0" dirty="0"/>
          </a:p>
        </p:txBody>
      </p:sp>
      <p:sp>
        <p:nvSpPr>
          <p:cNvPr id="2" name="TextBox 1"/>
          <p:cNvSpPr txBox="1"/>
          <p:nvPr/>
        </p:nvSpPr>
        <p:spPr>
          <a:xfrm>
            <a:off x="609600" y="8191500"/>
            <a:ext cx="6248400" cy="1477328"/>
          </a:xfrm>
          <a:prstGeom prst="rect">
            <a:avLst/>
          </a:prstGeom>
          <a:solidFill>
            <a:srgbClr val="2A605D"/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HelveticaNeueCyr" panose="02000503040000020004" pitchFamily="50" charset="-52"/>
                <a:cs typeface="Times New Roman" panose="02020603050405020304" pitchFamily="18" charset="0"/>
              </a:rPr>
              <a:t>Ефимов Сергей</a:t>
            </a:r>
          </a:p>
          <a:p>
            <a:r>
              <a:rPr lang="ru-RU" sz="2400" dirty="0">
                <a:solidFill>
                  <a:schemeClr val="bg1"/>
                </a:solidFill>
                <a:latin typeface="HelveticaNeueCyr" panose="02000503040000020004" pitchFamily="50" charset="-52"/>
                <a:cs typeface="Times New Roman" panose="02020603050405020304" pitchFamily="18" charset="0"/>
              </a:rPr>
              <a:t>Директор АНО «Финансовые расследования и судебные экспертизы»</a:t>
            </a:r>
          </a:p>
          <a:p>
            <a:endParaRPr lang="ru-RU" dirty="0">
              <a:solidFill>
                <a:srgbClr val="2A60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46891" y="805815"/>
            <a:ext cx="9063990" cy="12465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sz="4200" spc="140" dirty="0">
                <a:latin typeface="Trebuchet MS"/>
                <a:cs typeface="Trebuchet MS"/>
              </a:rPr>
              <a:t>НЕГОСУДАРСТВЕННЫЕ</a:t>
            </a:r>
            <a:r>
              <a:rPr sz="4200" spc="-114" dirty="0">
                <a:latin typeface="Trebuchet MS"/>
                <a:cs typeface="Trebuchet MS"/>
              </a:rPr>
              <a:t> </a:t>
            </a:r>
            <a:r>
              <a:rPr sz="4200" spc="130" dirty="0">
                <a:latin typeface="Trebuchet MS"/>
                <a:cs typeface="Trebuchet MS"/>
              </a:rPr>
              <a:t>СУДЕБНО-  </a:t>
            </a:r>
            <a:r>
              <a:rPr sz="4200" spc="145" dirty="0">
                <a:latin typeface="Trebuchet MS"/>
                <a:cs typeface="Trebuchet MS"/>
              </a:rPr>
              <a:t>ЭКСПЕРТНЫЕ</a:t>
            </a:r>
            <a:r>
              <a:rPr sz="4200" spc="-60" dirty="0">
                <a:latin typeface="Trebuchet MS"/>
                <a:cs typeface="Trebuchet MS"/>
              </a:rPr>
              <a:t> </a:t>
            </a:r>
            <a:r>
              <a:rPr sz="4200" spc="135" dirty="0">
                <a:latin typeface="Trebuchet MS"/>
                <a:cs typeface="Trebuchet MS"/>
              </a:rPr>
              <a:t>УЧРЕЖДЕНИЯ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46891" y="2505218"/>
            <a:ext cx="14570075" cy="634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-60" dirty="0">
                <a:solidFill>
                  <a:srgbClr val="251D20"/>
                </a:solidFill>
                <a:latin typeface="Trebuchet MS"/>
                <a:cs typeface="Trebuchet MS"/>
              </a:rPr>
              <a:t>п.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2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постановления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Пленума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Верховного Суда </a:t>
            </a:r>
            <a:r>
              <a:rPr sz="2100" spc="130" dirty="0">
                <a:solidFill>
                  <a:srgbClr val="251D20"/>
                </a:solidFill>
                <a:latin typeface="Trebuchet MS"/>
                <a:cs typeface="Trebuchet MS"/>
              </a:rPr>
              <a:t>РФ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21.12.2010 </a:t>
            </a:r>
            <a:r>
              <a:rPr sz="2100" spc="235" dirty="0">
                <a:solidFill>
                  <a:srgbClr val="251D20"/>
                </a:solidFill>
                <a:latin typeface="Trebuchet MS"/>
                <a:cs typeface="Trebuchet MS"/>
              </a:rPr>
              <a:t>№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28 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«О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судебной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экспертизе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уголовным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делам»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негосударственные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судебно-экспертные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учреждения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5" dirty="0">
                <a:solidFill>
                  <a:srgbClr val="251D20"/>
                </a:solidFill>
                <a:latin typeface="Trebuchet MS"/>
                <a:cs typeface="Trebuchet MS"/>
              </a:rPr>
              <a:t>–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это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некоммерческие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(некоммерческие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партнерства,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частные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учреждения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или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автономные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некоммерческие 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организации),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созданные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ГК </a:t>
            </a:r>
            <a:r>
              <a:rPr sz="2100" spc="130" dirty="0">
                <a:solidFill>
                  <a:srgbClr val="251D20"/>
                </a:solidFill>
                <a:latin typeface="Trebuchet MS"/>
                <a:cs typeface="Trebuchet MS"/>
              </a:rPr>
              <a:t>РФ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Федеральным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законом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12.01.1996 </a:t>
            </a:r>
            <a:r>
              <a:rPr sz="2100" spc="235" dirty="0">
                <a:solidFill>
                  <a:srgbClr val="251D20"/>
                </a:solidFill>
                <a:latin typeface="Trebuchet MS"/>
                <a:cs typeface="Trebuchet MS"/>
              </a:rPr>
              <a:t>№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7-ФЗ 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«О 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некоммерческих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организациях»,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осуществляющие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судебно-экспертную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деятельность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принятыми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ими</a:t>
            </a:r>
            <a:r>
              <a:rPr sz="2100" spc="-1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уставами.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rebuchet MS"/>
              <a:cs typeface="Trebuchet MS"/>
            </a:endParaRPr>
          </a:p>
          <a:p>
            <a:pPr marL="12700" marR="62230">
              <a:lnSpc>
                <a:spcPct val="116100"/>
              </a:lnSpc>
            </a:pP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основном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создаются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форме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АНО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это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самый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быстро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растущий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сегмент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рынка.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Здесь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качество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находится 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прямой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зависимости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опыта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эксперта.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Если </a:t>
            </a:r>
            <a:r>
              <a:rPr sz="2100" spc="-55" dirty="0">
                <a:solidFill>
                  <a:srgbClr val="251D20"/>
                </a:solidFill>
                <a:latin typeface="Trebuchet MS"/>
                <a:cs typeface="Trebuchet MS"/>
              </a:rPr>
              <a:t>у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экспертов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руководителя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учреждения нет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за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плечами 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определенной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школы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(в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том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числе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опыта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государственной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судебно-экспертной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либо 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стажировок/обучения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ведущих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учреждениях),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то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25" dirty="0">
                <a:solidFill>
                  <a:srgbClr val="251D20"/>
                </a:solidFill>
                <a:latin typeface="Trebuchet MS"/>
                <a:cs typeface="Trebuchet MS"/>
              </a:rPr>
              <a:t>высок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риск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экспертных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ошибок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всех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типов: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арифметике,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русском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языке,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логике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конечно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применяемой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методике.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Практика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производства повторных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экспертиз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рецензирования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заключений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показывает,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что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имеют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место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как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высококачественные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исследования,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так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экспертизы,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содержащие значительное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количество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ошибок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либо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явно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сформированные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под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конкретные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выводы,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необходимые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«заказчику».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Пока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принят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новый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закон,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регулирующий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судебно-экспертную 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деятельность,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основными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конкурентными преимуществами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являются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качество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исследования,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а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его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низкая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цена.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700" y="0"/>
            <a:ext cx="228600" cy="3562985"/>
          </a:xfrm>
          <a:custGeom>
            <a:avLst/>
            <a:gdLst/>
            <a:ahLst/>
            <a:cxnLst/>
            <a:rect l="l" t="t" r="r" b="b"/>
            <a:pathLst>
              <a:path w="228600" h="3562985">
                <a:moveTo>
                  <a:pt x="228599" y="3562772"/>
                </a:moveTo>
                <a:lnTo>
                  <a:pt x="0" y="3562772"/>
                </a:lnTo>
                <a:lnTo>
                  <a:pt x="0" y="0"/>
                </a:lnTo>
                <a:lnTo>
                  <a:pt x="228599" y="0"/>
                </a:lnTo>
                <a:lnTo>
                  <a:pt x="228599" y="3562772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259300" y="8031333"/>
            <a:ext cx="1028700" cy="1276350"/>
          </a:xfrm>
          <a:custGeom>
            <a:avLst/>
            <a:gdLst/>
            <a:ahLst/>
            <a:cxnLst/>
            <a:rect l="l" t="t" r="r" b="b"/>
            <a:pathLst>
              <a:path w="1028700" h="1276350">
                <a:moveTo>
                  <a:pt x="1028699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1028699" y="0"/>
                </a:lnTo>
                <a:lnTo>
                  <a:pt x="1028699" y="12763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E109BCA-2506-4518-9B6E-C7D64C43A6D1}"/>
              </a:ext>
            </a:extLst>
          </p:cNvPr>
          <p:cNvSpPr txBox="1"/>
          <p:nvPr/>
        </p:nvSpPr>
        <p:spPr>
          <a:xfrm>
            <a:off x="670735" y="7273335"/>
            <a:ext cx="474489" cy="17912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710"/>
              </a:lnSpc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РЫНО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К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750A242B-574F-47DB-94B8-F35C1756F3D8}"/>
              </a:ext>
            </a:extLst>
          </p:cNvPr>
          <p:cNvSpPr txBox="1"/>
          <p:nvPr/>
        </p:nvSpPr>
        <p:spPr>
          <a:xfrm>
            <a:off x="670735" y="4160565"/>
            <a:ext cx="501650" cy="31127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710"/>
              </a:lnSpc>
            </a:pPr>
            <a:r>
              <a:rPr sz="3200" b="1" spc="160" dirty="0">
                <a:solidFill>
                  <a:srgbClr val="251D20"/>
                </a:solidFill>
                <a:latin typeface="Arial"/>
                <a:cs typeface="Arial"/>
              </a:rPr>
              <a:t>ЭКСПЕРТНЫХ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6181B0C5-1361-40C9-8C61-4B660CAE7227}"/>
              </a:ext>
            </a:extLst>
          </p:cNvPr>
          <p:cNvSpPr txBox="1"/>
          <p:nvPr/>
        </p:nvSpPr>
        <p:spPr>
          <a:xfrm>
            <a:off x="1108885" y="5617383"/>
            <a:ext cx="501650" cy="34474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710"/>
              </a:lnSpc>
            </a:pPr>
            <a:r>
              <a:rPr sz="3200" b="1" spc="204" dirty="0">
                <a:solidFill>
                  <a:srgbClr val="251D20"/>
                </a:solidFill>
                <a:latin typeface="Arial"/>
                <a:cs typeface="Arial"/>
              </a:rPr>
              <a:t>ОРГАНИЗАЦИЙ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95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5164" y="5407390"/>
            <a:ext cx="4511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решают</a:t>
            </a:r>
            <a:r>
              <a:rPr kumimoji="0" sz="18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самый</a:t>
            </a:r>
            <a:r>
              <a:rPr kumimoji="0" sz="18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широкий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спектр</a:t>
            </a:r>
            <a:r>
              <a:rPr kumimoji="0" sz="18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задач;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84849" y="5416867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0" y="0"/>
                </a:moveTo>
                <a:lnTo>
                  <a:pt x="352424" y="0"/>
                </a:lnTo>
                <a:lnTo>
                  <a:pt x="352424" y="323849"/>
                </a:lnTo>
                <a:lnTo>
                  <a:pt x="0" y="32384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4400" y="0"/>
            <a:ext cx="228600" cy="4171950"/>
          </a:xfrm>
          <a:custGeom>
            <a:avLst/>
            <a:gdLst/>
            <a:ahLst/>
            <a:cxnLst/>
            <a:rect l="l" t="t" r="r" b="b"/>
            <a:pathLst>
              <a:path w="228600" h="4171950">
                <a:moveTo>
                  <a:pt x="0" y="4171399"/>
                </a:moveTo>
                <a:lnTo>
                  <a:pt x="0" y="0"/>
                </a:lnTo>
                <a:lnTo>
                  <a:pt x="228599" y="0"/>
                </a:lnTo>
                <a:lnTo>
                  <a:pt x="228599" y="4171399"/>
                </a:lnTo>
                <a:lnTo>
                  <a:pt x="0" y="41713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9566" y="5491425"/>
            <a:ext cx="939800" cy="3418840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215900" marR="5080" lvl="0" indent="-203835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ОСПАРИВАНИ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ЗАКЛЮЧЕНИ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Й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2902" y="3039988"/>
            <a:ext cx="1421511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Минюсте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МВД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России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созданы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довольно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эффективные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лаборатории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экономических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экспертиз,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система 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СК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России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исторически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комплектуется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счет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экспертов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МВД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России.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489120" y="5338645"/>
            <a:ext cx="6243320" cy="96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годами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отработанные</a:t>
            </a:r>
            <a:r>
              <a:rPr kumimoji="0" sz="1800" b="0" i="0" u="none" strike="noStrike" kern="1200" cap="none" spc="-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методики,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позволяющие</a:t>
            </a:r>
            <a:r>
              <a:rPr kumimoji="0" sz="1800" b="0" i="0" u="none" strike="noStrike" kern="1200" cap="none" spc="-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избежать  </a:t>
            </a:r>
            <a:r>
              <a:rPr kumimoji="0" sz="18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большинства </a:t>
            </a:r>
            <a:r>
              <a:rPr kumimoji="0" sz="18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"детских"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ошибок, 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присущих  </a:t>
            </a: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негосударственных</a:t>
            </a:r>
            <a:r>
              <a:rPr kumimoji="0" sz="18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экспертам.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728813" y="5416867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0" y="0"/>
                </a:moveTo>
                <a:lnTo>
                  <a:pt x="352424" y="0"/>
                </a:lnTo>
                <a:lnTo>
                  <a:pt x="352424" y="323849"/>
                </a:lnTo>
                <a:lnTo>
                  <a:pt x="0" y="32384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84849" y="6177162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0" y="0"/>
                </a:moveTo>
                <a:lnTo>
                  <a:pt x="352424" y="0"/>
                </a:lnTo>
                <a:lnTo>
                  <a:pt x="352424" y="323849"/>
                </a:lnTo>
                <a:lnTo>
                  <a:pt x="0" y="32384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03179" y="559437"/>
            <a:ext cx="131984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475" dirty="0">
                <a:latin typeface="Trebuchet MS"/>
                <a:cs typeface="Trebuchet MS"/>
              </a:rPr>
              <a:t>ОСПАРИВАНИЕ </a:t>
            </a:r>
            <a:r>
              <a:rPr sz="4200" spc="465" dirty="0">
                <a:latin typeface="Trebuchet MS"/>
                <a:cs typeface="Trebuchet MS"/>
              </a:rPr>
              <a:t>ЭКСПЕРТНЫХ</a:t>
            </a:r>
            <a:r>
              <a:rPr sz="4200" spc="705" dirty="0">
                <a:latin typeface="Trebuchet MS"/>
                <a:cs typeface="Trebuchet MS"/>
              </a:rPr>
              <a:t> </a:t>
            </a:r>
            <a:r>
              <a:rPr sz="4200" spc="445" dirty="0">
                <a:latin typeface="Trebuchet MS"/>
                <a:cs typeface="Trebuchet MS"/>
              </a:rPr>
              <a:t>ЗАКЛЮЧЕНИЙ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26018" y="1651460"/>
            <a:ext cx="12847955" cy="1061085"/>
          </a:xfrm>
          <a:prstGeom prst="rect">
            <a:avLst/>
          </a:prstGeom>
          <a:solidFill>
            <a:srgbClr val="F7F7F7"/>
          </a:solidFill>
          <a:ln w="61104">
            <a:solidFill>
              <a:srgbClr val="24664D"/>
            </a:solidFill>
          </a:ln>
        </p:spPr>
        <p:txBody>
          <a:bodyPr vert="horz" wrap="square" lIns="0" tIns="116205" rIns="0" bIns="0" rtlCol="0">
            <a:spAutoFit/>
          </a:bodyPr>
          <a:lstStyle/>
          <a:p>
            <a:pPr marL="233045" marR="259715" lvl="0" indent="0" algn="l" defTabSz="914400" rtl="0" eaLnBrk="1" fontAlgn="auto" latinLnBrk="0" hangingPunct="1">
              <a:lnSpc>
                <a:spcPct val="116100"/>
              </a:lnSpc>
              <a:spcBef>
                <a:spcPts val="9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Сторона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обвинения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большинстве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случаев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назначает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экспертизы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госучреждения.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адвокатов 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часто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пренебрежительное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ним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отношение,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хотя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оно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неоправданно.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03179" y="4083998"/>
            <a:ext cx="524510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97989" algn="l"/>
              </a:tabLst>
              <a:defRPr/>
            </a:pPr>
            <a:r>
              <a:rPr kumimoji="0" sz="24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</a:t>
            </a:r>
            <a:r>
              <a:rPr kumimoji="0" sz="2400" b="0" i="0" u="none" strike="noStrike" kern="1200" cap="none" spc="3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2400" b="0" i="0" u="none" strike="noStrike" kern="1200" cap="none" spc="4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2400" b="0" i="0" u="none" strike="noStrike" kern="1200" cap="none" spc="4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1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2400" b="0" i="0" u="none" strike="noStrike" kern="1200" cap="none" spc="3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</a:t>
            </a:r>
            <a:r>
              <a:rPr kumimoji="0" sz="2400" b="0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4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</a:t>
            </a:r>
            <a:r>
              <a:rPr kumimoji="0" sz="2400" b="0" i="0" u="none" strike="noStrike" kern="1200" cap="none" spc="4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2400" b="0" i="0" u="none" strike="noStrike" kern="1200" cap="none" spc="4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24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400" b="0" i="0" u="none" strike="noStrike" kern="1200" cap="none" spc="3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2400" b="0" i="0" u="none" strike="noStrike" kern="1200" cap="none" spc="4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НН</a:t>
            </a:r>
            <a:r>
              <a:rPr kumimoji="0" sz="24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24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Х  </a:t>
            </a:r>
            <a:r>
              <a:rPr kumimoji="0" sz="2400" b="0" i="0" u="none" strike="noStrike" kern="1200" cap="none" spc="3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ЛАБОРАТОРИЙ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03179" y="6908500"/>
            <a:ext cx="15132050" cy="2383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4244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долго пишут</a:t>
            </a:r>
            <a:r>
              <a:rPr kumimoji="0" sz="1800" b="0" i="0" u="none" strike="noStrike" kern="1200" cap="none" spc="-2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экспертизы.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Одной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из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основных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методических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особенностей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экспертиз,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выполненных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государственными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учреждениями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является  активное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использование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исходных </a:t>
            </a:r>
            <a:r>
              <a:rPr kumimoji="0" sz="21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данных,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заложенных </a:t>
            </a:r>
            <a:r>
              <a:rPr kumimoji="0" sz="21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следователем.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Однако 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эта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информация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может </a:t>
            </a:r>
            <a:r>
              <a:rPr kumimoji="0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быть </a:t>
            </a:r>
            <a:r>
              <a:rPr kumimoji="0" sz="21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 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полностью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объективной.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-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Тогда,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несмотря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высокое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качество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исследования,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возможно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аргументированно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поставить  </a:t>
            </a:r>
            <a:r>
              <a:rPr kumimoji="0" sz="2100" b="0" i="0" u="none" strike="noStrike" kern="1200" cap="none" spc="1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выводы</a:t>
            </a:r>
            <a:r>
              <a:rPr kumimoji="0" sz="2100" b="0" i="0" u="none" strike="noStrike" kern="1200" cap="none" spc="-4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эксперта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под </a:t>
            </a:r>
            <a:r>
              <a:rPr kumimoji="0" sz="2100" b="0" i="0" u="none" strike="noStrike" kern="1200" cap="none" spc="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сомнение.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35164" y="6141602"/>
            <a:ext cx="6080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консервативны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отношению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кругу</a:t>
            </a:r>
            <a:r>
              <a:rPr kumimoji="0" sz="1800" b="0" i="0" u="none" strike="noStrike" kern="1200" cap="none" spc="-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решаемых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задач;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16113" y="4083998"/>
            <a:ext cx="502221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5105" algn="l"/>
              </a:tabLst>
              <a:defRPr/>
            </a:pPr>
            <a:r>
              <a:rPr kumimoji="0" sz="2400" b="0" i="0" u="none" strike="noStrike" kern="1200" cap="none" spc="4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2400" b="0" i="0" u="none" strike="noStrike" kern="1200" cap="none" spc="3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2400" b="0" i="0" u="none" strike="noStrike" kern="1200" cap="none" spc="3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Ю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1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2400" b="0" i="0" u="none" strike="noStrike" kern="1200" cap="none" spc="3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</a:t>
            </a:r>
            <a:r>
              <a:rPr kumimoji="0" sz="2400" b="0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4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</a:t>
            </a:r>
            <a:r>
              <a:rPr kumimoji="0" sz="2400" b="0" i="0" u="none" strike="noStrike" kern="1200" cap="none" spc="4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2400" b="0" i="0" u="none" strike="noStrike" kern="1200" cap="none" spc="4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24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400" b="0" i="0" u="none" strike="noStrike" kern="1200" cap="none" spc="3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2400" b="0" i="0" u="none" strike="noStrike" kern="1200" cap="none" spc="4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НН</a:t>
            </a:r>
            <a:r>
              <a:rPr kumimoji="0" sz="24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24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Х  </a:t>
            </a:r>
            <a:r>
              <a:rPr kumimoji="0" sz="2400" b="0" i="0" u="none" strike="noStrike" kern="1200" cap="none" spc="3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ЛАБОРАТОРИЙ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984849" y="6917978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0" y="0"/>
                </a:moveTo>
                <a:lnTo>
                  <a:pt x="352424" y="0"/>
                </a:lnTo>
                <a:lnTo>
                  <a:pt x="352424" y="323849"/>
                </a:lnTo>
                <a:lnTo>
                  <a:pt x="0" y="32384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230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274093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533418" y="8191506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3"/>
                </a:lnTo>
                <a:lnTo>
                  <a:pt x="0" y="2095493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23930"/>
            <a:ext cx="1181100" cy="1276350"/>
          </a:xfrm>
          <a:custGeom>
            <a:avLst/>
            <a:gdLst/>
            <a:ahLst/>
            <a:cxnLst/>
            <a:rect l="l" t="t" r="r" b="b"/>
            <a:pathLst>
              <a:path w="1181100" h="1276350">
                <a:moveTo>
                  <a:pt x="0" y="0"/>
                </a:moveTo>
                <a:lnTo>
                  <a:pt x="1181099" y="0"/>
                </a:lnTo>
                <a:lnTo>
                  <a:pt x="11810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46703" y="771219"/>
            <a:ext cx="7661909" cy="18275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sz="4200" spc="170" dirty="0">
                <a:latin typeface="Trebuchet MS"/>
                <a:cs typeface="Trebuchet MS"/>
              </a:rPr>
              <a:t>СОВРЕМЕННЫЕ </a:t>
            </a:r>
            <a:r>
              <a:rPr sz="4200" spc="100" dirty="0">
                <a:latin typeface="Trebuchet MS"/>
                <a:cs typeface="Trebuchet MS"/>
              </a:rPr>
              <a:t>МЕТОДИКИ  </a:t>
            </a:r>
            <a:r>
              <a:rPr sz="4200" spc="135" dirty="0">
                <a:latin typeface="Trebuchet MS"/>
                <a:cs typeface="Trebuchet MS"/>
              </a:rPr>
              <a:t>СУДЕБНО-ЭКОНОМИЧЕСКОЙ  </a:t>
            </a:r>
            <a:r>
              <a:rPr sz="4200" spc="165" dirty="0">
                <a:latin typeface="Trebuchet MS"/>
                <a:cs typeface="Trebuchet MS"/>
              </a:rPr>
              <a:t>ЭКСПЕРТИЗЫ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6703" y="3039997"/>
            <a:ext cx="14523719" cy="51200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lang="ru-RU" sz="2400" spc="90" dirty="0">
                <a:solidFill>
                  <a:srgbClr val="251D20"/>
                </a:solidFill>
                <a:latin typeface="Trebuchet MS"/>
                <a:cs typeface="Trebuchet MS"/>
              </a:rPr>
              <a:t>Базовая методика 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– это подход Российского федерального центра судебной экспертизы при Минюсте России.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 основе анализа “первички” и регистров анализируется экономическое содержание совершенных финансово-хозяйственных операций и их отражение в бухгалтерском учете.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Путем изучения отчетности эксперты устанавливают уровень финансового состояния хозяйствующего субъекта, в том числе в динамике по отчетным датам.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Данные блоки анализа в зависимости от задачи могут быть как самодостаточными, так и проводиться в последовательности. Так, путем наложения первого этапа на второй с применением методов факторного анализа устанавливается как та или иная операция (иной экономический фактор) повлияли на изменение финансового состояния хозяйствующего субъекта. 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endParaRPr kumimoji="0" lang="ru-RU" sz="2100" b="0" i="0" u="none" strike="noStrike" kern="1200" cap="none" spc="90" normalizeH="0" baseline="0" noProof="0" dirty="0">
              <a:ln>
                <a:noFill/>
              </a:ln>
              <a:solidFill>
                <a:srgbClr val="251D2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9856" y="4949552"/>
            <a:ext cx="897682" cy="365076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920115" marR="5080" lvl="0" indent="-908050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СОВРЕМЕННЫ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88690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274093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533418" y="8191506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3"/>
                </a:lnTo>
                <a:lnTo>
                  <a:pt x="0" y="2095493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23930"/>
            <a:ext cx="1181100" cy="1276350"/>
          </a:xfrm>
          <a:custGeom>
            <a:avLst/>
            <a:gdLst/>
            <a:ahLst/>
            <a:cxnLst/>
            <a:rect l="l" t="t" r="r" b="b"/>
            <a:pathLst>
              <a:path w="1181100" h="1276350">
                <a:moveTo>
                  <a:pt x="0" y="0"/>
                </a:moveTo>
                <a:lnTo>
                  <a:pt x="1181099" y="0"/>
                </a:lnTo>
                <a:lnTo>
                  <a:pt x="11810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46703" y="771219"/>
            <a:ext cx="7661909" cy="18275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sz="4200" spc="170" dirty="0">
                <a:latin typeface="Trebuchet MS"/>
                <a:cs typeface="Trebuchet MS"/>
              </a:rPr>
              <a:t>СОВРЕМЕННЫЕ </a:t>
            </a:r>
            <a:r>
              <a:rPr sz="4200" spc="100" dirty="0">
                <a:latin typeface="Trebuchet MS"/>
                <a:cs typeface="Trebuchet MS"/>
              </a:rPr>
              <a:t>МЕТОДИКИ  </a:t>
            </a:r>
            <a:r>
              <a:rPr sz="4200" spc="135" dirty="0">
                <a:latin typeface="Trebuchet MS"/>
                <a:cs typeface="Trebuchet MS"/>
              </a:rPr>
              <a:t>СУДЕБНО-ЭКОНОМИЧЕСКОЙ  </a:t>
            </a:r>
            <a:r>
              <a:rPr sz="4200" spc="165" dirty="0">
                <a:latin typeface="Trebuchet MS"/>
                <a:cs typeface="Trebuchet MS"/>
              </a:rPr>
              <a:t>ЭКСПЕРТИЗЫ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6703" y="3039997"/>
            <a:ext cx="14523719" cy="5728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Отдельными методическими ответвлениями выступают расчеты </a:t>
            </a:r>
            <a:r>
              <a:rPr kumimoji="0" lang="ru-RU" sz="32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неисчисленных</a:t>
            </a: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и неуплаченных налогов, а также  уровня кредитоспособности заемщика по различным пакетам документации.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 этих случаях к классическим объектам финансово-экономической экспертизы добавляются: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налоговые декларации;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справки по расчетам с бюджетом;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кредитные досье;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методики финансового анализа, используемые кредитной организацией для определения уровня кредитоспособности заемщика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9856" y="4949552"/>
            <a:ext cx="897682" cy="365076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920115" marR="5080" lvl="0" indent="-908050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СОВРЕМЕННЫ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265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274093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533418" y="8191506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3"/>
                </a:lnTo>
                <a:lnTo>
                  <a:pt x="0" y="2095493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23930"/>
            <a:ext cx="1181100" cy="1276350"/>
          </a:xfrm>
          <a:custGeom>
            <a:avLst/>
            <a:gdLst/>
            <a:ahLst/>
            <a:cxnLst/>
            <a:rect l="l" t="t" r="r" b="b"/>
            <a:pathLst>
              <a:path w="1181100" h="1276350">
                <a:moveTo>
                  <a:pt x="0" y="0"/>
                </a:moveTo>
                <a:lnTo>
                  <a:pt x="1181099" y="0"/>
                </a:lnTo>
                <a:lnTo>
                  <a:pt x="11810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46703" y="771219"/>
            <a:ext cx="7661909" cy="18275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sz="4200" spc="170" dirty="0">
                <a:latin typeface="Trebuchet MS"/>
                <a:cs typeface="Trebuchet MS"/>
              </a:rPr>
              <a:t>СОВРЕМЕННЫЕ </a:t>
            </a:r>
            <a:r>
              <a:rPr sz="4200" spc="100" dirty="0">
                <a:latin typeface="Trebuchet MS"/>
                <a:cs typeface="Trebuchet MS"/>
              </a:rPr>
              <a:t>МЕТОДИКИ  </a:t>
            </a:r>
            <a:r>
              <a:rPr sz="4200" spc="135" dirty="0">
                <a:latin typeface="Trebuchet MS"/>
                <a:cs typeface="Trebuchet MS"/>
              </a:rPr>
              <a:t>СУДЕБНО-ЭКОНОМИЧЕСКОЙ  </a:t>
            </a:r>
            <a:r>
              <a:rPr sz="4200" spc="165" dirty="0">
                <a:latin typeface="Trebuchet MS"/>
                <a:cs typeface="Trebuchet MS"/>
              </a:rPr>
              <a:t>ЭКСПЕРТИЗЫ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6703" y="3039997"/>
            <a:ext cx="14523719" cy="6013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1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Минюст и МВД 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исходят из предпосылки, что представленные документы имеют достоверные сведения, если иное не указано инициатором назначения судебной экспертизы.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Вместе с тем зачастую представленные объекты исследования могут иметь искажения, в том числе и умышленные.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1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Интеллектуальный подлог 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документов характерен для всех способов налоговых и кредитных преступлений, большинства схем в криминальном банкротстве, ряде схем корпоративного мошенничества, менее распространено классическое искажение учетных документов в коммерческой коррупции, но тоже может присутствовать, особенно на уровне “закладок” в закупочной документации.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Что же делать эксперту, если инициатор (судья, следователь) не может определиться есть ли в документах (и главное в каких) искажения?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Согласно подходу Минюста и МВД эксперт должен либо качественно отработать объекты на стадии подготовительной работы до назначения экспертизы, либо заявить ходатайство о предоставлении дополнительных документов и разъяснений. 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9856" y="4949552"/>
            <a:ext cx="897682" cy="365076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920115" marR="5080" lvl="0" indent="-908050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СОВРЕМЕННЫ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808751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241" y="5362270"/>
            <a:ext cx="897682" cy="356298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920115" marR="5080" lvl="0" indent="-908050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СОВРЕМЕННЫ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8400" y="2284830"/>
            <a:ext cx="14975205" cy="6428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47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Самостоятельное выявление экспертом интеллектуального подлога - это исключительно процессуальная проблема,  связанная с оценкой доказательств. </a:t>
            </a:r>
          </a:p>
          <a:p>
            <a:pPr marL="12700" marR="1447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Лучшая экспертная практика внесудебных исследований 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основывается на опыте компаний Big-4, Банка России и ГК «Агентство по страхованию вкладов» в области передовых наработок 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форензик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, исследования денежных потоков и 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документарно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-правового анализа. </a:t>
            </a:r>
          </a:p>
          <a:p>
            <a:pPr marL="12700" marR="1447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Оценка контрагентов и активов на рыночность/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схемность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,  аффилированности / подконтрольности хозяйствующих субъектов, их 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встроенности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в различные схемы, как и выявление искажений в документах должна  решаться комплексным путем. </a:t>
            </a:r>
          </a:p>
          <a:p>
            <a:pPr marL="12700" marR="1447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Ключевую роль здесь играет совместный анализ данных из агрегаторов публичной доступной информации - в первую очередь реестров и отчетности, и изучение  платежного оборота контрагентов - выявлением у них доли в них нормальных платежей налогов, зарплаты, аренды и т.д.. Разложение платежей, выявление экономической взаимосвязи с бенефициаром, классические методы 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форензик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в дальнейшем  в разы повышают эффективность  судебной финансово-экономической экспертизы, которая надлежащим образом зафиксирует ранее выявленные признаки. </a:t>
            </a:r>
          </a:p>
        </p:txBody>
      </p:sp>
      <p:sp>
        <p:nvSpPr>
          <p:cNvPr id="4" name="object 4"/>
          <p:cNvSpPr/>
          <p:nvPr/>
        </p:nvSpPr>
        <p:spPr>
          <a:xfrm>
            <a:off x="17731599" y="4187550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28700" y="0"/>
            <a:ext cx="228600" cy="3562985"/>
          </a:xfrm>
          <a:custGeom>
            <a:avLst/>
            <a:gdLst/>
            <a:ahLst/>
            <a:cxnLst/>
            <a:rect l="l" t="t" r="r" b="b"/>
            <a:pathLst>
              <a:path w="228600" h="3562985">
                <a:moveTo>
                  <a:pt x="0" y="3562773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62773"/>
                </a:lnTo>
                <a:lnTo>
                  <a:pt x="0" y="3562773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59300" y="8031333"/>
            <a:ext cx="1028700" cy="1276350"/>
          </a:xfrm>
          <a:custGeom>
            <a:avLst/>
            <a:gdLst/>
            <a:ahLst/>
            <a:cxnLst/>
            <a:rect l="l" t="t" r="r" b="b"/>
            <a:pathLst>
              <a:path w="1028700" h="1276350">
                <a:moveTo>
                  <a:pt x="1028699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1028699" y="0"/>
                </a:lnTo>
                <a:lnTo>
                  <a:pt x="1028699" y="12763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78400" y="914082"/>
            <a:ext cx="541274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35" dirty="0">
                <a:latin typeface="Trebuchet MS"/>
                <a:cs typeface="Trebuchet MS"/>
              </a:rPr>
              <a:t>ЛУЧШАЯ</a:t>
            </a:r>
            <a:r>
              <a:rPr sz="4200" spc="-110" dirty="0">
                <a:latin typeface="Trebuchet MS"/>
                <a:cs typeface="Trebuchet MS"/>
              </a:rPr>
              <a:t> </a:t>
            </a:r>
            <a:r>
              <a:rPr sz="4200" spc="145" dirty="0">
                <a:latin typeface="Trebuchet MS"/>
                <a:cs typeface="Trebuchet MS"/>
              </a:rPr>
              <a:t>ПРАКТИКА</a:t>
            </a:r>
            <a:endParaRPr sz="42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4999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912" y="3558542"/>
            <a:ext cx="1333698" cy="4328158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 marR="5080" indent="1052195" algn="ctr">
              <a:lnSpc>
                <a:spcPts val="3450"/>
              </a:lnSpc>
              <a:spcBef>
                <a:spcPts val="305"/>
              </a:spcBef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ФИНАНСОВО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-  </a:t>
            </a:r>
            <a:r>
              <a:rPr sz="3200" b="1" spc="175" dirty="0">
                <a:solidFill>
                  <a:srgbClr val="251D20"/>
                </a:solidFill>
                <a:latin typeface="Arial"/>
                <a:cs typeface="Arial"/>
              </a:rPr>
              <a:t>АНАЛИТИЧЕСКАЯ</a:t>
            </a:r>
            <a:endParaRPr sz="3200" dirty="0">
              <a:latin typeface="Arial"/>
              <a:cs typeface="Arial"/>
            </a:endParaRPr>
          </a:p>
          <a:p>
            <a:pPr marL="1141730" algn="ctr">
              <a:lnSpc>
                <a:spcPts val="3400"/>
              </a:lnSpc>
            </a:pPr>
            <a:r>
              <a:rPr sz="3200" b="1" spc="185" dirty="0">
                <a:solidFill>
                  <a:srgbClr val="251D20"/>
                </a:solidFill>
                <a:latin typeface="Arial"/>
                <a:cs typeface="Arial"/>
              </a:rPr>
              <a:t>ЭКСПЕРТИЗА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34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2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8031336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92007" y="704907"/>
            <a:ext cx="15827375" cy="3480435"/>
          </a:xfrm>
          <a:prstGeom prst="rect">
            <a:avLst/>
          </a:prstGeom>
        </p:spPr>
        <p:txBody>
          <a:bodyPr vert="horz" wrap="square" lIns="0" tIns="276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75"/>
              </a:spcBef>
              <a:tabLst>
                <a:tab pos="6945630" algn="l"/>
              </a:tabLst>
            </a:pP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r>
              <a:rPr sz="3000" spc="-5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lang="ru-RU" sz="3000" spc="459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ЭКОНОМИЧЕСКАЯ</a:t>
            </a:r>
            <a:r>
              <a:rPr sz="3000" spc="459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47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r>
              <a:rPr lang="ru-RU" sz="3000" spc="475" dirty="0">
                <a:solidFill>
                  <a:srgbClr val="251D20"/>
                </a:solidFill>
                <a:latin typeface="Trebuchet MS"/>
                <a:cs typeface="Trebuchet MS"/>
              </a:rPr>
              <a:t> В БАНКРОТСТВЕ</a:t>
            </a:r>
            <a:endParaRPr sz="3000" dirty="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050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степени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отдельных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экономических факторов </a:t>
            </a:r>
            <a:r>
              <a:rPr sz="2100" spc="605" dirty="0">
                <a:solidFill>
                  <a:srgbClr val="251D20"/>
                </a:solidFill>
                <a:latin typeface="Trebuchet MS"/>
                <a:cs typeface="Trebuchet MS"/>
              </a:rPr>
              <a:t>–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при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расследовании 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криминального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банкротства,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хищений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особо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крупном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размере,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злоупотреблении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полномочиями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(ст.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159,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160,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195,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196,  197,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201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УК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РФ),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арбитражных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делах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хозяйствующего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субъекта.</a:t>
            </a:r>
            <a:endParaRPr sz="2100" dirty="0">
              <a:latin typeface="Trebuchet MS"/>
              <a:cs typeface="Trebuchet MS"/>
            </a:endParaRPr>
          </a:p>
          <a:p>
            <a:pPr marL="12700" marR="258445">
              <a:lnSpc>
                <a:spcPct val="116100"/>
              </a:lnSpc>
            </a:pP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позволяет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установить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период,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котором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наступило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фактическое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банкротство,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причинно-следственную 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связь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между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совершенными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руководством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собственниками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сделками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операциями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(иными экономическими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факторами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5" dirty="0">
                <a:solidFill>
                  <a:srgbClr val="251D20"/>
                </a:solidFill>
                <a:latin typeface="Trebuchet MS"/>
                <a:cs typeface="Trebuchet MS"/>
              </a:rPr>
              <a:t>–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конъюнктурой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рынка,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курсом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доллара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90" dirty="0">
                <a:solidFill>
                  <a:srgbClr val="251D20"/>
                </a:solidFill>
                <a:latin typeface="Trebuchet MS"/>
                <a:cs typeface="Trebuchet MS"/>
              </a:rPr>
              <a:t>т.п.),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возникновением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недостаточности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стоимости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имущества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(дальнейшим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увеличением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недостаточности)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последующим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его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банкротством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либо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их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отсутствием.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1112" y="4548817"/>
            <a:ext cx="7513955" cy="5387975"/>
          </a:xfrm>
          <a:prstGeom prst="rect">
            <a:avLst/>
          </a:prstGeom>
          <a:solidFill>
            <a:srgbClr val="F7F7F7"/>
          </a:solidFill>
          <a:ln w="52430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Times New Roman"/>
              <a:cs typeface="Times New Roman"/>
            </a:endParaRPr>
          </a:p>
          <a:p>
            <a:pPr marL="409575">
              <a:lnSpc>
                <a:spcPct val="100000"/>
              </a:lnSpc>
            </a:pP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БЕЗВОЗМЕЗДНАЯ</a:t>
            </a:r>
            <a:r>
              <a:rPr sz="1800" b="1" spc="37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ПЕРЕДАЧА</a:t>
            </a:r>
            <a:endParaRPr sz="1800">
              <a:latin typeface="Arial"/>
              <a:cs typeface="Arial"/>
            </a:endParaRPr>
          </a:p>
          <a:p>
            <a:pPr marL="409575" marR="2734945">
              <a:lnSpc>
                <a:spcPct val="114599"/>
              </a:lnSpc>
            </a:pPr>
            <a:r>
              <a:rPr sz="1800" b="1" spc="75" dirty="0">
                <a:solidFill>
                  <a:srgbClr val="251D20"/>
                </a:solidFill>
                <a:latin typeface="Arial"/>
                <a:cs typeface="Arial"/>
              </a:rPr>
              <a:t>ОСНОВНЫХ </a:t>
            </a:r>
            <a:r>
              <a:rPr sz="1800" b="1" spc="105" dirty="0">
                <a:solidFill>
                  <a:srgbClr val="251D20"/>
                </a:solidFill>
                <a:latin typeface="Arial"/>
                <a:cs typeface="Arial"/>
              </a:rPr>
              <a:t>СРЕДСТВ </a:t>
            </a:r>
            <a:r>
              <a:rPr sz="1800" b="1" spc="-35" dirty="0">
                <a:solidFill>
                  <a:srgbClr val="251D20"/>
                </a:solidFill>
                <a:latin typeface="Arial"/>
                <a:cs typeface="Arial"/>
              </a:rPr>
              <a:t>И </a:t>
            </a:r>
            <a:r>
              <a:rPr sz="1800" b="1" spc="30" dirty="0">
                <a:solidFill>
                  <a:srgbClr val="251D20"/>
                </a:solidFill>
                <a:latin typeface="Arial"/>
                <a:cs typeface="Arial"/>
              </a:rPr>
              <a:t>(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ИЛИ) </a:t>
            </a:r>
            <a:r>
              <a:rPr sz="1800" b="1" spc="60" dirty="0">
                <a:solidFill>
                  <a:srgbClr val="251D20"/>
                </a:solidFill>
                <a:latin typeface="Arial"/>
                <a:cs typeface="Arial"/>
              </a:rPr>
              <a:t>ИХ 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РЕАЛИЗАЦИЯ </a:t>
            </a:r>
            <a:r>
              <a:rPr sz="1800" b="1" spc="15" dirty="0">
                <a:solidFill>
                  <a:srgbClr val="251D20"/>
                </a:solidFill>
                <a:latin typeface="Arial"/>
                <a:cs typeface="Arial"/>
              </a:rPr>
              <a:t>ПО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ЗАНИЖЕННОЙ  </a:t>
            </a:r>
            <a:r>
              <a:rPr sz="1800" b="1" spc="130" dirty="0">
                <a:solidFill>
                  <a:srgbClr val="251D20"/>
                </a:solidFill>
                <a:latin typeface="Arial"/>
                <a:cs typeface="Arial"/>
              </a:rPr>
              <a:t>СТОИМОСТИ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Arial"/>
              <a:cs typeface="Arial"/>
            </a:endParaRPr>
          </a:p>
          <a:p>
            <a:pPr marL="409575" marR="290195">
              <a:lnSpc>
                <a:spcPct val="114599"/>
              </a:lnSpc>
              <a:spcBef>
                <a:spcPts val="1570"/>
              </a:spcBef>
            </a:pP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ЗАМЕЩЕНИЕ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ЛИКВИДНЫХ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АКТИВОВ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ПРЕДПРИЯТИЯ 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НЕЛИКВИДНЫМИ </a:t>
            </a:r>
            <a:r>
              <a:rPr sz="1800" b="1" spc="-430" dirty="0">
                <a:solidFill>
                  <a:srgbClr val="251D20"/>
                </a:solidFill>
                <a:latin typeface="Arial"/>
                <a:cs typeface="Arial"/>
              </a:rPr>
              <a:t>—</a:t>
            </a:r>
            <a:r>
              <a:rPr sz="1800" b="1" spc="-360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ОПЛАТА </a:t>
            </a:r>
            <a:r>
              <a:rPr sz="1800" b="1" spc="50" dirty="0">
                <a:solidFill>
                  <a:srgbClr val="251D20"/>
                </a:solidFill>
                <a:latin typeface="Arial"/>
                <a:cs typeface="Arial"/>
              </a:rPr>
              <a:t>ЗА</a:t>
            </a:r>
            <a:r>
              <a:rPr sz="1800" b="1" spc="200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251D20"/>
                </a:solidFill>
                <a:latin typeface="Arial"/>
                <a:cs typeface="Arial"/>
              </a:rPr>
              <a:t>ВЫБЫВАЮЩИЕ</a:t>
            </a:r>
            <a:endParaRPr sz="1800">
              <a:latin typeface="Arial"/>
              <a:cs typeface="Arial"/>
            </a:endParaRPr>
          </a:p>
          <a:p>
            <a:pPr marL="409575" marR="1066800">
              <a:lnSpc>
                <a:spcPct val="114599"/>
              </a:lnSpc>
            </a:pPr>
            <a:r>
              <a:rPr sz="1800" b="1" spc="135" dirty="0">
                <a:solidFill>
                  <a:srgbClr val="251D20"/>
                </a:solidFill>
                <a:latin typeface="Arial"/>
                <a:cs typeface="Arial"/>
              </a:rPr>
              <a:t>ЛИКВИДНЫЕ </a:t>
            </a:r>
            <a:r>
              <a:rPr sz="1800" b="1" spc="70" dirty="0">
                <a:solidFill>
                  <a:srgbClr val="251D20"/>
                </a:solidFill>
                <a:latin typeface="Arial"/>
                <a:cs typeface="Arial"/>
              </a:rPr>
              <a:t>ОБОРОТНЫЕ </a:t>
            </a:r>
            <a:r>
              <a:rPr sz="1800" b="1" spc="-35" dirty="0">
                <a:solidFill>
                  <a:srgbClr val="251D20"/>
                </a:solidFill>
                <a:latin typeface="Arial"/>
                <a:cs typeface="Arial"/>
              </a:rPr>
              <a:t>И </a:t>
            </a:r>
            <a:r>
              <a:rPr sz="1800" b="1" spc="75" dirty="0">
                <a:solidFill>
                  <a:srgbClr val="251D20"/>
                </a:solidFill>
                <a:latin typeface="Arial"/>
                <a:cs typeface="Arial"/>
              </a:rPr>
              <a:t>ВНЕОБОРОТНЫЕ 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АКТИВЫ </a:t>
            </a: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ОСУЩЕСТВЛЯЕТСЯ</a:t>
            </a:r>
            <a:r>
              <a:rPr sz="1800" b="1" spc="2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НЕЛИКВИДНЫМИ</a:t>
            </a:r>
            <a:endParaRPr sz="1800">
              <a:latin typeface="Arial"/>
              <a:cs typeface="Arial"/>
            </a:endParaRPr>
          </a:p>
          <a:p>
            <a:pPr marL="409575" marR="211454">
              <a:lnSpc>
                <a:spcPct val="114599"/>
              </a:lnSpc>
            </a:pPr>
            <a:r>
              <a:rPr sz="1800" b="1" spc="105" dirty="0">
                <a:solidFill>
                  <a:srgbClr val="251D20"/>
                </a:solidFill>
                <a:latin typeface="Arial"/>
                <a:cs typeface="Arial"/>
              </a:rPr>
              <a:t>ВЕКСЕЛЯМИ;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АКЦИЯМИ </a:t>
            </a:r>
            <a:r>
              <a:rPr sz="1800" b="1" spc="30" dirty="0">
                <a:solidFill>
                  <a:srgbClr val="251D20"/>
                </a:solidFill>
                <a:latin typeface="Arial"/>
                <a:cs typeface="Arial"/>
              </a:rPr>
              <a:t>(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ДОЛЯМИ) </a:t>
            </a:r>
            <a:r>
              <a:rPr sz="1800" b="1" spc="145" dirty="0">
                <a:solidFill>
                  <a:srgbClr val="251D20"/>
                </a:solidFill>
                <a:latin typeface="Arial"/>
                <a:cs typeface="Arial"/>
              </a:rPr>
              <a:t>ПРЕДПРИЯТИЙ, 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НАХОДЯЩИХСЯ </a:t>
            </a:r>
            <a:r>
              <a:rPr sz="1800" b="1" spc="-155" dirty="0">
                <a:solidFill>
                  <a:srgbClr val="251D20"/>
                </a:solidFill>
                <a:latin typeface="Arial"/>
                <a:cs typeface="Arial"/>
              </a:rPr>
              <a:t>В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ПРЕДБАНКРОТНОМ </a:t>
            </a:r>
            <a:r>
              <a:rPr sz="1800" b="1" spc="90" dirty="0">
                <a:solidFill>
                  <a:srgbClr val="251D20"/>
                </a:solidFill>
                <a:latin typeface="Arial"/>
                <a:cs typeface="Arial"/>
              </a:rPr>
              <a:t>СОСТОЯНИИ; 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ДЕБИТОРСКОЙ </a:t>
            </a:r>
            <a:r>
              <a:rPr sz="1800" b="1" spc="135" dirty="0">
                <a:solidFill>
                  <a:srgbClr val="251D20"/>
                </a:solidFill>
                <a:latin typeface="Arial"/>
                <a:cs typeface="Arial"/>
              </a:rPr>
              <a:t>ЗАДОЛЖЕННОСТЬЮ, </a:t>
            </a:r>
            <a:r>
              <a:rPr sz="1800" b="1" spc="100" dirty="0">
                <a:solidFill>
                  <a:srgbClr val="251D20"/>
                </a:solidFill>
                <a:latin typeface="Arial"/>
                <a:cs typeface="Arial"/>
              </a:rPr>
              <a:t>НЕРЕАЛЬНОЙ </a:t>
            </a:r>
            <a:r>
              <a:rPr sz="1800" b="1" spc="60" dirty="0">
                <a:solidFill>
                  <a:srgbClr val="251D20"/>
                </a:solidFill>
                <a:latin typeface="Arial"/>
                <a:cs typeface="Arial"/>
              </a:rPr>
              <a:t>К  </a:t>
            </a:r>
            <a:r>
              <a:rPr sz="1800" b="1" spc="105" dirty="0">
                <a:solidFill>
                  <a:srgbClr val="251D20"/>
                </a:solidFill>
                <a:latin typeface="Arial"/>
                <a:cs typeface="Arial"/>
              </a:rPr>
              <a:t>ВЗЫСКАНИЮ; </a:t>
            </a:r>
            <a:r>
              <a:rPr sz="1800" b="1" spc="140" dirty="0">
                <a:solidFill>
                  <a:srgbClr val="251D20"/>
                </a:solidFill>
                <a:latin typeface="Arial"/>
                <a:cs typeface="Arial"/>
              </a:rPr>
              <a:t>ДЕФЕКТНЫМ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ИЛИ</a:t>
            </a:r>
            <a:r>
              <a:rPr sz="1800" b="1" spc="28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МОРАЛЬНО</a:t>
            </a:r>
            <a:endParaRPr sz="1800">
              <a:latin typeface="Arial"/>
              <a:cs typeface="Arial"/>
            </a:endParaRPr>
          </a:p>
          <a:p>
            <a:pPr marL="409575">
              <a:lnSpc>
                <a:spcPct val="100000"/>
              </a:lnSpc>
              <a:spcBef>
                <a:spcPts val="315"/>
              </a:spcBef>
            </a:pPr>
            <a:r>
              <a:rPr sz="1800" b="1" spc="130" dirty="0">
                <a:solidFill>
                  <a:srgbClr val="251D20"/>
                </a:solidFill>
                <a:latin typeface="Arial"/>
                <a:cs typeface="Arial"/>
              </a:rPr>
              <a:t>УСТАРЕВШИМ</a:t>
            </a:r>
            <a:r>
              <a:rPr sz="1800" b="1" spc="37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ОБОРУДОВАНИЕМ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24310" y="4548797"/>
            <a:ext cx="7946390" cy="5388610"/>
          </a:xfrm>
          <a:prstGeom prst="rect">
            <a:avLst/>
          </a:prstGeom>
          <a:solidFill>
            <a:srgbClr val="F7F7F7"/>
          </a:solidFill>
          <a:ln w="52512">
            <a:solidFill>
              <a:srgbClr val="251D20"/>
            </a:solidFill>
          </a:ln>
        </p:spPr>
        <p:txBody>
          <a:bodyPr vert="horz" wrap="square" lIns="0" tIns="213360" rIns="0" bIns="0" rtlCol="0">
            <a:spAutoFit/>
          </a:bodyPr>
          <a:lstStyle/>
          <a:p>
            <a:pPr marL="333375" marR="117475">
              <a:lnSpc>
                <a:spcPct val="101200"/>
              </a:lnSpc>
              <a:spcBef>
                <a:spcPts val="1680"/>
              </a:spcBef>
            </a:pP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Определение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критического негативного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предприятия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отчуждения 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основных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средств </a:t>
            </a:r>
            <a:r>
              <a:rPr sz="2100" spc="-195" dirty="0">
                <a:solidFill>
                  <a:srgbClr val="251D20"/>
                </a:solidFill>
                <a:latin typeface="Trebuchet MS"/>
                <a:cs typeface="Trebuchet MS"/>
              </a:rPr>
              <a:t>-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хозяйствующий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субъект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лишается 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возможности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начать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новый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цикл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производства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погасить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имеющиеся обязательства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за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счет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выручки; 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расчет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убытков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сокращения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достаточности</a:t>
            </a:r>
            <a:r>
              <a:rPr sz="2100" spc="-3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имущества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для погашения</a:t>
            </a:r>
            <a:r>
              <a:rPr sz="2100" spc="-1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долгов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rebuchet MS"/>
              <a:cs typeface="Trebuchet MS"/>
            </a:endParaRPr>
          </a:p>
          <a:p>
            <a:pPr marL="333375" marR="728345">
              <a:lnSpc>
                <a:spcPct val="101200"/>
              </a:lnSpc>
            </a:pP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Определение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негативных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изменений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структуре 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активов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пассивов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исследуемого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лица</a:t>
            </a:r>
            <a:r>
              <a:rPr sz="2100" spc="-2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95" dirty="0">
                <a:solidFill>
                  <a:srgbClr val="251D20"/>
                </a:solidFill>
                <a:latin typeface="Trebuchet MS"/>
                <a:cs typeface="Trebuchet MS"/>
              </a:rPr>
              <a:t>-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выявление</a:t>
            </a:r>
            <a:endParaRPr sz="2100">
              <a:latin typeface="Trebuchet MS"/>
              <a:cs typeface="Trebuchet MS"/>
            </a:endParaRPr>
          </a:p>
          <a:p>
            <a:pPr marL="333375" marR="1273810">
              <a:lnSpc>
                <a:spcPct val="101200"/>
              </a:lnSpc>
            </a:pP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«технических»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активов,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принятых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баланс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результате сделки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степени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их</a:t>
            </a:r>
            <a:r>
              <a:rPr sz="2100" spc="-3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отрицательного  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</a:t>
            </a:r>
            <a:r>
              <a:rPr sz="2100" spc="-3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</a:t>
            </a:r>
            <a:endParaRPr sz="21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82833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8700" y="0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031331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09800" y="401870"/>
            <a:ext cx="15628127" cy="452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r>
              <a:rPr lang="ru-RU" spc="180" dirty="0"/>
              <a:t>ФИНАНСОВО</a:t>
            </a:r>
            <a:r>
              <a:rPr spc="145" dirty="0"/>
              <a:t>-</a:t>
            </a:r>
            <a:r>
              <a:rPr spc="-490" dirty="0"/>
              <a:t> </a:t>
            </a:r>
            <a:r>
              <a:rPr spc="155" dirty="0"/>
              <a:t>ЭКОНОМИЧЕСК</a:t>
            </a:r>
            <a:r>
              <a:rPr lang="ru-RU" spc="155" dirty="0"/>
              <a:t>АЯ </a:t>
            </a:r>
            <a:r>
              <a:rPr spc="145" dirty="0"/>
              <a:t>ЭКСПЕРТИЗ</a:t>
            </a:r>
            <a:r>
              <a:rPr lang="ru-RU" spc="145" dirty="0"/>
              <a:t>А В БАНКРОТСТВЕ</a:t>
            </a:r>
            <a:endParaRPr spc="145" dirty="0"/>
          </a:p>
        </p:txBody>
      </p:sp>
      <p:sp>
        <p:nvSpPr>
          <p:cNvPr id="9" name="object 9"/>
          <p:cNvSpPr txBox="1"/>
          <p:nvPr/>
        </p:nvSpPr>
        <p:spPr>
          <a:xfrm>
            <a:off x="1865518" y="1312134"/>
            <a:ext cx="5632450" cy="5521960"/>
          </a:xfrm>
          <a:prstGeom prst="rect">
            <a:avLst/>
          </a:prstGeom>
          <a:solidFill>
            <a:srgbClr val="F7F7F7"/>
          </a:solidFill>
          <a:ln w="52621">
            <a:solidFill>
              <a:srgbClr val="251D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360045" marR="1083945">
              <a:lnSpc>
                <a:spcPct val="114599"/>
              </a:lnSpc>
            </a:pP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ПЕРЕДАЧА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АКТИВОВ </a:t>
            </a:r>
            <a:r>
              <a:rPr sz="1800" b="1" spc="-155" dirty="0">
                <a:solidFill>
                  <a:srgbClr val="251D20"/>
                </a:solidFill>
                <a:latin typeface="Arial"/>
                <a:cs typeface="Arial"/>
              </a:rPr>
              <a:t>В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РАМКАХ  </a:t>
            </a: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ПОГАШЕНИЯ</a:t>
            </a:r>
            <a:r>
              <a:rPr sz="1800" b="1" spc="360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ИСКУССТВЕННО</a:t>
            </a:r>
            <a:endParaRPr sz="1800">
              <a:latin typeface="Arial"/>
              <a:cs typeface="Arial"/>
            </a:endParaRPr>
          </a:p>
          <a:p>
            <a:pPr marL="360045" marR="1400175">
              <a:lnSpc>
                <a:spcPct val="114599"/>
              </a:lnSpc>
            </a:pP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СОЗДАННОЙ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КРЕДИТОРСКОЙ  ЗАДОЛЖЕННОСТИ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5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</a:pPr>
            <a:r>
              <a:rPr sz="1800" b="1" spc="80" dirty="0">
                <a:solidFill>
                  <a:srgbClr val="251D20"/>
                </a:solidFill>
                <a:latin typeface="Arial"/>
                <a:cs typeface="Arial"/>
              </a:rPr>
              <a:t>ВЕДЕНИЕ</a:t>
            </a:r>
            <a:r>
              <a:rPr sz="1800" b="1" spc="37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ФИНАНСОВО-</a:t>
            </a:r>
            <a:endParaRPr sz="1800">
              <a:latin typeface="Arial"/>
              <a:cs typeface="Arial"/>
            </a:endParaRPr>
          </a:p>
          <a:p>
            <a:pPr marL="360045" marR="793750">
              <a:lnSpc>
                <a:spcPct val="114599"/>
              </a:lnSpc>
            </a:pPr>
            <a:r>
              <a:rPr sz="1800" b="1" spc="105" dirty="0">
                <a:solidFill>
                  <a:srgbClr val="251D20"/>
                </a:solidFill>
                <a:latin typeface="Arial"/>
                <a:cs typeface="Arial"/>
              </a:rPr>
              <a:t>ХОЗЯЙСТВЕННОЙ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ДЕЯТЕЛЬНОСТИ  </a:t>
            </a:r>
            <a:r>
              <a:rPr sz="1800" b="1" spc="-155" dirty="0">
                <a:solidFill>
                  <a:srgbClr val="251D20"/>
                </a:solidFill>
                <a:latin typeface="Arial"/>
                <a:cs typeface="Arial"/>
              </a:rPr>
              <a:t>В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ИСКУССТВЕННО</a:t>
            </a:r>
            <a:r>
              <a:rPr sz="1800" b="1" spc="190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СОЗДАННЫХ</a:t>
            </a:r>
            <a:endParaRPr sz="180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  <a:spcBef>
                <a:spcPts val="315"/>
              </a:spcBef>
            </a:pP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УСЛОВИЯХ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06560" y="1312139"/>
            <a:ext cx="9690100" cy="5499735"/>
          </a:xfrm>
          <a:prstGeom prst="rect">
            <a:avLst/>
          </a:prstGeom>
          <a:solidFill>
            <a:srgbClr val="F7F7F7"/>
          </a:solidFill>
          <a:ln w="52598">
            <a:solidFill>
              <a:srgbClr val="251D2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3100">
              <a:latin typeface="Times New Roman"/>
              <a:cs typeface="Times New Roman"/>
            </a:endParaRPr>
          </a:p>
          <a:p>
            <a:pPr marL="363220" marR="89535">
              <a:lnSpc>
                <a:spcPct val="101200"/>
              </a:lnSpc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Оценка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негативного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 организации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заключения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договоров,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выполнение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которых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трудно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проконтролировать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(или)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стоимость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которых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может</a:t>
            </a:r>
            <a:r>
              <a:rPr sz="2100" spc="-38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варьироваться, 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признания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бухгалтерском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учете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кредиторской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задолженности, 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передачи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ликвидных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активов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счет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погашения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образовавшихся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фиктивных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долгов</a:t>
            </a:r>
            <a:endParaRPr sz="2100">
              <a:latin typeface="Trebuchet MS"/>
              <a:cs typeface="Trebuchet MS"/>
            </a:endParaRPr>
          </a:p>
          <a:p>
            <a:pPr marL="340995" marR="237490">
              <a:lnSpc>
                <a:spcPct val="101200"/>
              </a:lnSpc>
              <a:spcBef>
                <a:spcPts val="2014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Оценка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негативного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предприятия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действий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системы поставок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сбыта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продукции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использованием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«технических»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фирм-посредников,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полностью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подконтрольных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менеджменту, </a:t>
            </a:r>
            <a:r>
              <a:rPr sz="2100" spc="130" dirty="0">
                <a:solidFill>
                  <a:srgbClr val="251D20"/>
                </a:solidFill>
                <a:latin typeface="Trebuchet MS"/>
                <a:cs typeface="Trebuchet MS"/>
              </a:rPr>
              <a:t>завышающих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цены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закупаемые 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товары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(в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том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числе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сырье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комплектующие),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работы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услуги,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либо 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занижающих цены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реализуемые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товары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(в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том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числе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готовую 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продукцию),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работы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услуги.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7732" y="7768319"/>
            <a:ext cx="1524381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Проводятся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финансово-аналитические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экспертизы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отношении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любых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субъектов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экономики,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включая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кредитные,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страховые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микрофинансовые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профессиональных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участников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рынка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ценных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бумаг.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C9A1591E-7F4B-4BF7-BC40-97CA5603468F}"/>
              </a:ext>
            </a:extLst>
          </p:cNvPr>
          <p:cNvSpPr txBox="1"/>
          <p:nvPr/>
        </p:nvSpPr>
        <p:spPr>
          <a:xfrm>
            <a:off x="256912" y="3558542"/>
            <a:ext cx="1333698" cy="4328158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 marR="5080" indent="1052195" algn="ctr">
              <a:lnSpc>
                <a:spcPts val="3450"/>
              </a:lnSpc>
              <a:spcBef>
                <a:spcPts val="305"/>
              </a:spcBef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ФИНАНСОВО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-  </a:t>
            </a:r>
            <a:r>
              <a:rPr sz="3200" b="1" spc="175" dirty="0">
                <a:solidFill>
                  <a:srgbClr val="251D20"/>
                </a:solidFill>
                <a:latin typeface="Arial"/>
                <a:cs typeface="Arial"/>
              </a:rPr>
              <a:t>АНАЛИТИЧЕСКАЯ</a:t>
            </a:r>
            <a:endParaRPr sz="3200" dirty="0">
              <a:latin typeface="Arial"/>
              <a:cs typeface="Arial"/>
            </a:endParaRPr>
          </a:p>
          <a:p>
            <a:pPr marL="1141730" algn="ctr">
              <a:lnSpc>
                <a:spcPts val="3400"/>
              </a:lnSpc>
            </a:pPr>
            <a:r>
              <a:rPr sz="3200" b="1" spc="185" dirty="0">
                <a:solidFill>
                  <a:srgbClr val="251D20"/>
                </a:solidFill>
                <a:latin typeface="Arial"/>
                <a:cs typeface="Arial"/>
              </a:rPr>
              <a:t>ЭКСПЕРТИЗА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2410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8921" y="3564156"/>
            <a:ext cx="14644369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Анализ </a:t>
            </a:r>
            <a:r>
              <a:rPr kumimoji="0" sz="2600" b="1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динамики </a:t>
            </a:r>
            <a:r>
              <a:rPr kumimoji="0" sz="2600" b="1" i="0" u="none" strike="noStrike" kern="1200" cap="none" spc="-20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финансового </a:t>
            </a:r>
            <a:r>
              <a:rPr kumimoji="0" sz="2600" b="1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состояния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момента </a:t>
            </a:r>
            <a:r>
              <a:rPr kumimoji="0" sz="2600" b="1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наступления </a:t>
            </a:r>
            <a:r>
              <a:rPr kumimoji="0" sz="2600" b="1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фактического</a:t>
            </a:r>
            <a:r>
              <a:rPr kumimoji="0" sz="2600" b="1" i="0" u="none" strike="noStrike" kern="1200" cap="none" spc="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95"/>
              </a:spcBef>
            </a:pPr>
            <a:r>
              <a:rPr spc="330" dirty="0"/>
              <a:t>ИСПОЛЬЗОВАНИЕ</a:t>
            </a:r>
            <a:r>
              <a:rPr spc="55" dirty="0"/>
              <a:t> </a:t>
            </a:r>
            <a:r>
              <a:rPr spc="490" dirty="0"/>
              <a:t>РЕЗУЛЬТАТОВ  </a:t>
            </a:r>
            <a:r>
              <a:rPr spc="395" dirty="0"/>
              <a:t>ЭКСПЕРТИЗЫ</a:t>
            </a:r>
          </a:p>
        </p:txBody>
      </p:sp>
      <p:sp>
        <p:nvSpPr>
          <p:cNvPr id="4" name="object 4"/>
          <p:cNvSpPr/>
          <p:nvPr/>
        </p:nvSpPr>
        <p:spPr>
          <a:xfrm>
            <a:off x="13210689" y="9878231"/>
            <a:ext cx="5077460" cy="408940"/>
          </a:xfrm>
          <a:custGeom>
            <a:avLst/>
            <a:gdLst/>
            <a:ahLst/>
            <a:cxnLst/>
            <a:rect l="l" t="t" r="r" b="b"/>
            <a:pathLst>
              <a:path w="5077459" h="408940">
                <a:moveTo>
                  <a:pt x="0" y="0"/>
                </a:moveTo>
                <a:lnTo>
                  <a:pt x="0" y="408767"/>
                </a:lnTo>
                <a:lnTo>
                  <a:pt x="5077310" y="408767"/>
                </a:lnTo>
                <a:lnTo>
                  <a:pt x="507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17091" y="6742749"/>
            <a:ext cx="655637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0180" marR="5080" lvl="0" indent="-1428115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Контрагенты </a:t>
            </a:r>
            <a:r>
              <a:rPr kumimoji="0" sz="2100" b="0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афилированы, 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ведут </a:t>
            </a:r>
            <a:r>
              <a:rPr kumimoji="0" sz="2100" b="0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реальной </a:t>
            </a: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ФХД,  </a:t>
            </a:r>
            <a:r>
              <a:rPr kumimoji="0" sz="2100" b="0" i="0" u="none" strike="noStrike" kern="1200" cap="none" spc="-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участвуют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схемных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1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сделках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3352" y="4726940"/>
            <a:ext cx="781621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2665" marR="5080" lvl="0" indent="-226060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Финансовое </a:t>
            </a:r>
            <a:r>
              <a:rPr kumimoji="0" sz="2100" b="0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состояние </a:t>
            </a:r>
            <a:r>
              <a:rPr kumimoji="0" sz="2100" b="0" i="0" u="none" strike="noStrike" kern="1200" cap="none" spc="-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критически </a:t>
            </a:r>
            <a:r>
              <a:rPr kumimoji="0" sz="2100" b="0" i="0" u="none" strike="noStrike" kern="1200" cap="none" spc="-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ухудшилось,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это </a:t>
            </a:r>
            <a:r>
              <a:rPr kumimoji="0" sz="2100" b="0" i="0" u="none" strike="noStrike" kern="1200" cap="none" spc="-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случилось  </a:t>
            </a:r>
            <a:r>
              <a:rPr kumimoji="0" sz="2100" b="0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-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из-за 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рыночных</a:t>
            </a:r>
            <a:r>
              <a:rPr kumimoji="0" sz="2100" b="0" i="0" u="none" strike="noStrike" kern="1200" cap="none" spc="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причин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45462" y="4726940"/>
            <a:ext cx="800290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4135" marR="5080" lvl="0" indent="-132207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Критического </a:t>
            </a:r>
            <a:r>
              <a:rPr kumimoji="0" sz="2100" b="0" i="0" u="none" strike="noStrike" kern="1200" cap="none" spc="-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ухудшения </a:t>
            </a:r>
            <a:r>
              <a:rPr kumimoji="0" sz="2100" b="0" i="0" u="none" strike="noStrike" kern="1200" cap="none" spc="-2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финансового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состояния </a:t>
            </a:r>
            <a:r>
              <a:rPr kumimoji="0" sz="2100" b="0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-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случилось/  </a:t>
            </a:r>
            <a:r>
              <a:rPr kumimoji="0" sz="2100" b="0" i="0" u="none" strike="noStrike" kern="1200" cap="none" spc="-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случилось </a:t>
            </a:r>
            <a:r>
              <a:rPr kumimoji="0" sz="2100" b="0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но </a:t>
            </a:r>
            <a:r>
              <a:rPr kumimoji="0" sz="2100" b="0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период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управления</a:t>
            </a:r>
            <a:r>
              <a:rPr kumimoji="0" sz="2100" b="0" i="0" u="none" strike="noStrike" kern="1200" cap="none" spc="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КДЛ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3202" y="2855126"/>
            <a:ext cx="2289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</a:t>
            </a:r>
            <a:r>
              <a:rPr kumimoji="0" sz="2400" b="0" i="0" u="none" strike="noStrike" kern="1200" cap="none" spc="3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</a:t>
            </a:r>
            <a:r>
              <a:rPr kumimoji="0" sz="2400" b="0" i="0" u="none" strike="noStrike" kern="1200" cap="none" spc="409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</a:t>
            </a:r>
            <a:r>
              <a:rPr kumimoji="0" sz="2400" b="0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400" b="0" i="0" u="none" strike="noStrike" kern="1200" cap="none" spc="3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400" b="0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400" b="0" i="0" u="none" strike="noStrike" kern="1200" cap="none" spc="3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189653" y="2855704"/>
            <a:ext cx="1625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2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ЗАЩИТА: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18558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622820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17162" y="5888038"/>
            <a:ext cx="1067943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Анализ </a:t>
            </a:r>
            <a:r>
              <a:rPr kumimoji="0" sz="2600" b="1" i="0" u="none" strike="noStrike" kern="1200" cap="none" spc="-1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контрагентов по </a:t>
            </a:r>
            <a:r>
              <a:rPr kumimoji="0" sz="2600" b="1" i="0" u="none" strike="noStrike" kern="1200" cap="none" spc="-14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экономическим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600" b="1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юридическим</a:t>
            </a:r>
            <a:r>
              <a:rPr kumimoji="0" sz="2600" b="1" i="0" u="none" strike="noStrike" kern="1200" cap="none" spc="-1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критериям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354350" y="6972795"/>
            <a:ext cx="29819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Контрагенты</a:t>
            </a:r>
            <a:r>
              <a:rPr kumimoji="0" sz="2100" b="0" i="0" u="none" strike="noStrike" kern="1200" cap="none" spc="-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рыночные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18558" y="6477844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622820" y="6477844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61476" y="855499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622820" y="855499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94805" y="7741496"/>
            <a:ext cx="16468090" cy="2164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0845" marR="463550" lvl="0" indent="-6256655" algn="l" defTabSz="914400" rtl="0" eaLnBrk="1" fontAlgn="auto" latinLnBrk="0" hangingPunct="1">
              <a:lnSpc>
                <a:spcPct val="1159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586085" algn="l"/>
              </a:tabLst>
              <a:defRPr/>
            </a:pPr>
            <a:r>
              <a:rPr kumimoji="0" sz="2600" b="1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Градация 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сделок </a:t>
            </a:r>
            <a:r>
              <a:rPr kumimoji="0" sz="2600" b="1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«рыночность» </a:t>
            </a:r>
            <a:r>
              <a:rPr kumimoji="0" sz="2600" b="1" i="0" u="none" strike="noStrike" kern="1200" cap="none" spc="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/</a:t>
            </a:r>
            <a:r>
              <a:rPr kumimoji="0" sz="2600" b="1" i="0" u="none" strike="noStrike" kern="1200" cap="none" spc="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«схемность»,</a:t>
            </a:r>
            <a:r>
              <a:rPr kumimoji="0" sz="2600" b="1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установление	</a:t>
            </a:r>
            <a:r>
              <a:rPr kumimoji="0" sz="2600" b="1" i="0" u="none" strike="noStrike" kern="1200" cap="none" spc="-14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экономической </a:t>
            </a:r>
            <a:r>
              <a:rPr kumimoji="0" sz="2600" b="1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целесообразности  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сделок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операций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95885" marR="0" lvl="0" indent="0" algn="l" defTabSz="914400" rtl="0" eaLnBrk="1" fontAlgn="auto" latinLnBrk="0" hangingPunct="1">
              <a:lnSpc>
                <a:spcPct val="100000"/>
              </a:lnSpc>
              <a:spcBef>
                <a:spcPts val="1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Сделки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периоде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КДЛ </a:t>
            </a:r>
            <a:r>
              <a:rPr kumimoji="0" sz="2100" b="0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схемные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100" b="0" i="0" u="none" strike="noStrike" kern="1200" cap="none" spc="-1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направлены </a:t>
            </a:r>
            <a:r>
              <a:rPr kumimoji="0" sz="2100" b="0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</a:t>
            </a:r>
            <a:r>
              <a:rPr kumimoji="0" sz="2100" b="0" i="0" u="none" strike="noStrike" kern="1200" cap="none" spc="-2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1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вывод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1818639" marR="5080" lvl="0" indent="-1806575" algn="l" defTabSz="914400" rtl="0" eaLnBrk="1" fontAlgn="auto" latinLnBrk="0" hangingPunct="1">
              <a:lnSpc>
                <a:spcPct val="115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05060" algn="l"/>
              </a:tabLst>
              <a:defRPr/>
            </a:pP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активов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связанные </a:t>
            </a:r>
            <a:r>
              <a:rPr kumimoji="0" sz="2100" b="0" i="0" u="none" strike="noStrike" kern="1200" cap="none" spc="-3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   </a:t>
            </a:r>
            <a:r>
              <a:rPr kumimoji="0" sz="2100" b="0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ним  </a:t>
            </a:r>
            <a:r>
              <a:rPr kumimoji="0" sz="2100" b="0" i="0" u="none" strike="noStrike" kern="1200" cap="none" spc="-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структуры,</a:t>
            </a:r>
            <a:r>
              <a:rPr kumimoji="0" sz="2100" b="0" i="0" u="none" strike="noStrike" kern="1200" cap="none" spc="-41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нет </a:t>
            </a:r>
            <a:r>
              <a:rPr kumimoji="0" sz="2100" b="0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экономической	</a:t>
            </a:r>
            <a:r>
              <a:rPr kumimoji="0" sz="3150" b="0" i="0" u="none" strike="noStrike" kern="1200" cap="none" spc="-135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Сделки </a:t>
            </a:r>
            <a:r>
              <a:rPr kumimoji="0" sz="3150" b="0" i="0" u="none" strike="noStrike" kern="1200" cap="none" spc="-97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рыночные </a:t>
            </a:r>
            <a:r>
              <a:rPr kumimoji="0" sz="3150" b="0" i="0" u="none" strike="noStrike" kern="1200" cap="none" spc="-135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3150" b="0" i="0" u="none" strike="noStrike" kern="1200" cap="none" spc="-217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экономически </a:t>
            </a:r>
            <a:r>
              <a:rPr kumimoji="0" sz="3150" b="0" i="0" u="none" strike="noStrike" kern="1200" cap="none" spc="-247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целесообразные  </a:t>
            </a:r>
            <a:r>
              <a:rPr kumimoji="0" sz="2100" b="0" i="0" u="none" strike="noStrike" kern="1200" cap="none" spc="-1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целесообразности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1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сделках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95"/>
              </a:spcBef>
            </a:pPr>
            <a:r>
              <a:rPr spc="330" dirty="0"/>
              <a:t>ИСПОЛЬЗОВАНИЕ</a:t>
            </a:r>
            <a:r>
              <a:rPr spc="55" dirty="0"/>
              <a:t> </a:t>
            </a:r>
            <a:r>
              <a:rPr spc="490" dirty="0"/>
              <a:t>РЕЗУЛЬТАТОВ  </a:t>
            </a:r>
            <a:r>
              <a:rPr spc="395" dirty="0"/>
              <a:t>ЭКСПЕРТИЗЫ</a:t>
            </a:r>
          </a:p>
        </p:txBody>
      </p:sp>
      <p:sp>
        <p:nvSpPr>
          <p:cNvPr id="3" name="object 3"/>
          <p:cNvSpPr/>
          <p:nvPr/>
        </p:nvSpPr>
        <p:spPr>
          <a:xfrm>
            <a:off x="6019477" y="9723249"/>
            <a:ext cx="12268835" cy="563880"/>
          </a:xfrm>
          <a:custGeom>
            <a:avLst/>
            <a:gdLst/>
            <a:ahLst/>
            <a:cxnLst/>
            <a:rect l="l" t="t" r="r" b="b"/>
            <a:pathLst>
              <a:path w="12268835" h="563879">
                <a:moveTo>
                  <a:pt x="0" y="0"/>
                </a:moveTo>
                <a:lnTo>
                  <a:pt x="0" y="563750"/>
                </a:lnTo>
                <a:lnTo>
                  <a:pt x="12268522" y="563750"/>
                </a:lnTo>
                <a:lnTo>
                  <a:pt x="12268522" y="0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9749" y="6793247"/>
            <a:ext cx="72097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Рыночные </a:t>
            </a:r>
            <a:r>
              <a:rPr kumimoji="0" sz="2100" b="0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факторы 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-1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имели </a:t>
            </a:r>
            <a:r>
              <a:rPr kumimoji="0" sz="2100" b="0" i="0" u="none" strike="noStrike" kern="1200" cap="none" spc="-1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существенного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негативного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9749" y="7163779"/>
            <a:ext cx="11410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з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100" b="0" i="0" u="none" strike="noStrike" kern="1200" cap="none" spc="-4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</a:t>
            </a:r>
            <a:r>
              <a:rPr kumimoji="0" sz="2100" b="0" i="0" u="none" strike="noStrike" kern="1200" cap="none" spc="11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ч</a:t>
            </a:r>
            <a:r>
              <a:rPr kumimoji="0" sz="2100" b="0" i="0" u="none" strike="noStrike" kern="1200" cap="none" spc="-2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100" b="0" i="0" u="none" strike="noStrike" kern="1200" cap="none" spc="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я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03202" y="2855128"/>
            <a:ext cx="2289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</a:t>
            </a:r>
            <a:r>
              <a:rPr kumimoji="0" sz="2400" b="0" i="0" u="none" strike="noStrike" kern="1200" cap="none" spc="3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</a:t>
            </a:r>
            <a:r>
              <a:rPr kumimoji="0" sz="2400" b="0" i="0" u="none" strike="noStrike" kern="1200" cap="none" spc="409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</a:t>
            </a:r>
            <a:r>
              <a:rPr kumimoji="0" sz="2400" b="0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400" b="0" i="0" u="none" strike="noStrike" kern="1200" cap="none" spc="3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400" b="0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400" b="0" i="0" u="none" strike="noStrike" kern="1200" cap="none" spc="3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89653" y="2855706"/>
            <a:ext cx="1625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2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ЗАЩИТА: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18558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622820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1909" y="3470100"/>
            <a:ext cx="16750665" cy="3120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2210" marR="615950" lvl="0" indent="0" algn="ctr" defTabSz="914400" rtl="0" eaLnBrk="1" fontAlgn="auto" latinLnBrk="0" hangingPunct="1">
              <a:lnSpc>
                <a:spcPct val="1153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1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Определение </a:t>
            </a:r>
            <a:r>
              <a:rPr kumimoji="0" sz="2600" b="1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степени </a:t>
            </a:r>
            <a:r>
              <a:rPr kumimoji="0" sz="2600" b="1" i="0" u="none" strike="noStrike" kern="1200" cap="none" spc="-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влияния </a:t>
            </a:r>
            <a:r>
              <a:rPr kumimoji="0" sz="2600" b="1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схемных 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сделок </a:t>
            </a:r>
            <a:r>
              <a:rPr kumimoji="0" sz="2600" b="1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 </a:t>
            </a:r>
            <a:r>
              <a:rPr kumimoji="0" sz="2600" b="1" i="0" u="none" strike="noStrike" kern="1200" cap="none" spc="-10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возникновение </a:t>
            </a:r>
            <a:r>
              <a:rPr kumimoji="0" sz="2600" b="1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недостаточности </a:t>
            </a:r>
            <a:r>
              <a:rPr kumimoji="0" sz="2600" b="1" i="0" u="none" strike="noStrike" kern="1200" cap="none" spc="-2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имущества 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признаков</a:t>
            </a:r>
            <a:r>
              <a:rPr kumimoji="0" sz="2600" b="1" i="0" u="none" strike="noStrike" kern="1200" cap="none" spc="-1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84360" algn="l"/>
              </a:tabLst>
              <a:defRPr/>
            </a:pPr>
            <a:r>
              <a:rPr kumimoji="0" sz="2100" b="0" i="0" u="none" strike="noStrike" kern="1200" cap="none" spc="-1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Схемные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сделки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периоде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КДЛ </a:t>
            </a: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привели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</a:t>
            </a:r>
            <a:r>
              <a:rPr kumimoji="0" sz="2100" b="0" i="0" u="none" strike="noStrike" kern="1200" cap="none" spc="-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банкротству	</a:t>
            </a:r>
            <a:r>
              <a:rPr kumimoji="0" sz="2100" b="0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Схемных 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сделок </a:t>
            </a:r>
            <a:r>
              <a:rPr kumimoji="0" sz="2100" b="0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-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было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либо </a:t>
            </a:r>
            <a:r>
              <a:rPr kumimoji="0" sz="2100" b="0" i="0" u="none" strike="noStrike" kern="1200" cap="none" spc="-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их </a:t>
            </a: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влияние</a:t>
            </a:r>
            <a:r>
              <a:rPr kumimoji="0" sz="2100" b="0" i="0" u="none" strike="noStrike" kern="1200" cap="none" spc="2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1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несущественно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2357120" marR="1722755" lvl="0" indent="0" algn="ctr" defTabSz="914400" rtl="0" eaLnBrk="1" fontAlgn="auto" latinLnBrk="0" hangingPunct="1">
              <a:lnSpc>
                <a:spcPct val="115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1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Определение </a:t>
            </a:r>
            <a:r>
              <a:rPr kumimoji="0" sz="2600" b="1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степени </a:t>
            </a:r>
            <a:r>
              <a:rPr kumimoji="0" sz="2600" b="1" i="0" u="none" strike="noStrike" kern="1200" cap="none" spc="-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влияния </a:t>
            </a:r>
            <a:r>
              <a:rPr kumimoji="0" sz="2600" b="1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иных </a:t>
            </a:r>
            <a:r>
              <a:rPr kumimoji="0" sz="2600" b="1" i="0" u="none" strike="noStrike" kern="1200" cap="none" spc="-1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экономических </a:t>
            </a:r>
            <a:r>
              <a:rPr kumimoji="0" sz="2600" b="1" i="0" u="none" strike="noStrike" kern="1200" cap="none" spc="-2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факторов </a:t>
            </a:r>
            <a:r>
              <a:rPr kumimoji="0" sz="2600" b="1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 </a:t>
            </a:r>
            <a:r>
              <a:rPr kumimoji="0" sz="2600" b="1" i="0" u="none" strike="noStrike" kern="1200" cap="none" spc="-10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возникновение 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признаков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54891" y="6870405"/>
            <a:ext cx="54076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 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банкротству </a:t>
            </a: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привели </a:t>
            </a:r>
            <a:r>
              <a:rPr kumimoji="0" sz="21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рыночные</a:t>
            </a:r>
            <a:r>
              <a:rPr kumimoji="0" sz="2100" b="0" i="0" u="none" strike="noStrike" kern="1200" cap="none" spc="-1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факторы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18558" y="6477845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622820" y="6477845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76955" y="7473706"/>
            <a:ext cx="101371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Выявление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признаков </a:t>
            </a:r>
            <a:r>
              <a:rPr kumimoji="0" sz="2600" b="1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преднамеренного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600" b="1" i="0" u="none" strike="noStrike" kern="1200" cap="none" spc="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хищений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18558" y="810888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622820" y="810888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9749" y="8478474"/>
            <a:ext cx="7061834" cy="1137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схемных </a:t>
            </a:r>
            <a:r>
              <a:rPr kumimoji="0" sz="2100" b="0" i="0" u="none" strike="noStrike" kern="1200" cap="none" spc="-1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сделках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их </a:t>
            </a:r>
            <a:r>
              <a:rPr kumimoji="0" sz="2100" b="0" i="0" u="none" strike="noStrike" kern="1200" cap="none" spc="-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влиянии </a:t>
            </a:r>
            <a:r>
              <a:rPr kumimoji="0" sz="2100" b="0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 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недостаточность  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имущества </a:t>
            </a:r>
            <a:r>
              <a:rPr kumimoji="0" sz="2100" b="0" i="0" u="none" strike="noStrike" kern="1200" cap="none" spc="-1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усматриваются 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признаки </a:t>
            </a:r>
            <a:r>
              <a:rPr kumimoji="0" sz="2100" b="0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преднамеренного  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банкротства, </a:t>
            </a:r>
            <a:r>
              <a:rPr kumimoji="0" sz="2100" b="0" i="0" u="none" strike="noStrike" kern="1200" cap="none" spc="-30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сами </a:t>
            </a:r>
            <a:r>
              <a:rPr kumimoji="0" sz="2100" b="0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схемные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сделки </a:t>
            </a: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привели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убыткам</a:t>
            </a:r>
            <a:r>
              <a:rPr kumimoji="0" sz="2100" b="0" i="0" u="none" strike="noStrike" kern="1200" cap="none" spc="-2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9749" y="9640570"/>
            <a:ext cx="13061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1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хищениям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719921" y="8919846"/>
            <a:ext cx="18427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Признаков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нет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1200" y="1905959"/>
            <a:ext cx="1455229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54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14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35" dirty="0">
                <a:solidFill>
                  <a:srgbClr val="251D20"/>
                </a:solidFill>
                <a:latin typeface="Trebuchet MS"/>
                <a:cs typeface="Trebuchet MS"/>
              </a:rPr>
              <a:t>ПРИКАЗОМ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00" dirty="0">
                <a:solidFill>
                  <a:srgbClr val="251D20"/>
                </a:solidFill>
                <a:latin typeface="Trebuchet MS"/>
                <a:cs typeface="Trebuchet MS"/>
              </a:rPr>
              <a:t>МИНЮСТА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85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75" dirty="0">
                <a:solidFill>
                  <a:srgbClr val="251D20"/>
                </a:solidFill>
                <a:latin typeface="Trebuchet MS"/>
                <a:cs typeface="Trebuchet MS"/>
              </a:rPr>
              <a:t>ОТ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00" dirty="0">
                <a:solidFill>
                  <a:srgbClr val="251D20"/>
                </a:solidFill>
                <a:latin typeface="Trebuchet MS"/>
                <a:cs typeface="Trebuchet MS"/>
              </a:rPr>
              <a:t>27</a:t>
            </a:r>
            <a:r>
              <a:rPr sz="2800" b="1" spc="-5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-215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00" dirty="0">
                <a:solidFill>
                  <a:srgbClr val="251D20"/>
                </a:solidFill>
                <a:latin typeface="Trebuchet MS"/>
                <a:cs typeface="Trebuchet MS"/>
              </a:rPr>
              <a:t>12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-215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70" dirty="0">
                <a:solidFill>
                  <a:srgbClr val="251D20"/>
                </a:solidFill>
                <a:latin typeface="Trebuchet MS"/>
                <a:cs typeface="Trebuchet MS"/>
              </a:rPr>
              <a:t>2012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35" dirty="0">
                <a:solidFill>
                  <a:srgbClr val="251D20"/>
                </a:solidFill>
                <a:latin typeface="Trebuchet MS"/>
                <a:cs typeface="Trebuchet MS"/>
              </a:rPr>
              <a:t>№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45" dirty="0">
                <a:solidFill>
                  <a:srgbClr val="251D20"/>
                </a:solidFill>
                <a:latin typeface="Trebuchet MS"/>
                <a:cs typeface="Trebuchet MS"/>
              </a:rPr>
              <a:t>237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6098" y="462946"/>
            <a:ext cx="13632502" cy="1015662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>
              <a:lnSpc>
                <a:spcPts val="6970"/>
              </a:lnSpc>
              <a:spcBef>
                <a:spcPts val="919"/>
              </a:spcBef>
            </a:pPr>
            <a:r>
              <a:rPr sz="6400" spc="225" dirty="0">
                <a:latin typeface="Trebuchet MS"/>
                <a:cs typeface="Trebuchet MS"/>
              </a:rPr>
              <a:t>КЛАССИФИКАЦИЯ </a:t>
            </a:r>
            <a:r>
              <a:rPr sz="6400" spc="254" dirty="0">
                <a:latin typeface="Trebuchet MS"/>
                <a:cs typeface="Trebuchet MS"/>
              </a:rPr>
              <a:t>ЭКСПЕРТИЗЫ</a:t>
            </a:r>
            <a:endParaRPr sz="64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36098" y="6243948"/>
            <a:ext cx="8790277" cy="14698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800" b="1" spc="9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  </a:t>
            </a:r>
            <a:r>
              <a:rPr sz="2800" b="1" spc="105" dirty="0">
                <a:solidFill>
                  <a:srgbClr val="251D20"/>
                </a:solidFill>
                <a:latin typeface="Trebuchet MS"/>
                <a:cs typeface="Trebuchet MS"/>
              </a:rPr>
              <a:t>показателей</a:t>
            </a:r>
            <a:r>
              <a:rPr sz="2800" b="1" spc="-1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95" dirty="0">
                <a:solidFill>
                  <a:srgbClr val="251D20"/>
                </a:solidFill>
                <a:latin typeface="Trebuchet MS"/>
                <a:cs typeface="Trebuchet MS"/>
              </a:rPr>
              <a:t>финансового  </a:t>
            </a:r>
            <a:r>
              <a:rPr sz="2800" b="1" spc="114" dirty="0">
                <a:solidFill>
                  <a:srgbClr val="251D20"/>
                </a:solidFill>
                <a:latin typeface="Trebuchet MS"/>
                <a:cs typeface="Trebuchet MS"/>
              </a:rPr>
              <a:t>состояния </a:t>
            </a:r>
            <a:r>
              <a:rPr sz="2800" b="1" spc="15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800" b="1" spc="70" dirty="0" err="1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r>
              <a:rPr sz="2800" b="1" spc="110" dirty="0" err="1">
                <a:solidFill>
                  <a:srgbClr val="251D20"/>
                </a:solidFill>
                <a:latin typeface="Trebuchet MS"/>
                <a:cs typeface="Trebuchet MS"/>
              </a:rPr>
              <a:t>экономической</a:t>
            </a: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  </a:t>
            </a:r>
            <a:r>
              <a:rPr sz="2800" b="1" spc="95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деятельности  </a:t>
            </a:r>
            <a:r>
              <a:rPr sz="2800" b="1" spc="114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хозяйствующего</a:t>
            </a:r>
            <a:r>
              <a:rPr sz="2800" b="1" spc="-7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75" dirty="0">
                <a:solidFill>
                  <a:srgbClr val="251D20"/>
                </a:solidFill>
                <a:latin typeface="Trebuchet MS"/>
                <a:cs typeface="Trebuchet MS"/>
              </a:rPr>
              <a:t>субъекта</a:t>
            </a:r>
            <a:endParaRPr sz="2800" b="1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76600" y="4043052"/>
            <a:ext cx="637314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endParaRPr sz="30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3000" spc="620" dirty="0">
                <a:solidFill>
                  <a:srgbClr val="251D20"/>
                </a:solidFill>
                <a:latin typeface="Trebuchet MS"/>
                <a:cs typeface="Trebuchet MS"/>
              </a:rPr>
              <a:t>Э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745" dirty="0">
                <a:solidFill>
                  <a:srgbClr val="251D20"/>
                </a:solidFill>
                <a:latin typeface="Trebuchet MS"/>
                <a:cs typeface="Trebuchet MS"/>
              </a:rPr>
              <a:t>М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620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75" dirty="0">
                <a:solidFill>
                  <a:srgbClr val="251D20"/>
                </a:solidFill>
                <a:latin typeface="Trebuchet MS"/>
                <a:cs typeface="Trebuchet MS"/>
              </a:rPr>
              <a:t>Я  </a:t>
            </a:r>
            <a:r>
              <a:rPr sz="3000" spc="47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ЭКСПЕРТИЗА—</a:t>
            </a:r>
            <a:endParaRPr sz="30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28700" y="0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0" y="3121270"/>
                </a:move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lnTo>
                  <a:pt x="0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124660" y="3990212"/>
            <a:ext cx="6127750" cy="5855335"/>
          </a:xfrm>
          <a:prstGeom prst="rect">
            <a:avLst/>
          </a:prstGeom>
          <a:solidFill>
            <a:srgbClr val="F7F7F7"/>
          </a:solidFill>
          <a:ln w="41984">
            <a:solidFill>
              <a:srgbClr val="24664D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3100">
              <a:latin typeface="Times New Roman"/>
              <a:cs typeface="Times New Roman"/>
            </a:endParaRPr>
          </a:p>
          <a:p>
            <a:pPr marL="353060" marR="358775" indent="-635" algn="ctr">
              <a:lnSpc>
                <a:spcPct val="117200"/>
              </a:lnSpc>
            </a:pP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Финансово-экономическую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экспертизу </a:t>
            </a:r>
            <a:r>
              <a:rPr sz="2400" spc="175" dirty="0">
                <a:solidFill>
                  <a:srgbClr val="251D20"/>
                </a:solidFill>
                <a:latin typeface="Trebuchet MS"/>
                <a:cs typeface="Trebuchet MS"/>
              </a:rPr>
              <a:t>Минюст </a:t>
            </a:r>
            <a:r>
              <a:rPr sz="2400" spc="125" dirty="0">
                <a:solidFill>
                  <a:srgbClr val="251D20"/>
                </a:solidFill>
                <a:latin typeface="Trebuchet MS"/>
                <a:cs typeface="Trebuchet MS"/>
              </a:rPr>
              <a:t>России  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разграничивает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400" spc="125" dirty="0">
                <a:solidFill>
                  <a:srgbClr val="251D20"/>
                </a:solidFill>
                <a:latin typeface="Trebuchet MS"/>
                <a:cs typeface="Trebuchet MS"/>
              </a:rPr>
              <a:t>отраслям 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экономической </a:t>
            </a:r>
            <a:r>
              <a:rPr sz="2400" spc="25" dirty="0">
                <a:solidFill>
                  <a:srgbClr val="251D20"/>
                </a:solidFill>
                <a:latin typeface="Trebuchet MS"/>
                <a:cs typeface="Trebuchet MS"/>
              </a:rPr>
              <a:t>науки: 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финансы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400" spc="25" dirty="0">
                <a:solidFill>
                  <a:srgbClr val="251D20"/>
                </a:solidFill>
                <a:latin typeface="Trebuchet MS"/>
                <a:cs typeface="Trebuchet MS"/>
              </a:rPr>
              <a:t>кредит,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налоги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-1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70" dirty="0">
                <a:solidFill>
                  <a:srgbClr val="251D20"/>
                </a:solidFill>
                <a:latin typeface="Trebuchet MS"/>
                <a:cs typeface="Trebuchet MS"/>
              </a:rPr>
              <a:t>налогообложение, 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финансовый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solidFill>
                  <a:srgbClr val="251D20"/>
                </a:solidFill>
                <a:latin typeface="Trebuchet MS"/>
                <a:cs typeface="Trebuchet MS"/>
              </a:rPr>
              <a:t>анализ.</a:t>
            </a:r>
            <a:endParaRPr sz="2400">
              <a:latin typeface="Trebuchet MS"/>
              <a:cs typeface="Trebuchet MS"/>
            </a:endParaRPr>
          </a:p>
          <a:p>
            <a:pPr marL="287655" marR="293370" indent="-635" algn="ctr">
              <a:lnSpc>
                <a:spcPct val="117200"/>
              </a:lnSpc>
            </a:pP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Финансово-экономическая  экспертиза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подразделяется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на  </a:t>
            </a:r>
            <a:r>
              <a:rPr sz="2400" spc="75" dirty="0">
                <a:solidFill>
                  <a:srgbClr val="251D20"/>
                </a:solidFill>
                <a:latin typeface="Trebuchet MS"/>
                <a:cs typeface="Trebuchet MS"/>
              </a:rPr>
              <a:t>налоговую, </a:t>
            </a:r>
            <a:r>
              <a:rPr sz="2400" spc="70" dirty="0">
                <a:solidFill>
                  <a:srgbClr val="251D20"/>
                </a:solidFill>
                <a:latin typeface="Trebuchet MS"/>
                <a:cs typeface="Trebuchet MS"/>
              </a:rPr>
              <a:t>финансово-кредитную,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инженерно-экономическую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экспертизу финансового</a:t>
            </a:r>
            <a:r>
              <a:rPr sz="2400" spc="-7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состояния.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225" y="3915804"/>
            <a:ext cx="897682" cy="3489890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 marR="5080" indent="260985" algn="r">
              <a:lnSpc>
                <a:spcPts val="3450"/>
              </a:lnSpc>
              <a:spcBef>
                <a:spcPts val="305"/>
              </a:spcBef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ЭКСПЕРТИЗ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А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1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41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41"/>
                </a:lnTo>
                <a:lnTo>
                  <a:pt x="0" y="3558541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8031335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endParaRPr spc="145" dirty="0"/>
          </a:p>
        </p:txBody>
      </p:sp>
      <p:sp>
        <p:nvSpPr>
          <p:cNvPr id="9" name="object 9"/>
          <p:cNvSpPr txBox="1"/>
          <p:nvPr/>
        </p:nvSpPr>
        <p:spPr>
          <a:xfrm>
            <a:off x="1649910" y="1092172"/>
            <a:ext cx="15024735" cy="2158348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10"/>
              </a:spcBef>
            </a:pPr>
            <a:r>
              <a:rPr lang="ru-RU" sz="3000" spc="440" dirty="0">
                <a:solidFill>
                  <a:srgbClr val="251D20"/>
                </a:solidFill>
                <a:latin typeface="Trebuchet MS"/>
                <a:cs typeface="Trebuchet MS"/>
              </a:rPr>
              <a:t>ФИНАНСОВО-ЭКОНОМИЧЕСКАЯ</a:t>
            </a:r>
            <a:r>
              <a:rPr sz="3000" spc="55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3000" spc="47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r>
              <a:rPr lang="ru-RU" sz="3000" spc="475" dirty="0">
                <a:solidFill>
                  <a:srgbClr val="251D20"/>
                </a:solidFill>
                <a:latin typeface="Trebuchet MS"/>
                <a:cs typeface="Trebuchet MS"/>
              </a:rPr>
              <a:t> И НАЛОГОВЫЕ ПРЕСТУПЛЕНИЯ</a:t>
            </a:r>
            <a:endParaRPr sz="3000" dirty="0">
              <a:latin typeface="Trebuchet MS"/>
              <a:cs typeface="Trebuchet MS"/>
            </a:endParaRPr>
          </a:p>
          <a:p>
            <a:pPr marL="12700" marR="53340" algn="just">
              <a:lnSpc>
                <a:spcPct val="116100"/>
              </a:lnSpc>
              <a:spcBef>
                <a:spcPts val="165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порядка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исчисления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уплаты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налогов,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реализованного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налогоплательщиком,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нормам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налогового 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законодательства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95" dirty="0">
                <a:solidFill>
                  <a:srgbClr val="251D20"/>
                </a:solidFill>
                <a:latin typeface="Trebuchet MS"/>
                <a:cs typeface="Trebuchet MS"/>
              </a:rPr>
              <a:t>-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расследовании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уклонения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уплаты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(ст.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198,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199,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199.1,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199.2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УК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РФ),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налоговых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спорах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всех</a:t>
            </a:r>
            <a:r>
              <a:rPr sz="2100" spc="-1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5" dirty="0" err="1">
                <a:solidFill>
                  <a:srgbClr val="251D20"/>
                </a:solidFill>
                <a:latin typeface="Trebuchet MS"/>
                <a:cs typeface="Trebuchet MS"/>
              </a:rPr>
              <a:t>уровней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03166" y="3915804"/>
            <a:ext cx="9783445" cy="0"/>
          </a:xfrm>
          <a:custGeom>
            <a:avLst/>
            <a:gdLst/>
            <a:ahLst/>
            <a:cxnLst/>
            <a:rect l="l" t="t" r="r" b="b"/>
            <a:pathLst>
              <a:path w="9783444">
                <a:moveTo>
                  <a:pt x="0" y="0"/>
                </a:moveTo>
                <a:lnTo>
                  <a:pt x="9783254" y="0"/>
                </a:lnTo>
              </a:path>
            </a:pathLst>
          </a:custGeom>
          <a:ln w="5210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28908" y="3941859"/>
            <a:ext cx="0" cy="5757545"/>
          </a:xfrm>
          <a:custGeom>
            <a:avLst/>
            <a:gdLst/>
            <a:ahLst/>
            <a:cxnLst/>
            <a:rect l="l" t="t" r="r" b="b"/>
            <a:pathLst>
              <a:path h="5757545">
                <a:moveTo>
                  <a:pt x="0" y="0"/>
                </a:moveTo>
                <a:lnTo>
                  <a:pt x="0" y="5757453"/>
                </a:lnTo>
              </a:path>
            </a:pathLst>
          </a:custGeom>
          <a:ln w="51486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03166" y="9726002"/>
            <a:ext cx="9783445" cy="0"/>
          </a:xfrm>
          <a:custGeom>
            <a:avLst/>
            <a:gdLst/>
            <a:ahLst/>
            <a:cxnLst/>
            <a:rect l="l" t="t" r="r" b="b"/>
            <a:pathLst>
              <a:path w="9783444">
                <a:moveTo>
                  <a:pt x="0" y="0"/>
                </a:moveTo>
                <a:lnTo>
                  <a:pt x="9783254" y="0"/>
                </a:lnTo>
              </a:path>
            </a:pathLst>
          </a:custGeom>
          <a:ln w="53380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460129" y="3941313"/>
            <a:ext cx="0" cy="5758815"/>
          </a:xfrm>
          <a:custGeom>
            <a:avLst/>
            <a:gdLst/>
            <a:ahLst/>
            <a:cxnLst/>
            <a:rect l="l" t="t" r="r" b="b"/>
            <a:pathLst>
              <a:path h="5758815">
                <a:moveTo>
                  <a:pt x="0" y="0"/>
                </a:moveTo>
                <a:lnTo>
                  <a:pt x="0" y="5758262"/>
                </a:lnTo>
              </a:path>
            </a:pathLst>
          </a:custGeom>
          <a:ln w="52581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xfrm>
            <a:off x="1574266" y="4340135"/>
            <a:ext cx="15139467" cy="286682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523990" marR="5080">
              <a:lnSpc>
                <a:spcPct val="102000"/>
              </a:lnSpc>
              <a:spcBef>
                <a:spcPts val="55"/>
              </a:spcBef>
            </a:pPr>
            <a:endParaRPr spc="50" dirty="0"/>
          </a:p>
        </p:txBody>
      </p:sp>
      <p:sp>
        <p:nvSpPr>
          <p:cNvPr id="15" name="object 15"/>
          <p:cNvSpPr txBox="1"/>
          <p:nvPr/>
        </p:nvSpPr>
        <p:spPr>
          <a:xfrm>
            <a:off x="8009087" y="4756807"/>
            <a:ext cx="8518525" cy="4939557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55"/>
              </a:spcBef>
            </a:pPr>
            <a:r>
              <a:rPr sz="1900" spc="35" dirty="0">
                <a:solidFill>
                  <a:srgbClr val="251D20"/>
                </a:solidFill>
                <a:latin typeface="Trebuchet MS"/>
                <a:cs typeface="Trebuchet MS"/>
              </a:rPr>
              <a:t>Определение </a:t>
            </a:r>
            <a:r>
              <a:rPr sz="1900" spc="80" dirty="0">
                <a:solidFill>
                  <a:srgbClr val="251D20"/>
                </a:solidFill>
                <a:latin typeface="Trebuchet MS"/>
                <a:cs typeface="Trebuchet MS"/>
              </a:rPr>
              <a:t>обоснованности </a:t>
            </a:r>
            <a:r>
              <a:rPr sz="19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документальной подтвержденности 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понесенных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расходов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для </a:t>
            </a:r>
            <a:r>
              <a:rPr sz="1900" spc="35" dirty="0">
                <a:solidFill>
                  <a:srgbClr val="251D20"/>
                </a:solidFill>
                <a:latin typeface="Trebuchet MS"/>
                <a:cs typeface="Trebuchet MS"/>
              </a:rPr>
              <a:t>целей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налогообложения.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Установление  </a:t>
            </a:r>
            <a:r>
              <a:rPr sz="1900" spc="105" dirty="0">
                <a:solidFill>
                  <a:srgbClr val="251D20"/>
                </a:solidFill>
                <a:latin typeface="Trebuchet MS"/>
                <a:cs typeface="Trebuchet MS"/>
              </a:rPr>
              <a:t>суммы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неуплаченного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налога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1900" spc="80" dirty="0">
                <a:solidFill>
                  <a:srgbClr val="251D20"/>
                </a:solidFill>
                <a:latin typeface="Trebuchet MS"/>
                <a:cs typeface="Trebuchet MS"/>
              </a:rPr>
              <a:t>прибыль </a:t>
            </a:r>
            <a:r>
              <a:rPr sz="1900" spc="10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1900" spc="55" dirty="0">
                <a:solidFill>
                  <a:srgbClr val="251D20"/>
                </a:solidFill>
                <a:latin typeface="Trebuchet MS"/>
                <a:cs typeface="Trebuchet MS"/>
              </a:rPr>
              <a:t>результате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формирования 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налоговой </a:t>
            </a:r>
            <a:r>
              <a:rPr sz="1900" spc="110" dirty="0">
                <a:solidFill>
                  <a:srgbClr val="251D20"/>
                </a:solidFill>
                <a:latin typeface="Trebuchet MS"/>
                <a:cs typeface="Trebuchet MS"/>
              </a:rPr>
              <a:t>базы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1900" spc="45" dirty="0">
                <a:solidFill>
                  <a:srgbClr val="251D20"/>
                </a:solidFill>
                <a:latin typeface="Trebuchet MS"/>
                <a:cs typeface="Trebuchet MS"/>
              </a:rPr>
              <a:t>налогу </a:t>
            </a:r>
            <a:r>
              <a:rPr sz="1900" spc="15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1900" spc="10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1900" spc="8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1900" spc="95" dirty="0">
                <a:solidFill>
                  <a:srgbClr val="251D20"/>
                </a:solidFill>
                <a:latin typeface="Trebuchet MS"/>
                <a:cs typeface="Trebuchet MS"/>
              </a:rPr>
              <a:t>налоговым  </a:t>
            </a:r>
            <a:r>
              <a:rPr sz="1900" spc="90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законодательством </a:t>
            </a:r>
            <a:r>
              <a:rPr sz="1900" spc="55" dirty="0">
                <a:solidFill>
                  <a:srgbClr val="251D20"/>
                </a:solidFill>
                <a:latin typeface="Trebuchet MS"/>
                <a:cs typeface="Trebuchet MS"/>
              </a:rPr>
              <a:t>путем </a:t>
            </a:r>
            <a:r>
              <a:rPr sz="1900" spc="95" dirty="0">
                <a:solidFill>
                  <a:srgbClr val="251D20"/>
                </a:solidFill>
                <a:latin typeface="Trebuchet MS"/>
                <a:cs typeface="Trebuchet MS"/>
              </a:rPr>
              <a:t>завышения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расходов </a:t>
            </a:r>
            <a:r>
              <a:rPr sz="1900" spc="55" dirty="0">
                <a:solidFill>
                  <a:srgbClr val="251D20"/>
                </a:solidFill>
                <a:latin typeface="Trebuchet MS"/>
                <a:cs typeface="Trebuchet MS"/>
              </a:rPr>
              <a:t>исследуемого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лица 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либо</a:t>
            </a:r>
            <a:r>
              <a:rPr sz="19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отсутствия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факта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нарушения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85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законодательства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факта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неуплаты 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налога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на</a:t>
            </a:r>
            <a:r>
              <a:rPr sz="1900" spc="-1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50" dirty="0" err="1">
                <a:solidFill>
                  <a:srgbClr val="251D20"/>
                </a:solidFill>
                <a:latin typeface="Trebuchet MS"/>
                <a:cs typeface="Trebuchet MS"/>
              </a:rPr>
              <a:t>прибыль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endParaRPr lang="ru-RU" sz="1900" spc="5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2000"/>
              </a:lnSpc>
              <a:spcBef>
                <a:spcPts val="55"/>
              </a:spcBef>
            </a:pPr>
            <a:endParaRPr lang="ru-RU" sz="1900" spc="5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2000"/>
              </a:lnSpc>
              <a:spcBef>
                <a:spcPts val="55"/>
              </a:spcBef>
            </a:pPr>
            <a:endParaRPr lang="ru-RU" sz="1900" spc="5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2000"/>
              </a:lnSpc>
              <a:spcBef>
                <a:spcPts val="55"/>
              </a:spcBef>
            </a:pPr>
            <a:endParaRPr lang="ru-RU" sz="1900" spc="5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333375" lvl="0" indent="0" algn="l" defTabSz="914400" rtl="0" eaLnBrk="1" fontAlgn="auto" latinLnBrk="0" hangingPunct="1">
              <a:lnSpc>
                <a:spcPct val="102000"/>
              </a:lnSpc>
              <a:spcBef>
                <a:spcPts val="10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Определение </a:t>
            </a:r>
            <a:r>
              <a:rPr kumimoji="0" lang="ru-RU" sz="19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обоснованности </a:t>
            </a:r>
            <a:r>
              <a:rPr kumimoji="0" lang="ru-RU" sz="19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применения </a:t>
            </a:r>
            <a:r>
              <a:rPr kumimoji="0" lang="ru-RU" sz="19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налоговых </a:t>
            </a:r>
            <a:r>
              <a:rPr kumimoji="0" lang="ru-RU" sz="19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вычетов.  </a:t>
            </a:r>
            <a:r>
              <a:rPr kumimoji="0" lang="ru-RU" sz="19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Установление </a:t>
            </a:r>
            <a:r>
              <a:rPr kumimoji="0" lang="ru-RU" sz="1900" b="0" i="0" u="none" strike="noStrike" kern="1200" cap="none" spc="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суммы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неуплаченного </a:t>
            </a:r>
            <a:r>
              <a:rPr kumimoji="0" lang="ru-RU" sz="1900" b="0" i="0" u="none" strike="noStrike" kern="1200" cap="none" spc="1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НДС </a:t>
            </a:r>
            <a:r>
              <a:rPr kumimoji="0" lang="ru-RU" sz="19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 </a:t>
            </a:r>
            <a:r>
              <a:rPr kumimoji="0" lang="ru-RU" sz="19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результате применения  </a:t>
            </a:r>
            <a:r>
              <a:rPr kumimoji="0" lang="ru-RU" sz="19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налоговых </a:t>
            </a:r>
            <a:r>
              <a:rPr kumimoji="0" lang="ru-RU" sz="19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вычетов </a:t>
            </a:r>
            <a:r>
              <a:rPr kumimoji="0" lang="ru-RU" sz="19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 </a:t>
            </a:r>
            <a:r>
              <a:rPr kumimoji="0" lang="ru-RU" sz="1900" b="0" i="0" u="none" strike="noStrike" kern="1200" cap="none" spc="1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НДС </a:t>
            </a:r>
            <a:r>
              <a:rPr kumimoji="0" lang="ru-RU" sz="1900" b="0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 </a:t>
            </a:r>
            <a:r>
              <a:rPr kumimoji="0" lang="ru-RU" sz="19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 </a:t>
            </a:r>
            <a:r>
              <a:rPr kumimoji="0" lang="ru-RU" sz="19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соответствии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 </a:t>
            </a:r>
            <a:r>
              <a:rPr kumimoji="0" lang="ru-RU" sz="19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законодательством </a:t>
            </a:r>
            <a:r>
              <a:rPr kumimoji="0" lang="ru-RU" sz="19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  </a:t>
            </a:r>
            <a:r>
              <a:rPr kumimoji="0" lang="ru-RU" sz="19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налогах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сборах,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либо</a:t>
            </a:r>
            <a:r>
              <a:rPr kumimoji="0" lang="ru-RU" sz="1900" b="0" i="0" u="none" strike="noStrike" kern="1200" cap="none" spc="-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отсутствия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факта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нарушения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законодательства.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2700" marR="5080">
              <a:lnSpc>
                <a:spcPct val="102000"/>
              </a:lnSpc>
              <a:spcBef>
                <a:spcPts val="55"/>
              </a:spcBef>
            </a:pPr>
            <a:endParaRPr sz="190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65362" y="3928745"/>
            <a:ext cx="5636260" cy="5532797"/>
          </a:xfrm>
          <a:prstGeom prst="rect">
            <a:avLst/>
          </a:prstGeom>
          <a:solidFill>
            <a:srgbClr val="F7F7F7"/>
          </a:solidFill>
          <a:ln w="52661">
            <a:solidFill>
              <a:srgbClr val="251D2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00" dirty="0">
              <a:latin typeface="Arial"/>
              <a:cs typeface="Arial"/>
            </a:endParaRPr>
          </a:p>
          <a:p>
            <a:pPr marL="327025">
              <a:lnSpc>
                <a:spcPct val="100000"/>
              </a:lnSpc>
              <a:spcBef>
                <a:spcPts val="5"/>
              </a:spcBef>
            </a:pPr>
            <a:r>
              <a:rPr sz="1800" b="1" spc="80" dirty="0">
                <a:solidFill>
                  <a:srgbClr val="251D20"/>
                </a:solidFill>
                <a:latin typeface="Arial"/>
                <a:cs typeface="Arial"/>
              </a:rPr>
              <a:t>ЗАВЫШЕНИЕ </a:t>
            </a: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РАСХОДОВ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ПРИ</a:t>
            </a:r>
            <a:endParaRPr sz="1800" dirty="0"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r>
              <a:rPr sz="1800" b="1" spc="130" dirty="0">
                <a:solidFill>
                  <a:srgbClr val="251D20"/>
                </a:solidFill>
                <a:latin typeface="Arial"/>
                <a:cs typeface="Arial"/>
              </a:rPr>
              <a:t>ИСЧИСЛЕНИИ </a:t>
            </a: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НАЛОГА </a:t>
            </a:r>
            <a:r>
              <a:rPr sz="1800" b="1" spc="45" dirty="0">
                <a:solidFill>
                  <a:srgbClr val="251D20"/>
                </a:solidFill>
                <a:latin typeface="Arial"/>
                <a:cs typeface="Arial"/>
              </a:rPr>
              <a:t>НА </a:t>
            </a: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ПРИБЫЛЬ </a:t>
            </a:r>
            <a:r>
              <a:rPr sz="1800" b="1" spc="-125" dirty="0">
                <a:solidFill>
                  <a:srgbClr val="251D20"/>
                </a:solidFill>
                <a:latin typeface="Arial"/>
                <a:cs typeface="Arial"/>
              </a:rPr>
              <a:t>С 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ОРГАНИЗАЦИЙ</a:t>
            </a:r>
            <a:endParaRPr lang="ru-RU" sz="1800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sz="1800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sz="1800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04800" marR="1924685" lvl="0" indent="0" algn="l" defTabSz="914400" rtl="0" eaLnBrk="1" fontAlgn="auto" latinLnBrk="0" hangingPunct="1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ЗАВЫШЕНИЕ </a:t>
            </a:r>
            <a:r>
              <a:rPr kumimoji="0" lang="ru-RU" sz="1800" b="1" i="0" u="none" strike="noStrike" kern="1200" cap="none" spc="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НАЛОГОВЫХ  </a:t>
            </a:r>
            <a:r>
              <a:rPr kumimoji="0" lang="ru-RU" sz="1800" b="1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ВЫЧЕТОВ </a:t>
            </a:r>
            <a:r>
              <a:rPr kumimoji="0" lang="ru-RU" sz="1800" b="1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lang="ru-RU" sz="1800" b="1" i="0" u="none" strike="noStrike" kern="1200" cap="none" spc="1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1" i="0" u="none" strike="noStrike" kern="1200" cap="none" spc="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НДС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9866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00" y="0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031333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47616" y="4961526"/>
            <a:ext cx="650875" cy="733425"/>
          </a:xfrm>
          <a:custGeom>
            <a:avLst/>
            <a:gdLst/>
            <a:ahLst/>
            <a:cxnLst/>
            <a:rect l="l" t="t" r="r" b="b"/>
            <a:pathLst>
              <a:path w="650875" h="733425">
                <a:moveTo>
                  <a:pt x="551858" y="733176"/>
                </a:moveTo>
                <a:lnTo>
                  <a:pt x="523714" y="716785"/>
                </a:lnTo>
                <a:lnTo>
                  <a:pt x="407772" y="549252"/>
                </a:lnTo>
                <a:lnTo>
                  <a:pt x="36152" y="549252"/>
                </a:lnTo>
                <a:lnTo>
                  <a:pt x="22084" y="546377"/>
                </a:lnTo>
                <a:lnTo>
                  <a:pt x="10592" y="538539"/>
                </a:lnTo>
                <a:lnTo>
                  <a:pt x="2842" y="526916"/>
                </a:lnTo>
                <a:lnTo>
                  <a:pt x="0" y="512689"/>
                </a:lnTo>
                <a:lnTo>
                  <a:pt x="2842" y="498461"/>
                </a:lnTo>
                <a:lnTo>
                  <a:pt x="10592" y="486839"/>
                </a:lnTo>
                <a:lnTo>
                  <a:pt x="22084" y="479001"/>
                </a:lnTo>
                <a:lnTo>
                  <a:pt x="36152" y="476126"/>
                </a:lnTo>
                <a:lnTo>
                  <a:pt x="357145" y="476126"/>
                </a:lnTo>
                <a:lnTo>
                  <a:pt x="205333" y="256748"/>
                </a:lnTo>
                <a:lnTo>
                  <a:pt x="36152" y="256748"/>
                </a:lnTo>
                <a:lnTo>
                  <a:pt x="22084" y="253873"/>
                </a:lnTo>
                <a:lnTo>
                  <a:pt x="10592" y="246035"/>
                </a:lnTo>
                <a:lnTo>
                  <a:pt x="2842" y="234412"/>
                </a:lnTo>
                <a:lnTo>
                  <a:pt x="0" y="220185"/>
                </a:lnTo>
                <a:lnTo>
                  <a:pt x="2842" y="205957"/>
                </a:lnTo>
                <a:lnTo>
                  <a:pt x="10592" y="194335"/>
                </a:lnTo>
                <a:lnTo>
                  <a:pt x="22084" y="186497"/>
                </a:lnTo>
                <a:lnTo>
                  <a:pt x="36152" y="183622"/>
                </a:lnTo>
                <a:lnTo>
                  <a:pt x="154706" y="183622"/>
                </a:lnTo>
                <a:lnTo>
                  <a:pt x="67856" y="58151"/>
                </a:lnTo>
                <a:lnTo>
                  <a:pt x="63923" y="52653"/>
                </a:lnTo>
                <a:lnTo>
                  <a:pt x="61678" y="46523"/>
                </a:lnTo>
                <a:lnTo>
                  <a:pt x="60562" y="32998"/>
                </a:lnTo>
                <a:lnTo>
                  <a:pt x="61771" y="26577"/>
                </a:lnTo>
                <a:lnTo>
                  <a:pt x="89534" y="335"/>
                </a:lnTo>
                <a:lnTo>
                  <a:pt x="102395" y="0"/>
                </a:lnTo>
                <a:lnTo>
                  <a:pt x="108211" y="1337"/>
                </a:lnTo>
                <a:lnTo>
                  <a:pt x="119167" y="7017"/>
                </a:lnTo>
                <a:lnTo>
                  <a:pt x="123637" y="11011"/>
                </a:lnTo>
                <a:lnTo>
                  <a:pt x="127097" y="16160"/>
                </a:lnTo>
                <a:lnTo>
                  <a:pt x="582955" y="674866"/>
                </a:lnTo>
                <a:lnTo>
                  <a:pt x="585801" y="678835"/>
                </a:lnTo>
                <a:lnTo>
                  <a:pt x="587777" y="683206"/>
                </a:lnTo>
                <a:lnTo>
                  <a:pt x="589990" y="692751"/>
                </a:lnTo>
                <a:lnTo>
                  <a:pt x="590142" y="697555"/>
                </a:lnTo>
                <a:lnTo>
                  <a:pt x="588535" y="707224"/>
                </a:lnTo>
                <a:lnTo>
                  <a:pt x="556610" y="733103"/>
                </a:lnTo>
                <a:lnTo>
                  <a:pt x="551858" y="733176"/>
                </a:lnTo>
                <a:close/>
              </a:path>
              <a:path w="650875" h="733425">
                <a:moveTo>
                  <a:pt x="614589" y="256748"/>
                </a:moveTo>
                <a:lnTo>
                  <a:pt x="381788" y="256748"/>
                </a:lnTo>
                <a:lnTo>
                  <a:pt x="331160" y="183622"/>
                </a:lnTo>
                <a:lnTo>
                  <a:pt x="614589" y="183622"/>
                </a:lnTo>
                <a:lnTo>
                  <a:pt x="628657" y="186497"/>
                </a:lnTo>
                <a:lnTo>
                  <a:pt x="640148" y="194335"/>
                </a:lnTo>
                <a:lnTo>
                  <a:pt x="647899" y="205957"/>
                </a:lnTo>
                <a:lnTo>
                  <a:pt x="650741" y="220185"/>
                </a:lnTo>
                <a:lnTo>
                  <a:pt x="647899" y="234412"/>
                </a:lnTo>
                <a:lnTo>
                  <a:pt x="640148" y="246035"/>
                </a:lnTo>
                <a:lnTo>
                  <a:pt x="628657" y="253873"/>
                </a:lnTo>
                <a:lnTo>
                  <a:pt x="614589" y="256748"/>
                </a:lnTo>
                <a:close/>
              </a:path>
              <a:path w="650875" h="733425">
                <a:moveTo>
                  <a:pt x="614589" y="549252"/>
                </a:moveTo>
                <a:lnTo>
                  <a:pt x="584226" y="549252"/>
                </a:lnTo>
                <a:lnTo>
                  <a:pt x="533599" y="476126"/>
                </a:lnTo>
                <a:lnTo>
                  <a:pt x="614589" y="476126"/>
                </a:lnTo>
                <a:lnTo>
                  <a:pt x="628657" y="479001"/>
                </a:lnTo>
                <a:lnTo>
                  <a:pt x="640148" y="486839"/>
                </a:lnTo>
                <a:lnTo>
                  <a:pt x="647899" y="498461"/>
                </a:lnTo>
                <a:lnTo>
                  <a:pt x="650741" y="512689"/>
                </a:lnTo>
                <a:lnTo>
                  <a:pt x="647899" y="526916"/>
                </a:lnTo>
                <a:lnTo>
                  <a:pt x="640148" y="538539"/>
                </a:lnTo>
                <a:lnTo>
                  <a:pt x="628657" y="546377"/>
                </a:lnTo>
                <a:lnTo>
                  <a:pt x="614589" y="549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25811" y="2286938"/>
            <a:ext cx="14148435" cy="90551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55"/>
              </a:spcBef>
            </a:pP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восстановление</a:t>
            </a:r>
            <a:r>
              <a:rPr sz="19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45" dirty="0">
                <a:solidFill>
                  <a:srgbClr val="251D20"/>
                </a:solidFill>
                <a:latin typeface="Trebuchet MS"/>
                <a:cs typeface="Trebuchet MS"/>
              </a:rPr>
              <a:t>фактически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понесенныхналогоплательщиком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35" dirty="0">
                <a:solidFill>
                  <a:srgbClr val="251D20"/>
                </a:solidFill>
                <a:latin typeface="Trebuchet MS"/>
                <a:cs typeface="Trebuchet MS"/>
              </a:rPr>
              <a:t>расходов,</a:t>
            </a:r>
            <a:r>
              <a:rPr sz="19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исходя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из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90" dirty="0">
                <a:solidFill>
                  <a:srgbClr val="251D20"/>
                </a:solidFill>
                <a:latin typeface="Trebuchet MS"/>
                <a:cs typeface="Trebuchet MS"/>
              </a:rPr>
              <a:t>рыночных</a:t>
            </a:r>
            <a:r>
              <a:rPr sz="19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условий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осуществления 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финансово-хозяйственной деятельности </a:t>
            </a:r>
            <a:r>
              <a:rPr sz="19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1900" spc="45" dirty="0">
                <a:solidFill>
                  <a:srgbClr val="251D20"/>
                </a:solidFill>
                <a:latin typeface="Trebuchet MS"/>
                <a:cs typeface="Trebuchet MS"/>
              </a:rPr>
              <a:t>перерасчет </a:t>
            </a:r>
            <a:r>
              <a:rPr sz="1900" spc="80" dirty="0">
                <a:solidFill>
                  <a:srgbClr val="251D20"/>
                </a:solidFill>
                <a:latin typeface="Trebuchet MS"/>
                <a:cs typeface="Trebuchet MS"/>
              </a:rPr>
              <a:t>налоговых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последствий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сделок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1900" spc="55" dirty="0">
                <a:solidFill>
                  <a:srgbClr val="251D20"/>
                </a:solidFill>
                <a:latin typeface="Trebuchet MS"/>
                <a:cs typeface="Trebuchet MS"/>
              </a:rPr>
              <a:t>учетом </a:t>
            </a:r>
            <a:r>
              <a:rPr sz="1900" spc="10" dirty="0">
                <a:solidFill>
                  <a:srgbClr val="251D20"/>
                </a:solidFill>
                <a:latin typeface="Trebuchet MS"/>
                <a:cs typeface="Trebuchet MS"/>
              </a:rPr>
              <a:t>их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реального 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экономического</a:t>
            </a:r>
            <a:r>
              <a:rPr sz="19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105" dirty="0">
                <a:solidFill>
                  <a:srgbClr val="251D20"/>
                </a:solidFill>
                <a:latin typeface="Trebuchet MS"/>
                <a:cs typeface="Trebuchet MS"/>
              </a:rPr>
              <a:t>смысла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0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 marR="5080" indent="1206500" algn="r">
              <a:lnSpc>
                <a:spcPts val="3450"/>
              </a:lnSpc>
              <a:spcBef>
                <a:spcPts val="305"/>
              </a:spcBef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64883" y="4593951"/>
            <a:ext cx="15702280" cy="1530985"/>
          </a:xfrm>
          <a:prstGeom prst="rect">
            <a:avLst/>
          </a:prstGeom>
          <a:solidFill>
            <a:srgbClr val="F7F7F7"/>
          </a:solidFill>
          <a:ln w="52563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232410">
              <a:lnSpc>
                <a:spcPct val="100000"/>
              </a:lnSpc>
              <a:tabLst>
                <a:tab pos="5321935" algn="l"/>
                <a:tab pos="14248765" algn="l"/>
              </a:tabLst>
            </a:pP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ПЛОХОЙ</a:t>
            </a:r>
            <a:r>
              <a:rPr sz="24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КОНТРАГЕНТ	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ОТСУТСТВИЕ </a:t>
            </a:r>
            <a:r>
              <a:rPr sz="2400" spc="12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400" spc="180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400" spc="-24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ПОДТВЕРЖДЕНИИ</a:t>
            </a:r>
            <a:r>
              <a:rPr sz="24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ТОВАРНОГО	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ПОТОКА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1"/>
            <a:ext cx="695070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17495" algn="l"/>
              </a:tabLst>
            </a:pPr>
            <a:r>
              <a:rPr sz="3000" b="0" spc="440" dirty="0">
                <a:latin typeface="Trebuchet MS"/>
                <a:cs typeface="Trebuchet MS"/>
              </a:rPr>
              <a:t>НАЛОГОВАЯ	</a:t>
            </a:r>
            <a:r>
              <a:rPr sz="3000" b="0" spc="459" dirty="0">
                <a:latin typeface="Trebuchet MS"/>
                <a:cs typeface="Trebuchet MS"/>
              </a:rPr>
              <a:t>РЕКОНСТРУКЦИЯ—</a:t>
            </a:r>
            <a:endParaRPr sz="3000">
              <a:latin typeface="Trebuchet MS"/>
              <a:cs typeface="Trebuchet M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8D7FAD-AA38-4D5D-9857-05C0F914D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616" y="4887955"/>
            <a:ext cx="857250" cy="9429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6114" y="958248"/>
            <a:ext cx="10460990" cy="769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170" dirty="0">
                <a:solidFill>
                  <a:srgbClr val="251D20"/>
                </a:solidFill>
                <a:latin typeface="Trebuchet MS"/>
                <a:cs typeface="Trebuchet MS"/>
              </a:rPr>
              <a:t>КОГДА</a:t>
            </a:r>
            <a:r>
              <a:rPr sz="6400" b="1" spc="-9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6400" b="1" spc="245" dirty="0">
                <a:solidFill>
                  <a:srgbClr val="251D20"/>
                </a:solidFill>
                <a:latin typeface="Trebuchet MS"/>
                <a:cs typeface="Trebuchet MS"/>
              </a:rPr>
              <a:t>НАЗНАЧАЕТСЯ</a:t>
            </a:r>
            <a:endParaRPr sz="6400" dirty="0">
              <a:latin typeface="Trebuchet MS"/>
              <a:cs typeface="Trebuchet MS"/>
            </a:endParaRP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расследовании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судебном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разбирательстве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уголовных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дел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широкому 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кругу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преступлений,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где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обстоятельствами,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подлежащими доказыванию, 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взаимосвязаны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учетные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документы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экономическая</a:t>
            </a:r>
            <a:r>
              <a:rPr sz="2100" spc="-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информация.</a:t>
            </a:r>
            <a:endParaRPr sz="2100" dirty="0">
              <a:latin typeface="Trebuchet MS"/>
              <a:cs typeface="Trebuchet MS"/>
            </a:endParaRPr>
          </a:p>
          <a:p>
            <a:pPr marL="355600" marR="5080" indent="-342900">
              <a:lnSpc>
                <a:spcPct val="116100"/>
              </a:lnSpc>
              <a:spcBef>
                <a:spcPts val="1270"/>
              </a:spcBef>
              <a:buFontTx/>
              <a:buChar char="-"/>
            </a:pPr>
            <a:r>
              <a:rPr lang="ru-RU" sz="2100" b="1" spc="75" dirty="0">
                <a:solidFill>
                  <a:srgbClr val="251D20"/>
                </a:solidFill>
                <a:latin typeface="Trebuchet MS"/>
              </a:rPr>
              <a:t>раздел </a:t>
            </a:r>
            <a:r>
              <a:rPr lang="en-US" sz="2100" b="1" spc="75" dirty="0">
                <a:solidFill>
                  <a:srgbClr val="251D20"/>
                </a:solidFill>
                <a:latin typeface="Trebuchet MS"/>
              </a:rPr>
              <a:t>VIII </a:t>
            </a:r>
            <a:r>
              <a:rPr lang="ru-RU" sz="2100" b="1" spc="75" dirty="0">
                <a:solidFill>
                  <a:srgbClr val="251D20"/>
                </a:solidFill>
                <a:latin typeface="Trebuchet MS"/>
              </a:rPr>
              <a:t>УК РФ «П</a:t>
            </a:r>
            <a:r>
              <a:rPr sz="2100" b="1" spc="75" dirty="0" err="1">
                <a:solidFill>
                  <a:srgbClr val="251D20"/>
                </a:solidFill>
                <a:latin typeface="Trebuchet MS"/>
              </a:rPr>
              <a:t>реступления</a:t>
            </a:r>
            <a:r>
              <a:rPr sz="2100" b="1" spc="75" dirty="0">
                <a:solidFill>
                  <a:srgbClr val="251D20"/>
                </a:solidFill>
                <a:latin typeface="Trebuchet MS"/>
              </a:rPr>
              <a:t> в  </a:t>
            </a:r>
            <a:r>
              <a:rPr sz="2100" b="1" spc="75" dirty="0" err="1">
                <a:solidFill>
                  <a:srgbClr val="251D20"/>
                </a:solidFill>
                <a:latin typeface="Trebuchet MS"/>
              </a:rPr>
              <a:t>сфере</a:t>
            </a:r>
            <a:r>
              <a:rPr sz="2100" b="1" spc="75" dirty="0">
                <a:solidFill>
                  <a:srgbClr val="251D20"/>
                </a:solidFill>
                <a:latin typeface="Trebuchet MS"/>
              </a:rPr>
              <a:t> </a:t>
            </a:r>
            <a:r>
              <a:rPr sz="2100" b="1" spc="75" dirty="0" err="1">
                <a:solidFill>
                  <a:srgbClr val="251D20"/>
                </a:solidFill>
                <a:latin typeface="Trebuchet MS"/>
              </a:rPr>
              <a:t>экономики</a:t>
            </a:r>
            <a:r>
              <a:rPr lang="ru-RU" sz="2100" b="1" spc="75" dirty="0">
                <a:solidFill>
                  <a:srgbClr val="251D20"/>
                </a:solidFill>
                <a:latin typeface="Trebuchet MS"/>
              </a:rPr>
              <a:t>»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 : </a:t>
            </a:r>
            <a:r>
              <a:rPr sz="2100" spc="75" dirty="0" err="1">
                <a:solidFill>
                  <a:srgbClr val="251D20"/>
                </a:solidFill>
                <a:latin typeface="Trebuchet MS"/>
              </a:rPr>
              <a:t>хищения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 в </a:t>
            </a:r>
            <a:r>
              <a:rPr lang="ru-RU" sz="2100" spc="75" dirty="0">
                <a:solidFill>
                  <a:srgbClr val="251D20"/>
                </a:solidFill>
                <a:latin typeface="Trebuchet MS"/>
              </a:rPr>
              <a:t>особо крупном размере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, </a:t>
            </a:r>
            <a:r>
              <a:rPr sz="2100" spc="75" dirty="0" err="1">
                <a:solidFill>
                  <a:srgbClr val="251D20"/>
                </a:solidFill>
                <a:latin typeface="Trebuchet MS"/>
              </a:rPr>
              <a:t>незаконном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 </a:t>
            </a:r>
            <a:r>
              <a:rPr sz="2100" spc="75" dirty="0" err="1">
                <a:solidFill>
                  <a:srgbClr val="251D20"/>
                </a:solidFill>
                <a:latin typeface="Trebuchet MS"/>
              </a:rPr>
              <a:t>предпринимательстве</a:t>
            </a:r>
            <a:r>
              <a:rPr lang="ru-RU" sz="2100" spc="75" dirty="0">
                <a:solidFill>
                  <a:srgbClr val="251D20"/>
                </a:solidFill>
                <a:latin typeface="Trebuchet MS"/>
              </a:rPr>
              <a:t> и банковской деятельности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,  налоговых и кредитных преступлениях, криминальных банкротствах,  злоупотреблениях полномочиями в коммерческой организации и ряде иных.</a:t>
            </a:r>
          </a:p>
          <a:p>
            <a:pPr marL="355600" marR="5080" indent="-342900">
              <a:lnSpc>
                <a:spcPct val="116100"/>
              </a:lnSpc>
              <a:buFontTx/>
              <a:buChar char="-"/>
            </a:pPr>
            <a:r>
              <a:rPr sz="2100" b="1" spc="75" dirty="0" err="1">
                <a:solidFill>
                  <a:srgbClr val="251D20"/>
                </a:solidFill>
                <a:latin typeface="Trebuchet MS"/>
                <a:cs typeface="Trebuchet MS"/>
              </a:rPr>
              <a:t>раздел</a:t>
            </a:r>
            <a:r>
              <a:rPr sz="2100" b="1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50" dirty="0">
                <a:solidFill>
                  <a:srgbClr val="251D20"/>
                </a:solidFill>
                <a:latin typeface="Trebuchet MS"/>
                <a:cs typeface="Trebuchet MS"/>
              </a:rPr>
              <a:t>VII</a:t>
            </a:r>
            <a:r>
              <a:rPr sz="2100" b="1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105" dirty="0">
                <a:solidFill>
                  <a:srgbClr val="251D20"/>
                </a:solidFill>
                <a:latin typeface="Trebuchet MS"/>
                <a:cs typeface="Trebuchet MS"/>
              </a:rPr>
              <a:t>УК  </a:t>
            </a:r>
            <a:r>
              <a:rPr sz="2100" b="1" spc="130" dirty="0">
                <a:solidFill>
                  <a:srgbClr val="251D20"/>
                </a:solidFill>
                <a:latin typeface="Trebuchet MS"/>
                <a:cs typeface="Trebuchet MS"/>
              </a:rPr>
              <a:t>РФ </a:t>
            </a:r>
            <a:r>
              <a:rPr sz="2100" b="1" spc="55" dirty="0">
                <a:solidFill>
                  <a:srgbClr val="251D20"/>
                </a:solidFill>
                <a:latin typeface="Trebuchet MS"/>
                <a:cs typeface="Trebuchet MS"/>
              </a:rPr>
              <a:t>«Преступления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против </a:t>
            </a:r>
            <a:r>
              <a:rPr sz="2100" b="1" spc="55" dirty="0">
                <a:solidFill>
                  <a:srgbClr val="251D20"/>
                </a:solidFill>
                <a:latin typeface="Trebuchet MS"/>
                <a:cs typeface="Trebuchet MS"/>
              </a:rPr>
              <a:t>личности»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экспертизы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могут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быть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назначены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рамках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уголовных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дел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невыплате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заработной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платы,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также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преступлений,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посягающих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жизнь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здоровье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граждан,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например,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заказных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убийств,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если 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имеется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необходимость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изучении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движения денежных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средств. </a:t>
            </a:r>
            <a:endParaRPr lang="ru-RU" sz="2100" spc="45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355600" marR="5080" indent="-342900">
              <a:lnSpc>
                <a:spcPct val="116100"/>
              </a:lnSpc>
              <a:buFontTx/>
              <a:buChar char="-"/>
            </a:pPr>
            <a:r>
              <a:rPr sz="2100" b="1" spc="75" dirty="0" err="1">
                <a:solidFill>
                  <a:srgbClr val="251D20"/>
                </a:solidFill>
                <a:latin typeface="Trebuchet MS"/>
                <a:cs typeface="Trebuchet MS"/>
              </a:rPr>
              <a:t>раздел</a:t>
            </a:r>
            <a:r>
              <a:rPr sz="2100" b="1" spc="7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IX </a:t>
            </a:r>
            <a:r>
              <a:rPr sz="2100" b="1" spc="105" dirty="0">
                <a:solidFill>
                  <a:srgbClr val="251D20"/>
                </a:solidFill>
                <a:latin typeface="Trebuchet MS"/>
                <a:cs typeface="Trebuchet MS"/>
              </a:rPr>
              <a:t>УК </a:t>
            </a:r>
            <a:r>
              <a:rPr sz="2100" b="1" spc="130" dirty="0">
                <a:solidFill>
                  <a:srgbClr val="251D20"/>
                </a:solidFill>
                <a:latin typeface="Trebuchet MS"/>
                <a:cs typeface="Trebuchet MS"/>
              </a:rPr>
              <a:t>РФ </a:t>
            </a:r>
            <a:r>
              <a:rPr sz="2100" b="1" spc="55" dirty="0">
                <a:solidFill>
                  <a:srgbClr val="251D20"/>
                </a:solidFill>
                <a:latin typeface="Trebuchet MS"/>
                <a:cs typeface="Trebuchet MS"/>
              </a:rPr>
              <a:t>«Преступления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против </a:t>
            </a:r>
            <a:r>
              <a:rPr sz="2100" b="1" spc="75" dirty="0">
                <a:solidFill>
                  <a:srgbClr val="251D20"/>
                </a:solidFill>
                <a:latin typeface="Trebuchet MS"/>
                <a:cs typeface="Trebuchet MS"/>
              </a:rPr>
              <a:t>общественной  </a:t>
            </a:r>
            <a:r>
              <a:rPr sz="2100" b="1" spc="80" dirty="0">
                <a:solidFill>
                  <a:srgbClr val="251D20"/>
                </a:solidFill>
                <a:latin typeface="Trebuchet MS"/>
                <a:cs typeface="Trebuchet MS"/>
              </a:rPr>
              <a:t>безопасности </a:t>
            </a:r>
            <a:r>
              <a:rPr sz="2100" b="1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b="1" spc="75" dirty="0">
                <a:solidFill>
                  <a:srgbClr val="251D20"/>
                </a:solidFill>
                <a:latin typeface="Trebuchet MS"/>
                <a:cs typeface="Trebuchet MS"/>
              </a:rPr>
              <a:t>общественного </a:t>
            </a:r>
            <a:r>
              <a:rPr sz="2100" b="1" spc="65" dirty="0">
                <a:solidFill>
                  <a:srgbClr val="251D20"/>
                </a:solidFill>
                <a:latin typeface="Trebuchet MS"/>
                <a:cs typeface="Trebuchet MS"/>
              </a:rPr>
              <a:t>порядка»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—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терроризма,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бандитизма,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 </a:t>
            </a:r>
            <a:r>
              <a:rPr sz="2100" spc="60" dirty="0" err="1">
                <a:solidFill>
                  <a:srgbClr val="251D20"/>
                </a:solidFill>
                <a:latin typeface="Trebuchet MS"/>
                <a:cs typeface="Trebuchet MS"/>
              </a:rPr>
              <a:t>преступного</a:t>
            </a:r>
            <a:r>
              <a:rPr sz="2100" spc="-1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 err="1">
                <a:solidFill>
                  <a:srgbClr val="251D20"/>
                </a:solidFill>
                <a:latin typeface="Trebuchet MS"/>
                <a:cs typeface="Trebuchet MS"/>
              </a:rPr>
              <a:t>сообщества</a:t>
            </a:r>
            <a:r>
              <a:rPr lang="ru-RU" sz="2100" spc="65" dirty="0">
                <a:solidFill>
                  <a:srgbClr val="251D20"/>
                </a:solidFill>
                <a:latin typeface="Trebuchet MS"/>
                <a:cs typeface="Trebuchet MS"/>
              </a:rPr>
              <a:t> - экспертное  исследование «доходной» и «расходной» составляющей организованной  преступной деятельности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A89069A6-65B2-4494-ABFB-285AE2F9FE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6114" y="401870"/>
            <a:ext cx="112918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r>
              <a:rPr spc="180" dirty="0"/>
              <a:t>ЗАДАЧИ	</a:t>
            </a:r>
            <a:r>
              <a:rPr lang="ru-RU" spc="145" dirty="0"/>
              <a:t>ФИНАНСОВ</a:t>
            </a:r>
            <a:r>
              <a:rPr spc="145" dirty="0"/>
              <a:t>О-</a:t>
            </a:r>
            <a:r>
              <a:rPr spc="-490" dirty="0"/>
              <a:t> </a:t>
            </a:r>
            <a:r>
              <a:rPr spc="155" dirty="0"/>
              <a:t>ЭКОНОМИЧЕСКОЙ	</a:t>
            </a:r>
            <a:r>
              <a:rPr spc="145" dirty="0"/>
              <a:t>ЭКСПЕРТИЗЫ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6114" y="958248"/>
            <a:ext cx="10460990" cy="7357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170" dirty="0">
                <a:solidFill>
                  <a:srgbClr val="251D20"/>
                </a:solidFill>
                <a:latin typeface="Trebuchet MS"/>
                <a:cs typeface="Trebuchet MS"/>
              </a:rPr>
              <a:t>КОГДА</a:t>
            </a:r>
            <a:r>
              <a:rPr sz="6400" b="1" spc="-9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6400" b="1" spc="245" dirty="0">
                <a:solidFill>
                  <a:srgbClr val="251D20"/>
                </a:solidFill>
                <a:latin typeface="Trebuchet MS"/>
                <a:cs typeface="Trebuchet MS"/>
              </a:rPr>
              <a:t>НАЗНАЧАЕТСЯ</a:t>
            </a:r>
            <a:endParaRPr sz="6400" dirty="0">
              <a:latin typeface="Trebuchet MS"/>
              <a:cs typeface="Trebuchet MS"/>
            </a:endParaRP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Хищения в форме мошенничества и присвоения и растраты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. Здесь благодаря финансово-экономической экспертизе можно установить объем выведенных с предприятия активов, их дальнейшее движение, влияние этих операций на финансовое состояние организаций. 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Налоговые преступления. 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Здесь фактически невозможно предъявление обвинения без экспертизы, поскольку суммы, рассчитанные налоговым органом в решении по результатам проведенной выездной налоговой проверки, а главное - алгоритмы их расчетов, как правило, не проходят под стандарты доказывания по уголовным делам.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Должностные преступления как на госслужбе, так и в бизнесе. 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 показывает сравнение сделок, совершенных на рыночных условиях с операциями, выполненными по указаниями фигурантов. Оценивается влияние на финансовое состояние организации результатов этих операций.   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endParaRPr lang="ru-RU" sz="2100" spc="85" dirty="0">
              <a:solidFill>
                <a:srgbClr val="251D20"/>
              </a:solidFill>
              <a:latin typeface="Trebuchet MS"/>
              <a:cs typeface="Trebuchet MS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A89069A6-65B2-4494-ABFB-285AE2F9FE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6114" y="401870"/>
            <a:ext cx="112918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r>
              <a:rPr spc="180" dirty="0"/>
              <a:t>ЗАДАЧИ	</a:t>
            </a:r>
            <a:r>
              <a:rPr lang="ru-RU" spc="145" dirty="0"/>
              <a:t>ФИНАНСОВ</a:t>
            </a:r>
            <a:r>
              <a:rPr spc="145" dirty="0"/>
              <a:t>О-</a:t>
            </a:r>
            <a:r>
              <a:rPr spc="-490" dirty="0"/>
              <a:t> </a:t>
            </a:r>
            <a:r>
              <a:rPr spc="155" dirty="0"/>
              <a:t>ЭКОНОМИЧЕСКОЙ	</a:t>
            </a:r>
            <a:r>
              <a:rPr spc="145" dirty="0"/>
              <a:t>ЭКСПЕРТИЗЫ</a:t>
            </a:r>
          </a:p>
        </p:txBody>
      </p:sp>
    </p:spTree>
    <p:extLst>
      <p:ext uri="{BB962C8B-B14F-4D97-AF65-F5344CB8AC3E}">
        <p14:creationId xmlns:p14="http://schemas.microsoft.com/office/powerpoint/2010/main" val="752893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6114" y="958248"/>
            <a:ext cx="10460990" cy="5291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170" dirty="0">
                <a:solidFill>
                  <a:srgbClr val="251D20"/>
                </a:solidFill>
                <a:latin typeface="Trebuchet MS"/>
                <a:cs typeface="Trebuchet MS"/>
              </a:rPr>
              <a:t>КОГДА</a:t>
            </a:r>
            <a:r>
              <a:rPr sz="6400" b="1" spc="-9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6400" b="1" spc="245" dirty="0">
                <a:solidFill>
                  <a:srgbClr val="251D20"/>
                </a:solidFill>
                <a:latin typeface="Trebuchet MS"/>
                <a:cs typeface="Trebuchet MS"/>
              </a:rPr>
              <a:t>НАЗНАЧАЕТСЯ</a:t>
            </a:r>
            <a:endParaRPr sz="6400" dirty="0">
              <a:latin typeface="Trebuchet MS"/>
              <a:cs typeface="Trebuchet MS"/>
            </a:endParaRP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Кредитные преступления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, где благодаря экспертизе рассчитывается кредитоспособность заемщика по представленным в банк документам и по достоверным сведениям.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Преднамеренное банкротство. 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Здесь используется практически весь арсенал методов финансово-экономической экспертизы, поскольку именно эксперт показывает причинно-следственную связь между конкретными сделками  и операциями и наступлением признаков банкротства. Эта квалификация начала приобретать все большее распространение с ростом объема банкротств.  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endParaRPr lang="ru-RU" sz="2100" spc="85" dirty="0">
              <a:solidFill>
                <a:srgbClr val="251D20"/>
              </a:solidFill>
              <a:latin typeface="Trebuchet MS"/>
              <a:cs typeface="Trebuchet MS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A89069A6-65B2-4494-ABFB-285AE2F9FE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6114" y="401870"/>
            <a:ext cx="112918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r>
              <a:rPr spc="180" dirty="0"/>
              <a:t>ЗАДАЧИ	</a:t>
            </a:r>
            <a:r>
              <a:rPr lang="ru-RU" spc="145" dirty="0"/>
              <a:t>ФИНАНСОВ</a:t>
            </a:r>
            <a:r>
              <a:rPr spc="145" dirty="0"/>
              <a:t>О-</a:t>
            </a:r>
            <a:r>
              <a:rPr spc="-490" dirty="0"/>
              <a:t> </a:t>
            </a:r>
            <a:r>
              <a:rPr spc="155" dirty="0"/>
              <a:t>ЭКОНОМИЧЕСКОЙ	</a:t>
            </a:r>
            <a:r>
              <a:rPr spc="145" dirty="0"/>
              <a:t>ЭКСПЕРТИЗЫ</a:t>
            </a:r>
          </a:p>
        </p:txBody>
      </p:sp>
    </p:spTree>
    <p:extLst>
      <p:ext uri="{BB962C8B-B14F-4D97-AF65-F5344CB8AC3E}">
        <p14:creationId xmlns:p14="http://schemas.microsoft.com/office/powerpoint/2010/main" val="2382742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1"/>
            <a:ext cx="4610099" cy="10286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46114" y="871253"/>
            <a:ext cx="8609330" cy="643766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4350"/>
              </a:lnSpc>
              <a:spcBef>
                <a:spcPts val="620"/>
              </a:spcBef>
            </a:pPr>
            <a:r>
              <a:rPr sz="4000" spc="-65" dirty="0">
                <a:latin typeface="Century Gothic"/>
                <a:cs typeface="Century Gothic"/>
              </a:rPr>
              <a:t> </a:t>
            </a:r>
            <a:r>
              <a:rPr sz="4000" spc="125" dirty="0">
                <a:latin typeface="Century Gothic"/>
                <a:cs typeface="Century Gothic"/>
              </a:rPr>
              <a:t>ЭКСПЕРТИЗА </a:t>
            </a:r>
            <a:r>
              <a:rPr sz="4000" spc="229" dirty="0">
                <a:latin typeface="Century Gothic"/>
                <a:cs typeface="Century Gothic"/>
              </a:rPr>
              <a:t>В  </a:t>
            </a:r>
            <a:r>
              <a:rPr sz="4000" spc="110" dirty="0">
                <a:latin typeface="Century Gothic"/>
                <a:cs typeface="Century Gothic"/>
              </a:rPr>
              <a:t>ОБВИНЕНИИ</a:t>
            </a:r>
            <a:endParaRPr sz="40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533418" y="8191501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8"/>
                </a:lnTo>
                <a:lnTo>
                  <a:pt x="0" y="2095498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435430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6114" y="2242453"/>
            <a:ext cx="91300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06775" algn="l"/>
                <a:tab pos="5626735" algn="l"/>
              </a:tabLst>
            </a:pP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40" dirty="0">
                <a:solidFill>
                  <a:srgbClr val="251D20"/>
                </a:solidFill>
                <a:latin typeface="Trebuchet MS"/>
                <a:cs typeface="Trebuchet MS"/>
              </a:rPr>
              <a:t>Б</a:t>
            </a: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Ъ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52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114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r>
              <a:rPr sz="30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17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59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509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000" spc="59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000" spc="465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114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31559" y="3923441"/>
            <a:ext cx="1049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70" dirty="0">
                <a:solidFill>
                  <a:srgbClr val="251D20"/>
                </a:solidFill>
                <a:latin typeface="Century Gothic"/>
                <a:cs typeface="Century Gothic"/>
              </a:rPr>
              <a:t>Д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229" dirty="0">
                <a:solidFill>
                  <a:srgbClr val="251D20"/>
                </a:solidFill>
                <a:latin typeface="Century Gothic"/>
                <a:cs typeface="Century Gothic"/>
              </a:rPr>
              <a:t>Я</a:t>
            </a:r>
            <a:r>
              <a:rPr sz="1800" b="1" spc="260" dirty="0">
                <a:solidFill>
                  <a:srgbClr val="251D20"/>
                </a:solidFill>
                <a:latin typeface="Century Gothic"/>
                <a:cs typeface="Century Gothic"/>
              </a:rPr>
              <a:t>Н</a:t>
            </a:r>
            <a:r>
              <a:rPr sz="1800" b="1" spc="235" dirty="0">
                <a:solidFill>
                  <a:srgbClr val="251D20"/>
                </a:solidFill>
                <a:latin typeface="Century Gothic"/>
                <a:cs typeface="Century Gothic"/>
              </a:rPr>
              <a:t>И</a:t>
            </a:r>
            <a:r>
              <a:rPr sz="1800" b="1" spc="75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31559" y="4778370"/>
            <a:ext cx="932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95" dirty="0">
                <a:solidFill>
                  <a:srgbClr val="251D20"/>
                </a:solidFill>
                <a:latin typeface="Century Gothic"/>
                <a:cs typeface="Century Gothic"/>
              </a:rPr>
              <a:t>У</a:t>
            </a:r>
            <a:r>
              <a:rPr sz="1800" b="1" spc="204" dirty="0">
                <a:solidFill>
                  <a:srgbClr val="251D20"/>
                </a:solidFill>
                <a:latin typeface="Century Gothic"/>
                <a:cs typeface="Century Gothic"/>
              </a:rPr>
              <a:t>Щ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365" dirty="0">
                <a:solidFill>
                  <a:srgbClr val="251D20"/>
                </a:solidFill>
                <a:latin typeface="Century Gothic"/>
                <a:cs typeface="Century Gothic"/>
              </a:rPr>
              <a:t>Р</a:t>
            </a:r>
            <a:r>
              <a:rPr sz="1800" b="1" spc="100" dirty="0">
                <a:solidFill>
                  <a:srgbClr val="251D20"/>
                </a:solidFill>
                <a:latin typeface="Century Gothic"/>
                <a:cs typeface="Century Gothic"/>
              </a:rPr>
              <a:t>Б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31559" y="5307376"/>
            <a:ext cx="2116455" cy="9683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800" b="1" spc="204" dirty="0">
                <a:solidFill>
                  <a:srgbClr val="251D20"/>
                </a:solidFill>
                <a:latin typeface="Century Gothic"/>
                <a:cs typeface="Century Gothic"/>
              </a:rPr>
              <a:t>ПРИЧИННО-</a:t>
            </a:r>
            <a:endParaRPr sz="1800">
              <a:latin typeface="Century Gothic"/>
              <a:cs typeface="Century Gothic"/>
            </a:endParaRPr>
          </a:p>
          <a:p>
            <a:pPr marL="12700" marR="5080">
              <a:lnSpc>
                <a:spcPct val="114599"/>
              </a:lnSpc>
            </a:pPr>
            <a:r>
              <a:rPr sz="1800" b="1" spc="-15" dirty="0">
                <a:solidFill>
                  <a:srgbClr val="251D20"/>
                </a:solidFill>
                <a:latin typeface="Century Gothic"/>
                <a:cs typeface="Century Gothic"/>
              </a:rPr>
              <a:t>С</a:t>
            </a:r>
            <a:r>
              <a:rPr sz="1800" b="1" spc="235" dirty="0">
                <a:solidFill>
                  <a:srgbClr val="251D20"/>
                </a:solidFill>
                <a:latin typeface="Century Gothic"/>
                <a:cs typeface="Century Gothic"/>
              </a:rPr>
              <a:t>Л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170" dirty="0">
                <a:solidFill>
                  <a:srgbClr val="251D20"/>
                </a:solidFill>
                <a:latin typeface="Century Gothic"/>
                <a:cs typeface="Century Gothic"/>
              </a:rPr>
              <a:t>Д</a:t>
            </a:r>
            <a:r>
              <a:rPr sz="1800" b="1" spc="-15" dirty="0">
                <a:solidFill>
                  <a:srgbClr val="251D20"/>
                </a:solidFill>
                <a:latin typeface="Century Gothic"/>
                <a:cs typeface="Century Gothic"/>
              </a:rPr>
              <a:t>С</a:t>
            </a:r>
            <a:r>
              <a:rPr sz="1800" b="1" spc="570" dirty="0">
                <a:solidFill>
                  <a:srgbClr val="251D20"/>
                </a:solidFill>
                <a:latin typeface="Century Gothic"/>
                <a:cs typeface="Century Gothic"/>
              </a:rPr>
              <a:t>Т</a:t>
            </a:r>
            <a:r>
              <a:rPr sz="1800" b="1" spc="315" dirty="0">
                <a:solidFill>
                  <a:srgbClr val="251D20"/>
                </a:solidFill>
                <a:latin typeface="Century Gothic"/>
                <a:cs typeface="Century Gothic"/>
              </a:rPr>
              <a:t>В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260" dirty="0">
                <a:solidFill>
                  <a:srgbClr val="251D20"/>
                </a:solidFill>
                <a:latin typeface="Century Gothic"/>
                <a:cs typeface="Century Gothic"/>
              </a:rPr>
              <a:t>НН</a:t>
            </a:r>
            <a:r>
              <a:rPr sz="1800" b="1" spc="90" dirty="0">
                <a:solidFill>
                  <a:srgbClr val="251D20"/>
                </a:solidFill>
                <a:latin typeface="Century Gothic"/>
                <a:cs typeface="Century Gothic"/>
              </a:rPr>
              <a:t>А</a:t>
            </a:r>
            <a:r>
              <a:rPr sz="1800" b="1" spc="10" dirty="0">
                <a:solidFill>
                  <a:srgbClr val="251D20"/>
                </a:solidFill>
                <a:latin typeface="Century Gothic"/>
                <a:cs typeface="Century Gothic"/>
              </a:rPr>
              <a:t>Я  </a:t>
            </a:r>
            <a:r>
              <a:rPr sz="1800" b="1" spc="200" dirty="0">
                <a:solidFill>
                  <a:srgbClr val="251D20"/>
                </a:solidFill>
                <a:latin typeface="Century Gothic"/>
                <a:cs typeface="Century Gothic"/>
              </a:rPr>
              <a:t>СВЯЗЬ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84036" y="3086409"/>
            <a:ext cx="4550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31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r>
              <a:rPr sz="2000" spc="3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000" spc="295" dirty="0">
                <a:solidFill>
                  <a:srgbClr val="251D20"/>
                </a:solidFill>
                <a:latin typeface="Trebuchet MS"/>
                <a:cs typeface="Trebuchet MS"/>
              </a:rPr>
              <a:t>УСТАНАВЛИВАЕТ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40396" y="3737704"/>
            <a:ext cx="4893945" cy="6692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70"/>
              </a:spcBef>
            </a:pP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финансовые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товарные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потоки,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их 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перенаправление,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искажение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17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учете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340396" y="4666445"/>
            <a:ext cx="34188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финансовые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последствия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340396" y="5347191"/>
            <a:ext cx="21088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влияние</a:t>
            </a:r>
            <a:r>
              <a:rPr sz="2100" spc="-1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сделок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657308" y="3943529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657308" y="4710345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657308" y="5399244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46114" y="6765056"/>
            <a:ext cx="94011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7920" algn="l"/>
                <a:tab pos="5897880" algn="l"/>
              </a:tabLst>
            </a:pP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509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000" spc="540" dirty="0">
                <a:solidFill>
                  <a:srgbClr val="251D20"/>
                </a:solidFill>
                <a:latin typeface="Trebuchet MS"/>
                <a:cs typeface="Trebuchet MS"/>
              </a:rPr>
              <a:t>Б</a:t>
            </a: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Ъ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52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114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r>
              <a:rPr sz="30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17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59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509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000" spc="59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000" spc="465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114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31559" y="8450031"/>
            <a:ext cx="114617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800" b="1" spc="165" dirty="0">
                <a:solidFill>
                  <a:srgbClr val="251D20"/>
                </a:solidFill>
                <a:latin typeface="Century Gothic"/>
                <a:cs typeface="Century Gothic"/>
              </a:rPr>
              <a:t>ПРЯМОЙ  </a:t>
            </a:r>
            <a:r>
              <a:rPr sz="1800" b="1" spc="195" dirty="0">
                <a:solidFill>
                  <a:srgbClr val="251D20"/>
                </a:solidFill>
                <a:latin typeface="Century Gothic"/>
                <a:cs typeface="Century Gothic"/>
              </a:rPr>
              <a:t>У</a:t>
            </a:r>
            <a:r>
              <a:rPr sz="1800" b="1" spc="170" dirty="0">
                <a:solidFill>
                  <a:srgbClr val="251D20"/>
                </a:solidFill>
                <a:latin typeface="Century Gothic"/>
                <a:cs typeface="Century Gothic"/>
              </a:rPr>
              <a:t>М</a:t>
            </a:r>
            <a:r>
              <a:rPr sz="1800" b="1" spc="254" dirty="0">
                <a:solidFill>
                  <a:srgbClr val="251D20"/>
                </a:solidFill>
                <a:latin typeface="Century Gothic"/>
                <a:cs typeface="Century Gothic"/>
              </a:rPr>
              <a:t>Ы</a:t>
            </a:r>
            <a:r>
              <a:rPr sz="1800" b="1" spc="-15" dirty="0">
                <a:solidFill>
                  <a:srgbClr val="251D20"/>
                </a:solidFill>
                <a:latin typeface="Century Gothic"/>
                <a:cs typeface="Century Gothic"/>
              </a:rPr>
              <a:t>С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20" dirty="0">
                <a:solidFill>
                  <a:srgbClr val="251D20"/>
                </a:solidFill>
                <a:latin typeface="Century Gothic"/>
                <a:cs typeface="Century Gothic"/>
              </a:rPr>
              <a:t>Л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184036" y="7709099"/>
            <a:ext cx="44634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31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 </a:t>
            </a:r>
            <a:r>
              <a:rPr sz="2000" spc="250" dirty="0">
                <a:solidFill>
                  <a:srgbClr val="251D20"/>
                </a:solidFill>
                <a:latin typeface="Trebuchet MS"/>
                <a:cs typeface="Trebuchet MS"/>
              </a:rPr>
              <a:t>МОЖЕТ</a:t>
            </a:r>
            <a:r>
              <a:rPr sz="2000" spc="3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000" spc="320" dirty="0">
                <a:solidFill>
                  <a:srgbClr val="251D20"/>
                </a:solidFill>
                <a:latin typeface="Trebuchet MS"/>
                <a:cs typeface="Trebuchet MS"/>
              </a:rPr>
              <a:t>ПОМОЧЬ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340396" y="8305525"/>
            <a:ext cx="384682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выявить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технические</a:t>
            </a:r>
            <a:r>
              <a:rPr sz="2100" spc="-2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фирмы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340396" y="8906704"/>
            <a:ext cx="519366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определить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неэквивалентность</a:t>
            </a:r>
            <a:r>
              <a:rPr sz="2100" spc="-17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сделок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657308" y="8357575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657308" y="8958751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8700" y="0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031333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07116" y="1415448"/>
            <a:ext cx="1128028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5920" algn="l"/>
                <a:tab pos="9541510" algn="l"/>
                <a:tab pos="10114280" algn="l"/>
              </a:tabLst>
            </a:pPr>
            <a:r>
              <a:rPr sz="4000" spc="-45" dirty="0">
                <a:latin typeface="Century Gothic"/>
                <a:cs typeface="Century Gothic"/>
              </a:rPr>
              <a:t>Э</a:t>
            </a:r>
            <a:r>
              <a:rPr sz="4000" spc="575" dirty="0">
                <a:latin typeface="Century Gothic"/>
                <a:cs typeface="Century Gothic"/>
              </a:rPr>
              <a:t>К</a:t>
            </a:r>
            <a:r>
              <a:rPr sz="4000" spc="-30" dirty="0">
                <a:latin typeface="Century Gothic"/>
                <a:cs typeface="Century Gothic"/>
              </a:rPr>
              <a:t>С</a:t>
            </a:r>
            <a:r>
              <a:rPr sz="4000" spc="580" dirty="0">
                <a:latin typeface="Century Gothic"/>
                <a:cs typeface="Century Gothic"/>
              </a:rPr>
              <a:t>П</a:t>
            </a:r>
            <a:r>
              <a:rPr sz="4000" spc="640" dirty="0">
                <a:latin typeface="Century Gothic"/>
                <a:cs typeface="Century Gothic"/>
              </a:rPr>
              <a:t>Е</a:t>
            </a:r>
            <a:r>
              <a:rPr sz="4000" spc="810" dirty="0">
                <a:latin typeface="Century Gothic"/>
                <a:cs typeface="Century Gothic"/>
              </a:rPr>
              <a:t>Р</a:t>
            </a:r>
            <a:r>
              <a:rPr sz="4000" spc="1265" dirty="0">
                <a:latin typeface="Century Gothic"/>
                <a:cs typeface="Century Gothic"/>
              </a:rPr>
              <a:t>Т</a:t>
            </a:r>
            <a:r>
              <a:rPr sz="4000" spc="525" dirty="0">
                <a:latin typeface="Century Gothic"/>
                <a:cs typeface="Century Gothic"/>
              </a:rPr>
              <a:t>И</a:t>
            </a:r>
            <a:r>
              <a:rPr lang="ru-RU" sz="4000" spc="805" dirty="0">
                <a:latin typeface="Century Gothic"/>
                <a:cs typeface="Century Gothic"/>
              </a:rPr>
              <a:t>ЗА В </a:t>
            </a:r>
            <a:r>
              <a:rPr sz="4000" spc="805" dirty="0">
                <a:latin typeface="Century Gothic"/>
                <a:cs typeface="Century Gothic"/>
              </a:rPr>
              <a:t>З</a:t>
            </a:r>
            <a:r>
              <a:rPr sz="4000" spc="204" dirty="0">
                <a:latin typeface="Century Gothic"/>
                <a:cs typeface="Century Gothic"/>
              </a:rPr>
              <a:t>А</a:t>
            </a:r>
            <a:r>
              <a:rPr sz="4000" spc="459" dirty="0">
                <a:latin typeface="Century Gothic"/>
                <a:cs typeface="Century Gothic"/>
              </a:rPr>
              <a:t>Щ</a:t>
            </a:r>
            <a:r>
              <a:rPr sz="4000" spc="525" dirty="0">
                <a:latin typeface="Century Gothic"/>
                <a:cs typeface="Century Gothic"/>
              </a:rPr>
              <a:t>И</a:t>
            </a:r>
            <a:r>
              <a:rPr sz="4000" spc="1265" dirty="0">
                <a:latin typeface="Century Gothic"/>
                <a:cs typeface="Century Gothic"/>
              </a:rPr>
              <a:t>Т</a:t>
            </a:r>
            <a:r>
              <a:rPr sz="4000" spc="640" dirty="0">
                <a:latin typeface="Century Gothic"/>
                <a:cs typeface="Century Gothic"/>
              </a:rPr>
              <a:t>Е</a:t>
            </a:r>
            <a:r>
              <a:rPr sz="4000" spc="5" dirty="0">
                <a:latin typeface="Century Gothic"/>
                <a:cs typeface="Century Gothic"/>
              </a:rPr>
              <a:t>:</a:t>
            </a:r>
            <a:endParaRPr sz="40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12183" y="3202940"/>
            <a:ext cx="9417050" cy="50469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70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рассмотрение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сделок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операций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учетом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реальных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бизнес-процессов 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без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обвинительного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уклона,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исходных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данных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следователя;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Trebuchet MS"/>
              <a:cs typeface="Trebuchet MS"/>
            </a:endParaRPr>
          </a:p>
          <a:p>
            <a:pPr marL="12700" marR="13335">
              <a:lnSpc>
                <a:spcPct val="101200"/>
              </a:lnSpc>
            </a:pP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учет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реально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понесенных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хозяйствующим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субъектом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без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привязки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к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статусу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контрагента,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анализ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рыночных</a:t>
            </a:r>
            <a:r>
              <a:rPr sz="2100" spc="-4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цен,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моделирование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учетом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отраслевой</a:t>
            </a:r>
            <a:r>
              <a:rPr sz="2100" spc="-3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рентабельности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анализ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рыночных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иных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объективных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факторов: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Trebuchet MS"/>
              <a:cs typeface="Trebuchet MS"/>
            </a:endParaRPr>
          </a:p>
          <a:p>
            <a:pPr marL="215900">
              <a:lnSpc>
                <a:spcPct val="100000"/>
              </a:lnSpc>
              <a:spcBef>
                <a:spcPts val="5"/>
              </a:spcBef>
            </a:pPr>
            <a:r>
              <a:rPr sz="2000" spc="35" dirty="0">
                <a:solidFill>
                  <a:srgbClr val="251D20"/>
                </a:solidFill>
                <a:latin typeface="Trebuchet MS"/>
                <a:cs typeface="Trebuchet MS"/>
              </a:rPr>
              <a:t>пандемия;</a:t>
            </a:r>
            <a:endParaRPr sz="2000">
              <a:latin typeface="Trebuchet MS"/>
              <a:cs typeface="Trebuchet MS"/>
            </a:endParaRPr>
          </a:p>
          <a:p>
            <a:pPr marL="215900" marR="5257800">
              <a:lnSpc>
                <a:spcPct val="100000"/>
              </a:lnSpc>
            </a:pPr>
            <a:r>
              <a:rPr sz="2000" spc="85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законодательные</a:t>
            </a:r>
            <a:r>
              <a:rPr sz="2000" spc="-8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251D20"/>
                </a:solidFill>
                <a:latin typeface="Trebuchet MS"/>
                <a:cs typeface="Trebuchet MS"/>
              </a:rPr>
              <a:t>ограничения;  </a:t>
            </a:r>
            <a:r>
              <a:rPr sz="2000" spc="75" dirty="0">
                <a:solidFill>
                  <a:srgbClr val="251D20"/>
                </a:solidFill>
                <a:latin typeface="Trebuchet MS"/>
                <a:cs typeface="Trebuchet MS"/>
              </a:rPr>
              <a:t>курсы</a:t>
            </a:r>
            <a:r>
              <a:rPr sz="20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000" spc="50" dirty="0">
                <a:solidFill>
                  <a:srgbClr val="251D20"/>
                </a:solidFill>
                <a:latin typeface="Trebuchet MS"/>
                <a:cs typeface="Trebuchet MS"/>
              </a:rPr>
              <a:t>валют;</a:t>
            </a:r>
            <a:endParaRPr sz="2000">
              <a:latin typeface="Trebuchet MS"/>
              <a:cs typeface="Trebuchet MS"/>
            </a:endParaRPr>
          </a:p>
          <a:p>
            <a:pPr marL="215900">
              <a:lnSpc>
                <a:spcPct val="100000"/>
              </a:lnSpc>
            </a:pPr>
            <a:r>
              <a:rPr sz="2000" spc="40" dirty="0">
                <a:solidFill>
                  <a:srgbClr val="251D20"/>
                </a:solidFill>
                <a:latin typeface="Trebuchet MS"/>
                <a:cs typeface="Trebuchet MS"/>
              </a:rPr>
              <a:t>санкции.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32938" y="3386217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32938" y="4971174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32938" y="6390188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8700" y="0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031333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07116" y="1415448"/>
            <a:ext cx="1128028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5920" algn="l"/>
                <a:tab pos="9541510" algn="l"/>
                <a:tab pos="10114280" algn="l"/>
              </a:tabLst>
            </a:pPr>
            <a:r>
              <a:rPr lang="ru-RU" sz="4000" spc="-45" dirty="0">
                <a:latin typeface="Century Gothic"/>
                <a:cs typeface="Century Gothic"/>
              </a:rPr>
              <a:t>Основные виды  экспертных услуг</a:t>
            </a:r>
            <a:endParaRPr sz="40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66330" y="3000437"/>
            <a:ext cx="9417050" cy="3722558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70"/>
              </a:spcBef>
            </a:pPr>
            <a:endParaRPr lang="ru-RU" sz="2400" spc="7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1200"/>
              </a:lnSpc>
              <a:spcBef>
                <a:spcPts val="70"/>
              </a:spcBef>
            </a:pPr>
            <a:r>
              <a:rPr lang="ru-RU" sz="2400" b="1" spc="70" dirty="0">
                <a:solidFill>
                  <a:srgbClr val="251D20"/>
                </a:solidFill>
                <a:latin typeface="Trebuchet MS"/>
                <a:cs typeface="Trebuchet MS"/>
              </a:rPr>
              <a:t> Судебные финансово-экономические экспертизы </a:t>
            </a:r>
            <a:r>
              <a:rPr sz="2400" b="1" spc="45" dirty="0">
                <a:solidFill>
                  <a:srgbClr val="251D20"/>
                </a:solidFill>
                <a:latin typeface="Trebuchet MS"/>
                <a:cs typeface="Trebuchet MS"/>
              </a:rPr>
              <a:t>;</a:t>
            </a:r>
            <a:endParaRPr sz="2400" b="1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 b="1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00" b="1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 b="1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r>
              <a:rPr lang="ru-RU" sz="2400" b="1" dirty="0">
                <a:latin typeface="Trebuchet MS"/>
                <a:cs typeface="Trebuchet MS"/>
              </a:rPr>
              <a:t>  Проведение </a:t>
            </a:r>
            <a:r>
              <a:rPr lang="ru-RU" sz="2400" b="1" dirty="0" err="1">
                <a:latin typeface="Trebuchet MS"/>
                <a:cs typeface="Trebuchet MS"/>
              </a:rPr>
              <a:t>контр-исследований</a:t>
            </a:r>
            <a:r>
              <a:rPr lang="ru-RU" sz="2400" b="1" dirty="0">
                <a:latin typeface="Trebuchet MS"/>
                <a:cs typeface="Trebuchet MS"/>
              </a:rPr>
              <a:t> (внесудебных);</a:t>
            </a:r>
            <a:endParaRPr sz="2400" b="1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lang="ru-RU" sz="2400" b="1" spc="85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sz="2400" b="1" dirty="0">
              <a:latin typeface="Trebuchet MS"/>
              <a:cs typeface="Trebuchet MS"/>
            </a:endParaRPr>
          </a:p>
          <a:p>
            <a:pPr marL="215900">
              <a:lnSpc>
                <a:spcPct val="100000"/>
              </a:lnSpc>
              <a:spcBef>
                <a:spcPts val="5"/>
              </a:spcBef>
            </a:pPr>
            <a:endParaRPr lang="ru-RU" sz="2400" b="1" dirty="0">
              <a:latin typeface="Trebuchet MS"/>
              <a:cs typeface="Trebuchet MS"/>
            </a:endParaRPr>
          </a:p>
          <a:p>
            <a:pPr marL="215900">
              <a:lnSpc>
                <a:spcPct val="100000"/>
              </a:lnSpc>
              <a:spcBef>
                <a:spcPts val="5"/>
              </a:spcBef>
            </a:pPr>
            <a:r>
              <a:rPr lang="ru-RU" sz="2400" b="1" spc="35" dirty="0">
                <a:solidFill>
                  <a:srgbClr val="251D20"/>
                </a:solidFill>
                <a:latin typeface="Trebuchet MS"/>
                <a:cs typeface="Trebuchet MS"/>
              </a:rPr>
              <a:t>«Рецензирование» заключений коллег</a:t>
            </a:r>
            <a:endParaRPr sz="2400" b="1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13913" y="3331478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13913" y="4860833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13913" y="6390188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2301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6098" y="976000"/>
            <a:ext cx="100088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5" dirty="0"/>
              <a:t>РЫНОК </a:t>
            </a:r>
            <a:r>
              <a:rPr sz="4200" spc="-90" dirty="0"/>
              <a:t>ЭКСПЕРТНЫХ</a:t>
            </a:r>
            <a:r>
              <a:rPr sz="4200" spc="195" dirty="0"/>
              <a:t> </a:t>
            </a:r>
            <a:r>
              <a:rPr sz="4200" spc="-35" dirty="0"/>
              <a:t>ОРГАНИЗАЦИЙ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64967" y="5397983"/>
            <a:ext cx="4814570" cy="1720214"/>
          </a:xfrm>
          <a:prstGeom prst="rect">
            <a:avLst/>
          </a:prstGeom>
          <a:solidFill>
            <a:srgbClr val="F7F7F7"/>
          </a:solidFill>
          <a:ln w="44561">
            <a:solidFill>
              <a:srgbClr val="24664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>
              <a:latin typeface="Times New Roman"/>
              <a:cs typeface="Times New Roman"/>
            </a:endParaRPr>
          </a:p>
          <a:p>
            <a:pPr marL="163830" algn="ctr">
              <a:lnSpc>
                <a:spcPct val="100000"/>
              </a:lnSpc>
              <a:spcBef>
                <a:spcPts val="5"/>
              </a:spcBef>
              <a:tabLst>
                <a:tab pos="956944" algn="l"/>
              </a:tabLst>
            </a:pPr>
            <a:r>
              <a:rPr sz="2100" spc="335" dirty="0">
                <a:solidFill>
                  <a:srgbClr val="251D20"/>
                </a:solidFill>
                <a:latin typeface="Trebuchet MS"/>
                <a:cs typeface="Trebuchet MS"/>
              </a:rPr>
              <a:t>МВД	</a:t>
            </a:r>
            <a:r>
              <a:rPr sz="2100" spc="310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31599" y="274093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59613" y="5397983"/>
            <a:ext cx="4814570" cy="1720214"/>
          </a:xfrm>
          <a:prstGeom prst="rect">
            <a:avLst/>
          </a:prstGeom>
          <a:solidFill>
            <a:srgbClr val="F7F7F7"/>
          </a:solidFill>
          <a:ln w="44561">
            <a:solidFill>
              <a:srgbClr val="24664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>
              <a:latin typeface="Times New Roman"/>
              <a:cs typeface="Times New Roman"/>
            </a:endParaRPr>
          </a:p>
          <a:p>
            <a:pPr marR="110489" algn="ctr">
              <a:lnSpc>
                <a:spcPct val="100000"/>
              </a:lnSpc>
              <a:spcBef>
                <a:spcPts val="5"/>
              </a:spcBef>
              <a:tabLst>
                <a:tab pos="1473835" algn="l"/>
              </a:tabLst>
            </a:pPr>
            <a:r>
              <a:rPr sz="2100" spc="305" dirty="0">
                <a:solidFill>
                  <a:srgbClr val="251D20"/>
                </a:solidFill>
                <a:latin typeface="Trebuchet MS"/>
                <a:cs typeface="Trebuchet MS"/>
              </a:rPr>
              <a:t>МИНЮСТ	</a:t>
            </a:r>
            <a:r>
              <a:rPr sz="2100" spc="310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929253" y="5397983"/>
            <a:ext cx="4814570" cy="1720214"/>
          </a:xfrm>
          <a:prstGeom prst="rect">
            <a:avLst/>
          </a:prstGeom>
          <a:solidFill>
            <a:srgbClr val="F7F7F7"/>
          </a:solidFill>
          <a:ln w="44561">
            <a:solidFill>
              <a:srgbClr val="24664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837055" marR="354330" indent="-1473835">
              <a:lnSpc>
                <a:spcPts val="2480"/>
              </a:lnSpc>
              <a:spcBef>
                <a:spcPts val="1490"/>
              </a:spcBef>
              <a:tabLst>
                <a:tab pos="3011805" algn="l"/>
              </a:tabLst>
            </a:pPr>
            <a:r>
              <a:rPr sz="2100" spc="38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spc="32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100" spc="3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375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100" spc="38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spc="20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100" spc="36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3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370" dirty="0">
                <a:solidFill>
                  <a:srgbClr val="251D20"/>
                </a:solidFill>
                <a:latin typeface="Trebuchet MS"/>
                <a:cs typeface="Trebuchet MS"/>
              </a:rPr>
              <a:t>НН</a:t>
            </a:r>
            <a:r>
              <a:rPr sz="2100" spc="420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Й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100" spc="31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2100" spc="27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520" dirty="0">
                <a:solidFill>
                  <a:srgbClr val="251D20"/>
                </a:solidFill>
                <a:latin typeface="Trebuchet MS"/>
                <a:cs typeface="Trebuchet MS"/>
              </a:rPr>
              <a:t>М</a:t>
            </a:r>
            <a:r>
              <a:rPr sz="2100" spc="335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20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100" spc="3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Т  </a:t>
            </a:r>
            <a:r>
              <a:rPr sz="2100" spc="310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28700" y="6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228599" y="3121270"/>
                </a:moveTo>
                <a:lnTo>
                  <a:pt x="0" y="3121270"/>
                </a:ln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855963" y="2135336"/>
            <a:ext cx="14547850" cy="2590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30" dirty="0">
                <a:solidFill>
                  <a:srgbClr val="251D20"/>
                </a:solidFill>
                <a:latin typeface="Trebuchet MS"/>
                <a:cs typeface="Trebuchet MS"/>
              </a:rPr>
              <a:t>Рынок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экспертных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исследований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услуг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непрозрачен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противоречив.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Статистики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выполненным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экономическим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экспертизам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не ведется, </a:t>
            </a:r>
            <a:r>
              <a:rPr sz="2100" spc="-55" dirty="0">
                <a:solidFill>
                  <a:srgbClr val="251D20"/>
                </a:solidFill>
                <a:latin typeface="Trebuchet MS"/>
                <a:cs typeface="Trebuchet MS"/>
              </a:rPr>
              <a:t>т.к.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они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назначаются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различными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лицами: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следователями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дознавателями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практически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всех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правоохранительных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органов,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судьями судов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общей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юрисдикции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всех 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уровней. </a:t>
            </a:r>
            <a:r>
              <a:rPr sz="2100" spc="13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нашим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оценкам,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ежегодно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России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уголовным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делам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выполняется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20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до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25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тысяч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экономических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экспертиз*</a:t>
            </a:r>
            <a:r>
              <a:rPr sz="2100" spc="-1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220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Не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менее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половины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этого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объема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приходится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государственные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судебно-экспертные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учреждения: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20861" y="7471622"/>
            <a:ext cx="1476121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Значительная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увеличивающаяся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часть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выполняется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негосударственных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экспертных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организациях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просто  </a:t>
            </a:r>
            <a:r>
              <a:rPr sz="2100" spc="-55" dirty="0">
                <a:solidFill>
                  <a:srgbClr val="251D20"/>
                </a:solidFill>
                <a:latin typeface="Trebuchet MS"/>
                <a:cs typeface="Trebuchet MS"/>
              </a:rPr>
              <a:t>у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негосударственных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экспертов,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выступающих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как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физические</a:t>
            </a:r>
            <a:r>
              <a:rPr sz="2100" spc="-4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лица.</a:t>
            </a:r>
            <a:endParaRPr sz="21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13910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51D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7328976_Minimalist presentation_RVA_v4" id="{DA616D2A-CFEC-48D2-90FC-DF66CF8D2F8A}" vid="{8F2838F8-33B8-457C-9B19-1E5863B0E0DE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2043</Words>
  <Application>Microsoft Office PowerPoint</Application>
  <PresentationFormat>Произвольный</PresentationFormat>
  <Paragraphs>217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Office Theme</vt:lpstr>
      <vt:lpstr>1_Office Theme</vt:lpstr>
      <vt:lpstr>2_Office Theme</vt:lpstr>
      <vt:lpstr>ИСПОЛЬЗОВАНИЕ Финансово-экономическОЙ экспертизЫ  ПРИ защитЕ ПО УГОЛОВНЫМ ДЕЛАМ В СФЕРЕ ЭКОНОМИКИ </vt:lpstr>
      <vt:lpstr>КЛАССИФИКАЦИЯ ЭКСПЕРТИЗЫ</vt:lpstr>
      <vt:lpstr>ЗАДАЧИ ФИНАНСОВО- ЭКОНОМИЧЕСКОЙ ЭКСПЕРТИЗЫ</vt:lpstr>
      <vt:lpstr>ЗАДАЧИ ФИНАНСОВО- ЭКОНОМИЧЕСКОЙ ЭКСПЕРТИЗЫ</vt:lpstr>
      <vt:lpstr>ЗАДАЧИ ФИНАНСОВО- ЭКОНОМИЧЕСКОЙ ЭКСПЕРТИЗЫ</vt:lpstr>
      <vt:lpstr> ЭКСПЕРТИЗА В  ОБВИНЕНИИ</vt:lpstr>
      <vt:lpstr>ЭКСПЕРТИЗА В ЗАЩИТЕ:</vt:lpstr>
      <vt:lpstr>Основные виды  экспертных услуг</vt:lpstr>
      <vt:lpstr>РЫНОК ЭКСПЕРТНЫХ ОРГАНИЗАЦИЙ</vt:lpstr>
      <vt:lpstr>НЕГОСУДАРСТВЕННЫЕ СУДЕБНО-  ЭКСПЕРТНЫЕ УЧРЕЖДЕНИЯ</vt:lpstr>
      <vt:lpstr>ОСПАРИВАНИЕ ЭКСПЕРТНЫХ ЗАКЛЮЧЕНИЙ</vt:lpstr>
      <vt:lpstr>СОВРЕМЕННЫЕ МЕТОДИКИ  СУДЕБНО-ЭКОНОМИЧЕСКОЙ  ЭКСПЕРТИЗЫ</vt:lpstr>
      <vt:lpstr>СОВРЕМЕННЫЕ МЕТОДИКИ  СУДЕБНО-ЭКОНОМИЧЕСКОЙ  ЭКСПЕРТИЗЫ</vt:lpstr>
      <vt:lpstr>СОВРЕМЕННЫЕ МЕТОДИКИ  СУДЕБНО-ЭКОНОМИЧЕСКОЙ  ЭКСПЕРТИЗЫ</vt:lpstr>
      <vt:lpstr>ЛУЧШАЯ ПРАКТИКА</vt:lpstr>
      <vt:lpstr>Презентация PowerPoint</vt:lpstr>
      <vt:lpstr>ФИНАНСОВО- ЭКОНОМИЧЕСКАЯ ЭКСПЕРТИЗА В БАНКРОТСТВЕ</vt:lpstr>
      <vt:lpstr>ИСПОЛЬЗОВАНИЕ РЕЗУЛЬТАТОВ  ЭКСПЕРТИЗЫ</vt:lpstr>
      <vt:lpstr>ИСПОЛЬЗОВАНИЕ РЕЗУЛЬТАТОВ  ЭКСПЕРТИЗЫ</vt:lpstr>
      <vt:lpstr>Презентация PowerPoint</vt:lpstr>
      <vt:lpstr>НАЛОГОВАЯ РЕКОНСТРУКЦИЯ—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Алиев Хайбула Мухтарович</cp:lastModifiedBy>
  <cp:revision>40</cp:revision>
  <dcterms:created xsi:type="dcterms:W3CDTF">2021-03-22T07:36:46Z</dcterms:created>
  <dcterms:modified xsi:type="dcterms:W3CDTF">2021-10-11T09:52:51Z</dcterms:modified>
</cp:coreProperties>
</file>