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8"/>
  </p:notesMasterIdLst>
  <p:sldIdLst>
    <p:sldId id="256" r:id="rId2"/>
    <p:sldId id="258" r:id="rId3"/>
    <p:sldId id="257" r:id="rId4"/>
    <p:sldId id="260" r:id="rId5"/>
    <p:sldId id="263" r:id="rId6"/>
    <p:sldId id="267" r:id="rId7"/>
    <p:sldId id="268" r:id="rId8"/>
    <p:sldId id="273" r:id="rId9"/>
    <p:sldId id="276" r:id="rId10"/>
    <p:sldId id="277" r:id="rId11"/>
    <p:sldId id="274" r:id="rId12"/>
    <p:sldId id="269" r:id="rId13"/>
    <p:sldId id="270" r:id="rId14"/>
    <p:sldId id="271" r:id="rId15"/>
    <p:sldId id="272" r:id="rId16"/>
    <p:sldId id="265" r:id="rId17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C47B0-B7ED-4CAF-91B1-24E48F4E4A0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D20F4-987F-4FB7-9855-0036A123F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5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12502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471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41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70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65755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41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04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75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265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0419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60092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9369F02-DFAB-4829-A143-335482B911A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D362262-DE5B-44FB-B984-6184EAC2635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064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165B982DAB34E2150537B2A0089DDDEC6461112758D2F55BED60974D1298B6B19BD2404F708D405AEFEA1FC479220CE89050C8ED159765C1x9E4F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hyperlink" Target="mailto:gizatullin_ufa@mail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g"/><Relationship Id="rId5" Type="http://schemas.openxmlformats.org/officeDocument/2006/relationships/image" Target="../media/image23.jp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0160" y="1188720"/>
            <a:ext cx="9624060" cy="2697960"/>
          </a:xfrm>
        </p:spPr>
        <p:txBody>
          <a:bodyPr/>
          <a:lstStyle/>
          <a:p>
            <a:r>
              <a:rPr lang="ru-RU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Рамиль</a:t>
            </a:r>
            <a:r>
              <a:rPr lang="ru-RU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Гизатуллин</a:t>
            </a:r>
            <a:r>
              <a:rPr lang="ru-RU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ru-RU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Адвокат башкирской  республиканской коллегии адвокатов </a:t>
            </a:r>
            <a:endParaRPr lang="ru-RU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8894" y="3948342"/>
            <a:ext cx="9585325" cy="164283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Тема: </a:t>
            </a:r>
            <a:r>
              <a:rPr lang="ru-RU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«Актуальные проблемы  привлечения экспертов  в ходе предварительного следствия»</a:t>
            </a:r>
            <a:endParaRPr lang="ru-RU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AutoShape 2" descr="2021 год PNG"/>
          <p:cNvSpPr>
            <a:spLocks noChangeAspect="1" noChangeArrowheads="1"/>
          </p:cNvSpPr>
          <p:nvPr/>
        </p:nvSpPr>
        <p:spPr bwMode="auto">
          <a:xfrm>
            <a:off x="0" y="-1524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37160"/>
            <a:ext cx="4299585" cy="672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73887"/>
            <a:ext cx="4602480" cy="678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578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5830" y="0"/>
            <a:ext cx="10995660" cy="7509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Уголовно–процессуальный кодекс РФ</a:t>
            </a:r>
          </a:p>
          <a:p>
            <a:pPr algn="ctr"/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Статья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75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«Недопустимые  доказательства»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r>
              <a:rPr lang="ru-RU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Доказательства</a:t>
            </a:r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полученные с нарушением требований настоящего Кодекса, являются недопустимыми. Недопустимые доказательства не имеют юридической силы и не могут быть положены в основу обвинения, а также использоваться для доказывания любого из обстоятельств, предусмотренных 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статьей 73 УПК РФ.</a:t>
            </a:r>
          </a:p>
          <a:p>
            <a:pPr algn="just"/>
            <a:endParaRPr lang="ru-RU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Из приговора Уфимского районного суда Республики Башкортостан по результатам  рассмотрения уголовного дела: </a:t>
            </a:r>
            <a:endParaRPr lang="ru-RU" dirty="0" smtClean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indent="457200"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400" u="sng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Исходя из справки № об определении рыночной стоимости автомашины марки «данные изъяты», рыночная стоимость на ДД.ММ.ГГГГ составляет &lt;данные изъяты&gt; тыс. рублей.</a:t>
            </a:r>
          </a:p>
          <a:p>
            <a:pPr indent="457200" algn="just">
              <a:spcAft>
                <a:spcPts val="0"/>
              </a:spcAft>
            </a:pPr>
            <a:r>
              <a:rPr lang="ru-RU" sz="1400" u="sng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Изложенные доказательства оценены судом с точки зрения относимости и признаны таковыми, поскольку они свидетельствуют об обстоятельствах рассматриваемого преступления.</a:t>
            </a:r>
            <a:endParaRPr lang="ru-RU" sz="1400" dirty="0"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400" u="sng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Суд не может согласиться с доводами стороны защиты о недопустимости справки об определении рыночной стоимости автомобиля марки KIA RIO.</a:t>
            </a:r>
          </a:p>
          <a:p>
            <a:pPr indent="457200" algn="just">
              <a:spcAft>
                <a:spcPts val="0"/>
              </a:spcAft>
            </a:pPr>
            <a:r>
              <a:rPr lang="ru-RU" sz="1400" u="sng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Анализируя справку № об определении рыночной стоимости автомобиля марки «данные изъяты», суд считает, что выводы эксперта с учетом совокупности исследованных доказательств, не вызывают сомнений в своей достоверности, поскольку научно обоснованы, аргументированы и нашли свое подтверждение в ходе судебного следствия.</a:t>
            </a:r>
          </a:p>
          <a:p>
            <a:pPr indent="457200" algn="just">
              <a:spcAft>
                <a:spcPts val="0"/>
              </a:spcAft>
            </a:pPr>
            <a:r>
              <a:rPr lang="ru-RU" sz="1400" u="sng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Каких-либо существенных нарушений при назначении оценки, ее проведении, не допущено. В связи с изложенным, суд признает справку об определении рыночной стоимости, допустимым и достоверным доказательством, которое может быть положено в основу приговора.</a:t>
            </a:r>
            <a:endParaRPr lang="ru-RU" sz="1400" dirty="0"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ru-RU" sz="2800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294943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97" y="153480"/>
            <a:ext cx="4652010" cy="6578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990" y="153480"/>
            <a:ext cx="4652010" cy="65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89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897" y="180328"/>
            <a:ext cx="4592613" cy="649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891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757" y="1"/>
            <a:ext cx="4973003" cy="6808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80" y="0"/>
            <a:ext cx="4579620" cy="679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92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168" y="32385"/>
            <a:ext cx="4974733" cy="68256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580" y="0"/>
            <a:ext cx="5152385" cy="679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800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160" y="-118765"/>
            <a:ext cx="1077087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Адвокат </a:t>
            </a:r>
            <a:r>
              <a:rPr lang="ru-RU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Гизатуллин</a:t>
            </a: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Рамиль</a:t>
            </a: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Башкирская республиканская коллегия адвокатов 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450083, г. Уфа, ул. Рихарда Зорге, д. 45 </a:t>
            </a:r>
          </a:p>
          <a:p>
            <a:pPr algn="just"/>
            <a:r>
              <a:rPr lang="en-US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gizatullin_ufa@mail.ru</a:t>
            </a:r>
            <a:endParaRPr lang="ru-RU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+ 7 927 345 00 45 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+ 7 917 355 00 45 </a:t>
            </a:r>
          </a:p>
          <a:p>
            <a:pPr algn="just"/>
            <a:endParaRPr lang="ru-RU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Мне доверяют</a:t>
            </a:r>
          </a:p>
          <a:p>
            <a:pPr algn="just"/>
            <a:endParaRPr lang="ru-RU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6005" y="4458652"/>
            <a:ext cx="1724025" cy="2085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215" y="3104495"/>
            <a:ext cx="2155822" cy="5351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060" y="3870612"/>
            <a:ext cx="2317298" cy="7213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84" y="3112945"/>
            <a:ext cx="1632609" cy="5351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2059" y="3104495"/>
            <a:ext cx="2317298" cy="5351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215" y="3870612"/>
            <a:ext cx="2155822" cy="72138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46" y="4822988"/>
            <a:ext cx="2171991" cy="86534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2060" y="4822987"/>
            <a:ext cx="2317298" cy="83809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84" y="3893685"/>
            <a:ext cx="1666583" cy="179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76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" y="997267"/>
            <a:ext cx="5702618" cy="27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6534150" y="4119562"/>
            <a:ext cx="5543550" cy="26625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70531" y="262852"/>
            <a:ext cx="4480714" cy="5458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Ученые об экспертах </a:t>
            </a:r>
          </a:p>
        </p:txBody>
      </p:sp>
    </p:spTree>
    <p:extLst>
      <p:ext uri="{BB962C8B-B14F-4D97-AF65-F5344CB8AC3E}">
        <p14:creationId xmlns:p14="http://schemas.microsoft.com/office/powerpoint/2010/main" val="32384758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4890" y="947827"/>
            <a:ext cx="106299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Уголовно–процессуальный кодекс РФ</a:t>
            </a:r>
          </a:p>
          <a:p>
            <a:pPr algn="ctr"/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Статья 57 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«Эксперт»</a:t>
            </a:r>
          </a:p>
          <a:p>
            <a:pPr algn="ctr"/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Эксперт </a:t>
            </a:r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- лицо, обладающее специальными знаниями и назначенное в порядке, установленном настоящим Кодексом, для производства судебной экспертизы и дачи 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заключения (часть 1).  </a:t>
            </a:r>
          </a:p>
          <a:p>
            <a:pPr algn="just"/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За </a:t>
            </a:r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дачу заведомо ложного заключения эксперт несет ответственность в соответствии со 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статьей 307 Уголовного кодекса РФ (ч. 5).  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За </a:t>
            </a:r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разглашение данных предварительного расследования эксперт несет ответственность в соответствии со 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статьей 310  Уголовного кодекса РФ (ч. 6). </a:t>
            </a:r>
          </a:p>
          <a:p>
            <a:pPr algn="just"/>
            <a:endParaRPr lang="ru-RU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/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Статья 74 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«Доказательства» </a:t>
            </a:r>
          </a:p>
          <a:p>
            <a:endParaRPr lang="ru-RU" sz="1400" dirty="0"/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1. Доказательствами по уголовному делу являются любые сведения, на основе которых суд, прокурор, следователь, дознаватель в порядке, определенном настоящим Кодексом, устанавливает наличие или отсутствие обстоятельств, подлежащих доказыванию при производстве по уголовному делу, а также иных обстоятельств, имеющих значение для уголовного дела.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2. В качестве доказательств допускаются: 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заключение </a:t>
            </a:r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и показания эксперта.</a:t>
            </a:r>
          </a:p>
          <a:p>
            <a:pPr algn="just"/>
            <a:endParaRPr lang="ru-RU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8265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7740" y="690325"/>
            <a:ext cx="110642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Уголовно–процессуальный кодекс РФ</a:t>
            </a:r>
          </a:p>
          <a:p>
            <a:pPr algn="ctr"/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Статья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204 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«Заключение эксперта» 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В заключение эксперта указываются: </a:t>
            </a:r>
          </a:p>
          <a:p>
            <a:pPr algn="just"/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 дата, время и место производства судебной экспертизы;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2) основания производства судебной экспертизы;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3) должностное лицо, назначившее судебную экспертизу;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4) сведения об экспертном учреждении, а также фамилия, имя и отчество эксперта, его образование, специальность, стаж работы, ученая степень и (или) ученое звание, занимаемая должность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5) сведения о предупреждении эксперта об ответственности за дачу заведомо ложного заключения;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6) вопросы, поставленные перед экспертом;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7) объекты исследований и материалы, представленные для производства судебной экспертизы;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8) данные о лицах, присутствовавших при производстве судебной экспертизы;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9) содержание и результаты исследований с указанием примененных методик;</a:t>
            </a:r>
          </a:p>
          <a:p>
            <a:pPr algn="just"/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10) выводы по поставленным перед экспертом вопросам и их обоснование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algn="just"/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2</a:t>
            </a:r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 Если при производстве судебной экспертизы эксперт установит обстоятельства, которые имеют значение для уголовного дела, но по поводу которых ему не были поставлены вопросы, то он вправе указать на них в своем заключении.</a:t>
            </a:r>
          </a:p>
          <a:p>
            <a:pPr algn="just"/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3</a:t>
            </a:r>
            <a:r>
              <a:rPr lang="ru-R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 Материалы, иллюстрирующие заключение эксперта (фотографии, схемы, графики и т.п.), прилагаются к заключению и являются его составной частью</a:t>
            </a:r>
            <a:r>
              <a:rPr lang="ru-R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algn="just"/>
            <a:endParaRPr lang="ru-R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824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2990" y="124659"/>
            <a:ext cx="108585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Краткая характеристика состояния преступности 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/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в Российской Федерации за 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январь-август 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2021 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года*</a:t>
            </a:r>
          </a:p>
          <a:p>
            <a:pPr algn="ctr"/>
            <a:endParaRPr lang="ru-RU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Больше </a:t>
            </a:r>
            <a:r>
              <a:rPr lang="ru-RU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половины всех зарегистрированных преступлений (53,9%) составляют хищения чужого имущества, </a:t>
            </a:r>
            <a:r>
              <a:rPr lang="ru-RU" sz="14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совершенные путем</a:t>
            </a:r>
            <a:r>
              <a:rPr lang="ru-RU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кражи – </a:t>
            </a:r>
            <a:r>
              <a:rPr lang="ru-RU" sz="1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485,1 тыс. </a:t>
            </a:r>
            <a:r>
              <a:rPr lang="ru-RU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(-1,4%), мошенничества – </a:t>
            </a:r>
            <a:r>
              <a:rPr lang="ru-RU" sz="1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221,8 тыс. </a:t>
            </a:r>
            <a:r>
              <a:rPr lang="ru-RU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(+1,5%), грабежа – </a:t>
            </a:r>
            <a:r>
              <a:rPr lang="ru-RU" sz="1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21,9 тыс. </a:t>
            </a:r>
            <a:r>
              <a:rPr lang="ru-RU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(-19,0%), разбоя – </a:t>
            </a:r>
            <a:r>
              <a:rPr lang="ru-RU" sz="1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2,9 тыс. </a:t>
            </a:r>
            <a:r>
              <a:rPr lang="ru-RU" sz="1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(-18,5%). </a:t>
            </a:r>
            <a:r>
              <a:rPr lang="ru-RU" sz="14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Общее количество преступлений данной категории составляет </a:t>
            </a:r>
            <a:r>
              <a:rPr lang="ru-RU" sz="14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731,7 тыс.  </a:t>
            </a:r>
          </a:p>
          <a:p>
            <a:pPr algn="just"/>
            <a:endParaRPr lang="ru-RU" sz="14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b="1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b="1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endParaRPr lang="ru-RU" sz="1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 algn="just">
              <a:buAutoNum type="arabicParenR" startAt="4"/>
            </a:pPr>
            <a:r>
              <a:rPr lang="ru-RU" sz="1400" dirty="0" smtClean="0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мошенничество</a:t>
            </a:r>
            <a:r>
              <a:rPr lang="ru-RU" sz="1400" dirty="0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, 7)  грабеж и разбой, </a:t>
            </a:r>
            <a:r>
              <a:rPr lang="ru-RU" sz="1400" dirty="0" smtClean="0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9) кража</a:t>
            </a:r>
          </a:p>
          <a:p>
            <a:pPr marL="342900" indent="-342900" algn="just">
              <a:buAutoNum type="arabicParenR" startAt="4"/>
            </a:pPr>
            <a:endParaRPr lang="ru-RU" sz="1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/>
            <a:r>
              <a:rPr lang="ru-RU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ru-RU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Официальные сведения ФКУ «Главный информационно – аналитический центр» МВД России </a:t>
            </a:r>
            <a:endParaRPr lang="ru-RU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084" y="2266950"/>
            <a:ext cx="5194312" cy="347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8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" y="57150"/>
            <a:ext cx="4581525" cy="6743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712" y="19050"/>
            <a:ext cx="4600575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897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204" y="139064"/>
            <a:ext cx="4952411" cy="6581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665" y="139064"/>
            <a:ext cx="4476750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581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97" y="0"/>
            <a:ext cx="4429125" cy="6762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83657"/>
            <a:ext cx="4168140" cy="6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6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"/>
            <a:ext cx="4739640" cy="6640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7509511" y="62865"/>
            <a:ext cx="458343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218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TM10001105[[fn=Урожай]]</Template>
  <TotalTime>203</TotalTime>
  <Words>737</Words>
  <Application>Microsoft Office PowerPoint</Application>
  <PresentationFormat>Широкоэкранный</PresentationFormat>
  <Paragraphs>85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Courier New</vt:lpstr>
      <vt:lpstr>Franklin Gothic Book</vt:lpstr>
      <vt:lpstr>Times New Roman</vt:lpstr>
      <vt:lpstr>Crop</vt:lpstr>
      <vt:lpstr>Рамиль Гизатуллин   Адвокат башкирской  республиканской коллегии адвокатов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Адвокат Рамиль Гизатуллин   Адвокат башкирской  республиканской коллегии адвокатов</dc:title>
  <dc:creator>admin</dc:creator>
  <cp:lastModifiedBy>admin</cp:lastModifiedBy>
  <cp:revision>31</cp:revision>
  <cp:lastPrinted>2021-10-11T07:08:52Z</cp:lastPrinted>
  <dcterms:created xsi:type="dcterms:W3CDTF">2021-10-11T03:26:03Z</dcterms:created>
  <dcterms:modified xsi:type="dcterms:W3CDTF">2021-10-11T07:26:17Z</dcterms:modified>
</cp:coreProperties>
</file>